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8" r:id="rId21"/>
    <p:sldId id="275" r:id="rId22"/>
    <p:sldId id="276" r:id="rId23"/>
    <p:sldId id="277" r:id="rId24"/>
  </p:sldIdLst>
  <p:sldSz cx="12192000" cy="6858000"/>
  <p:notesSz cx="6761163" cy="99425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12" d="100"/>
          <a:sy n="112" d="100"/>
        </p:scale>
        <p:origin x="-1128" y="-9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BDE50A9A-CBD6-41D6-80EE-000DC9A8DD28}" type="datetimeFigureOut">
              <a:rPr lang="fr-FR" smtClean="0"/>
              <a:t>31/07/2025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48263A-AE91-4AD3-9370-406A34832BF8}" type="slidenum">
              <a:rPr lang="fr-FR" smtClean="0"/>
              <a:t>‹N°›</a:t>
            </a:fld>
            <a:endParaRPr lang="fr-FR"/>
          </a:p>
        </p:txBody>
      </p:sp>
    </p:spTree>
    <p:extLst>
      <p:ext uri="{BB962C8B-B14F-4D97-AF65-F5344CB8AC3E}">
        <p14:creationId xmlns:p14="http://schemas.microsoft.com/office/powerpoint/2010/main" val="33140422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DE50A9A-CBD6-41D6-80EE-000DC9A8DD28}" type="datetimeFigureOut">
              <a:rPr lang="fr-FR" smtClean="0"/>
              <a:t>31/07/2025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48263A-AE91-4AD3-9370-406A34832BF8}" type="slidenum">
              <a:rPr lang="fr-FR" smtClean="0"/>
              <a:t>‹N°›</a:t>
            </a:fld>
            <a:endParaRPr lang="fr-FR"/>
          </a:p>
        </p:txBody>
      </p:sp>
    </p:spTree>
    <p:extLst>
      <p:ext uri="{BB962C8B-B14F-4D97-AF65-F5344CB8AC3E}">
        <p14:creationId xmlns:p14="http://schemas.microsoft.com/office/powerpoint/2010/main" val="31686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DE50A9A-CBD6-41D6-80EE-000DC9A8DD28}" type="datetimeFigureOut">
              <a:rPr lang="fr-FR" smtClean="0"/>
              <a:t>31/07/2025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48263A-AE91-4AD3-9370-406A34832BF8}" type="slidenum">
              <a:rPr lang="fr-FR" smtClean="0"/>
              <a:t>‹N°›</a:t>
            </a:fld>
            <a:endParaRPr lang="fr-FR"/>
          </a:p>
        </p:txBody>
      </p:sp>
    </p:spTree>
    <p:extLst>
      <p:ext uri="{BB962C8B-B14F-4D97-AF65-F5344CB8AC3E}">
        <p14:creationId xmlns:p14="http://schemas.microsoft.com/office/powerpoint/2010/main" val="301569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DE50A9A-CBD6-41D6-80EE-000DC9A8DD28}" type="datetimeFigureOut">
              <a:rPr lang="fr-FR" smtClean="0"/>
              <a:t>31/07/2025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48263A-AE91-4AD3-9370-406A34832BF8}" type="slidenum">
              <a:rPr lang="fr-FR" smtClean="0"/>
              <a:t>‹N°›</a:t>
            </a:fld>
            <a:endParaRPr lang="fr-FR"/>
          </a:p>
        </p:txBody>
      </p:sp>
    </p:spTree>
    <p:extLst>
      <p:ext uri="{BB962C8B-B14F-4D97-AF65-F5344CB8AC3E}">
        <p14:creationId xmlns:p14="http://schemas.microsoft.com/office/powerpoint/2010/main" val="138813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BDE50A9A-CBD6-41D6-80EE-000DC9A8DD28}" type="datetimeFigureOut">
              <a:rPr lang="fr-FR" smtClean="0"/>
              <a:t>31/07/2025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A48263A-AE91-4AD3-9370-406A34832BF8}" type="slidenum">
              <a:rPr lang="fr-FR" smtClean="0"/>
              <a:t>‹N°›</a:t>
            </a:fld>
            <a:endParaRPr lang="fr-FR"/>
          </a:p>
        </p:txBody>
      </p:sp>
    </p:spTree>
    <p:extLst>
      <p:ext uri="{BB962C8B-B14F-4D97-AF65-F5344CB8AC3E}">
        <p14:creationId xmlns:p14="http://schemas.microsoft.com/office/powerpoint/2010/main" val="13457068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BDE50A9A-CBD6-41D6-80EE-000DC9A8DD28}" type="datetimeFigureOut">
              <a:rPr lang="fr-FR" smtClean="0"/>
              <a:t>31/07/2025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A48263A-AE91-4AD3-9370-406A34832BF8}" type="slidenum">
              <a:rPr lang="fr-FR" smtClean="0"/>
              <a:t>‹N°›</a:t>
            </a:fld>
            <a:endParaRPr lang="fr-FR"/>
          </a:p>
        </p:txBody>
      </p:sp>
    </p:spTree>
    <p:extLst>
      <p:ext uri="{BB962C8B-B14F-4D97-AF65-F5344CB8AC3E}">
        <p14:creationId xmlns:p14="http://schemas.microsoft.com/office/powerpoint/2010/main" val="35851762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BDE50A9A-CBD6-41D6-80EE-000DC9A8DD28}" type="datetimeFigureOut">
              <a:rPr lang="fr-FR" smtClean="0"/>
              <a:t>31/07/2025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1A48263A-AE91-4AD3-9370-406A34832BF8}" type="slidenum">
              <a:rPr lang="fr-FR" smtClean="0"/>
              <a:t>‹N°›</a:t>
            </a:fld>
            <a:endParaRPr lang="fr-FR"/>
          </a:p>
        </p:txBody>
      </p:sp>
    </p:spTree>
    <p:extLst>
      <p:ext uri="{BB962C8B-B14F-4D97-AF65-F5344CB8AC3E}">
        <p14:creationId xmlns:p14="http://schemas.microsoft.com/office/powerpoint/2010/main" val="821327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BDE50A9A-CBD6-41D6-80EE-000DC9A8DD28}" type="datetimeFigureOut">
              <a:rPr lang="fr-FR" smtClean="0"/>
              <a:t>31/07/2025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A48263A-AE91-4AD3-9370-406A34832BF8}" type="slidenum">
              <a:rPr lang="fr-FR" smtClean="0"/>
              <a:t>‹N°›</a:t>
            </a:fld>
            <a:endParaRPr lang="fr-FR"/>
          </a:p>
        </p:txBody>
      </p:sp>
    </p:spTree>
    <p:extLst>
      <p:ext uri="{BB962C8B-B14F-4D97-AF65-F5344CB8AC3E}">
        <p14:creationId xmlns:p14="http://schemas.microsoft.com/office/powerpoint/2010/main" val="3825344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BDE50A9A-CBD6-41D6-80EE-000DC9A8DD28}" type="datetimeFigureOut">
              <a:rPr lang="fr-FR" smtClean="0"/>
              <a:t>31/07/2025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1A48263A-AE91-4AD3-9370-406A34832BF8}" type="slidenum">
              <a:rPr lang="fr-FR" smtClean="0"/>
              <a:t>‹N°›</a:t>
            </a:fld>
            <a:endParaRPr lang="fr-FR"/>
          </a:p>
        </p:txBody>
      </p:sp>
    </p:spTree>
    <p:extLst>
      <p:ext uri="{BB962C8B-B14F-4D97-AF65-F5344CB8AC3E}">
        <p14:creationId xmlns:p14="http://schemas.microsoft.com/office/powerpoint/2010/main" val="1408526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BDE50A9A-CBD6-41D6-80EE-000DC9A8DD28}" type="datetimeFigureOut">
              <a:rPr lang="fr-FR" smtClean="0"/>
              <a:t>31/07/2025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A48263A-AE91-4AD3-9370-406A34832BF8}" type="slidenum">
              <a:rPr lang="fr-FR" smtClean="0"/>
              <a:t>‹N°›</a:t>
            </a:fld>
            <a:endParaRPr lang="fr-FR"/>
          </a:p>
        </p:txBody>
      </p:sp>
    </p:spTree>
    <p:extLst>
      <p:ext uri="{BB962C8B-B14F-4D97-AF65-F5344CB8AC3E}">
        <p14:creationId xmlns:p14="http://schemas.microsoft.com/office/powerpoint/2010/main" val="3288847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BDE50A9A-CBD6-41D6-80EE-000DC9A8DD28}" type="datetimeFigureOut">
              <a:rPr lang="fr-FR" smtClean="0"/>
              <a:t>31/07/2025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A48263A-AE91-4AD3-9370-406A34832BF8}" type="slidenum">
              <a:rPr lang="fr-FR" smtClean="0"/>
              <a:t>‹N°›</a:t>
            </a:fld>
            <a:endParaRPr lang="fr-FR"/>
          </a:p>
        </p:txBody>
      </p:sp>
    </p:spTree>
    <p:extLst>
      <p:ext uri="{BB962C8B-B14F-4D97-AF65-F5344CB8AC3E}">
        <p14:creationId xmlns:p14="http://schemas.microsoft.com/office/powerpoint/2010/main" val="25007438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E50A9A-CBD6-41D6-80EE-000DC9A8DD28}" type="datetimeFigureOut">
              <a:rPr lang="fr-FR" smtClean="0"/>
              <a:t>31/07/2025</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48263A-AE91-4AD3-9370-406A34832BF8}" type="slidenum">
              <a:rPr lang="fr-FR" smtClean="0"/>
              <a:t>‹N°›</a:t>
            </a:fld>
            <a:endParaRPr lang="fr-FR"/>
          </a:p>
        </p:txBody>
      </p:sp>
    </p:spTree>
    <p:extLst>
      <p:ext uri="{BB962C8B-B14F-4D97-AF65-F5344CB8AC3E}">
        <p14:creationId xmlns:p14="http://schemas.microsoft.com/office/powerpoint/2010/main" val="7690904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614617" y="1027522"/>
            <a:ext cx="9144000" cy="4138203"/>
          </a:xfrm>
        </p:spPr>
        <p:txBody>
          <a:bodyPr>
            <a:normAutofit fontScale="47500" lnSpcReduction="20000"/>
          </a:bodyPr>
          <a:lstStyle/>
          <a:p>
            <a:pPr algn="just"/>
            <a:endParaRPr lang="fr-FR" sz="2000" dirty="0" smtClean="0">
              <a:latin typeface="Bodoni MT" panose="02070603080606020203" pitchFamily="18" charset="0"/>
            </a:endParaRPr>
          </a:p>
          <a:p>
            <a:pPr algn="just"/>
            <a:r>
              <a:rPr lang="fr-FR" sz="7200" dirty="0" smtClean="0">
                <a:latin typeface="Bodoni MT" panose="02070603080606020203" pitchFamily="18" charset="0"/>
              </a:rPr>
              <a:t>Thème: </a:t>
            </a:r>
            <a:r>
              <a:rPr lang="fr-FR" sz="7200" b="1" i="1" dirty="0" smtClean="0">
                <a:latin typeface="Bodoni MT" panose="02070603080606020203" pitchFamily="18" charset="0"/>
              </a:rPr>
              <a:t>Le Ministère public et les procédures collectives </a:t>
            </a:r>
          </a:p>
          <a:p>
            <a:pPr algn="just"/>
            <a:r>
              <a:rPr lang="fr-FR" sz="4800" b="1" i="1" dirty="0">
                <a:latin typeface="Bodoni MT" panose="02070603080606020203" pitchFamily="18" charset="0"/>
              </a:rPr>
              <a:t>-</a:t>
            </a:r>
            <a:r>
              <a:rPr lang="fr-FR" sz="4900" b="1" i="1" dirty="0" smtClean="0">
                <a:latin typeface="Bodoni MT" panose="02070603080606020203" pitchFamily="18" charset="0"/>
              </a:rPr>
              <a:t>Le Ministère public, un gardien de l’ordre public économique </a:t>
            </a:r>
          </a:p>
          <a:p>
            <a:pPr algn="just"/>
            <a:r>
              <a:rPr lang="fr-FR" sz="4900" b="1" i="1" dirty="0" smtClean="0">
                <a:latin typeface="Bodoni MT" panose="02070603080606020203" pitchFamily="18" charset="0"/>
              </a:rPr>
              <a:t>-Le Ministère public, une passerelle entre la procédure commerciale et la procédure pénale</a:t>
            </a:r>
          </a:p>
          <a:p>
            <a:pPr algn="just"/>
            <a:endParaRPr lang="fr-FR" sz="4900" b="1" i="1" dirty="0" smtClean="0">
              <a:latin typeface="Bodoni MT" panose="02070603080606020203" pitchFamily="18" charset="0"/>
            </a:endParaRPr>
          </a:p>
          <a:p>
            <a:pPr algn="just"/>
            <a:r>
              <a:rPr lang="fr-FR" sz="5600" dirty="0" smtClean="0">
                <a:latin typeface="Bodoni MT" panose="02070603080606020203" pitchFamily="18" charset="0"/>
              </a:rPr>
              <a:t>Pr Cheikh Abdou Wakhab Ndiaye</a:t>
            </a:r>
          </a:p>
          <a:p>
            <a:pPr algn="just"/>
            <a:r>
              <a:rPr lang="fr-FR" sz="5600" dirty="0" smtClean="0">
                <a:latin typeface="Bodoni MT" panose="02070603080606020203" pitchFamily="18" charset="0"/>
              </a:rPr>
              <a:t>Agrégé des facultés de droit – Enseignant FSJP-UCAD</a:t>
            </a:r>
          </a:p>
          <a:p>
            <a:endParaRPr lang="fr-FR" dirty="0">
              <a:latin typeface="Bodoni MT" panose="02070603080606020203" pitchFamily="18" charset="0"/>
            </a:endParaRPr>
          </a:p>
        </p:txBody>
      </p:sp>
    </p:spTree>
    <p:extLst>
      <p:ext uri="{BB962C8B-B14F-4D97-AF65-F5344CB8AC3E}">
        <p14:creationId xmlns:p14="http://schemas.microsoft.com/office/powerpoint/2010/main" val="17765911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just"/>
            <a:r>
              <a:rPr lang="fr-FR" i="1" dirty="0" smtClean="0">
                <a:latin typeface="Bodoni MT" panose="02070603080606020203" pitchFamily="18" charset="0"/>
              </a:rPr>
              <a:t>Résolution du concordat préventif ou de redressement judiciaire</a:t>
            </a:r>
            <a:endParaRPr lang="fr-FR" i="1" dirty="0">
              <a:latin typeface="Bodoni MT" panose="02070603080606020203" pitchFamily="18" charset="0"/>
            </a:endParaRPr>
          </a:p>
        </p:txBody>
      </p:sp>
      <p:sp>
        <p:nvSpPr>
          <p:cNvPr id="3" name="Espace réservé du contenu 2"/>
          <p:cNvSpPr>
            <a:spLocks noGrp="1"/>
          </p:cNvSpPr>
          <p:nvPr>
            <p:ph idx="1"/>
          </p:nvPr>
        </p:nvSpPr>
        <p:spPr/>
        <p:txBody>
          <a:bodyPr>
            <a:normAutofit lnSpcReduction="10000"/>
          </a:bodyPr>
          <a:lstStyle/>
          <a:p>
            <a:pPr marL="0" indent="0" algn="just">
              <a:buNone/>
            </a:pPr>
            <a:r>
              <a:rPr lang="fr-FR" dirty="0" smtClean="0">
                <a:latin typeface="Bodoni MT" panose="02070603080606020203" pitchFamily="18" charset="0"/>
              </a:rPr>
              <a:t>(La juridiction compétente peut être saisie à la requête d’un créancier ou des contrôleurs du concordat ; elle peut également se saisir d’office, le débiteur entendu ou dûment appelé.)</a:t>
            </a:r>
          </a:p>
          <a:p>
            <a:pPr algn="just"/>
            <a:r>
              <a:rPr lang="fr-FR" dirty="0" smtClean="0">
                <a:latin typeface="Bodoni MT" panose="02070603080606020203" pitchFamily="18" charset="0"/>
              </a:rPr>
              <a:t>Art.139.‐ La résolution du concordat peut être prononcée : </a:t>
            </a:r>
          </a:p>
          <a:p>
            <a:pPr marL="0" indent="0" algn="just">
              <a:buNone/>
            </a:pPr>
            <a:r>
              <a:rPr lang="fr-FR" dirty="0" smtClean="0">
                <a:latin typeface="Bodoni MT" panose="02070603080606020203" pitchFamily="18" charset="0"/>
              </a:rPr>
              <a:t>1° en cas d’inexécution, par le débiteur, de ses engagements concordataires ou des remises et délais consentis ; toutefois, la juridiction compétente apprécie, </a:t>
            </a:r>
            <a:r>
              <a:rPr lang="fr-FR" u="sng" dirty="0" smtClean="0">
                <a:latin typeface="Bodoni MT" panose="02070603080606020203" pitchFamily="18" charset="0"/>
              </a:rPr>
              <a:t>après avis du ministère public et des contrôleurs</a:t>
            </a:r>
            <a:r>
              <a:rPr lang="fr-FR" dirty="0" smtClean="0">
                <a:latin typeface="Bodoni MT" panose="02070603080606020203" pitchFamily="18" charset="0"/>
              </a:rPr>
              <a:t>, si ces manquements sont suffisamment graves pour compromettre définitivement l’exécution du concordat et, dans le cas contraire, elle peut accorder des délais de paiement qui ne sauraient excéder de plus de six mois ceux déjà consentis par les créanciers </a:t>
            </a:r>
            <a:r>
              <a:rPr lang="fr-FR" dirty="0" smtClean="0"/>
              <a:t>;</a:t>
            </a:r>
          </a:p>
          <a:p>
            <a:endParaRPr lang="fr-FR" dirty="0"/>
          </a:p>
        </p:txBody>
      </p:sp>
    </p:spTree>
    <p:extLst>
      <p:ext uri="{BB962C8B-B14F-4D97-AF65-F5344CB8AC3E}">
        <p14:creationId xmlns:p14="http://schemas.microsoft.com/office/powerpoint/2010/main" val="5969285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i="1" dirty="0" smtClean="0">
                <a:latin typeface="Bodoni MT" panose="02070603080606020203" pitchFamily="18" charset="0"/>
              </a:rPr>
              <a:t>Faillite personnelle et réhabilitation</a:t>
            </a:r>
            <a:endParaRPr lang="fr-FR" i="1" dirty="0">
              <a:latin typeface="Bodoni MT" panose="02070603080606020203" pitchFamily="18" charset="0"/>
            </a:endParaRPr>
          </a:p>
        </p:txBody>
      </p:sp>
      <p:sp>
        <p:nvSpPr>
          <p:cNvPr id="3" name="Espace réservé du contenu 2"/>
          <p:cNvSpPr>
            <a:spLocks noGrp="1"/>
          </p:cNvSpPr>
          <p:nvPr>
            <p:ph idx="1"/>
          </p:nvPr>
        </p:nvSpPr>
        <p:spPr/>
        <p:txBody>
          <a:bodyPr/>
          <a:lstStyle/>
          <a:p>
            <a:pPr marL="0" indent="0">
              <a:buNone/>
            </a:pPr>
            <a:r>
              <a:rPr lang="fr-FR" dirty="0" smtClean="0"/>
              <a:t>Le ministère public surveille l’application des dispositions relatives à la Faillite personnelle et réhabilitation et en poursuit l’exécution.</a:t>
            </a:r>
          </a:p>
          <a:p>
            <a:pPr marL="0" indent="0">
              <a:buNone/>
            </a:pPr>
            <a:endParaRPr lang="fr-FR" dirty="0"/>
          </a:p>
          <a:p>
            <a:pPr marL="0" indent="0">
              <a:buNone/>
            </a:pPr>
            <a:r>
              <a:rPr lang="fr-FR" dirty="0" smtClean="0"/>
              <a:t>Exemples:</a:t>
            </a:r>
          </a:p>
          <a:p>
            <a:r>
              <a:rPr lang="fr-FR" dirty="0" smtClean="0"/>
              <a:t>Art: 202</a:t>
            </a:r>
          </a:p>
          <a:p>
            <a:r>
              <a:rPr lang="fr-FR" dirty="0" smtClean="0"/>
              <a:t>Art: 203</a:t>
            </a:r>
          </a:p>
          <a:p>
            <a:r>
              <a:rPr lang="fr-FR" dirty="0" smtClean="0"/>
              <a:t>Art:208</a:t>
            </a:r>
            <a:endParaRPr lang="fr-FR" dirty="0"/>
          </a:p>
        </p:txBody>
      </p:sp>
    </p:spTree>
    <p:extLst>
      <p:ext uri="{BB962C8B-B14F-4D97-AF65-F5344CB8AC3E}">
        <p14:creationId xmlns:p14="http://schemas.microsoft.com/office/powerpoint/2010/main" val="16989809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i="1" dirty="0" smtClean="0">
                <a:latin typeface="Bodoni MT" panose="02070603080606020203" pitchFamily="18" charset="0"/>
              </a:rPr>
              <a:t>Contrôle des contrôleurs </a:t>
            </a:r>
            <a:endParaRPr lang="fr-FR" i="1" dirty="0">
              <a:latin typeface="Bodoni MT" panose="02070603080606020203" pitchFamily="18" charset="0"/>
            </a:endParaRPr>
          </a:p>
        </p:txBody>
      </p:sp>
      <p:sp>
        <p:nvSpPr>
          <p:cNvPr id="3" name="Espace réservé du contenu 2"/>
          <p:cNvSpPr>
            <a:spLocks noGrp="1"/>
          </p:cNvSpPr>
          <p:nvPr>
            <p:ph idx="1"/>
          </p:nvPr>
        </p:nvSpPr>
        <p:spPr/>
        <p:txBody>
          <a:bodyPr>
            <a:normAutofit fontScale="77500" lnSpcReduction="20000"/>
          </a:bodyPr>
          <a:lstStyle/>
          <a:p>
            <a:pPr algn="just">
              <a:lnSpc>
                <a:spcPct val="170000"/>
              </a:lnSpc>
            </a:pPr>
            <a:r>
              <a:rPr lang="fr-FR" dirty="0" smtClean="0">
                <a:latin typeface="Bodoni MT" panose="02070603080606020203" pitchFamily="18" charset="0"/>
              </a:rPr>
              <a:t>Les contrôleurs nommés par le juge‐commissaire peuvent être révoqués par la juridiction compétente sur demande de celui‐ci ou du ministère public (art 48)</a:t>
            </a:r>
          </a:p>
          <a:p>
            <a:pPr marL="0" indent="0" algn="just">
              <a:lnSpc>
                <a:spcPct val="170000"/>
              </a:lnSpc>
              <a:buNone/>
            </a:pPr>
            <a:endParaRPr lang="fr-FR" dirty="0" smtClean="0">
              <a:latin typeface="Bodoni MT" panose="02070603080606020203" pitchFamily="18" charset="0"/>
            </a:endParaRPr>
          </a:p>
          <a:p>
            <a:pPr marL="0" indent="0" algn="just">
              <a:buNone/>
            </a:pPr>
            <a:r>
              <a:rPr lang="fr-FR" dirty="0" smtClean="0">
                <a:latin typeface="Bodoni MT" panose="02070603080606020203" pitchFamily="18" charset="0"/>
              </a:rPr>
              <a:t>(</a:t>
            </a:r>
            <a:r>
              <a:rPr lang="fr-FR" i="1" dirty="0" smtClean="0">
                <a:latin typeface="Bodoni MT" panose="02070603080606020203" pitchFamily="18" charset="0"/>
              </a:rPr>
              <a:t>Art.48.‐ A toute époque de la procédure de redressement judiciaire ou de liquidation des biens, un à cinq contrôleurs peuvent être désignés par le juge‐commissaire parmi les créanciers non‐salariés. Dans le délai d’un mois à compter de la décision d’ouverture et à la demande des créanciers représentant au moins un tiers du total des créances même non vérifiées, la nomination de créanciers contrôleurs est obligatoire. A l’expiration de ce délai, tout créancier peut demander à être désigné contrôleur, sans que le nombre total des contrôleurs puisse dépasser cinq. En cas de pluralité de demandes, le juge‐commissaire veille à ce qu’au moins un créancier contrôleur soit choisi parmi les créanciers munis de sûretés et un autre parmi les créanciers chirographaires.)</a:t>
            </a:r>
          </a:p>
          <a:p>
            <a:pPr algn="just"/>
            <a:endParaRPr lang="fr-FR" dirty="0">
              <a:latin typeface="Bodoni MT" panose="02070603080606020203" pitchFamily="18" charset="0"/>
            </a:endParaRPr>
          </a:p>
        </p:txBody>
      </p:sp>
    </p:spTree>
    <p:extLst>
      <p:ext uri="{BB962C8B-B14F-4D97-AF65-F5344CB8AC3E}">
        <p14:creationId xmlns:p14="http://schemas.microsoft.com/office/powerpoint/2010/main" val="1827640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marL="0" indent="0">
              <a:buNone/>
            </a:pPr>
            <a:endParaRPr lang="fr-FR" sz="4000" dirty="0" smtClean="0">
              <a:latin typeface="Bodoni MT" panose="02070603080606020203" pitchFamily="18" charset="0"/>
            </a:endParaRPr>
          </a:p>
          <a:p>
            <a:pPr marL="0" indent="0">
              <a:buNone/>
            </a:pPr>
            <a:endParaRPr lang="fr-FR" sz="4000" dirty="0">
              <a:latin typeface="Bodoni MT" panose="02070603080606020203" pitchFamily="18" charset="0"/>
            </a:endParaRPr>
          </a:p>
          <a:p>
            <a:pPr marL="0" indent="0">
              <a:buNone/>
            </a:pPr>
            <a:r>
              <a:rPr lang="fr-FR" sz="4000" dirty="0" smtClean="0">
                <a:latin typeface="Bodoni MT" panose="02070603080606020203" pitchFamily="18" charset="0"/>
              </a:rPr>
              <a:t>Regard sur des actes des juges</a:t>
            </a:r>
            <a:endParaRPr lang="fr-FR" sz="4000" dirty="0">
              <a:latin typeface="Bodoni MT" panose="02070603080606020203" pitchFamily="18" charset="0"/>
            </a:endParaRPr>
          </a:p>
        </p:txBody>
      </p:sp>
    </p:spTree>
    <p:extLst>
      <p:ext uri="{BB962C8B-B14F-4D97-AF65-F5344CB8AC3E}">
        <p14:creationId xmlns:p14="http://schemas.microsoft.com/office/powerpoint/2010/main" val="27980693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142399"/>
          </a:xfrm>
        </p:spPr>
        <p:txBody>
          <a:bodyPr>
            <a:normAutofit/>
          </a:bodyPr>
          <a:lstStyle/>
          <a:p>
            <a:r>
              <a:rPr lang="fr-FR" sz="4000" dirty="0" smtClean="0">
                <a:latin typeface="Bodoni MT" panose="02070603080606020203" pitchFamily="18" charset="0"/>
              </a:rPr>
              <a:t>Droits du vendeur de meubles et revendications</a:t>
            </a:r>
            <a:endParaRPr lang="fr-FR" sz="4000" dirty="0">
              <a:latin typeface="Bodoni MT" panose="02070603080606020203" pitchFamily="18" charset="0"/>
            </a:endParaRPr>
          </a:p>
        </p:txBody>
      </p:sp>
      <p:sp>
        <p:nvSpPr>
          <p:cNvPr id="3" name="Espace réservé du contenu 2"/>
          <p:cNvSpPr>
            <a:spLocks noGrp="1"/>
          </p:cNvSpPr>
          <p:nvPr>
            <p:ph idx="1"/>
          </p:nvPr>
        </p:nvSpPr>
        <p:spPr/>
        <p:txBody>
          <a:bodyPr>
            <a:normAutofit fontScale="85000" lnSpcReduction="10000"/>
          </a:bodyPr>
          <a:lstStyle/>
          <a:p>
            <a:pPr algn="just"/>
            <a:r>
              <a:rPr lang="fr-FR" dirty="0" smtClean="0">
                <a:latin typeface="Bodoni MT" panose="02070603080606020203" pitchFamily="18" charset="0"/>
              </a:rPr>
              <a:t>Par rapport à la revendication des  meubles, le juge‐commissaire statue sur le défaut de réponse du syndic (dans un délai de trente jours à compter de la réception de la demande) ou son refus. Sur sa demande, la décision (ordonnance) est  communiquée sans délai au ministère public. (art. 101-1)</a:t>
            </a:r>
          </a:p>
          <a:p>
            <a:pPr algn="just"/>
            <a:r>
              <a:rPr lang="fr-FR" dirty="0" smtClean="0">
                <a:latin typeface="Bodoni MT" panose="02070603080606020203" pitchFamily="18" charset="0"/>
              </a:rPr>
              <a:t>Art.101‐2.‐ Dans les huit jours de sa notification ou de sa communication, l’ordonnance  rendue par le juge‐commissaire en application de l’article 101‐1 ci‐dessus peut faire l’objet d’un recours devant la juridiction compétente dans les conditions prévues par l’article 40 . </a:t>
            </a:r>
          </a:p>
          <a:p>
            <a:pPr algn="just"/>
            <a:r>
              <a:rPr lang="fr-FR" u="sng" dirty="0" smtClean="0">
                <a:latin typeface="Bodoni MT" panose="02070603080606020203" pitchFamily="18" charset="0"/>
              </a:rPr>
              <a:t>Le ministère public peut également saisir la juridiction compétente, par une requête motivée, dans les huit jours de la communication qui lui est faite de l’ordonnance.</a:t>
            </a:r>
          </a:p>
          <a:p>
            <a:pPr lvl="1"/>
            <a:r>
              <a:rPr lang="fr-FR" u="sng" dirty="0" smtClean="0">
                <a:latin typeface="Bodoni MT" panose="02070603080606020203" pitchFamily="18" charset="0"/>
              </a:rPr>
              <a:t>nb : </a:t>
            </a:r>
            <a:r>
              <a:rPr lang="fr-FR" dirty="0" smtClean="0">
                <a:latin typeface="Bodoni MT" panose="02070603080606020203" pitchFamily="18" charset="0"/>
              </a:rPr>
              <a:t>art. 40 : Pendant le délai de recours, la juridiction compétente peut se saisir d’office et réformer ou annuler les  décisions du juge‐commissaire.</a:t>
            </a:r>
          </a:p>
          <a:p>
            <a:endParaRPr lang="fr-FR" dirty="0"/>
          </a:p>
        </p:txBody>
      </p:sp>
    </p:spTree>
    <p:extLst>
      <p:ext uri="{BB962C8B-B14F-4D97-AF65-F5344CB8AC3E}">
        <p14:creationId xmlns:p14="http://schemas.microsoft.com/office/powerpoint/2010/main" val="29451227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i="1" dirty="0" smtClean="0">
                <a:latin typeface="Bodoni MT" panose="02070603080606020203" pitchFamily="18" charset="0"/>
              </a:rPr>
              <a:t/>
            </a:r>
            <a:br>
              <a:rPr lang="fr-FR" i="1" dirty="0" smtClean="0">
                <a:latin typeface="Bodoni MT" panose="02070603080606020203" pitchFamily="18" charset="0"/>
              </a:rPr>
            </a:br>
            <a:r>
              <a:rPr lang="fr-FR" i="1" dirty="0" smtClean="0">
                <a:latin typeface="Bodoni MT" panose="02070603080606020203" pitchFamily="18" charset="0"/>
              </a:rPr>
              <a:t>Règlement préventif</a:t>
            </a:r>
            <a:br>
              <a:rPr lang="fr-FR" i="1" dirty="0" smtClean="0">
                <a:latin typeface="Bodoni MT" panose="02070603080606020203" pitchFamily="18" charset="0"/>
              </a:rPr>
            </a:br>
            <a:endParaRPr lang="fr-FR" i="1" dirty="0">
              <a:latin typeface="Bodoni MT" panose="02070603080606020203" pitchFamily="18" charset="0"/>
            </a:endParaRPr>
          </a:p>
        </p:txBody>
      </p:sp>
      <p:sp>
        <p:nvSpPr>
          <p:cNvPr id="3" name="Espace réservé du contenu 2"/>
          <p:cNvSpPr>
            <a:spLocks noGrp="1"/>
          </p:cNvSpPr>
          <p:nvPr>
            <p:ph idx="1"/>
          </p:nvPr>
        </p:nvSpPr>
        <p:spPr/>
        <p:txBody>
          <a:bodyPr/>
          <a:lstStyle/>
          <a:p>
            <a:pPr algn="just"/>
            <a:r>
              <a:rPr lang="fr-FR" u="sng" dirty="0" smtClean="0">
                <a:latin typeface="Bodoni MT" panose="02070603080606020203" pitchFamily="18" charset="0"/>
              </a:rPr>
              <a:t>La décision d’ouverture du règlement préventif </a:t>
            </a:r>
            <a:r>
              <a:rPr lang="fr-FR" dirty="0" smtClean="0">
                <a:latin typeface="Bodoni MT" panose="02070603080606020203" pitchFamily="18" charset="0"/>
              </a:rPr>
              <a:t>est susceptible d’appel formé devant la cour d’appel de la part des  créanciers et du ministère public (dans un délai de 15 jours) s’ils estiment  que l’entreprise est en cessation des paiements. (art. 23)</a:t>
            </a:r>
          </a:p>
          <a:p>
            <a:pPr marL="0" indent="0" algn="just">
              <a:buNone/>
            </a:pPr>
            <a:endParaRPr lang="fr-FR" dirty="0" smtClean="0">
              <a:latin typeface="Bodoni MT" panose="02070603080606020203" pitchFamily="18" charset="0"/>
            </a:endParaRPr>
          </a:p>
          <a:p>
            <a:pPr algn="just"/>
            <a:r>
              <a:rPr lang="fr-FR" u="sng" dirty="0" smtClean="0">
                <a:latin typeface="Bodoni MT" panose="02070603080606020203" pitchFamily="18" charset="0"/>
              </a:rPr>
              <a:t>La décision homologuant le concordat préventif </a:t>
            </a:r>
            <a:r>
              <a:rPr lang="fr-FR" dirty="0" smtClean="0">
                <a:latin typeface="Bodoni MT" panose="02070603080606020203" pitchFamily="18" charset="0"/>
              </a:rPr>
              <a:t>est susceptible d’appel de la part des du ministère public (dans un délai de quinze jours à compter de son prononcé) et des créanciers, formé devant la cour d’appel (art. 23)</a:t>
            </a:r>
          </a:p>
          <a:p>
            <a:endParaRPr lang="fr-FR" dirty="0"/>
          </a:p>
        </p:txBody>
      </p:sp>
    </p:spTree>
    <p:extLst>
      <p:ext uri="{BB962C8B-B14F-4D97-AF65-F5344CB8AC3E}">
        <p14:creationId xmlns:p14="http://schemas.microsoft.com/office/powerpoint/2010/main" val="32893806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i="1" dirty="0" smtClean="0">
                <a:latin typeface="Bodoni MT" panose="02070603080606020203" pitchFamily="18" charset="0"/>
              </a:rPr>
              <a:t>Redressement judiciaire </a:t>
            </a:r>
            <a:endParaRPr lang="fr-FR" i="1" dirty="0">
              <a:latin typeface="Bodoni MT" panose="02070603080606020203" pitchFamily="18" charset="0"/>
            </a:endParaRPr>
          </a:p>
        </p:txBody>
      </p:sp>
      <p:sp>
        <p:nvSpPr>
          <p:cNvPr id="3" name="Espace réservé du contenu 2"/>
          <p:cNvSpPr>
            <a:spLocks noGrp="1"/>
          </p:cNvSpPr>
          <p:nvPr>
            <p:ph idx="1"/>
          </p:nvPr>
        </p:nvSpPr>
        <p:spPr/>
        <p:txBody>
          <a:bodyPr/>
          <a:lstStyle/>
          <a:p>
            <a:pPr algn="just"/>
            <a:r>
              <a:rPr lang="fr-FR" u="sng" dirty="0" smtClean="0">
                <a:latin typeface="Bodoni MT" panose="02070603080606020203" pitchFamily="18" charset="0"/>
              </a:rPr>
              <a:t>La décision d’homologation du concordat </a:t>
            </a:r>
            <a:r>
              <a:rPr lang="fr-FR" dirty="0" smtClean="0">
                <a:latin typeface="Bodoni MT" panose="02070603080606020203" pitchFamily="18" charset="0"/>
              </a:rPr>
              <a:t>de redressement judiciaire peut aire l’objet que d’un appel formé par le syndic, un représentant mandaté par la majorité du personnel, un créancier contrôleur ou par le ministère public dans les quinze jours à compter de sa publication.</a:t>
            </a:r>
          </a:p>
          <a:p>
            <a:pPr marL="0" indent="0" algn="just">
              <a:buNone/>
            </a:pPr>
            <a:endParaRPr lang="fr-FR" dirty="0" smtClean="0">
              <a:latin typeface="Bodoni MT" panose="02070603080606020203" pitchFamily="18" charset="0"/>
            </a:endParaRPr>
          </a:p>
          <a:p>
            <a:pPr algn="just"/>
            <a:r>
              <a:rPr lang="fr-FR" u="sng" dirty="0" smtClean="0">
                <a:latin typeface="Bodoni MT" panose="02070603080606020203" pitchFamily="18" charset="0"/>
              </a:rPr>
              <a:t>La décision de rejet du concordat </a:t>
            </a:r>
            <a:r>
              <a:rPr lang="fr-FR" dirty="0" smtClean="0">
                <a:latin typeface="Bodoni MT" panose="02070603080606020203" pitchFamily="18" charset="0"/>
              </a:rPr>
              <a:t>de redressement judiciaire ne peut faire l’objet que d’un appel formé dans les quinze jours de son prononcé, par le débiteur ou le ministère public.</a:t>
            </a:r>
          </a:p>
          <a:p>
            <a:endParaRPr lang="fr-FR" dirty="0"/>
          </a:p>
        </p:txBody>
      </p:sp>
    </p:spTree>
    <p:extLst>
      <p:ext uri="{BB962C8B-B14F-4D97-AF65-F5344CB8AC3E}">
        <p14:creationId xmlns:p14="http://schemas.microsoft.com/office/powerpoint/2010/main" val="2641711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i="1" dirty="0" smtClean="0">
                <a:latin typeface="Bodoni MT" panose="02070603080606020203" pitchFamily="18" charset="0"/>
              </a:rPr>
              <a:t>Annulation du concordat préventif ou de redressement judiciaire (art. 140)</a:t>
            </a:r>
            <a:endParaRPr lang="fr-FR" i="1" dirty="0">
              <a:latin typeface="Bodoni MT" panose="02070603080606020203" pitchFamily="18" charset="0"/>
            </a:endParaRPr>
          </a:p>
        </p:txBody>
      </p:sp>
      <p:sp>
        <p:nvSpPr>
          <p:cNvPr id="3" name="Espace réservé du contenu 2"/>
          <p:cNvSpPr>
            <a:spLocks noGrp="1"/>
          </p:cNvSpPr>
          <p:nvPr>
            <p:ph idx="1"/>
          </p:nvPr>
        </p:nvSpPr>
        <p:spPr/>
        <p:txBody>
          <a:bodyPr>
            <a:normAutofit fontScale="92500" lnSpcReduction="20000"/>
          </a:bodyPr>
          <a:lstStyle/>
          <a:p>
            <a:pPr algn="just"/>
            <a:r>
              <a:rPr lang="fr-FR" dirty="0" smtClean="0">
                <a:latin typeface="Bodoni MT" panose="02070603080606020203" pitchFamily="18" charset="0"/>
              </a:rPr>
              <a:t>Le concordat est annulé en cas de dol résultant d’une dissimulation d’actif ou d’une exagération du passif si le dol a été découvert après l’homologation du concordat préventif ou du concordat de redressement judiciaire.</a:t>
            </a:r>
          </a:p>
          <a:p>
            <a:pPr algn="just"/>
            <a:r>
              <a:rPr lang="fr-FR" u="sng" dirty="0" smtClean="0">
                <a:latin typeface="Bodoni MT" panose="02070603080606020203" pitchFamily="18" charset="0"/>
              </a:rPr>
              <a:t>L’action en nullité n’appartient qu’au ministère public et aux contrôleurs </a:t>
            </a:r>
            <a:r>
              <a:rPr lang="fr-FR" dirty="0" smtClean="0">
                <a:latin typeface="Bodoni MT" panose="02070603080606020203" pitchFamily="18" charset="0"/>
              </a:rPr>
              <a:t>qui apprécient l’opportunité de l’exercer ou non. Elle ne peut être exercée que dans le délai d’un an suivant la découverte du dol.</a:t>
            </a:r>
          </a:p>
          <a:p>
            <a:pPr lvl="1" algn="just"/>
            <a:r>
              <a:rPr lang="fr-FR" dirty="0" smtClean="0">
                <a:latin typeface="Bodoni MT" panose="02070603080606020203" pitchFamily="18" charset="0"/>
              </a:rPr>
              <a:t>nb : La juridiction compétente apprécie souverainement l’opportunité de prononcer ou non l’annulation du concordat en fonction de l’intérêt collectif des créanciers et des travailleurs.</a:t>
            </a:r>
          </a:p>
          <a:p>
            <a:pPr algn="just"/>
            <a:r>
              <a:rPr lang="fr-FR" u="sng" dirty="0" smtClean="0">
                <a:latin typeface="Bodoni MT" panose="02070603080606020203" pitchFamily="18" charset="0"/>
              </a:rPr>
              <a:t>La décision d’annulation du concordat est susceptible d’appel </a:t>
            </a:r>
            <a:r>
              <a:rPr lang="fr-FR" dirty="0" smtClean="0">
                <a:latin typeface="Bodoni MT" panose="02070603080606020203" pitchFamily="18" charset="0"/>
              </a:rPr>
              <a:t>du débiteur, du ministère public ou des contrôleurs dans un délai de quinze jours à compter de son prononcé.</a:t>
            </a:r>
          </a:p>
          <a:p>
            <a:endParaRPr lang="fr-FR" dirty="0"/>
          </a:p>
        </p:txBody>
      </p:sp>
    </p:spTree>
    <p:extLst>
      <p:ext uri="{BB962C8B-B14F-4D97-AF65-F5344CB8AC3E}">
        <p14:creationId xmlns:p14="http://schemas.microsoft.com/office/powerpoint/2010/main" val="29876275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i="1" dirty="0" smtClean="0">
                <a:latin typeface="Bodoni MT" panose="02070603080606020203" pitchFamily="18" charset="0"/>
              </a:rPr>
              <a:t>Poursuite de l’activité en cas de liquidation des biens</a:t>
            </a:r>
            <a:endParaRPr lang="fr-FR" i="1" dirty="0">
              <a:latin typeface="Bodoni MT" panose="02070603080606020203" pitchFamily="18" charset="0"/>
            </a:endParaRPr>
          </a:p>
        </p:txBody>
      </p:sp>
      <p:sp>
        <p:nvSpPr>
          <p:cNvPr id="3" name="Espace réservé du contenu 2"/>
          <p:cNvSpPr>
            <a:spLocks noGrp="1"/>
          </p:cNvSpPr>
          <p:nvPr>
            <p:ph idx="1"/>
          </p:nvPr>
        </p:nvSpPr>
        <p:spPr/>
        <p:txBody>
          <a:bodyPr>
            <a:normAutofit/>
          </a:bodyPr>
          <a:lstStyle/>
          <a:p>
            <a:pPr marL="0" indent="0">
              <a:buNone/>
            </a:pPr>
            <a:endParaRPr lang="fr-FR" dirty="0" smtClean="0"/>
          </a:p>
          <a:p>
            <a:pPr marL="0" indent="0" algn="just">
              <a:buNone/>
            </a:pPr>
            <a:r>
              <a:rPr lang="fr-FR" dirty="0" smtClean="0">
                <a:latin typeface="Bodoni MT" panose="02070603080606020203" pitchFamily="18" charset="0"/>
              </a:rPr>
              <a:t>Art.113.‐ La liquidation des biens met fin à l’activité de l’entreprise débitrice. A titre exceptionnel, si l’intérêt public ou celui des créanciers l’exige, la juridiction compétente peut autoriser, dans la décision prononçant la liquidation des biens, une poursuite provisoire de l’activité pour une durée maximale de soixante jours. Elle peut renouveler une fois cette période, pour la même durée, à la demande du syndic et </a:t>
            </a:r>
            <a:r>
              <a:rPr lang="fr-FR" i="1" u="sng" dirty="0" smtClean="0">
                <a:latin typeface="Bodoni MT" panose="02070603080606020203" pitchFamily="18" charset="0"/>
              </a:rPr>
              <a:t>après avis du ministère public</a:t>
            </a:r>
            <a:r>
              <a:rPr lang="fr-FR" dirty="0" smtClean="0">
                <a:latin typeface="Bodoni MT" panose="02070603080606020203" pitchFamily="18" charset="0"/>
              </a:rPr>
              <a:t>. </a:t>
            </a:r>
          </a:p>
          <a:p>
            <a:endParaRPr lang="fr-FR" dirty="0"/>
          </a:p>
        </p:txBody>
      </p:sp>
    </p:spTree>
    <p:extLst>
      <p:ext uri="{BB962C8B-B14F-4D97-AF65-F5344CB8AC3E}">
        <p14:creationId xmlns:p14="http://schemas.microsoft.com/office/powerpoint/2010/main" val="23294108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latin typeface="Bodoni MT" panose="02070603080606020203" pitchFamily="18" charset="0"/>
              </a:rPr>
              <a:t>Le cas de la location-gérance (Redressement judiciaire)</a:t>
            </a:r>
            <a:endParaRPr lang="fr-FR" dirty="0">
              <a:latin typeface="Bodoni MT" panose="02070603080606020203" pitchFamily="18" charset="0"/>
            </a:endParaRPr>
          </a:p>
        </p:txBody>
      </p:sp>
      <p:sp>
        <p:nvSpPr>
          <p:cNvPr id="3" name="Espace réservé du contenu 2"/>
          <p:cNvSpPr>
            <a:spLocks noGrp="1"/>
          </p:cNvSpPr>
          <p:nvPr>
            <p:ph idx="1"/>
          </p:nvPr>
        </p:nvSpPr>
        <p:spPr/>
        <p:txBody>
          <a:bodyPr>
            <a:normAutofit fontScale="85000" lnSpcReduction="20000"/>
          </a:bodyPr>
          <a:lstStyle/>
          <a:p>
            <a:pPr algn="just"/>
            <a:r>
              <a:rPr lang="fr-FR" u="sng" dirty="0" smtClean="0">
                <a:latin typeface="Bodoni MT" panose="02070603080606020203" pitchFamily="18" charset="0"/>
              </a:rPr>
              <a:t>Solliciter l’autorisation de la conclusion d’un contrat de location‐gérance </a:t>
            </a:r>
            <a:r>
              <a:rPr lang="fr-FR" dirty="0" smtClean="0">
                <a:latin typeface="Bodoni MT" panose="02070603080606020203" pitchFamily="18" charset="0"/>
              </a:rPr>
              <a:t>(art 115): En redressement judiciaire, la juridiction compétente, à la demande du ministère public, du syndic ou d’un contrôleur s’il en a été nommé, peut autoriser la conclusion d’un contrat de location‐gérance lorsque la disparition ou la cessation d’activité, même provisoire, de l’entreprise est de nature à compromettre son redressement ou à causer un trouble grave à l’économie nationale, régionale ou locale dans la production et la distribution de biens et de services.</a:t>
            </a:r>
          </a:p>
          <a:p>
            <a:pPr algn="just"/>
            <a:r>
              <a:rPr lang="fr-FR" u="sng" dirty="0" smtClean="0">
                <a:latin typeface="Bodoni MT" panose="02070603080606020203" pitchFamily="18" charset="0"/>
              </a:rPr>
              <a:t>Solliciter la résiliation d’un contrat de location‐gérance (art 116) </a:t>
            </a:r>
            <a:r>
              <a:rPr lang="fr-FR" dirty="0" smtClean="0">
                <a:latin typeface="Bodoni MT" panose="02070603080606020203" pitchFamily="18" charset="0"/>
              </a:rPr>
              <a:t>: A toute époque, la résiliation du contrat de location‐gérance peut être décidée par la juridiction compétente, soit d’office, soit à la demande du syndic ou du ministère public,  soit à la demande d’un contrôleur, et sur rapport du juge‐commissaire lorsque, par son  fait, le preneur diminue les garanties qu’il avait données ou compromet la valeur du  fonds ou ne respecte pas ses engagements.</a:t>
            </a:r>
          </a:p>
          <a:p>
            <a:endParaRPr lang="fr-FR" dirty="0"/>
          </a:p>
        </p:txBody>
      </p:sp>
    </p:spTree>
    <p:extLst>
      <p:ext uri="{BB962C8B-B14F-4D97-AF65-F5344CB8AC3E}">
        <p14:creationId xmlns:p14="http://schemas.microsoft.com/office/powerpoint/2010/main" val="2540907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1825625"/>
            <a:ext cx="10515600" cy="4351338"/>
          </a:xfrm>
        </p:spPr>
        <p:txBody>
          <a:bodyPr>
            <a:normAutofit/>
          </a:bodyPr>
          <a:lstStyle/>
          <a:p>
            <a:pPr marL="0" indent="0" algn="ctr">
              <a:buNone/>
            </a:pPr>
            <a:endParaRPr lang="fr-FR" sz="3200" dirty="0" smtClean="0">
              <a:latin typeface="Bodoni MT" panose="02070603080606020203" pitchFamily="18" charset="0"/>
            </a:endParaRPr>
          </a:p>
          <a:p>
            <a:pPr marL="0" indent="0" algn="ctr">
              <a:buNone/>
            </a:pPr>
            <a:endParaRPr lang="fr-FR" sz="3200" dirty="0">
              <a:latin typeface="Bodoni MT" panose="02070603080606020203" pitchFamily="18" charset="0"/>
            </a:endParaRPr>
          </a:p>
          <a:p>
            <a:pPr marL="0" indent="0" algn="ctr">
              <a:buNone/>
            </a:pPr>
            <a:r>
              <a:rPr lang="fr-FR" sz="3200" dirty="0" smtClean="0">
                <a:latin typeface="Bodoni MT" panose="02070603080606020203" pitchFamily="18" charset="0"/>
              </a:rPr>
              <a:t>Le Ministère public, un gardien de l’ordre public économique</a:t>
            </a:r>
          </a:p>
          <a:p>
            <a:pPr algn="just">
              <a:buFontTx/>
              <a:buChar char="-"/>
            </a:pPr>
            <a:r>
              <a:rPr lang="fr-FR" sz="2000" dirty="0" smtClean="0">
                <a:latin typeface="Bodoni MT" panose="02070603080606020203" pitchFamily="18" charset="0"/>
              </a:rPr>
              <a:t>Rôle d’alerte</a:t>
            </a:r>
          </a:p>
          <a:p>
            <a:pPr algn="just">
              <a:buFontTx/>
              <a:buChar char="-"/>
            </a:pPr>
            <a:r>
              <a:rPr lang="fr-FR" sz="2000" dirty="0" smtClean="0">
                <a:latin typeface="Bodoni MT" panose="02070603080606020203" pitchFamily="18" charset="0"/>
              </a:rPr>
              <a:t>Rôle de vigie </a:t>
            </a:r>
            <a:endParaRPr lang="fr-FR" sz="2000" dirty="0">
              <a:latin typeface="Bodoni MT" panose="02070603080606020203" pitchFamily="18" charset="0"/>
            </a:endParaRPr>
          </a:p>
        </p:txBody>
      </p:sp>
    </p:spTree>
    <p:extLst>
      <p:ext uri="{BB962C8B-B14F-4D97-AF65-F5344CB8AC3E}">
        <p14:creationId xmlns:p14="http://schemas.microsoft.com/office/powerpoint/2010/main" val="33361724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Ministère public, demain</a:t>
            </a:r>
            <a:endParaRPr lang="fr-FR" dirty="0"/>
          </a:p>
        </p:txBody>
      </p:sp>
      <p:sp>
        <p:nvSpPr>
          <p:cNvPr id="3" name="Espace réservé du contenu 2"/>
          <p:cNvSpPr>
            <a:spLocks noGrp="1"/>
          </p:cNvSpPr>
          <p:nvPr>
            <p:ph idx="1"/>
          </p:nvPr>
        </p:nvSpPr>
        <p:spPr/>
        <p:txBody>
          <a:bodyPr/>
          <a:lstStyle/>
          <a:p>
            <a:endParaRPr lang="fr-FR" dirty="0" smtClean="0"/>
          </a:p>
          <a:p>
            <a:endParaRPr lang="fr-FR"/>
          </a:p>
          <a:p>
            <a:r>
              <a:rPr lang="fr-FR" smtClean="0"/>
              <a:t>Pourquoi </a:t>
            </a:r>
            <a:r>
              <a:rPr lang="fr-FR" dirty="0" smtClean="0"/>
              <a:t>pas un représentant du </a:t>
            </a:r>
            <a:r>
              <a:rPr lang="fr-FR" smtClean="0"/>
              <a:t>Ministère public en </a:t>
            </a:r>
            <a:r>
              <a:rPr lang="fr-FR" dirty="0" smtClean="0"/>
              <a:t>charge des </a:t>
            </a:r>
            <a:r>
              <a:rPr lang="fr-FR" smtClean="0"/>
              <a:t>affaires économique?</a:t>
            </a:r>
          </a:p>
          <a:p>
            <a:endParaRPr lang="fr-FR" dirty="0"/>
          </a:p>
        </p:txBody>
      </p:sp>
    </p:spTree>
    <p:extLst>
      <p:ext uri="{BB962C8B-B14F-4D97-AF65-F5344CB8AC3E}">
        <p14:creationId xmlns:p14="http://schemas.microsoft.com/office/powerpoint/2010/main" val="10815658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marL="0" indent="0" algn="just">
              <a:buNone/>
            </a:pPr>
            <a:endParaRPr lang="fr-FR" sz="4000" dirty="0" smtClean="0">
              <a:latin typeface="Bodoni MT" panose="02070603080606020203" pitchFamily="18" charset="0"/>
            </a:endParaRPr>
          </a:p>
          <a:p>
            <a:pPr marL="0" indent="0" algn="just">
              <a:buNone/>
            </a:pPr>
            <a:r>
              <a:rPr lang="fr-FR" sz="4000" dirty="0" smtClean="0">
                <a:latin typeface="Bodoni MT" panose="02070603080606020203" pitchFamily="18" charset="0"/>
              </a:rPr>
              <a:t>Le Ministère public, </a:t>
            </a:r>
            <a:r>
              <a:rPr lang="fr-FR" sz="4000" dirty="0">
                <a:latin typeface="Bodoni MT" panose="02070603080606020203" pitchFamily="18" charset="0"/>
              </a:rPr>
              <a:t>u</a:t>
            </a:r>
            <a:r>
              <a:rPr lang="fr-FR" sz="4000" dirty="0" smtClean="0">
                <a:latin typeface="Bodoni MT" panose="02070603080606020203" pitchFamily="18" charset="0"/>
              </a:rPr>
              <a:t>ne passerelle entre la procédure commerciale et la procédure pénale</a:t>
            </a:r>
            <a:endParaRPr lang="fr-FR" sz="4000" dirty="0">
              <a:latin typeface="Bodoni MT" panose="02070603080606020203" pitchFamily="18" charset="0"/>
            </a:endParaRPr>
          </a:p>
        </p:txBody>
      </p:sp>
    </p:spTree>
    <p:extLst>
      <p:ext uri="{BB962C8B-B14F-4D97-AF65-F5344CB8AC3E}">
        <p14:creationId xmlns:p14="http://schemas.microsoft.com/office/powerpoint/2010/main" val="14234062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just"/>
            <a:r>
              <a:rPr lang="fr-FR" sz="1600" dirty="0" smtClean="0">
                <a:latin typeface="Bodoni MT" panose="02070603080606020203" pitchFamily="18" charset="0"/>
              </a:rPr>
              <a:t>La	juridiction	pénale	peut	être	saisie par</a:t>
            </a:r>
            <a:r>
              <a:rPr lang="fr-FR" sz="1600" dirty="0">
                <a:latin typeface="Bodoni MT" panose="02070603080606020203" pitchFamily="18" charset="0"/>
              </a:rPr>
              <a:t> </a:t>
            </a:r>
            <a:r>
              <a:rPr lang="fr-FR" sz="1600" dirty="0" smtClean="0">
                <a:latin typeface="Bodoni MT" panose="02070603080606020203" pitchFamily="18" charset="0"/>
              </a:rPr>
              <a:t>le	ministère public	ou par	le syndic. Art.234.‐</a:t>
            </a:r>
            <a:br>
              <a:rPr lang="fr-FR" sz="1600" dirty="0" smtClean="0">
                <a:latin typeface="Bodoni MT" panose="02070603080606020203" pitchFamily="18" charset="0"/>
              </a:rPr>
            </a:br>
            <a:r>
              <a:rPr lang="fr-FR" sz="1600" dirty="0" smtClean="0">
                <a:latin typeface="Bodoni MT" panose="02070603080606020203" pitchFamily="18" charset="0"/>
              </a:rPr>
              <a:t/>
            </a:r>
            <a:br>
              <a:rPr lang="fr-FR" sz="1600" dirty="0" smtClean="0">
                <a:latin typeface="Bodoni MT" panose="02070603080606020203" pitchFamily="18" charset="0"/>
              </a:rPr>
            </a:br>
            <a:r>
              <a:rPr lang="fr-FR" sz="1600" dirty="0" smtClean="0">
                <a:latin typeface="Bodoni MT" panose="02070603080606020203" pitchFamily="18" charset="0"/>
              </a:rPr>
              <a:t>Elle	peut	également	être	saisie	par	deux contrôleurs	dans	les conditions	de l’article	72.	</a:t>
            </a:r>
            <a:endParaRPr lang="fr-FR" sz="1600" dirty="0">
              <a:latin typeface="Bodoni MT" panose="02070603080606020203" pitchFamily="18" charset="0"/>
            </a:endParaRPr>
          </a:p>
        </p:txBody>
      </p:sp>
      <p:sp>
        <p:nvSpPr>
          <p:cNvPr id="3" name="Espace réservé du contenu 2"/>
          <p:cNvSpPr>
            <a:spLocks noGrp="1"/>
          </p:cNvSpPr>
          <p:nvPr>
            <p:ph idx="1"/>
          </p:nvPr>
        </p:nvSpPr>
        <p:spPr/>
        <p:txBody>
          <a:bodyPr/>
          <a:lstStyle/>
          <a:p>
            <a:endParaRPr lang="fr-FR" dirty="0" smtClean="0"/>
          </a:p>
          <a:p>
            <a:endParaRPr lang="fr-FR" dirty="0"/>
          </a:p>
          <a:p>
            <a:pPr algn="just"/>
            <a:r>
              <a:rPr lang="fr-FR" dirty="0" smtClean="0">
                <a:latin typeface="Bodoni MT" panose="02070603080606020203" pitchFamily="18" charset="0"/>
              </a:rPr>
              <a:t>Banqueroute	 simple : art. 228</a:t>
            </a:r>
          </a:p>
          <a:p>
            <a:pPr algn="just"/>
            <a:r>
              <a:rPr lang="fr-FR" dirty="0" smtClean="0">
                <a:latin typeface="Bodoni MT" panose="02070603080606020203" pitchFamily="18" charset="0"/>
              </a:rPr>
              <a:t>Banqueroute frauduleuse : art. 229</a:t>
            </a:r>
          </a:p>
          <a:p>
            <a:pPr algn="just"/>
            <a:r>
              <a:rPr lang="fr-FR" dirty="0" smtClean="0">
                <a:latin typeface="Bodoni MT" panose="02070603080606020203" pitchFamily="18" charset="0"/>
              </a:rPr>
              <a:t>Infractions assimilées aux banqueroutes : art. 230 et s.</a:t>
            </a:r>
          </a:p>
          <a:p>
            <a:pPr algn="just"/>
            <a:r>
              <a:rPr lang="fr-FR" dirty="0" smtClean="0">
                <a:latin typeface="Bodoni MT" panose="02070603080606020203" pitchFamily="18" charset="0"/>
              </a:rPr>
              <a:t>Autres infractions : art. 240 et s.</a:t>
            </a:r>
          </a:p>
          <a:p>
            <a:endParaRPr lang="fr-FR" dirty="0" smtClean="0"/>
          </a:p>
        </p:txBody>
      </p:sp>
    </p:spTree>
    <p:extLst>
      <p:ext uri="{BB962C8B-B14F-4D97-AF65-F5344CB8AC3E}">
        <p14:creationId xmlns:p14="http://schemas.microsoft.com/office/powerpoint/2010/main" val="30844352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marL="0" indent="0" algn="just">
              <a:buNone/>
            </a:pPr>
            <a:endParaRPr lang="fr-FR" i="1" dirty="0" smtClean="0">
              <a:latin typeface="Bodoni MT" panose="02070603080606020203" pitchFamily="18" charset="0"/>
            </a:endParaRPr>
          </a:p>
          <a:p>
            <a:pPr marL="0" indent="0" algn="just">
              <a:buNone/>
            </a:pPr>
            <a:endParaRPr lang="fr-FR" i="1" dirty="0">
              <a:latin typeface="Bodoni MT" panose="02070603080606020203" pitchFamily="18" charset="0"/>
            </a:endParaRPr>
          </a:p>
          <a:p>
            <a:pPr marL="0" indent="0" algn="just">
              <a:buNone/>
            </a:pPr>
            <a:endParaRPr lang="fr-FR" i="1" dirty="0" smtClean="0">
              <a:latin typeface="Bodoni MT" panose="02070603080606020203" pitchFamily="18" charset="0"/>
            </a:endParaRPr>
          </a:p>
          <a:p>
            <a:pPr marL="0" indent="0" algn="just">
              <a:buNone/>
            </a:pPr>
            <a:endParaRPr lang="fr-FR" i="1" dirty="0">
              <a:latin typeface="Bodoni MT" panose="02070603080606020203" pitchFamily="18" charset="0"/>
            </a:endParaRPr>
          </a:p>
          <a:p>
            <a:pPr marL="0" indent="0" algn="just">
              <a:buNone/>
            </a:pPr>
            <a:endParaRPr lang="fr-FR" i="1" dirty="0" smtClean="0">
              <a:latin typeface="Bodoni MT" panose="02070603080606020203" pitchFamily="18" charset="0"/>
            </a:endParaRPr>
          </a:p>
          <a:p>
            <a:pPr marL="0" indent="0" algn="just">
              <a:buNone/>
            </a:pPr>
            <a:endParaRPr lang="fr-FR" i="1" dirty="0">
              <a:latin typeface="Bodoni MT" panose="02070603080606020203" pitchFamily="18" charset="0"/>
            </a:endParaRPr>
          </a:p>
          <a:p>
            <a:pPr marL="0" indent="0" algn="just">
              <a:buNone/>
            </a:pPr>
            <a:endParaRPr lang="fr-FR" i="1" dirty="0" smtClean="0">
              <a:latin typeface="Bodoni MT" panose="02070603080606020203" pitchFamily="18" charset="0"/>
            </a:endParaRPr>
          </a:p>
          <a:p>
            <a:pPr marL="0" indent="0" algn="just">
              <a:buNone/>
            </a:pPr>
            <a:r>
              <a:rPr lang="fr-FR" i="1" dirty="0" smtClean="0">
                <a:latin typeface="Bodoni MT" panose="02070603080606020203" pitchFamily="18" charset="0"/>
              </a:rPr>
              <a:t>Je vous remercie pour le temps et l'attention que vous m'avez accordés.</a:t>
            </a:r>
            <a:endParaRPr lang="fr-FR" i="1" dirty="0">
              <a:latin typeface="Bodoni MT" panose="02070603080606020203" pitchFamily="18" charset="0"/>
            </a:endParaRPr>
          </a:p>
        </p:txBody>
      </p:sp>
    </p:spTree>
    <p:extLst>
      <p:ext uri="{BB962C8B-B14F-4D97-AF65-F5344CB8AC3E}">
        <p14:creationId xmlns:p14="http://schemas.microsoft.com/office/powerpoint/2010/main" val="227052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1.	</a:t>
            </a:r>
            <a:r>
              <a:rPr lang="fr-FR" dirty="0" smtClean="0">
                <a:latin typeface="Bodoni MT" panose="02070603080606020203" pitchFamily="18" charset="0"/>
              </a:rPr>
              <a:t>Rôle d’alerte </a:t>
            </a:r>
            <a:endParaRPr lang="fr-FR" dirty="0">
              <a:latin typeface="Bodoni MT" panose="02070603080606020203" pitchFamily="18" charset="0"/>
            </a:endParaRPr>
          </a:p>
        </p:txBody>
      </p:sp>
      <p:sp>
        <p:nvSpPr>
          <p:cNvPr id="3" name="Espace réservé du contenu 2"/>
          <p:cNvSpPr>
            <a:spLocks noGrp="1"/>
          </p:cNvSpPr>
          <p:nvPr>
            <p:ph idx="1"/>
          </p:nvPr>
        </p:nvSpPr>
        <p:spPr/>
        <p:txBody>
          <a:bodyPr>
            <a:normAutofit lnSpcReduction="10000"/>
          </a:bodyPr>
          <a:lstStyle/>
          <a:p>
            <a:pPr marL="0" indent="0" algn="just">
              <a:buNone/>
            </a:pPr>
            <a:r>
              <a:rPr lang="fr-FR" dirty="0" smtClean="0">
                <a:latin typeface="Bodoni MT" panose="02070603080606020203" pitchFamily="18" charset="0"/>
              </a:rPr>
              <a:t>(Ouverture Redressement judiciaire – Liquidation des biens)</a:t>
            </a:r>
          </a:p>
          <a:p>
            <a:pPr algn="just"/>
            <a:r>
              <a:rPr lang="fr-FR" dirty="0" smtClean="0">
                <a:latin typeface="Bodoni MT" panose="02070603080606020203" pitchFamily="18" charset="0"/>
              </a:rPr>
              <a:t>Subsidiaire : au même titre que les commissaires aux comptes des personnes morales de droit privé, les membres de ces personnes morales ou les institutions représentatives du personnel, le représentant du ministère public peut de demander à la juridiction compétente de se saisir d’office en indiquant les faits de nature à motiver cette saisine. (art. 29 al. 1)</a:t>
            </a:r>
          </a:p>
          <a:p>
            <a:pPr algn="just"/>
            <a:endParaRPr lang="fr-FR" dirty="0" smtClean="0">
              <a:latin typeface="Bodoni MT" panose="02070603080606020203" pitchFamily="18" charset="0"/>
            </a:endParaRPr>
          </a:p>
          <a:p>
            <a:pPr algn="just"/>
            <a:r>
              <a:rPr lang="fr-FR" dirty="0" smtClean="0">
                <a:latin typeface="Bodoni MT" panose="02070603080606020203" pitchFamily="18" charset="0"/>
              </a:rPr>
              <a:t>Principal : La juridiction compétente peut être saisie par le Ministère public. Dans ce cas, il fournit les éléments motivant sa décision. (art. 29 al. 2)</a:t>
            </a:r>
          </a:p>
          <a:p>
            <a:endParaRPr lang="fr-FR" dirty="0"/>
          </a:p>
        </p:txBody>
      </p:sp>
    </p:spTree>
    <p:extLst>
      <p:ext uri="{BB962C8B-B14F-4D97-AF65-F5344CB8AC3E}">
        <p14:creationId xmlns:p14="http://schemas.microsoft.com/office/powerpoint/2010/main" val="34478654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2.	</a:t>
            </a:r>
            <a:r>
              <a:rPr lang="fr-FR" dirty="0" smtClean="0">
                <a:latin typeface="Bodoni MT" panose="02070603080606020203" pitchFamily="18" charset="0"/>
              </a:rPr>
              <a:t>Rôle de vigie </a:t>
            </a:r>
            <a:endParaRPr lang="fr-FR" dirty="0">
              <a:latin typeface="Bodoni MT" panose="02070603080606020203" pitchFamily="18" charset="0"/>
            </a:endParaRPr>
          </a:p>
        </p:txBody>
      </p:sp>
      <p:sp>
        <p:nvSpPr>
          <p:cNvPr id="3" name="Espace réservé du contenu 2"/>
          <p:cNvSpPr>
            <a:spLocks noGrp="1"/>
          </p:cNvSpPr>
          <p:nvPr>
            <p:ph idx="1"/>
          </p:nvPr>
        </p:nvSpPr>
        <p:spPr/>
        <p:txBody>
          <a:bodyPr>
            <a:normAutofit fontScale="55000" lnSpcReduction="20000"/>
          </a:bodyPr>
          <a:lstStyle/>
          <a:p>
            <a:pPr marL="0" indent="0" algn="just">
              <a:buNone/>
            </a:pPr>
            <a:r>
              <a:rPr lang="fr-FR" sz="3300" i="1" dirty="0" smtClean="0">
                <a:latin typeface="Bodoni MT" panose="02070603080606020203" pitchFamily="18" charset="0"/>
              </a:rPr>
              <a:t>Information </a:t>
            </a:r>
          </a:p>
          <a:p>
            <a:pPr marL="0" indent="0" algn="just">
              <a:buNone/>
            </a:pPr>
            <a:r>
              <a:rPr lang="fr-FR" sz="3300" dirty="0" smtClean="0">
                <a:latin typeface="Bodoni MT" panose="02070603080606020203" pitchFamily="18" charset="0"/>
              </a:rPr>
              <a:t>Ministère public-juge commissaire </a:t>
            </a:r>
          </a:p>
          <a:p>
            <a:pPr marL="0" indent="0" algn="just">
              <a:buNone/>
            </a:pPr>
            <a:r>
              <a:rPr lang="fr-FR" sz="3300" dirty="0" smtClean="0">
                <a:latin typeface="Bodoni MT" panose="02070603080606020203" pitchFamily="18" charset="0"/>
              </a:rPr>
              <a:t>Le greffe de la juridiction adresse sans délai une copie de la décision de désignation du juge commissaire au ministère public. (art. 35)</a:t>
            </a:r>
          </a:p>
          <a:p>
            <a:pPr marL="0" indent="0" algn="just">
              <a:buNone/>
            </a:pPr>
            <a:r>
              <a:rPr lang="fr-FR" sz="3300" dirty="0" smtClean="0">
                <a:latin typeface="Bodoni MT" panose="02070603080606020203" pitchFamily="18" charset="0"/>
              </a:rPr>
              <a:t>(</a:t>
            </a:r>
            <a:r>
              <a:rPr lang="fr-FR" sz="3600" dirty="0" smtClean="0">
                <a:latin typeface="Bodoni MT" panose="02070603080606020203" pitchFamily="18" charset="0"/>
              </a:rPr>
              <a:t>Art.47.)</a:t>
            </a:r>
          </a:p>
          <a:p>
            <a:pPr algn="just"/>
            <a:r>
              <a:rPr lang="fr-FR" sz="3600" dirty="0" smtClean="0">
                <a:latin typeface="Bodoni MT" panose="02070603080606020203" pitchFamily="18" charset="0"/>
              </a:rPr>
              <a:t>(Informations reçues) Le ministère public est informé du déroulement de la procédure de  redressement judiciaire et de liquidation des biens par le juge‐commissaire. Il peut, à  toute époque, requérir communication de tous actes, livres ou documents relatifs à ladite procédure. </a:t>
            </a:r>
          </a:p>
          <a:p>
            <a:pPr marL="0" indent="0" algn="just">
              <a:buNone/>
            </a:pPr>
            <a:r>
              <a:rPr lang="fr-FR" sz="3600" dirty="0" smtClean="0">
                <a:latin typeface="Bodoni MT" panose="02070603080606020203" pitchFamily="18" charset="0"/>
              </a:rPr>
              <a:t>Le défaut de communication d’information ou de document ne peut être invoqué que par le ministère public. </a:t>
            </a:r>
          </a:p>
          <a:p>
            <a:pPr algn="just"/>
            <a:endParaRPr lang="fr-FR" sz="3600" dirty="0" smtClean="0">
              <a:latin typeface="Bodoni MT" panose="02070603080606020203" pitchFamily="18" charset="0"/>
            </a:endParaRPr>
          </a:p>
          <a:p>
            <a:pPr algn="just"/>
            <a:r>
              <a:rPr lang="fr-FR" sz="3600" dirty="0" smtClean="0">
                <a:latin typeface="Bodoni MT" panose="02070603080606020203" pitchFamily="18" charset="0"/>
              </a:rPr>
              <a:t>(Informations données) Le ministère public communique au juge‐commissaire, sur sa demande ou d’office, tous renseignements utiles à l’administration de la procédure, y compris toute information provenant d’une procédure pénale concernant le débiteur, nonobstant le secret de l’instruction.</a:t>
            </a:r>
          </a:p>
          <a:p>
            <a:endParaRPr lang="fr-FR" dirty="0"/>
          </a:p>
        </p:txBody>
      </p:sp>
    </p:spTree>
    <p:extLst>
      <p:ext uri="{BB962C8B-B14F-4D97-AF65-F5344CB8AC3E}">
        <p14:creationId xmlns:p14="http://schemas.microsoft.com/office/powerpoint/2010/main" val="7575342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486033"/>
            <a:ext cx="10515600" cy="2036678"/>
          </a:xfrm>
        </p:spPr>
        <p:txBody>
          <a:bodyPr/>
          <a:lstStyle/>
          <a:p>
            <a:r>
              <a:rPr lang="fr-FR" i="1" dirty="0" smtClean="0">
                <a:latin typeface="Bodoni MT" panose="02070603080606020203" pitchFamily="18" charset="0"/>
              </a:rPr>
              <a:t>Assister à l’inventaire des biens du débiteur en RJ ou en LB</a:t>
            </a:r>
            <a:endParaRPr lang="fr-FR" i="1" dirty="0">
              <a:latin typeface="Bodoni MT" panose="02070603080606020203" pitchFamily="18" charset="0"/>
            </a:endParaRPr>
          </a:p>
        </p:txBody>
      </p:sp>
      <p:sp>
        <p:nvSpPr>
          <p:cNvPr id="3" name="Espace réservé du contenu 2"/>
          <p:cNvSpPr>
            <a:spLocks noGrp="1"/>
          </p:cNvSpPr>
          <p:nvPr>
            <p:ph idx="1"/>
          </p:nvPr>
        </p:nvSpPr>
        <p:spPr>
          <a:xfrm>
            <a:off x="838200" y="2982097"/>
            <a:ext cx="10515600" cy="3194866"/>
          </a:xfrm>
        </p:spPr>
        <p:txBody>
          <a:bodyPr/>
          <a:lstStyle/>
          <a:p>
            <a:pPr marL="0" indent="0">
              <a:buNone/>
            </a:pPr>
            <a:endParaRPr lang="fr-FR" dirty="0" smtClean="0"/>
          </a:p>
          <a:p>
            <a:pPr marL="0" indent="0">
              <a:buNone/>
            </a:pPr>
            <a:endParaRPr lang="fr-FR" dirty="0"/>
          </a:p>
          <a:p>
            <a:pPr marL="0" indent="0" algn="just">
              <a:buNone/>
            </a:pPr>
            <a:r>
              <a:rPr lang="fr-FR" dirty="0" smtClean="0"/>
              <a:t>(Dès l’ouverture du redressement judiciaire ou de la liquidation des biens, il est procédé par le syndic à l’inventaire des biens du débiteur, ainsi que des sûretés qui les grèvent). (Art. 63)</a:t>
            </a:r>
          </a:p>
          <a:p>
            <a:endParaRPr lang="fr-FR" dirty="0"/>
          </a:p>
        </p:txBody>
      </p:sp>
    </p:spTree>
    <p:extLst>
      <p:ext uri="{BB962C8B-B14F-4D97-AF65-F5344CB8AC3E}">
        <p14:creationId xmlns:p14="http://schemas.microsoft.com/office/powerpoint/2010/main" val="15263878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2015610"/>
          </a:xfrm>
        </p:spPr>
        <p:txBody>
          <a:bodyPr/>
          <a:lstStyle/>
          <a:p>
            <a:r>
              <a:rPr lang="fr-FR" i="1" dirty="0" smtClean="0">
                <a:latin typeface="Bodoni MT" panose="02070603080606020203" pitchFamily="18" charset="0"/>
              </a:rPr>
              <a:t>Etre informé du rapport sommaire sur la situation apparente du  débiteur</a:t>
            </a:r>
            <a:endParaRPr lang="fr-FR" i="1" dirty="0">
              <a:latin typeface="Bodoni MT" panose="02070603080606020203" pitchFamily="18" charset="0"/>
            </a:endParaRPr>
          </a:p>
        </p:txBody>
      </p:sp>
      <p:sp>
        <p:nvSpPr>
          <p:cNvPr id="3" name="Espace réservé du contenu 2"/>
          <p:cNvSpPr>
            <a:spLocks noGrp="1"/>
          </p:cNvSpPr>
          <p:nvPr>
            <p:ph idx="1"/>
          </p:nvPr>
        </p:nvSpPr>
        <p:spPr>
          <a:xfrm>
            <a:off x="838200" y="2850291"/>
            <a:ext cx="10515600" cy="3326671"/>
          </a:xfrm>
        </p:spPr>
        <p:txBody>
          <a:bodyPr>
            <a:normAutofit lnSpcReduction="10000"/>
          </a:bodyPr>
          <a:lstStyle/>
          <a:p>
            <a:pPr marL="0" indent="0" algn="just">
              <a:buNone/>
            </a:pPr>
            <a:r>
              <a:rPr lang="fr-FR" dirty="0" smtClean="0">
                <a:latin typeface="Bodoni MT" panose="02070603080606020203" pitchFamily="18" charset="0"/>
              </a:rPr>
              <a:t>Sans préjudice de l’élaboration du bilan économique et social prévu à l’article 119‐1 ci‐dessous, le syndic, dans un délai de trente jours à compter de son entrée en fonction, remet au juge‐commissaire </a:t>
            </a:r>
            <a:r>
              <a:rPr lang="fr-FR" u="sng" dirty="0" smtClean="0">
                <a:latin typeface="Bodoni MT" panose="02070603080606020203" pitchFamily="18" charset="0"/>
              </a:rPr>
              <a:t>un rapport sommaire sur la situation apparente du  débiteur. Le juge‐commissaire transmet sans délai le rapport avec ses observations au  ministère public. </a:t>
            </a:r>
            <a:r>
              <a:rPr lang="fr-FR" dirty="0" smtClean="0">
                <a:latin typeface="Bodoni MT" panose="02070603080606020203" pitchFamily="18" charset="0"/>
              </a:rPr>
              <a:t>(Art.66.‐)</a:t>
            </a:r>
          </a:p>
          <a:p>
            <a:pPr marL="0" indent="0" algn="just">
              <a:buNone/>
            </a:pPr>
            <a:r>
              <a:rPr lang="fr-FR" dirty="0" smtClean="0">
                <a:latin typeface="Bodoni MT" panose="02070603080606020203" pitchFamily="18" charset="0"/>
              </a:rPr>
              <a:t>Si ce rapport ne lui a pas été remis dans le délai prescrit, le juge‐commissaire en avise le  ministère public en expliquant les causes de ce retard.</a:t>
            </a:r>
          </a:p>
          <a:p>
            <a:endParaRPr lang="fr-FR" dirty="0"/>
          </a:p>
        </p:txBody>
      </p:sp>
    </p:spTree>
    <p:extLst>
      <p:ext uri="{BB962C8B-B14F-4D97-AF65-F5344CB8AC3E}">
        <p14:creationId xmlns:p14="http://schemas.microsoft.com/office/powerpoint/2010/main" val="25295741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867329"/>
          </a:xfrm>
        </p:spPr>
        <p:txBody>
          <a:bodyPr>
            <a:normAutofit fontScale="90000"/>
          </a:bodyPr>
          <a:lstStyle/>
          <a:p>
            <a:pPr algn="just"/>
            <a:r>
              <a:rPr lang="fr-FR" i="1" dirty="0" smtClean="0">
                <a:latin typeface="Bodoni MT" panose="02070603080606020203" pitchFamily="18" charset="0"/>
              </a:rPr>
              <a:t>Etre informé de la mission du syndic et du déroulement de la procédure de redressement ou de liquidation</a:t>
            </a:r>
            <a:endParaRPr lang="fr-FR" i="1" dirty="0">
              <a:latin typeface="Bodoni MT" panose="02070603080606020203" pitchFamily="18" charset="0"/>
            </a:endParaRPr>
          </a:p>
        </p:txBody>
      </p:sp>
      <p:sp>
        <p:nvSpPr>
          <p:cNvPr id="3" name="Espace réservé du contenu 2"/>
          <p:cNvSpPr>
            <a:spLocks noGrp="1"/>
          </p:cNvSpPr>
          <p:nvPr>
            <p:ph idx="1"/>
          </p:nvPr>
        </p:nvSpPr>
        <p:spPr>
          <a:xfrm>
            <a:off x="714633" y="2496065"/>
            <a:ext cx="10515600" cy="4554109"/>
          </a:xfrm>
        </p:spPr>
        <p:txBody>
          <a:bodyPr>
            <a:normAutofit/>
          </a:bodyPr>
          <a:lstStyle/>
          <a:p>
            <a:pPr marL="0" indent="0" algn="just">
              <a:buNone/>
            </a:pPr>
            <a:r>
              <a:rPr lang="fr-FR" sz="2400" dirty="0" smtClean="0">
                <a:latin typeface="Bodoni MT" panose="02070603080606020203" pitchFamily="18" charset="0"/>
              </a:rPr>
              <a:t>Même si la mission du syndic dans le déroulement d’une procédure de redressement judiciaire ou de liquidation des biens s’exerce sous le contrôle du juge‐commissaire, le  rapport écrit sur sa mission et sur le déroulement  de la procédure de redressement ou de liquidation des biens qu’il a l’obligation de remettre au juge‐commissaire au moins une fois tous les deux mois et, dans tous les cas, chaque fois que le juge‐ commissaire le lui demande (art. 43) est aussi communiqué au Ministère public. Le syndic remet une copie de ce  rapport au ministère public.</a:t>
            </a:r>
          </a:p>
          <a:p>
            <a:pPr marL="0" indent="0" algn="just">
              <a:buNone/>
            </a:pPr>
            <a:r>
              <a:rPr lang="fr-FR" sz="2400" dirty="0" smtClean="0">
                <a:latin typeface="Bodoni MT" panose="02070603080606020203" pitchFamily="18" charset="0"/>
              </a:rPr>
              <a:t>Le syndic indique, en outre, dans son rapport, le montant des  deniers déposés au compte de la procédure collective (art. 43) et les résultats de l’exploitation (art. 112).</a:t>
            </a:r>
          </a:p>
          <a:p>
            <a:endParaRPr lang="fr-FR" dirty="0"/>
          </a:p>
        </p:txBody>
      </p:sp>
    </p:spTree>
    <p:extLst>
      <p:ext uri="{BB962C8B-B14F-4D97-AF65-F5344CB8AC3E}">
        <p14:creationId xmlns:p14="http://schemas.microsoft.com/office/powerpoint/2010/main" val="5424181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marL="0" indent="0" algn="just">
              <a:buNone/>
            </a:pPr>
            <a:r>
              <a:rPr lang="fr-FR" i="1" dirty="0" smtClean="0">
                <a:latin typeface="Bodoni MT" panose="02070603080606020203" pitchFamily="18" charset="0"/>
              </a:rPr>
              <a:t>Intérêt information : </a:t>
            </a:r>
          </a:p>
          <a:p>
            <a:pPr marL="0" indent="0" algn="just">
              <a:buNone/>
            </a:pPr>
            <a:endParaRPr lang="fr-FR" i="1" dirty="0" smtClean="0">
              <a:latin typeface="Bodoni MT" panose="02070603080606020203" pitchFamily="18" charset="0"/>
            </a:endParaRPr>
          </a:p>
          <a:p>
            <a:pPr algn="just"/>
            <a:r>
              <a:rPr lang="fr-FR" dirty="0" smtClean="0">
                <a:latin typeface="Bodoni MT" panose="02070603080606020203" pitchFamily="18" charset="0"/>
              </a:rPr>
              <a:t>Art.33.‐ La juridiction compétente qui constate la cessation des paiements prononce soit l’ouverture de la procédure de redressement judiciaire, soit l’ouverture de la liquidation des biens.</a:t>
            </a:r>
          </a:p>
          <a:p>
            <a:pPr algn="just"/>
            <a:r>
              <a:rPr lang="fr-FR" dirty="0" smtClean="0">
                <a:latin typeface="Bodoni MT" panose="02070603080606020203" pitchFamily="18" charset="0"/>
              </a:rPr>
              <a:t>La responsabilité des acteurs</a:t>
            </a:r>
            <a:endParaRPr lang="fr-FR" dirty="0">
              <a:latin typeface="Bodoni MT" panose="02070603080606020203" pitchFamily="18" charset="0"/>
            </a:endParaRPr>
          </a:p>
        </p:txBody>
      </p:sp>
    </p:spTree>
    <p:extLst>
      <p:ext uri="{BB962C8B-B14F-4D97-AF65-F5344CB8AC3E}">
        <p14:creationId xmlns:p14="http://schemas.microsoft.com/office/powerpoint/2010/main" val="26944400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i="1" dirty="0" smtClean="0">
                <a:latin typeface="Bodoni MT" panose="02070603080606020203" pitchFamily="18" charset="0"/>
              </a:rPr>
              <a:t>Assemblée concordataire</a:t>
            </a:r>
            <a:endParaRPr lang="fr-FR" i="1" dirty="0">
              <a:latin typeface="Bodoni MT" panose="02070603080606020203" pitchFamily="18" charset="0"/>
            </a:endParaRPr>
          </a:p>
        </p:txBody>
      </p:sp>
      <p:sp>
        <p:nvSpPr>
          <p:cNvPr id="3" name="Espace réservé du contenu 2"/>
          <p:cNvSpPr>
            <a:spLocks noGrp="1"/>
          </p:cNvSpPr>
          <p:nvPr>
            <p:ph idx="1"/>
          </p:nvPr>
        </p:nvSpPr>
        <p:spPr/>
        <p:txBody>
          <a:bodyPr>
            <a:normAutofit lnSpcReduction="10000"/>
          </a:bodyPr>
          <a:lstStyle/>
          <a:p>
            <a:pPr algn="just"/>
            <a:r>
              <a:rPr lang="fr-FR" dirty="0" smtClean="0">
                <a:latin typeface="Bodoni MT" panose="02070603080606020203" pitchFamily="18" charset="0"/>
              </a:rPr>
              <a:t>Le Ministère public est, avec le juge‐commissaire, présents et  entendus (art. 123).</a:t>
            </a:r>
          </a:p>
          <a:p>
            <a:pPr marL="0" indent="0" algn="just">
              <a:buNone/>
            </a:pPr>
            <a:endParaRPr lang="fr-FR" dirty="0" smtClean="0">
              <a:latin typeface="Bodoni MT" panose="02070603080606020203" pitchFamily="18" charset="0"/>
            </a:endParaRPr>
          </a:p>
          <a:p>
            <a:pPr algn="just"/>
            <a:r>
              <a:rPr lang="fr-FR" dirty="0" smtClean="0">
                <a:latin typeface="Bodoni MT" panose="02070603080606020203" pitchFamily="18" charset="0"/>
              </a:rPr>
              <a:t>Le ministère public est entendu en ses conclusions orales ou écrites, après la présentation à l’assemblée, par le syndic, d’un rapport sur le projet de concordat de redressement judiciaire et le bilan économique et social, les formalités qui ont été remplies, les opérations qui ont eu lieu ainsi que sur les résultats obtenus depuis la décision d’ouverture (art. 124)</a:t>
            </a:r>
          </a:p>
          <a:p>
            <a:pPr algn="just"/>
            <a:endParaRPr lang="fr-FR" dirty="0" smtClean="0">
              <a:latin typeface="Bodoni MT" panose="02070603080606020203" pitchFamily="18" charset="0"/>
            </a:endParaRPr>
          </a:p>
          <a:p>
            <a:pPr lvl="1" algn="just"/>
            <a:r>
              <a:rPr lang="fr-FR" u="sng" dirty="0" smtClean="0">
                <a:latin typeface="Bodoni MT" panose="02070603080606020203" pitchFamily="18" charset="0"/>
              </a:rPr>
              <a:t>nb :</a:t>
            </a:r>
            <a:r>
              <a:rPr lang="fr-FR" dirty="0" smtClean="0">
                <a:latin typeface="Bodoni MT" panose="02070603080606020203" pitchFamily="18" charset="0"/>
              </a:rPr>
              <a:t> ses observations peuvent influencer le vote du concordat (art 125)</a:t>
            </a:r>
          </a:p>
          <a:p>
            <a:endParaRPr lang="fr-FR" dirty="0"/>
          </a:p>
        </p:txBody>
      </p:sp>
    </p:spTree>
    <p:extLst>
      <p:ext uri="{BB962C8B-B14F-4D97-AF65-F5344CB8AC3E}">
        <p14:creationId xmlns:p14="http://schemas.microsoft.com/office/powerpoint/2010/main" val="5217042"/>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1473</TotalTime>
  <Words>1882</Words>
  <Application>Microsoft Office PowerPoint</Application>
  <PresentationFormat>Grand écran</PresentationFormat>
  <Paragraphs>109</Paragraphs>
  <Slides>23</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23</vt:i4>
      </vt:variant>
    </vt:vector>
  </HeadingPairs>
  <TitlesOfParts>
    <vt:vector size="28" baseType="lpstr">
      <vt:lpstr>Arial</vt:lpstr>
      <vt:lpstr>Bodoni MT</vt:lpstr>
      <vt:lpstr>Calibri</vt:lpstr>
      <vt:lpstr>Calibri Light</vt:lpstr>
      <vt:lpstr>Thème Office</vt:lpstr>
      <vt:lpstr>Présentation PowerPoint</vt:lpstr>
      <vt:lpstr>Présentation PowerPoint</vt:lpstr>
      <vt:lpstr>1. Rôle d’alerte </vt:lpstr>
      <vt:lpstr>2. Rôle de vigie </vt:lpstr>
      <vt:lpstr>Assister à l’inventaire des biens du débiteur en RJ ou en LB</vt:lpstr>
      <vt:lpstr>Etre informé du rapport sommaire sur la situation apparente du  débiteur</vt:lpstr>
      <vt:lpstr>Etre informé de la mission du syndic et du déroulement de la procédure de redressement ou de liquidation</vt:lpstr>
      <vt:lpstr>Présentation PowerPoint</vt:lpstr>
      <vt:lpstr>Assemblée concordataire</vt:lpstr>
      <vt:lpstr>Résolution du concordat préventif ou de redressement judiciaire</vt:lpstr>
      <vt:lpstr>Faillite personnelle et réhabilitation</vt:lpstr>
      <vt:lpstr>Contrôle des contrôleurs </vt:lpstr>
      <vt:lpstr>Présentation PowerPoint</vt:lpstr>
      <vt:lpstr>Droits du vendeur de meubles et revendications</vt:lpstr>
      <vt:lpstr> Règlement préventif </vt:lpstr>
      <vt:lpstr>Redressement judiciaire </vt:lpstr>
      <vt:lpstr>Annulation du concordat préventif ou de redressement judiciaire (art. 140)</vt:lpstr>
      <vt:lpstr>Poursuite de l’activité en cas de liquidation des biens</vt:lpstr>
      <vt:lpstr>Le cas de la location-gérance (Redressement judiciaire)</vt:lpstr>
      <vt:lpstr>Le Ministère public, demain</vt:lpstr>
      <vt:lpstr>Présentation PowerPoint</vt:lpstr>
      <vt:lpstr>La juridiction pénale peut être saisie par le ministère public ou par le syndic. Art.234.‐  Elle peut également être saisie par deux contrôleurs dans les conditions de l’article 72. </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SEMINAIRE DE RENFORCEMENT DES CAPACITES DES ACTEURS JUDICIAIRES SUR LA MISE EN ŒUVRE DE L’ACTE UNIFORME PORTANT ORGANISATION DES PROCEDURES COLLECTIVES D’APUREMENT DU PASSIF (19-20 juillet 2025)</dc:title>
  <dc:creator>ucad</dc:creator>
  <cp:lastModifiedBy>hp elitebook</cp:lastModifiedBy>
  <cp:revision>18</cp:revision>
  <cp:lastPrinted>2025-07-19T11:30:25Z</cp:lastPrinted>
  <dcterms:created xsi:type="dcterms:W3CDTF">2025-07-19T10:19:46Z</dcterms:created>
  <dcterms:modified xsi:type="dcterms:W3CDTF">2025-07-31T14:56:58Z</dcterms:modified>
</cp:coreProperties>
</file>