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6" r:id="rId9"/>
    <p:sldId id="267" r:id="rId10"/>
    <p:sldId id="268" r:id="rId11"/>
    <p:sldId id="269" r:id="rId12"/>
    <p:sldId id="263" r:id="rId13"/>
    <p:sldId id="265" r:id="rId14"/>
    <p:sldId id="264"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7EE"/>
    <a:srgbClr val="CCECFF"/>
    <a:srgbClr val="FFFF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6" d="100"/>
          <a:sy n="96" d="100"/>
        </p:scale>
        <p:origin x="1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888FA-A3A7-DA55-F9CA-7C03A13398F7}"/>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72C7A0B-A2E0-03E4-BDE0-9988840B03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F1F5B74-0B8D-9151-751C-6448130CE8A5}"/>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56AAB896-2235-780B-1955-813802F8EAC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704BEE-C3D8-54C0-D547-5D17F83F60B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01942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BFFEFA-15B9-DA7F-F678-4B06FF53F87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BE5E7BB-B0B0-459A-040D-2B49083A31B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FD2DC8A-7B08-F1C6-221C-949A1874596D}"/>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DC6AA1C6-A3A5-F2E8-597D-AEEEA543627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26DC02-B96D-63EB-8C80-FCD4E073E625}"/>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083360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A295068-4AEC-F681-8CB2-AA9A0BFD922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205A581-27FC-0FD9-21EC-AEE9A05B9E1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027F3FF-A4CA-9D39-1EF5-0BD0DD2AA40F}"/>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509CC9D6-422C-5AED-78BC-D6E60BFD228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F4391D-CBD7-EB83-8AFB-10C6BD14779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46377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E92111-208A-1BEB-7CC8-E2514046D3E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8705C41-98EC-41CA-EAE6-81ED114B335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ACA64CE-93A6-A880-BA19-E6A9716DA0C0}"/>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58D42BD0-AE3D-D2F8-14C0-913299608A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D159C43-CA73-6A27-2B5D-5522EBF1506D}"/>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722408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A1B928-5A25-01BA-13E6-DF0FC9F7E03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681F346-1114-F90D-4C0E-82AB6D301A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ACEA22B-944B-05FA-9595-7C7DC2EAE416}"/>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94196A51-A34B-0E51-587D-D9D7721C50F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C029965-4A2F-2C60-5C6B-03D3DAA9F541}"/>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961079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7EB999-F351-A3DB-33C5-2D52D2D76AA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A03DE7A-F6BC-BFA5-D1E8-386E656D750E}"/>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8A8B9D1-07EA-B084-7702-C5090F1BBC2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B2C7A56-6A09-AF4D-DD51-9261D479B811}"/>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6" name="Espace réservé du pied de page 5">
            <a:extLst>
              <a:ext uri="{FF2B5EF4-FFF2-40B4-BE49-F238E27FC236}">
                <a16:creationId xmlns:a16="http://schemas.microsoft.com/office/drawing/2014/main" id="{0E0EA469-55D7-05C4-FD37-E6A2EB8F539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5D4835-8DE8-6056-6D78-29328ECE570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1859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8AEF6E-8027-9428-1949-EF8EF6D1302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D40F0109-1EA5-6A1D-BB24-C63CD256BF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9094EC6-0D13-992D-9681-7B621FBD91B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5B54516-C295-3DDA-E5B3-22D5DBFBC1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7A20E90-51BE-86BD-6FCE-C600386DF19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CACE08D-A5F5-6B20-D0D6-B83EE89E7E9B}"/>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8" name="Espace réservé du pied de page 7">
            <a:extLst>
              <a:ext uri="{FF2B5EF4-FFF2-40B4-BE49-F238E27FC236}">
                <a16:creationId xmlns:a16="http://schemas.microsoft.com/office/drawing/2014/main" id="{07E9B5E9-FD1D-A444-B91B-094C5927967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8E7F43-0B52-C175-115F-791CDD14EAC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004119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2774-534F-F8E9-07FB-16EE52E5DF3A}"/>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6229F36-9E84-183C-BFDE-812DC23010DE}"/>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4" name="Espace réservé du pied de page 3">
            <a:extLst>
              <a:ext uri="{FF2B5EF4-FFF2-40B4-BE49-F238E27FC236}">
                <a16:creationId xmlns:a16="http://schemas.microsoft.com/office/drawing/2014/main" id="{89FBBE38-5736-CED7-330C-BA6EF6C297F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7BCB96A-FD3A-B9EE-C137-833BCA9F2B3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37986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02190A0-C3C3-3FA0-EBF1-4F46268A5855}"/>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3" name="Espace réservé du pied de page 2">
            <a:extLst>
              <a:ext uri="{FF2B5EF4-FFF2-40B4-BE49-F238E27FC236}">
                <a16:creationId xmlns:a16="http://schemas.microsoft.com/office/drawing/2014/main" id="{1093C24F-24B5-3C59-3938-041752A45AE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22F92CD-10BC-931D-19BC-62FF9326B31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27719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3BA9D8-50C9-9047-86FD-DCFA44EBC9F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E806B2F-906F-7BD4-560A-FCCEEFFB17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1BD0BB3-F4A7-122D-21AE-625BB2BC06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AE99E41-42A0-7DF0-2C2E-77C9A88FB234}"/>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6" name="Espace réservé du pied de page 5">
            <a:extLst>
              <a:ext uri="{FF2B5EF4-FFF2-40B4-BE49-F238E27FC236}">
                <a16:creationId xmlns:a16="http://schemas.microsoft.com/office/drawing/2014/main" id="{633A5EAC-824E-781E-3D3F-8DA6FFA70E8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416E3F-56C8-D14A-BE98-59D3F187B4C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35419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389AC4-EAD6-C95D-2632-8D25C97E9CF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725773F-666D-F2EF-43DC-91286AB410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49BE69B-4F54-C605-D440-47FC6DCF35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A6AA28-DBBD-00BB-A584-E486A90C0D4D}"/>
              </a:ext>
            </a:extLst>
          </p:cNvPr>
          <p:cNvSpPr>
            <a:spLocks noGrp="1"/>
          </p:cNvSpPr>
          <p:nvPr>
            <p:ph type="dt" sz="half" idx="10"/>
          </p:nvPr>
        </p:nvSpPr>
        <p:spPr/>
        <p:txBody>
          <a:bodyPr/>
          <a:lstStyle/>
          <a:p>
            <a:fld id="{799F7028-9275-4630-A671-091CA70764E9}" type="datetimeFigureOut">
              <a:rPr lang="fr-FR" smtClean="0"/>
              <a:t>31/07/2025</a:t>
            </a:fld>
            <a:endParaRPr lang="fr-FR"/>
          </a:p>
        </p:txBody>
      </p:sp>
      <p:sp>
        <p:nvSpPr>
          <p:cNvPr id="6" name="Espace réservé du pied de page 5">
            <a:extLst>
              <a:ext uri="{FF2B5EF4-FFF2-40B4-BE49-F238E27FC236}">
                <a16:creationId xmlns:a16="http://schemas.microsoft.com/office/drawing/2014/main" id="{EBE2D30B-7AF5-4913-15F1-8E0895610D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06D70C1-0FCF-09EE-D5EF-E0B3C1ACE952}"/>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77295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5AF8C25-616D-C296-F43B-08D71758ED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22A1957-780E-A0DA-FE1F-6694A55302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284AE33-4FC6-04AD-9542-7BCC74793A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F7028-9275-4630-A671-091CA70764E9}" type="datetimeFigureOut">
              <a:rPr lang="fr-FR" smtClean="0"/>
              <a:t>31/07/2025</a:t>
            </a:fld>
            <a:endParaRPr lang="fr-FR"/>
          </a:p>
        </p:txBody>
      </p:sp>
      <p:sp>
        <p:nvSpPr>
          <p:cNvPr id="5" name="Espace réservé du pied de page 4">
            <a:extLst>
              <a:ext uri="{FF2B5EF4-FFF2-40B4-BE49-F238E27FC236}">
                <a16:creationId xmlns:a16="http://schemas.microsoft.com/office/drawing/2014/main" id="{B865D4FC-9D8C-E0BB-B7BC-C2BC1FD953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941F30A-133E-C2F0-E302-17643928B3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9E993-CAF2-42E4-890C-49F427555BFA}" type="slidenum">
              <a:rPr lang="fr-FR" smtClean="0"/>
              <a:t>‹N°›</a:t>
            </a:fld>
            <a:endParaRPr lang="fr-FR"/>
          </a:p>
        </p:txBody>
      </p:sp>
    </p:spTree>
    <p:extLst>
      <p:ext uri="{BB962C8B-B14F-4D97-AF65-F5344CB8AC3E}">
        <p14:creationId xmlns:p14="http://schemas.microsoft.com/office/powerpoint/2010/main" val="199502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0000"/>
            <a:lum/>
          </a:blip>
          <a:srcRect/>
          <a:stretch>
            <a:fillRect t="-17000" b="-17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514892-3E4C-64DE-0411-04F28FEA5867}"/>
              </a:ext>
            </a:extLst>
          </p:cNvPr>
          <p:cNvSpPr>
            <a:spLocks noGrp="1"/>
          </p:cNvSpPr>
          <p:nvPr>
            <p:ph type="ctrTitle"/>
          </p:nvPr>
        </p:nvSpPr>
        <p:spPr/>
        <p:txBody>
          <a:bodyPr>
            <a:normAutofit fontScale="90000"/>
          </a:bodyPr>
          <a:lstStyle/>
          <a:p>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br>
              <a:rPr lang="fr-FR" b="1" dirty="0">
                <a:latin typeface="Aparajita" panose="02020603050405020304" pitchFamily="18" charset="0"/>
                <a:cs typeface="Aparajita" panose="02020603050405020304" pitchFamily="18" charset="0"/>
              </a:rPr>
            </a:br>
            <a:r>
              <a:rPr lang="fr-FR" b="1" dirty="0">
                <a:latin typeface="Aparajita" panose="02020603050405020304" pitchFamily="18" charset="0"/>
                <a:cs typeface="Aparajita" panose="02020603050405020304" pitchFamily="18" charset="0"/>
              </a:rPr>
              <a:t>LA PROCÉDURE DE RÈGLEMENT PRÉVENTIF </a:t>
            </a:r>
            <a:br>
              <a:rPr lang="fr-FR" b="1" dirty="0">
                <a:latin typeface="Aparajita" panose="02020603050405020304" pitchFamily="18" charset="0"/>
                <a:cs typeface="Aparajita" panose="02020603050405020304" pitchFamily="18" charset="0"/>
              </a:rPr>
            </a:br>
            <a:endParaRPr lang="fr-FR" sz="1800" b="1" dirty="0">
              <a:latin typeface="Aparajita" panose="02020603050405020304" pitchFamily="18" charset="0"/>
              <a:cs typeface="Aparajita" panose="02020603050405020304" pitchFamily="18" charset="0"/>
            </a:endParaRPr>
          </a:p>
        </p:txBody>
      </p:sp>
      <p:sp>
        <p:nvSpPr>
          <p:cNvPr id="3" name="Sous-titre 2">
            <a:extLst>
              <a:ext uri="{FF2B5EF4-FFF2-40B4-BE49-F238E27FC236}">
                <a16:creationId xmlns:a16="http://schemas.microsoft.com/office/drawing/2014/main" id="{BD16257C-C88A-0085-C047-ACF61F1BBC2E}"/>
              </a:ext>
            </a:extLst>
          </p:cNvPr>
          <p:cNvSpPr>
            <a:spLocks noGrp="1"/>
          </p:cNvSpPr>
          <p:nvPr>
            <p:ph type="subTitle" idx="1"/>
          </p:nvPr>
        </p:nvSpPr>
        <p:spPr/>
        <p:txBody>
          <a:bodyPr>
            <a:normAutofit/>
          </a:bodyPr>
          <a:lstStyle/>
          <a:p>
            <a:r>
              <a:rPr lang="fr-FR" sz="2800" dirty="0">
                <a:latin typeface="Times New Roman" panose="02020603050405020304" pitchFamily="18" charset="0"/>
                <a:cs typeface="Times New Roman" panose="02020603050405020304" pitchFamily="18" charset="0"/>
              </a:rPr>
              <a:t>Le Règlement Préventif, organisé par les dispositions des articles 06 à 24 de l’AU/PCAP</a:t>
            </a:r>
          </a:p>
        </p:txBody>
      </p:sp>
      <p:sp>
        <p:nvSpPr>
          <p:cNvPr id="4" name="ZoneTexte 3"/>
          <p:cNvSpPr txBox="1"/>
          <p:nvPr/>
        </p:nvSpPr>
        <p:spPr>
          <a:xfrm>
            <a:off x="942535" y="6063175"/>
            <a:ext cx="11122855" cy="400110"/>
          </a:xfrm>
          <a:prstGeom prst="rect">
            <a:avLst/>
          </a:prstGeom>
          <a:noFill/>
        </p:spPr>
        <p:txBody>
          <a:bodyPr wrap="square" rtlCol="0">
            <a:spAutoFit/>
          </a:bodyPr>
          <a:lstStyle/>
          <a:p>
            <a:r>
              <a:rPr lang="fr-FR" sz="2000" b="1" dirty="0">
                <a:latin typeface="Aparajita" panose="02020603050405020304" pitchFamily="18" charset="0"/>
                <a:cs typeface="Aparajita" panose="02020603050405020304" pitchFamily="18" charset="0"/>
              </a:rPr>
              <a:t>Par Papa Diabel NDIR. Président de la chambre des procédures collectives du TCHCD</a:t>
            </a:r>
            <a:endParaRPr lang="fr-FR" sz="2000" dirty="0"/>
          </a:p>
        </p:txBody>
      </p:sp>
    </p:spTree>
    <p:extLst>
      <p:ext uri="{BB962C8B-B14F-4D97-AF65-F5344CB8AC3E}">
        <p14:creationId xmlns:p14="http://schemas.microsoft.com/office/powerpoint/2010/main" val="1829068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3634D5-8E67-2EAA-53F9-CDB11D72E1E7}"/>
              </a:ext>
            </a:extLst>
          </p:cNvPr>
          <p:cNvSpPr>
            <a:spLocks noGrp="1"/>
          </p:cNvSpPr>
          <p:nvPr>
            <p:ph type="title"/>
          </p:nvPr>
        </p:nvSpPr>
        <p:spPr/>
        <p:txBody>
          <a:bodyPr/>
          <a:lstStyle/>
          <a:p>
            <a:r>
              <a:rPr lang="fr-FR" dirty="0"/>
              <a:t>Suite</a:t>
            </a:r>
          </a:p>
        </p:txBody>
      </p:sp>
      <p:sp>
        <p:nvSpPr>
          <p:cNvPr id="3" name="Espace réservé du contenu 2">
            <a:extLst>
              <a:ext uri="{FF2B5EF4-FFF2-40B4-BE49-F238E27FC236}">
                <a16:creationId xmlns:a16="http://schemas.microsoft.com/office/drawing/2014/main" id="{E47F3261-E217-D668-134B-262B7DCE2C3F}"/>
              </a:ext>
            </a:extLst>
          </p:cNvPr>
          <p:cNvSpPr>
            <a:spLocks noGrp="1"/>
          </p:cNvSpPr>
          <p:nvPr>
            <p:ph idx="1"/>
          </p:nvPr>
        </p:nvSpPr>
        <p:spPr/>
        <p:txBody>
          <a:bodyPr>
            <a:normAutofit/>
          </a:bodyPr>
          <a:lstStyle/>
          <a:p>
            <a:r>
              <a:rPr lang="fr-FR" b="1" dirty="0"/>
              <a:t>Emoluments tenant compte du chiffre d’affaires (article 17) : </a:t>
            </a:r>
            <a:endParaRPr lang="fr-FR" dirty="0"/>
          </a:p>
          <a:p>
            <a:r>
              <a:rPr lang="fr-FR" dirty="0"/>
              <a:t>Dans ce rubrique le chiffre d’affaires pris en compte est de 741.362.900 FCFA et s’il est supérieur à 500.000.000 FCFA comme c’est le cas en l’espèce, les émoluments sont fixés à 500.000 FCFA par mois ;</a:t>
            </a:r>
          </a:p>
          <a:p>
            <a:r>
              <a:rPr lang="fr-FR" dirty="0"/>
              <a:t>En l’espèce la durée de la mission est de 3 mois, ce qui équivaut à 500.000 x 3 mois= </a:t>
            </a:r>
            <a:r>
              <a:rPr lang="fr-FR" b="1" dirty="0"/>
              <a:t>1.500.000 FCFA ;</a:t>
            </a:r>
            <a:endParaRPr lang="fr-FR" dirty="0"/>
          </a:p>
          <a:p>
            <a:pPr marL="0" indent="0">
              <a:buNone/>
            </a:pPr>
            <a:r>
              <a:rPr lang="fr-FR" b="1" dirty="0"/>
              <a:t> </a:t>
            </a:r>
            <a:endParaRPr lang="fr-FR" dirty="0"/>
          </a:p>
          <a:p>
            <a:endParaRPr lang="fr-FR" dirty="0"/>
          </a:p>
        </p:txBody>
      </p:sp>
    </p:spTree>
    <p:extLst>
      <p:ext uri="{BB962C8B-B14F-4D97-AF65-F5344CB8AC3E}">
        <p14:creationId xmlns:p14="http://schemas.microsoft.com/office/powerpoint/2010/main" val="1314909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2367EA-11B1-85EC-EE85-0E680BA245CD}"/>
              </a:ext>
            </a:extLst>
          </p:cNvPr>
          <p:cNvSpPr>
            <a:spLocks noGrp="1"/>
          </p:cNvSpPr>
          <p:nvPr>
            <p:ph type="title"/>
          </p:nvPr>
        </p:nvSpPr>
        <p:spPr/>
        <p:txBody>
          <a:bodyPr/>
          <a:lstStyle/>
          <a:p>
            <a:r>
              <a:rPr lang="fr-FR" dirty="0"/>
              <a:t>Suite</a:t>
            </a:r>
          </a:p>
        </p:txBody>
      </p:sp>
      <p:sp>
        <p:nvSpPr>
          <p:cNvPr id="3" name="Espace réservé du contenu 2">
            <a:extLst>
              <a:ext uri="{FF2B5EF4-FFF2-40B4-BE49-F238E27FC236}">
                <a16:creationId xmlns:a16="http://schemas.microsoft.com/office/drawing/2014/main" id="{B74D3285-5BE1-2973-FD86-83D6CF567B50}"/>
              </a:ext>
            </a:extLst>
          </p:cNvPr>
          <p:cNvSpPr>
            <a:spLocks noGrp="1"/>
          </p:cNvSpPr>
          <p:nvPr>
            <p:ph idx="1"/>
          </p:nvPr>
        </p:nvSpPr>
        <p:spPr/>
        <p:txBody>
          <a:bodyPr>
            <a:normAutofit fontScale="70000" lnSpcReduction="20000"/>
          </a:bodyPr>
          <a:lstStyle/>
          <a:p>
            <a:r>
              <a:rPr lang="fr-FR" b="1" dirty="0"/>
              <a:t>Emoluments tenant compte du nombre de travailleurs employés par le débiteur (article 18) :</a:t>
            </a:r>
            <a:endParaRPr lang="fr-FR" dirty="0"/>
          </a:p>
          <a:p>
            <a:r>
              <a:rPr lang="fr-FR" dirty="0"/>
              <a:t>En l’espèce le débiteur emploie 36 travailleurs et si le nombre de travailleurs est compris entre 20 et 50, il est fixé forfaitairement à </a:t>
            </a:r>
            <a:r>
              <a:rPr lang="fr-FR" b="1" dirty="0"/>
              <a:t>250.000 FCFA</a:t>
            </a:r>
            <a:r>
              <a:rPr lang="fr-FR" dirty="0"/>
              <a:t> ;</a:t>
            </a:r>
          </a:p>
          <a:p>
            <a:pPr marL="0" indent="0">
              <a:buNone/>
            </a:pPr>
            <a:r>
              <a:rPr lang="fr-FR" dirty="0"/>
              <a:t> </a:t>
            </a:r>
          </a:p>
          <a:p>
            <a:r>
              <a:rPr lang="fr-FR" b="1" dirty="0"/>
              <a:t>Emoluments tenant compte de la célérité (article 23) :</a:t>
            </a:r>
            <a:endParaRPr lang="fr-FR" dirty="0"/>
          </a:p>
          <a:p>
            <a:pPr marL="0" indent="0">
              <a:buNone/>
            </a:pPr>
            <a:r>
              <a:rPr lang="fr-FR" dirty="0"/>
              <a:t> </a:t>
            </a:r>
          </a:p>
          <a:p>
            <a:r>
              <a:rPr lang="fr-FR" dirty="0"/>
              <a:t>Ils sont fixés à 0,1% du chiffre d’affaires</a:t>
            </a:r>
          </a:p>
          <a:p>
            <a:r>
              <a:rPr lang="fr-FR" dirty="0"/>
              <a:t>741.362.900 F x 0,1/100 = </a:t>
            </a:r>
            <a:r>
              <a:rPr lang="fr-FR" b="1" dirty="0"/>
              <a:t>741.362,9 FCFA</a:t>
            </a:r>
            <a:endParaRPr lang="fr-FR" dirty="0"/>
          </a:p>
          <a:p>
            <a:r>
              <a:rPr lang="fr-FR" dirty="0"/>
              <a:t> </a:t>
            </a:r>
          </a:p>
          <a:p>
            <a:r>
              <a:rPr lang="fr-FR" u="sng" dirty="0"/>
              <a:t>Soit :</a:t>
            </a:r>
            <a:r>
              <a:rPr lang="fr-FR" dirty="0"/>
              <a:t> 40.000.000 + 1.500.000 + 250.000 + 741.362,9 = 43.232.725,8 FCFA</a:t>
            </a:r>
          </a:p>
          <a:p>
            <a:pPr marL="0" indent="0">
              <a:buNone/>
            </a:pPr>
            <a:r>
              <a:rPr lang="fr-FR" dirty="0"/>
              <a:t> </a:t>
            </a:r>
          </a:p>
          <a:p>
            <a:r>
              <a:rPr lang="fr-FR" dirty="0"/>
              <a:t>Moins une TVA de 18%, ce qui fait : 43.232.725,8 FCFA x 18% = 7.781.890,64 FCFA</a:t>
            </a:r>
          </a:p>
          <a:p>
            <a:r>
              <a:rPr lang="fr-FR" dirty="0"/>
              <a:t>Pour un montant final de 44.232.725,8 – 7.781.890,64 = </a:t>
            </a:r>
            <a:r>
              <a:rPr lang="fr-FR" b="1" dirty="0"/>
              <a:t>36.450.835,2 FCFA</a:t>
            </a:r>
            <a:endParaRPr lang="fr-FR" dirty="0"/>
          </a:p>
          <a:p>
            <a:endParaRPr lang="fr-FR" dirty="0"/>
          </a:p>
        </p:txBody>
      </p:sp>
    </p:spTree>
    <p:extLst>
      <p:ext uri="{BB962C8B-B14F-4D97-AF65-F5344CB8AC3E}">
        <p14:creationId xmlns:p14="http://schemas.microsoft.com/office/powerpoint/2010/main" val="3176778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C29A9F-FBA9-B025-8DE8-D925EE3CA8A0}"/>
              </a:ext>
            </a:extLst>
          </p:cNvPr>
          <p:cNvSpPr>
            <a:spLocks noGrp="1"/>
          </p:cNvSpPr>
          <p:nvPr>
            <p:ph type="title"/>
          </p:nvPr>
        </p:nvSpPr>
        <p:spPr/>
        <p:txBody>
          <a:bodyPr>
            <a:normAutofit/>
          </a:bodyPr>
          <a:lstStyle/>
          <a:p>
            <a:pPr marL="857250" indent="-857250" algn="ctr">
              <a:buFont typeface="+mj-lt"/>
              <a:buAutoNum type="romanUcPeriod" startAt="3"/>
            </a:pPr>
            <a:r>
              <a:rPr lang="fr-FR" sz="3800" b="1" u="sng" dirty="0">
                <a:latin typeface="Times New Roman" panose="02020603050405020304" pitchFamily="18" charset="0"/>
                <a:cs typeface="Times New Roman" panose="02020603050405020304" pitchFamily="18" charset="0"/>
              </a:rPr>
              <a:t> Quelques notions sur le RP Simplifié</a:t>
            </a:r>
          </a:p>
        </p:txBody>
      </p:sp>
      <p:sp>
        <p:nvSpPr>
          <p:cNvPr id="3" name="Espace réservé du contenu 2">
            <a:extLst>
              <a:ext uri="{FF2B5EF4-FFF2-40B4-BE49-F238E27FC236}">
                <a16:creationId xmlns:a16="http://schemas.microsoft.com/office/drawing/2014/main" id="{6120AC86-7978-3796-F50E-602FF4459824}"/>
              </a:ext>
            </a:extLst>
          </p:cNvPr>
          <p:cNvSpPr>
            <a:spLocks noGrp="1"/>
          </p:cNvSpPr>
          <p:nvPr>
            <p:ph idx="1"/>
          </p:nvPr>
        </p:nvSpPr>
        <p:spPr/>
        <p:txBody>
          <a:bodyPr>
            <a:normAutofit fontScale="85000" lnSpcReduction="10000"/>
          </a:bodyPr>
          <a:lstStyle/>
          <a:p>
            <a:r>
              <a:rPr lang="fr-FR" dirty="0">
                <a:latin typeface="Times New Roman" panose="02020603050405020304" pitchFamily="18" charset="0"/>
                <a:cs typeface="Times New Roman" panose="02020603050405020304" pitchFamily="18" charset="0"/>
              </a:rPr>
              <a:t>La réforme de 2015 a rendu les règles beaucoup plus souples (art. 24 à 24-5) ;</a:t>
            </a:r>
          </a:p>
          <a:p>
            <a:r>
              <a:rPr lang="fr-FR" dirty="0">
                <a:latin typeface="Times New Roman" panose="02020603050405020304" pitchFamily="18" charset="0"/>
                <a:cs typeface="Times New Roman" panose="02020603050405020304" pitchFamily="18" charset="0"/>
              </a:rPr>
              <a:t>Le nombre de travailleurs doit être inférieur à 20 ;</a:t>
            </a:r>
          </a:p>
          <a:p>
            <a:r>
              <a:rPr lang="fr-FR" dirty="0">
                <a:latin typeface="Times New Roman" panose="02020603050405020304" pitchFamily="18" charset="0"/>
                <a:cs typeface="Times New Roman" panose="02020603050405020304" pitchFamily="18" charset="0"/>
              </a:rPr>
              <a:t>Le chiffre d'affaires inférieur ou égal à 50.000.000 FCFA ;</a:t>
            </a:r>
          </a:p>
          <a:p>
            <a:r>
              <a:rPr lang="fr-FR" dirty="0">
                <a:latin typeface="Times New Roman" panose="02020603050405020304" pitchFamily="18" charset="0"/>
                <a:cs typeface="Times New Roman" panose="02020603050405020304" pitchFamily="18" charset="0"/>
              </a:rPr>
              <a:t>Le dirigeant a le choix entre le RP et le RPS ;</a:t>
            </a:r>
          </a:p>
          <a:p>
            <a:r>
              <a:rPr lang="fr-FR" dirty="0">
                <a:latin typeface="Times New Roman" panose="02020603050405020304" pitchFamily="18" charset="0"/>
                <a:cs typeface="Times New Roman" panose="02020603050405020304" pitchFamily="18" charset="0"/>
              </a:rPr>
              <a:t>Une simplification au niveau des documents à fournir ;</a:t>
            </a:r>
          </a:p>
          <a:p>
            <a:r>
              <a:rPr lang="fr-FR" dirty="0">
                <a:latin typeface="Times New Roman" panose="02020603050405020304" pitchFamily="18" charset="0"/>
                <a:cs typeface="Times New Roman" panose="02020603050405020304" pitchFamily="18" charset="0"/>
              </a:rPr>
              <a:t>Le projet de concordat est non obligatoire et peut être produit avec la collaboration ou le concours de l’expert ;</a:t>
            </a:r>
          </a:p>
          <a:p>
            <a:r>
              <a:rPr lang="fr-FR" dirty="0">
                <a:latin typeface="Times New Roman" panose="02020603050405020304" pitchFamily="18" charset="0"/>
                <a:cs typeface="Times New Roman" panose="02020603050405020304" pitchFamily="18" charset="0"/>
              </a:rPr>
              <a:t>Une procédure accélérée ;</a:t>
            </a:r>
          </a:p>
          <a:p>
            <a:r>
              <a:rPr lang="fr-FR" dirty="0">
                <a:latin typeface="Times New Roman" panose="02020603050405020304" pitchFamily="18" charset="0"/>
                <a:cs typeface="Times New Roman" panose="02020603050405020304" pitchFamily="18" charset="0"/>
              </a:rPr>
              <a:t>Le délai de dépôt du rapport par l’expert est de 2 mois, prorogeable de 15 jours ;</a:t>
            </a:r>
          </a:p>
          <a:p>
            <a:r>
              <a:rPr lang="fr-FR" dirty="0">
                <a:latin typeface="Times New Roman" panose="02020603050405020304" pitchFamily="18" charset="0"/>
                <a:cs typeface="Times New Roman" panose="02020603050405020304" pitchFamily="18" charset="0"/>
              </a:rPr>
              <a:t>La décision de la juridiction compétente de faire application du RPS n’est susceptible d’aucun recours ;</a:t>
            </a:r>
          </a:p>
        </p:txBody>
      </p:sp>
    </p:spTree>
    <p:extLst>
      <p:ext uri="{BB962C8B-B14F-4D97-AF65-F5344CB8AC3E}">
        <p14:creationId xmlns:p14="http://schemas.microsoft.com/office/powerpoint/2010/main" val="23513144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ipe(down)">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a:stretch>
        </a:blipFill>
        <a:effectLst/>
      </p:bgPr>
    </p:bg>
    <p:spTree>
      <p:nvGrpSpPr>
        <p:cNvPr id="1" name=""/>
        <p:cNvGrpSpPr/>
        <p:nvPr/>
      </p:nvGrpSpPr>
      <p:grpSpPr>
        <a:xfrm>
          <a:off x="0" y="0"/>
          <a:ext cx="0" cy="0"/>
          <a:chOff x="0" y="0"/>
          <a:chExt cx="0" cy="0"/>
        </a:xfrm>
      </p:grpSpPr>
      <p:graphicFrame>
        <p:nvGraphicFramePr>
          <p:cNvPr id="5" name="Tableau 4"/>
          <p:cNvGraphicFramePr>
            <a:graphicFrameLocks noGrp="1"/>
          </p:cNvGraphicFramePr>
          <p:nvPr>
            <p:extLst>
              <p:ext uri="{D42A27DB-BD31-4B8C-83A1-F6EECF244321}">
                <p14:modId xmlns:p14="http://schemas.microsoft.com/office/powerpoint/2010/main" val="3799533044"/>
              </p:ext>
            </p:extLst>
          </p:nvPr>
        </p:nvGraphicFramePr>
        <p:xfrm>
          <a:off x="211017" y="1083213"/>
          <a:ext cx="11746524" cy="5713421"/>
        </p:xfrm>
        <a:graphic>
          <a:graphicData uri="http://schemas.openxmlformats.org/drawingml/2006/table">
            <a:tbl>
              <a:tblPr firstRow="1" bandRow="1">
                <a:tableStyleId>{5C22544A-7EE6-4342-B048-85BDC9FD1C3A}</a:tableStyleId>
              </a:tblPr>
              <a:tblGrid>
                <a:gridCol w="1957754">
                  <a:extLst>
                    <a:ext uri="{9D8B030D-6E8A-4147-A177-3AD203B41FA5}">
                      <a16:colId xmlns:a16="http://schemas.microsoft.com/office/drawing/2014/main" val="3883000894"/>
                    </a:ext>
                  </a:extLst>
                </a:gridCol>
                <a:gridCol w="1957754">
                  <a:extLst>
                    <a:ext uri="{9D8B030D-6E8A-4147-A177-3AD203B41FA5}">
                      <a16:colId xmlns:a16="http://schemas.microsoft.com/office/drawing/2014/main" val="1384402727"/>
                    </a:ext>
                  </a:extLst>
                </a:gridCol>
                <a:gridCol w="1957754">
                  <a:extLst>
                    <a:ext uri="{9D8B030D-6E8A-4147-A177-3AD203B41FA5}">
                      <a16:colId xmlns:a16="http://schemas.microsoft.com/office/drawing/2014/main" val="1246749116"/>
                    </a:ext>
                  </a:extLst>
                </a:gridCol>
                <a:gridCol w="1957754">
                  <a:extLst>
                    <a:ext uri="{9D8B030D-6E8A-4147-A177-3AD203B41FA5}">
                      <a16:colId xmlns:a16="http://schemas.microsoft.com/office/drawing/2014/main" val="4162363200"/>
                    </a:ext>
                  </a:extLst>
                </a:gridCol>
                <a:gridCol w="1957754">
                  <a:extLst>
                    <a:ext uri="{9D8B030D-6E8A-4147-A177-3AD203B41FA5}">
                      <a16:colId xmlns:a16="http://schemas.microsoft.com/office/drawing/2014/main" val="1396497136"/>
                    </a:ext>
                  </a:extLst>
                </a:gridCol>
                <a:gridCol w="1957754">
                  <a:extLst>
                    <a:ext uri="{9D8B030D-6E8A-4147-A177-3AD203B41FA5}">
                      <a16:colId xmlns:a16="http://schemas.microsoft.com/office/drawing/2014/main" val="3376995384"/>
                    </a:ext>
                  </a:extLst>
                </a:gridCol>
              </a:tblGrid>
              <a:tr h="2269181">
                <a:tc>
                  <a:txBody>
                    <a:bodyPr/>
                    <a:lstStyle/>
                    <a:p>
                      <a:r>
                        <a:rPr lang="fr-FR" sz="2000" dirty="0">
                          <a:solidFill>
                            <a:schemeClr val="tx1"/>
                          </a:solidFill>
                          <a:latin typeface="Times New Roman" panose="02020603050405020304" pitchFamily="18" charset="0"/>
                          <a:cs typeface="Times New Roman" panose="02020603050405020304" pitchFamily="18" charset="0"/>
                        </a:rPr>
                        <a:t>Nombre de requêtes</a:t>
                      </a:r>
                    </a:p>
                  </a:txBody>
                  <a:tcPr>
                    <a:solidFill>
                      <a:srgbClr val="CCECFF"/>
                    </a:solidFill>
                  </a:tcPr>
                </a:tc>
                <a:tc>
                  <a:txBody>
                    <a:bodyPr/>
                    <a:lstStyle/>
                    <a:p>
                      <a:r>
                        <a:rPr lang="fr-FR" sz="2000" dirty="0">
                          <a:solidFill>
                            <a:schemeClr val="tx1"/>
                          </a:solidFill>
                          <a:latin typeface="Times New Roman" panose="02020603050405020304" pitchFamily="18" charset="0"/>
                          <a:cs typeface="Times New Roman" panose="02020603050405020304" pitchFamily="18" charset="0"/>
                        </a:rPr>
                        <a:t>Concordats homologués</a:t>
                      </a:r>
                      <a:r>
                        <a:rPr lang="fr-FR" sz="2000" baseline="0" dirty="0">
                          <a:solidFill>
                            <a:schemeClr val="tx1"/>
                          </a:solidFill>
                          <a:latin typeface="Times New Roman" panose="02020603050405020304" pitchFamily="18" charset="0"/>
                          <a:cs typeface="Times New Roman" panose="02020603050405020304" pitchFamily="18" charset="0"/>
                        </a:rPr>
                        <a:t> </a:t>
                      </a:r>
                      <a:endParaRPr lang="fr-FR" sz="2000" dirty="0">
                        <a:solidFill>
                          <a:schemeClr val="tx1"/>
                        </a:solidFill>
                        <a:latin typeface="Times New Roman" panose="02020603050405020304" pitchFamily="18" charset="0"/>
                        <a:cs typeface="Times New Roman" panose="02020603050405020304" pitchFamily="18" charset="0"/>
                      </a:endParaRPr>
                    </a:p>
                  </a:txBody>
                  <a:tcPr>
                    <a:solidFill>
                      <a:srgbClr val="CCECFF"/>
                    </a:solidFill>
                  </a:tcPr>
                </a:tc>
                <a:tc>
                  <a:txBody>
                    <a:bodyPr/>
                    <a:lstStyle/>
                    <a:p>
                      <a:r>
                        <a:rPr lang="fr-FR" sz="2000" dirty="0">
                          <a:solidFill>
                            <a:schemeClr val="tx1"/>
                          </a:solidFill>
                          <a:latin typeface="Times New Roman" panose="02020603050405020304" pitchFamily="18" charset="0"/>
                          <a:cs typeface="Times New Roman" panose="02020603050405020304" pitchFamily="18" charset="0"/>
                        </a:rPr>
                        <a:t>Requêtes ayant</a:t>
                      </a:r>
                      <a:r>
                        <a:rPr lang="fr-FR" sz="2000" baseline="0" dirty="0">
                          <a:solidFill>
                            <a:schemeClr val="tx1"/>
                          </a:solidFill>
                          <a:latin typeface="Times New Roman" panose="02020603050405020304" pitchFamily="18" charset="0"/>
                          <a:cs typeface="Times New Roman" panose="02020603050405020304" pitchFamily="18" charset="0"/>
                        </a:rPr>
                        <a:t> abouti à un redressement judicaire </a:t>
                      </a:r>
                      <a:endParaRPr lang="fr-FR" sz="2000" dirty="0">
                        <a:solidFill>
                          <a:schemeClr val="tx1"/>
                        </a:solidFill>
                        <a:latin typeface="Times New Roman" panose="02020603050405020304" pitchFamily="18" charset="0"/>
                        <a:cs typeface="Times New Roman" panose="02020603050405020304" pitchFamily="18" charset="0"/>
                      </a:endParaRPr>
                    </a:p>
                  </a:txBody>
                  <a:tcPr>
                    <a:solidFill>
                      <a:srgbClr val="CCECFF"/>
                    </a:solidFill>
                  </a:tcPr>
                </a:tc>
                <a:tc>
                  <a:txBody>
                    <a:bodyPr/>
                    <a:lstStyle/>
                    <a:p>
                      <a:r>
                        <a:rPr lang="fr-FR" sz="2000" dirty="0">
                          <a:solidFill>
                            <a:schemeClr val="tx1"/>
                          </a:solidFill>
                          <a:latin typeface="Times New Roman" panose="02020603050405020304" pitchFamily="18" charset="0"/>
                          <a:cs typeface="Times New Roman" panose="02020603050405020304" pitchFamily="18" charset="0"/>
                        </a:rPr>
                        <a:t>Requêtes</a:t>
                      </a:r>
                      <a:r>
                        <a:rPr lang="fr-FR" sz="2000" baseline="0" dirty="0">
                          <a:solidFill>
                            <a:schemeClr val="tx1"/>
                          </a:solidFill>
                          <a:latin typeface="Times New Roman" panose="02020603050405020304" pitchFamily="18" charset="0"/>
                          <a:cs typeface="Times New Roman" panose="02020603050405020304" pitchFamily="18" charset="0"/>
                        </a:rPr>
                        <a:t> ayant abouti à une liquidation des biens</a:t>
                      </a:r>
                      <a:endParaRPr lang="fr-FR" sz="2000" dirty="0">
                        <a:solidFill>
                          <a:schemeClr val="tx1"/>
                        </a:solidFill>
                        <a:latin typeface="Times New Roman" panose="02020603050405020304" pitchFamily="18" charset="0"/>
                        <a:cs typeface="Times New Roman" panose="02020603050405020304" pitchFamily="18" charset="0"/>
                      </a:endParaRPr>
                    </a:p>
                  </a:txBody>
                  <a:tcPr>
                    <a:solidFill>
                      <a:srgbClr val="CCECFF"/>
                    </a:solidFill>
                  </a:tcPr>
                </a:tc>
                <a:tc>
                  <a:txBody>
                    <a:bodyPr/>
                    <a:lstStyle/>
                    <a:p>
                      <a:r>
                        <a:rPr lang="fr-FR" sz="2000" dirty="0">
                          <a:solidFill>
                            <a:schemeClr val="tx1"/>
                          </a:solidFill>
                          <a:latin typeface="Times New Roman" panose="02020603050405020304" pitchFamily="18" charset="0"/>
                          <a:cs typeface="Times New Roman" panose="02020603050405020304" pitchFamily="18" charset="0"/>
                        </a:rPr>
                        <a:t>Débouté</a:t>
                      </a:r>
                    </a:p>
                  </a:txBody>
                  <a:tcPr>
                    <a:solidFill>
                      <a:srgbClr val="CCECFF"/>
                    </a:solidFill>
                  </a:tcPr>
                </a:tc>
                <a:tc>
                  <a:txBody>
                    <a:bodyPr/>
                    <a:lstStyle/>
                    <a:p>
                      <a:pPr algn="just"/>
                      <a:r>
                        <a:rPr lang="fr-FR" sz="2000" dirty="0">
                          <a:solidFill>
                            <a:schemeClr val="tx1"/>
                          </a:solidFill>
                          <a:latin typeface="Times New Roman" panose="02020603050405020304" pitchFamily="18" charset="0"/>
                          <a:cs typeface="Times New Roman" panose="02020603050405020304" pitchFamily="18" charset="0"/>
                        </a:rPr>
                        <a:t>Cas</a:t>
                      </a:r>
                      <a:r>
                        <a:rPr lang="fr-FR" sz="2000" baseline="0" dirty="0">
                          <a:solidFill>
                            <a:schemeClr val="tx1"/>
                          </a:solidFill>
                          <a:latin typeface="Times New Roman" panose="02020603050405020304" pitchFamily="18" charset="0"/>
                          <a:cs typeface="Times New Roman" panose="02020603050405020304" pitchFamily="18" charset="0"/>
                        </a:rPr>
                        <a:t> </a:t>
                      </a:r>
                      <a:r>
                        <a:rPr lang="fr-FR" sz="2000" dirty="0">
                          <a:solidFill>
                            <a:schemeClr val="tx1"/>
                          </a:solidFill>
                          <a:latin typeface="Times New Roman" panose="02020603050405020304" pitchFamily="18" charset="0"/>
                          <a:cs typeface="Times New Roman" panose="02020603050405020304" pitchFamily="18" charset="0"/>
                        </a:rPr>
                        <a:t>d’irrecevabilité</a:t>
                      </a:r>
                    </a:p>
                  </a:txBody>
                  <a:tcPr>
                    <a:solidFill>
                      <a:srgbClr val="CCECFF"/>
                    </a:solidFill>
                  </a:tcPr>
                </a:tc>
                <a:extLst>
                  <a:ext uri="{0D108BD9-81ED-4DB2-BD59-A6C34878D82A}">
                    <a16:rowId xmlns:a16="http://schemas.microsoft.com/office/drawing/2014/main" val="1940012038"/>
                  </a:ext>
                </a:extLst>
              </a:tr>
              <a:tr h="2949932">
                <a:tc>
                  <a:txBody>
                    <a:bodyPr/>
                    <a:lstStyle/>
                    <a:p>
                      <a:r>
                        <a:rPr lang="fr-FR" sz="2000" b="1" dirty="0">
                          <a:latin typeface="Times New Roman" panose="02020603050405020304" pitchFamily="18" charset="0"/>
                          <a:cs typeface="Times New Roman" panose="02020603050405020304" pitchFamily="18" charset="0"/>
                        </a:rPr>
                        <a:t>55</a:t>
                      </a:r>
                    </a:p>
                  </a:txBody>
                  <a:tcPr>
                    <a:solidFill>
                      <a:srgbClr val="BED7EE"/>
                    </a:solidFill>
                  </a:tcPr>
                </a:tc>
                <a:tc>
                  <a:txBody>
                    <a:bodyPr/>
                    <a:lstStyle/>
                    <a:p>
                      <a:r>
                        <a:rPr lang="fr-FR" sz="2000" b="1" dirty="0">
                          <a:latin typeface="Times New Roman" panose="02020603050405020304" pitchFamily="18" charset="0"/>
                          <a:cs typeface="Times New Roman" panose="02020603050405020304" pitchFamily="18" charset="0"/>
                        </a:rPr>
                        <a:t>15</a:t>
                      </a:r>
                    </a:p>
                  </a:txBody>
                  <a:tcPr>
                    <a:solidFill>
                      <a:srgbClr val="BED7EE"/>
                    </a:solidFill>
                  </a:tcPr>
                </a:tc>
                <a:tc>
                  <a:txBody>
                    <a:bodyPr/>
                    <a:lstStyle/>
                    <a:p>
                      <a:r>
                        <a:rPr lang="fr-FR" sz="2000" b="1" dirty="0">
                          <a:latin typeface="Times New Roman" panose="02020603050405020304" pitchFamily="18" charset="0"/>
                          <a:cs typeface="Times New Roman" panose="02020603050405020304" pitchFamily="18" charset="0"/>
                        </a:rPr>
                        <a:t>35</a:t>
                      </a:r>
                    </a:p>
                  </a:txBody>
                  <a:tcPr>
                    <a:solidFill>
                      <a:srgbClr val="BED7EE"/>
                    </a:solidFill>
                  </a:tcPr>
                </a:tc>
                <a:tc>
                  <a:txBody>
                    <a:bodyPr/>
                    <a:lstStyle/>
                    <a:p>
                      <a:r>
                        <a:rPr lang="fr-FR" sz="2000" b="1" dirty="0">
                          <a:latin typeface="Times New Roman" panose="02020603050405020304" pitchFamily="18" charset="0"/>
                          <a:cs typeface="Times New Roman" panose="02020603050405020304" pitchFamily="18" charset="0"/>
                        </a:rPr>
                        <a:t>8</a:t>
                      </a:r>
                    </a:p>
                  </a:txBody>
                  <a:tcPr>
                    <a:solidFill>
                      <a:srgbClr val="BED7EE"/>
                    </a:solidFill>
                  </a:tcPr>
                </a:tc>
                <a:tc>
                  <a:txBody>
                    <a:bodyPr/>
                    <a:lstStyle/>
                    <a:p>
                      <a:r>
                        <a:rPr lang="fr-FR" sz="2000" b="1" dirty="0">
                          <a:latin typeface="Times New Roman" panose="02020603050405020304" pitchFamily="18" charset="0"/>
                          <a:cs typeface="Times New Roman" panose="02020603050405020304" pitchFamily="18" charset="0"/>
                        </a:rPr>
                        <a:t>2</a:t>
                      </a:r>
                    </a:p>
                  </a:txBody>
                  <a:tcPr>
                    <a:solidFill>
                      <a:srgbClr val="BED7EE"/>
                    </a:solidFill>
                  </a:tcPr>
                </a:tc>
                <a:tc>
                  <a:txBody>
                    <a:bodyPr/>
                    <a:lstStyle/>
                    <a:p>
                      <a:r>
                        <a:rPr lang="fr-FR" sz="2000" b="1" dirty="0">
                          <a:latin typeface="Times New Roman" panose="02020603050405020304" pitchFamily="18" charset="0"/>
                          <a:cs typeface="Times New Roman" panose="02020603050405020304" pitchFamily="18" charset="0"/>
                        </a:rPr>
                        <a:t>0</a:t>
                      </a:r>
                    </a:p>
                    <a:p>
                      <a:endParaRPr lang="fr-FR" sz="2000" b="1" dirty="0">
                        <a:latin typeface="Times New Roman" panose="02020603050405020304" pitchFamily="18" charset="0"/>
                        <a:cs typeface="Times New Roman" panose="02020603050405020304" pitchFamily="18" charset="0"/>
                      </a:endParaRPr>
                    </a:p>
                    <a:p>
                      <a:endParaRPr lang="fr-FR" sz="2000" b="1" dirty="0">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 </a:t>
                      </a:r>
                      <a:r>
                        <a:rPr lang="fr-FR" sz="2000" b="1" u="sng" dirty="0">
                          <a:latin typeface="Times New Roman" panose="02020603050405020304" pitchFamily="18" charset="0"/>
                          <a:cs typeface="Times New Roman" panose="02020603050405020304" pitchFamily="18" charset="0"/>
                        </a:rPr>
                        <a:t>Nb :</a:t>
                      </a:r>
                      <a:r>
                        <a:rPr lang="fr-FR" sz="2000" b="1" u="sng" baseline="0" dirty="0">
                          <a:latin typeface="Times New Roman" panose="02020603050405020304" pitchFamily="18" charset="0"/>
                          <a:cs typeface="Times New Roman" panose="02020603050405020304" pitchFamily="18" charset="0"/>
                        </a:rPr>
                        <a:t> </a:t>
                      </a:r>
                      <a:r>
                        <a:rPr lang="fr-FR" sz="2000" b="1" baseline="0" dirty="0">
                          <a:latin typeface="Times New Roman" panose="02020603050405020304" pitchFamily="18" charset="0"/>
                          <a:cs typeface="Times New Roman" panose="02020603050405020304" pitchFamily="18" charset="0"/>
                        </a:rPr>
                        <a:t>Généralement les requêtes sont déclarées irrecevables pour non production des états financiers. </a:t>
                      </a:r>
                      <a:endParaRPr lang="fr-FR" sz="2000" b="1" dirty="0">
                        <a:latin typeface="Times New Roman" panose="02020603050405020304" pitchFamily="18" charset="0"/>
                        <a:cs typeface="Times New Roman" panose="02020603050405020304" pitchFamily="18" charset="0"/>
                      </a:endParaRPr>
                    </a:p>
                  </a:txBody>
                  <a:tcPr>
                    <a:solidFill>
                      <a:srgbClr val="BED7EE"/>
                    </a:solidFill>
                  </a:tcPr>
                </a:tc>
                <a:extLst>
                  <a:ext uri="{0D108BD9-81ED-4DB2-BD59-A6C34878D82A}">
                    <a16:rowId xmlns:a16="http://schemas.microsoft.com/office/drawing/2014/main" val="2067162523"/>
                  </a:ext>
                </a:extLst>
              </a:tr>
            </a:tbl>
          </a:graphicData>
        </a:graphic>
      </p:graphicFrame>
    </p:spTree>
    <p:extLst>
      <p:ext uri="{BB962C8B-B14F-4D97-AF65-F5344CB8AC3E}">
        <p14:creationId xmlns:p14="http://schemas.microsoft.com/office/powerpoint/2010/main" val="7007951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t="-17000" b="-17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2C02AD-00C3-B8F9-1B5E-1E47D11595E7}"/>
              </a:ext>
            </a:extLst>
          </p:cNvPr>
          <p:cNvSpPr>
            <a:spLocks noGrp="1"/>
          </p:cNvSpPr>
          <p:nvPr>
            <p:ph type="title"/>
          </p:nvPr>
        </p:nvSpPr>
        <p:spPr>
          <a:xfrm>
            <a:off x="1865142" y="2742565"/>
            <a:ext cx="10515600" cy="1325563"/>
          </a:xfrm>
        </p:spPr>
        <p:txBody>
          <a:bodyPr>
            <a:normAutofit/>
          </a:bodyPr>
          <a:lstStyle/>
          <a:p>
            <a:r>
              <a:rPr lang="fr-FR" sz="6000" b="1" dirty="0">
                <a:latin typeface="Times New Roman" panose="02020603050405020304" pitchFamily="18" charset="0"/>
                <a:cs typeface="Times New Roman" panose="02020603050405020304" pitchFamily="18" charset="0"/>
              </a:rPr>
              <a:t>Merci de votre attention !</a:t>
            </a:r>
          </a:p>
        </p:txBody>
      </p:sp>
    </p:spTree>
    <p:extLst>
      <p:ext uri="{BB962C8B-B14F-4D97-AF65-F5344CB8AC3E}">
        <p14:creationId xmlns:p14="http://schemas.microsoft.com/office/powerpoint/2010/main" val="3969782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6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EC45E6-66DD-4D95-F33F-ABA5C9575D97}"/>
              </a:ext>
            </a:extLst>
          </p:cNvPr>
          <p:cNvSpPr>
            <a:spLocks noGrp="1"/>
          </p:cNvSpPr>
          <p:nvPr>
            <p:ph type="ctrTitle"/>
          </p:nvPr>
        </p:nvSpPr>
        <p:spPr>
          <a:xfrm>
            <a:off x="1524000" y="-875250"/>
            <a:ext cx="9144000" cy="2387600"/>
          </a:xfrm>
        </p:spPr>
        <p:txBody>
          <a:bodyPr/>
          <a:lstStyle/>
          <a:p>
            <a:r>
              <a:rPr lang="fr-FR" b="1" u="sng" dirty="0">
                <a:latin typeface="Times New Roman" panose="02020603050405020304" pitchFamily="18" charset="0"/>
                <a:cs typeface="Times New Roman" panose="02020603050405020304" pitchFamily="18" charset="0"/>
              </a:rPr>
              <a:t>Méthodologie</a:t>
            </a:r>
            <a:r>
              <a:rPr lang="fr-FR" b="1" dirty="0">
                <a:latin typeface="Times New Roman" panose="02020603050405020304" pitchFamily="18" charset="0"/>
                <a:cs typeface="Times New Roman" panose="02020603050405020304" pitchFamily="18" charset="0"/>
              </a:rPr>
              <a:t> </a:t>
            </a:r>
          </a:p>
        </p:txBody>
      </p:sp>
      <p:sp>
        <p:nvSpPr>
          <p:cNvPr id="3" name="Sous-titre 2">
            <a:extLst>
              <a:ext uri="{FF2B5EF4-FFF2-40B4-BE49-F238E27FC236}">
                <a16:creationId xmlns:a16="http://schemas.microsoft.com/office/drawing/2014/main" id="{D989AE8F-6BC2-ACC0-678E-24BF0153EF2F}"/>
              </a:ext>
            </a:extLst>
          </p:cNvPr>
          <p:cNvSpPr>
            <a:spLocks noGrp="1"/>
          </p:cNvSpPr>
          <p:nvPr>
            <p:ph type="subTitle" idx="1"/>
          </p:nvPr>
        </p:nvSpPr>
        <p:spPr>
          <a:xfrm>
            <a:off x="1317266" y="1694284"/>
            <a:ext cx="9144000" cy="1655762"/>
          </a:xfrm>
        </p:spPr>
        <p:txBody>
          <a:bodyPr>
            <a:noAutofit/>
          </a:bodyPr>
          <a:lstStyle/>
          <a:p>
            <a:pPr marL="571500" indent="-571500">
              <a:buFont typeface="+mj-lt"/>
              <a:buAutoNum type="romanUcPeriod"/>
            </a:pPr>
            <a:r>
              <a:rPr lang="fr-FR" sz="3000" dirty="0">
                <a:latin typeface="Times New Roman" panose="02020603050405020304" pitchFamily="18" charset="0"/>
                <a:cs typeface="Times New Roman" panose="02020603050405020304" pitchFamily="18" charset="0"/>
              </a:rPr>
              <a:t> L’Appréciation de la requête introductive en Règlement préventive au niveau du TCHCD: Constat, réalités, difficultés </a:t>
            </a:r>
          </a:p>
          <a:p>
            <a:pPr marL="571500" indent="-571500">
              <a:buFont typeface="+mj-lt"/>
              <a:buAutoNum type="romanUcPeriod"/>
            </a:pPr>
            <a:r>
              <a:rPr lang="fr-FR" sz="3000" dirty="0">
                <a:latin typeface="Times New Roman" panose="02020603050405020304" pitchFamily="18" charset="0"/>
                <a:cs typeface="Times New Roman" panose="02020603050405020304" pitchFamily="18" charset="0"/>
              </a:rPr>
              <a:t>L’Ouverture et règlement de la procédure: problématiques et jurisprudence</a:t>
            </a:r>
          </a:p>
          <a:p>
            <a:pPr marL="571500" indent="-571500">
              <a:buFont typeface="+mj-lt"/>
              <a:buAutoNum type="romanUcPeriod"/>
            </a:pPr>
            <a:r>
              <a:rPr lang="fr-FR" sz="3000" dirty="0">
                <a:latin typeface="Times New Roman" panose="02020603050405020304" pitchFamily="18" charset="0"/>
                <a:cs typeface="Times New Roman" panose="02020603050405020304" pitchFamily="18" charset="0"/>
              </a:rPr>
              <a:t>Sur la rémunération du Syndic</a:t>
            </a:r>
          </a:p>
          <a:p>
            <a:pPr marL="571500" indent="-571500">
              <a:buFont typeface="+mj-lt"/>
              <a:buAutoNum type="romanUcPeriod"/>
            </a:pPr>
            <a:r>
              <a:rPr lang="fr-FR" sz="3000" dirty="0">
                <a:latin typeface="Times New Roman" panose="02020603050405020304" pitchFamily="18" charset="0"/>
                <a:cs typeface="Times New Roman" panose="02020603050405020304" pitchFamily="18" charset="0"/>
              </a:rPr>
              <a:t>Quelques notions sur le RP simplifié  </a:t>
            </a:r>
          </a:p>
          <a:p>
            <a:pPr marL="571500" indent="-571500">
              <a:buFont typeface="+mj-lt"/>
              <a:buAutoNum type="romanUcPeriod"/>
            </a:pPr>
            <a:r>
              <a:rPr lang="fr-FR" sz="3000" dirty="0">
                <a:latin typeface="Times New Roman" panose="02020603050405020304" pitchFamily="18" charset="0"/>
                <a:cs typeface="Times New Roman" panose="02020603050405020304" pitchFamily="18" charset="0"/>
              </a:rPr>
              <a:t>Tableau récapitulatif de quelques statistiques</a:t>
            </a:r>
          </a:p>
        </p:txBody>
      </p:sp>
    </p:spTree>
    <p:extLst>
      <p:ext uri="{BB962C8B-B14F-4D97-AF65-F5344CB8AC3E}">
        <p14:creationId xmlns:p14="http://schemas.microsoft.com/office/powerpoint/2010/main" val="20310443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363891-8676-DA43-F2CE-93258986E2A1}"/>
              </a:ext>
            </a:extLst>
          </p:cNvPr>
          <p:cNvSpPr>
            <a:spLocks noGrp="1"/>
          </p:cNvSpPr>
          <p:nvPr>
            <p:ph type="title"/>
          </p:nvPr>
        </p:nvSpPr>
        <p:spPr>
          <a:xfrm>
            <a:off x="1077351" y="632411"/>
            <a:ext cx="10515600" cy="1325563"/>
          </a:xfrm>
        </p:spPr>
        <p:txBody>
          <a:bodyPr>
            <a:normAutofit fontScale="90000"/>
          </a:bodyPr>
          <a:lstStyle/>
          <a:p>
            <a:pPr marL="857250" indent="-857250">
              <a:buFont typeface="+mj-lt"/>
              <a:buAutoNum type="romanUcPeriod"/>
            </a:pPr>
            <a:r>
              <a:rPr lang="fr-FR" sz="4200" b="1" u="sng" dirty="0">
                <a:latin typeface="Times New Roman" panose="02020603050405020304" pitchFamily="18" charset="0"/>
                <a:cs typeface="Times New Roman" panose="02020603050405020304" pitchFamily="18" charset="0"/>
              </a:rPr>
              <a:t>L’Appréciation de la requête introductive en Règlement préventive au niveau du TCHCD: Constat, réalités, difficultés </a:t>
            </a:r>
            <a:br>
              <a:rPr lang="fr-FR" b="1" dirty="0"/>
            </a:br>
            <a:endParaRPr lang="fr-FR" b="1" dirty="0"/>
          </a:p>
        </p:txBody>
      </p:sp>
      <p:sp>
        <p:nvSpPr>
          <p:cNvPr id="3" name="Espace réservé du contenu 2">
            <a:extLst>
              <a:ext uri="{FF2B5EF4-FFF2-40B4-BE49-F238E27FC236}">
                <a16:creationId xmlns:a16="http://schemas.microsoft.com/office/drawing/2014/main" id="{A077F789-DDE0-5AF5-B047-225037711249}"/>
              </a:ext>
            </a:extLst>
          </p:cNvPr>
          <p:cNvSpPr>
            <a:spLocks noGrp="1"/>
          </p:cNvSpPr>
          <p:nvPr>
            <p:ph idx="1"/>
          </p:nvPr>
        </p:nvSpPr>
        <p:spPr>
          <a:xfrm>
            <a:off x="838200" y="2303927"/>
            <a:ext cx="10515600" cy="4351338"/>
          </a:xfrm>
        </p:spPr>
        <p:txBody>
          <a:bodyPr>
            <a:normAutofit fontScale="85000" lnSpcReduction="20000"/>
          </a:bodyPr>
          <a:lstStyle/>
          <a:p>
            <a:r>
              <a:rPr lang="fr-FR" dirty="0">
                <a:latin typeface="Times New Roman" panose="02020603050405020304" pitchFamily="18" charset="0"/>
                <a:cs typeface="Times New Roman" panose="02020603050405020304" pitchFamily="18" charset="0"/>
              </a:rPr>
              <a:t>La requête est adressée par Président du TC: par le débiteur lui même ou conjointement avec un ou des créanciers ;</a:t>
            </a:r>
          </a:p>
          <a:p>
            <a:r>
              <a:rPr lang="fr-FR" dirty="0">
                <a:latin typeface="Times New Roman" panose="02020603050405020304" pitchFamily="18" charset="0"/>
                <a:cs typeface="Times New Roman" panose="02020603050405020304" pitchFamily="18" charset="0"/>
              </a:rPr>
              <a:t>Le débiteur expose les difficultés économiques et financières de l’entreprise en présentant les perspectives de redressement et d’apurement du passif ;</a:t>
            </a:r>
          </a:p>
          <a:p>
            <a:r>
              <a:rPr lang="fr-FR" dirty="0">
                <a:latin typeface="Times New Roman" panose="02020603050405020304" pitchFamily="18" charset="0"/>
                <a:cs typeface="Times New Roman" panose="02020603050405020304" pitchFamily="18" charset="0"/>
              </a:rPr>
              <a:t>La production documentaire: A peine d’irrecevabilité, les pièces énoncées aux n°1 à 5, ainsi qu’aux n°7, 8, 10 et 13 ;</a:t>
            </a:r>
          </a:p>
          <a:p>
            <a:r>
              <a:rPr lang="fr-FR" dirty="0">
                <a:latin typeface="Times New Roman" panose="02020603050405020304" pitchFamily="18" charset="0"/>
                <a:cs typeface="Times New Roman" panose="02020603050405020304" pitchFamily="18" charset="0"/>
              </a:rPr>
              <a:t>Le débiteur doit présenté un concordat préventif (qui parait sérieux art. 8): Dans la pratique TC, le CS est appréhendé à travers un standard dit </a:t>
            </a:r>
            <a:r>
              <a:rPr lang="fr-FR" b="1" dirty="0">
                <a:latin typeface="Times New Roman" panose="02020603050405020304" pitchFamily="18" charset="0"/>
                <a:cs typeface="Times New Roman" panose="02020603050405020304" pitchFamily="18" charset="0"/>
              </a:rPr>
              <a:t>SMART </a:t>
            </a:r>
            <a:r>
              <a:rPr lang="fr-FR" dirty="0">
                <a:latin typeface="Times New Roman" panose="02020603050405020304" pitchFamily="18" charset="0"/>
                <a:cs typeface="Times New Roman" panose="02020603050405020304" pitchFamily="18" charset="0"/>
              </a:rPr>
              <a:t>;</a:t>
            </a:r>
          </a:p>
          <a:p>
            <a:r>
              <a:rPr lang="fr-FR" dirty="0">
                <a:latin typeface="Times New Roman" panose="02020603050405020304" pitchFamily="18" charset="0"/>
                <a:cs typeface="Times New Roman" panose="02020603050405020304" pitchFamily="18" charset="0"/>
              </a:rPr>
              <a:t>Le CS doit être Spécifique, Mesurable ou Quantifiable, Acceptable, Réalisable, dans le Temps déterminé (02 ans, en cas de défaut d’accord et 03 ans max d’accord parties)</a:t>
            </a:r>
          </a:p>
          <a:p>
            <a:r>
              <a:rPr lang="fr-FR" dirty="0">
                <a:latin typeface="Times New Roman" panose="02020603050405020304" pitchFamily="18" charset="0"/>
                <a:cs typeface="Times New Roman" panose="02020603050405020304" pitchFamily="18" charset="0"/>
              </a:rPr>
              <a:t>Il doit aussi présenter l’état chiffré des créances et des dettes ainsi l’état détaillé de l’actif</a:t>
            </a:r>
          </a:p>
        </p:txBody>
      </p:sp>
    </p:spTree>
    <p:extLst>
      <p:ext uri="{BB962C8B-B14F-4D97-AF65-F5344CB8AC3E}">
        <p14:creationId xmlns:p14="http://schemas.microsoft.com/office/powerpoint/2010/main" val="5753044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D58B56-67C9-B3FF-D7FE-51411F029A00}"/>
              </a:ext>
            </a:extLst>
          </p:cNvPr>
          <p:cNvSpPr>
            <a:spLocks noGrp="1"/>
          </p:cNvSpPr>
          <p:nvPr>
            <p:ph type="title"/>
          </p:nvPr>
        </p:nvSpPr>
        <p:spPr>
          <a:xfrm>
            <a:off x="838200" y="332509"/>
            <a:ext cx="10515600" cy="1358179"/>
          </a:xfrm>
        </p:spPr>
        <p:txBody>
          <a:bodyPr>
            <a:normAutofit fontScale="90000"/>
          </a:bodyPr>
          <a:lstStyle/>
          <a:p>
            <a:pPr marL="857250" indent="-857250">
              <a:buFont typeface="+mj-lt"/>
              <a:buAutoNum type="romanUcPeriod" startAt="2"/>
            </a:pPr>
            <a:r>
              <a:rPr lang="fr-FR" b="1" dirty="0"/>
              <a:t> </a:t>
            </a:r>
            <a:r>
              <a:rPr lang="fr-FR" sz="4200" b="1" u="sng" dirty="0">
                <a:latin typeface="Times New Roman" panose="02020603050405020304" pitchFamily="18" charset="0"/>
                <a:cs typeface="Times New Roman" panose="02020603050405020304" pitchFamily="18" charset="0"/>
              </a:rPr>
              <a:t>L’Ouverture et le règlement de la procédure: </a:t>
            </a:r>
            <a:r>
              <a:rPr lang="fr-FR" sz="2200" b="1" u="sng" dirty="0">
                <a:latin typeface="Times New Roman" panose="02020603050405020304" pitchFamily="18" charset="0"/>
                <a:cs typeface="Times New Roman" panose="02020603050405020304" pitchFamily="18" charset="0"/>
              </a:rPr>
              <a:t>problématiques et jurisprudence</a:t>
            </a:r>
            <a:br>
              <a:rPr lang="fr-FR" b="1" dirty="0"/>
            </a:br>
            <a:endParaRPr lang="fr-FR" b="1" dirty="0"/>
          </a:p>
        </p:txBody>
      </p:sp>
      <p:sp>
        <p:nvSpPr>
          <p:cNvPr id="3" name="Espace réservé du contenu 2">
            <a:extLst>
              <a:ext uri="{FF2B5EF4-FFF2-40B4-BE49-F238E27FC236}">
                <a16:creationId xmlns:a16="http://schemas.microsoft.com/office/drawing/2014/main" id="{F0843B20-B4DE-4326-566A-F45DB9BC5EC7}"/>
              </a:ext>
            </a:extLst>
          </p:cNvPr>
          <p:cNvSpPr>
            <a:spLocks noGrp="1"/>
          </p:cNvSpPr>
          <p:nvPr>
            <p:ph idx="1"/>
          </p:nvPr>
        </p:nvSpPr>
        <p:spPr>
          <a:xfrm>
            <a:off x="838200" y="1558339"/>
            <a:ext cx="10515600" cy="4351338"/>
          </a:xfrm>
        </p:spPr>
        <p:txBody>
          <a:bodyPr>
            <a:normAutofit fontScale="25000" lnSpcReduction="20000"/>
          </a:bodyPr>
          <a:lstStyle/>
          <a:p>
            <a:r>
              <a:rPr lang="fr-FR" sz="8400" dirty="0">
                <a:latin typeface="Times New Roman" panose="02020603050405020304" pitchFamily="18" charset="0"/>
                <a:cs typeface="Times New Roman" panose="02020603050405020304" pitchFamily="18" charset="0"/>
              </a:rPr>
              <a:t>Sous forme d’ordonnance sur pieds de requête: </a:t>
            </a:r>
          </a:p>
          <a:p>
            <a:r>
              <a:rPr lang="fr-FR" sz="8400" dirty="0">
                <a:latin typeface="Times New Roman" panose="02020603050405020304" pitchFamily="18" charset="0"/>
                <a:cs typeface="Times New Roman" panose="02020603050405020304" pitchFamily="18" charset="0"/>
              </a:rPr>
              <a:t>Le Président peut déclarer la requête irrecevable, s’il constate l’absence de pièce requise à peine d’irrecevabilité (dans la pratique du T.C., il peut toujours être demandé au débiteur de compléter certaines pièces) ;</a:t>
            </a:r>
          </a:p>
          <a:p>
            <a:r>
              <a:rPr lang="fr-FR" sz="8400" dirty="0">
                <a:latin typeface="Times New Roman" panose="02020603050405020304" pitchFamily="18" charset="0"/>
                <a:cs typeface="Times New Roman" panose="02020603050405020304" pitchFamily="18" charset="0"/>
              </a:rPr>
              <a:t>Le Président peut prendre une ordonnance de rejet, s’il considère que le CR est irréalisable,  ou que le débiteur ne présente pas de difficultés économiques ou financières pouvant justifier la mesure ;</a:t>
            </a:r>
          </a:p>
          <a:p>
            <a:r>
              <a:rPr lang="fr-FR" sz="8400" dirty="0">
                <a:latin typeface="Times New Roman" panose="02020603050405020304" pitchFamily="18" charset="0"/>
                <a:cs typeface="Times New Roman" panose="02020603050405020304" pitchFamily="18" charset="0"/>
              </a:rPr>
              <a:t>Ou prendre une ordonnance d’admission au RP (ordonnance d’ouverture), qui suspend toutes les poursuites individuelles art. 9, pour une durée de 03 mois, prorogeable de 01 mois ;</a:t>
            </a:r>
          </a:p>
          <a:p>
            <a:r>
              <a:rPr lang="fr-FR" sz="8400" dirty="0">
                <a:latin typeface="Times New Roman" panose="02020603050405020304" pitchFamily="18" charset="0"/>
                <a:cs typeface="Times New Roman" panose="02020603050405020304" pitchFamily="18" charset="0"/>
              </a:rPr>
              <a:t>La désignation d’un expert pour dresser un rapport sur la situation économique et financière du débiteur et les perspectives de redressement, compte tenu des délais et remises consentis ou susceptibles de l’être par les créanciers et toutes autres mesures contenues dans le projet de concordat préventif (art 8) dans un délai de 03 mois prorogeable de 1 mois par décision du Président spécialement motivée;</a:t>
            </a:r>
          </a:p>
          <a:p>
            <a:r>
              <a:rPr lang="fr-FR" sz="8400" dirty="0">
                <a:latin typeface="Times New Roman" panose="02020603050405020304" pitchFamily="18" charset="0"/>
                <a:cs typeface="Times New Roman" panose="02020603050405020304" pitchFamily="18" charset="0"/>
              </a:rPr>
              <a:t>Le greffier notifie sans délai la mission à l’expert et mention de l’ordonnance est faite au RCCM et une publication dans un journal d’annonce légal (art. 17, 36, 37 et 38) ;</a:t>
            </a:r>
          </a:p>
          <a:p>
            <a:pPr marL="0" indent="0">
              <a:buNone/>
            </a:pPr>
            <a:endParaRPr lang="fr-FR" dirty="0"/>
          </a:p>
          <a:p>
            <a:pPr marL="0" indent="0">
              <a:buNone/>
            </a:pPr>
            <a:endParaRPr lang="fr-FR" dirty="0"/>
          </a:p>
        </p:txBody>
      </p:sp>
    </p:spTree>
    <p:extLst>
      <p:ext uri="{BB962C8B-B14F-4D97-AF65-F5344CB8AC3E}">
        <p14:creationId xmlns:p14="http://schemas.microsoft.com/office/powerpoint/2010/main" val="38631945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9C5F16-D6C9-6CE4-AF38-6A449379346A}"/>
              </a:ext>
            </a:extLst>
          </p:cNvPr>
          <p:cNvSpPr>
            <a:spLocks noGrp="1"/>
          </p:cNvSpPr>
          <p:nvPr>
            <p:ph type="title"/>
          </p:nvPr>
        </p:nvSpPr>
        <p:spPr>
          <a:xfrm>
            <a:off x="838200" y="0"/>
            <a:ext cx="10515600" cy="1325563"/>
          </a:xfrm>
        </p:spPr>
        <p:txBody>
          <a:bodyPr>
            <a:normAutofit/>
          </a:bodyPr>
          <a:lstStyle/>
          <a:p>
            <a:pPr algn="ctr"/>
            <a:r>
              <a:rPr lang="fr-FR" sz="3800" b="1" u="sng" dirty="0">
                <a:latin typeface="Times New Roman" panose="02020603050405020304" pitchFamily="18" charset="0"/>
                <a:cs typeface="Times New Roman" panose="02020603050405020304" pitchFamily="18" charset="0"/>
              </a:rPr>
              <a:t>Suite</a:t>
            </a:r>
          </a:p>
        </p:txBody>
      </p:sp>
      <p:sp>
        <p:nvSpPr>
          <p:cNvPr id="3" name="Espace réservé du contenu 2">
            <a:extLst>
              <a:ext uri="{FF2B5EF4-FFF2-40B4-BE49-F238E27FC236}">
                <a16:creationId xmlns:a16="http://schemas.microsoft.com/office/drawing/2014/main" id="{08E71EB6-E870-754F-B82F-A9D0967A5D6D}"/>
              </a:ext>
            </a:extLst>
          </p:cNvPr>
          <p:cNvSpPr>
            <a:spLocks noGrp="1"/>
          </p:cNvSpPr>
          <p:nvPr>
            <p:ph idx="1"/>
          </p:nvPr>
        </p:nvSpPr>
        <p:spPr>
          <a:xfrm>
            <a:off x="838200" y="1473933"/>
            <a:ext cx="10515600" cy="4351338"/>
          </a:xfrm>
        </p:spPr>
        <p:txBody>
          <a:bodyPr>
            <a:normAutofit fontScale="25000" lnSpcReduction="20000"/>
          </a:bodyPr>
          <a:lstStyle/>
          <a:p>
            <a:r>
              <a:rPr lang="fr-FR" sz="9600" dirty="0">
                <a:latin typeface="Times New Roman" panose="02020603050405020304" pitchFamily="18" charset="0"/>
                <a:cs typeface="Times New Roman" panose="02020603050405020304" pitchFamily="18" charset="0"/>
              </a:rPr>
              <a:t>L’expert entend le débiteur et les créanciers et leur prête ses bons offices en se basant sur le projet de concordat ;</a:t>
            </a:r>
          </a:p>
          <a:p>
            <a:r>
              <a:rPr lang="fr-FR" sz="9600" dirty="0">
                <a:latin typeface="Times New Roman" panose="02020603050405020304" pitchFamily="18" charset="0"/>
                <a:cs typeface="Times New Roman" panose="02020603050405020304" pitchFamily="18" charset="0"/>
              </a:rPr>
              <a:t>Il peut demander et obtenir toutes les informations nécessaires à la réalisation de sa mission ;</a:t>
            </a:r>
          </a:p>
          <a:p>
            <a:r>
              <a:rPr lang="fr-FR" sz="9600" dirty="0">
                <a:latin typeface="Times New Roman" panose="02020603050405020304" pitchFamily="18" charset="0"/>
                <a:cs typeface="Times New Roman" panose="02020603050405020304" pitchFamily="18" charset="0"/>
              </a:rPr>
              <a:t>Le rapport doit être déposé au greffe en double exemplaire (au moins) dans un délai de 03 mois, prorogeable de 01 mois par décision spécialement motivée du président de la juridiction (art. 13) à la demande de l’expert ou du débiteur, après exposé des motifs de la demande ;</a:t>
            </a:r>
          </a:p>
          <a:p>
            <a:r>
              <a:rPr lang="fr-FR" sz="9600" dirty="0">
                <a:latin typeface="Times New Roman" panose="02020603050405020304" pitchFamily="18" charset="0"/>
                <a:cs typeface="Times New Roman" panose="02020603050405020304" pitchFamily="18" charset="0"/>
              </a:rPr>
              <a:t>L’expert qui ne respecte pas le délai prescrit engage sa responsabilité auprès du débiteur ou des créanciers ;</a:t>
            </a:r>
          </a:p>
          <a:p>
            <a:r>
              <a:rPr lang="fr-FR" sz="9600" dirty="0">
                <a:latin typeface="Times New Roman" panose="02020603050405020304" pitchFamily="18" charset="0"/>
                <a:cs typeface="Times New Roman" panose="02020603050405020304" pitchFamily="18" charset="0"/>
              </a:rPr>
              <a:t>Une copie du rapport est transmise au Procureur de la république, qui a 15 jours pour prendre ses conclusions ;</a:t>
            </a:r>
          </a:p>
          <a:p>
            <a:r>
              <a:rPr lang="fr-FR" sz="9600" dirty="0">
                <a:latin typeface="Times New Roman" panose="02020603050405020304" pitchFamily="18" charset="0"/>
                <a:cs typeface="Times New Roman" panose="02020603050405020304" pitchFamily="18" charset="0"/>
              </a:rPr>
              <a:t>Le Président peut convoquer sans délai, le débiteur, l’expert ainsi que tout créancier qu’il juge utile d’entendre en audience non publique (art. 14) ;</a:t>
            </a:r>
          </a:p>
          <a:p>
            <a:r>
              <a:rPr lang="fr-FR" sz="9600" dirty="0">
                <a:latin typeface="Times New Roman" panose="02020603050405020304" pitchFamily="18" charset="0"/>
                <a:cs typeface="Times New Roman" panose="02020603050405020304" pitchFamily="18" charset="0"/>
              </a:rPr>
              <a:t>Après le dépôt du rapport le tribunal à un délai max de 01 mois pour rendre sa décision ;</a:t>
            </a:r>
          </a:p>
          <a:p>
            <a:endParaRPr lang="fr-FR" dirty="0"/>
          </a:p>
        </p:txBody>
      </p:sp>
    </p:spTree>
    <p:extLst>
      <p:ext uri="{BB962C8B-B14F-4D97-AF65-F5344CB8AC3E}">
        <p14:creationId xmlns:p14="http://schemas.microsoft.com/office/powerpoint/2010/main" val="11851938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8E59BD6-58D5-7371-50E2-6C0BD1B4C06C}"/>
              </a:ext>
            </a:extLst>
          </p:cNvPr>
          <p:cNvSpPr>
            <a:spLocks noGrp="1"/>
          </p:cNvSpPr>
          <p:nvPr>
            <p:ph type="title"/>
          </p:nvPr>
        </p:nvSpPr>
        <p:spPr>
          <a:xfrm>
            <a:off x="838200" y="0"/>
            <a:ext cx="10515600" cy="1325563"/>
          </a:xfrm>
        </p:spPr>
        <p:txBody>
          <a:bodyPr>
            <a:normAutofit/>
          </a:bodyPr>
          <a:lstStyle/>
          <a:p>
            <a:pPr algn="ctr"/>
            <a:r>
              <a:rPr lang="fr-FR" sz="3800" b="1" u="sng" dirty="0">
                <a:latin typeface="Times New Roman" panose="02020603050405020304" pitchFamily="18" charset="0"/>
                <a:cs typeface="Times New Roman" panose="02020603050405020304" pitchFamily="18" charset="0"/>
              </a:rPr>
              <a:t>Le jugement</a:t>
            </a:r>
          </a:p>
        </p:txBody>
      </p:sp>
      <p:sp>
        <p:nvSpPr>
          <p:cNvPr id="3" name="Espace réservé du contenu 2">
            <a:extLst>
              <a:ext uri="{FF2B5EF4-FFF2-40B4-BE49-F238E27FC236}">
                <a16:creationId xmlns:a16="http://schemas.microsoft.com/office/drawing/2014/main" id="{ACE1F3AB-DFD5-61B7-0447-E476268C744A}"/>
              </a:ext>
            </a:extLst>
          </p:cNvPr>
          <p:cNvSpPr>
            <a:spLocks noGrp="1"/>
          </p:cNvSpPr>
          <p:nvPr>
            <p:ph idx="1"/>
          </p:nvPr>
        </p:nvSpPr>
        <p:spPr>
          <a:xfrm>
            <a:off x="838200" y="1325563"/>
            <a:ext cx="10515600" cy="4351338"/>
          </a:xfrm>
        </p:spPr>
        <p:txBody>
          <a:bodyPr>
            <a:noAutofit/>
          </a:bodyPr>
          <a:lstStyle/>
          <a:p>
            <a:r>
              <a:rPr lang="fr-FR" sz="2400" dirty="0">
                <a:latin typeface="Times New Roman" panose="02020603050405020304" pitchFamily="18" charset="0"/>
                <a:cs typeface="Times New Roman" panose="02020603050405020304" pitchFamily="18" charset="0"/>
              </a:rPr>
              <a:t>Le tribunal se prononce d’office sur le RJ ou la LB s’il constate à travers le rapport que le débiteur est en situation de CP ;</a:t>
            </a:r>
          </a:p>
          <a:p>
            <a:r>
              <a:rPr lang="fr-FR" sz="2400" dirty="0">
                <a:latin typeface="Times New Roman" panose="02020603050405020304" pitchFamily="18" charset="0"/>
                <a:cs typeface="Times New Roman" panose="02020603050405020304" pitchFamily="18" charset="0"/>
              </a:rPr>
              <a:t>Le tribunal peut rejeter le concordat s’il estime que la situation du débiteur ne relève d’aucune P.C., ce qui remet les parties en l’état antérieur (statuquo ante) (reprises des poursuites individuelles) ;</a:t>
            </a:r>
          </a:p>
          <a:p>
            <a:r>
              <a:rPr lang="fr-FR" sz="2400" dirty="0">
                <a:latin typeface="Times New Roman" panose="02020603050405020304" pitchFamily="18" charset="0"/>
                <a:cs typeface="Times New Roman" panose="02020603050405020304" pitchFamily="18" charset="0"/>
              </a:rPr>
              <a:t>Il peut homologuer le concordat: si la situation du débiteur le justifie, si aucun motif tiré de l’intérêt collectif ou de l’ordre public ne parait de nature à empêcher le concordat, si les délai consentis par les créanciers n’excédent pas 03 ans pour l’ensemble des créanciers et 1 an pour les créanciers de salaires ;</a:t>
            </a:r>
          </a:p>
          <a:p>
            <a:r>
              <a:rPr lang="fr-FR" sz="2400" dirty="0">
                <a:latin typeface="Times New Roman" panose="02020603050405020304" pitchFamily="18" charset="0"/>
                <a:cs typeface="Times New Roman" panose="02020603050405020304" pitchFamily="18" charset="0"/>
              </a:rPr>
              <a:t>En cas de refus de la part de certains créanciers de consentir des délais ou remises au débiteur, le Président de la juridiction fait ses bons offices entre eux et en cas d’échec, il peut rendre opposable un délai de 02 ans aux créanciers ayant refusé sauf si ce délai met en péril l’entreprise de ces créanciers ;</a:t>
            </a:r>
          </a:p>
          <a:p>
            <a:r>
              <a:rPr lang="fr-FR" sz="2400" dirty="0">
                <a:latin typeface="Times New Roman" panose="02020603050405020304" pitchFamily="18" charset="0"/>
                <a:cs typeface="Times New Roman" panose="02020603050405020304" pitchFamily="18" charset="0"/>
              </a:rPr>
              <a:t>La nomination des organes: Syndic ou le ou les contrôleurs, Juge Commissaire ;</a:t>
            </a:r>
          </a:p>
        </p:txBody>
      </p:sp>
    </p:spTree>
    <p:extLst>
      <p:ext uri="{BB962C8B-B14F-4D97-AF65-F5344CB8AC3E}">
        <p14:creationId xmlns:p14="http://schemas.microsoft.com/office/powerpoint/2010/main" val="41641951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D4C6C4-82C2-6C06-2841-A23FE22200B1}"/>
              </a:ext>
            </a:extLst>
          </p:cNvPr>
          <p:cNvSpPr>
            <a:spLocks noGrp="1"/>
          </p:cNvSpPr>
          <p:nvPr>
            <p:ph type="title"/>
          </p:nvPr>
        </p:nvSpPr>
        <p:spPr/>
        <p:txBody>
          <a:bodyPr>
            <a:normAutofit/>
          </a:bodyPr>
          <a:lstStyle/>
          <a:p>
            <a:pPr algn="ctr"/>
            <a:r>
              <a:rPr lang="fr-FR" sz="3800" b="1" u="sng" dirty="0">
                <a:latin typeface="Times New Roman" panose="02020603050405020304" pitchFamily="18" charset="0"/>
                <a:cs typeface="Times New Roman" panose="02020603050405020304" pitchFamily="18" charset="0"/>
              </a:rPr>
              <a:t>L’Exécution du concordat</a:t>
            </a:r>
          </a:p>
        </p:txBody>
      </p:sp>
      <p:sp>
        <p:nvSpPr>
          <p:cNvPr id="3" name="Espace réservé du contenu 2">
            <a:extLst>
              <a:ext uri="{FF2B5EF4-FFF2-40B4-BE49-F238E27FC236}">
                <a16:creationId xmlns:a16="http://schemas.microsoft.com/office/drawing/2014/main" id="{9CAF3959-B73F-BCDD-EF01-BB8773F67A1F}"/>
              </a:ext>
            </a:extLst>
          </p:cNvPr>
          <p:cNvSpPr>
            <a:spLocks noGrp="1"/>
          </p:cNvSpPr>
          <p:nvPr>
            <p:ph idx="1"/>
          </p:nvPr>
        </p:nvSpPr>
        <p:spPr/>
        <p:txBody>
          <a:bodyPr>
            <a:noAutofit/>
          </a:bodyPr>
          <a:lstStyle/>
          <a:p>
            <a:r>
              <a:rPr lang="fr-FR" sz="2400" dirty="0">
                <a:latin typeface="Times New Roman" panose="02020603050405020304" pitchFamily="18" charset="0"/>
                <a:cs typeface="Times New Roman" panose="02020603050405020304" pitchFamily="18" charset="0"/>
              </a:rPr>
              <a:t>Le Syndic (ou le contrôleur) contrôle l’exécution du C.P. et signal tout manquement au JC et rend compte à celui-ci du déroulé des opérations tous les 03 mois ;</a:t>
            </a:r>
          </a:p>
          <a:p>
            <a:r>
              <a:rPr lang="fr-FR" sz="2400" dirty="0">
                <a:latin typeface="Times New Roman" panose="02020603050405020304" pitchFamily="18" charset="0"/>
                <a:cs typeface="Times New Roman" panose="02020603050405020304" pitchFamily="18" charset="0"/>
              </a:rPr>
              <a:t>Il veille aux intérêts des créanciers et contrôle les actes du débiteur ;</a:t>
            </a:r>
          </a:p>
          <a:p>
            <a:r>
              <a:rPr lang="fr-FR" sz="2400" dirty="0">
                <a:latin typeface="Times New Roman" panose="02020603050405020304" pitchFamily="18" charset="0"/>
                <a:cs typeface="Times New Roman" panose="02020603050405020304" pitchFamily="18" charset="0"/>
              </a:rPr>
              <a:t>Il signal sans délai l’état de CP survenu en cours d’exécution du concordat ;</a:t>
            </a:r>
          </a:p>
          <a:p>
            <a:r>
              <a:rPr lang="fr-FR" sz="2400" dirty="0">
                <a:latin typeface="Times New Roman" panose="02020603050405020304" pitchFamily="18" charset="0"/>
                <a:cs typeface="Times New Roman" panose="02020603050405020304" pitchFamily="18" charset="0"/>
              </a:rPr>
              <a:t>Le Juge Commissaire sert de lien entre le syndic, le débiteur et le Tribunal ;</a:t>
            </a:r>
          </a:p>
          <a:p>
            <a:r>
              <a:rPr lang="fr-FR" sz="2400" dirty="0">
                <a:latin typeface="Times New Roman" panose="02020603050405020304" pitchFamily="18" charset="0"/>
                <a:cs typeface="Times New Roman" panose="02020603050405020304" pitchFamily="18" charset="0"/>
              </a:rPr>
              <a:t>Il a une mission de contrôle et rend compte au Tribunal sans délai de tout manquement ;</a:t>
            </a:r>
          </a:p>
          <a:p>
            <a:r>
              <a:rPr lang="fr-FR" sz="2400" dirty="0">
                <a:latin typeface="Times New Roman" panose="02020603050405020304" pitchFamily="18" charset="0"/>
                <a:cs typeface="Times New Roman" panose="02020603050405020304" pitchFamily="18" charset="0"/>
              </a:rPr>
              <a:t>Il doit rédiger un rapport ad nutum ou à la demande du Tribunal ou à chaque 03 mois ;</a:t>
            </a:r>
          </a:p>
          <a:p>
            <a:r>
              <a:rPr lang="fr-FR" sz="2400" dirty="0">
                <a:latin typeface="Times New Roman" panose="02020603050405020304" pitchFamily="18" charset="0"/>
                <a:cs typeface="Times New Roman" panose="02020603050405020304" pitchFamily="18" charset="0"/>
              </a:rPr>
              <a:t>NB: les décisions de la juridiction compétente relatives au R.P. sont exécutoire par provision (art. 22)</a:t>
            </a:r>
          </a:p>
        </p:txBody>
      </p:sp>
    </p:spTree>
    <p:extLst>
      <p:ext uri="{BB962C8B-B14F-4D97-AF65-F5344CB8AC3E}">
        <p14:creationId xmlns:p14="http://schemas.microsoft.com/office/powerpoint/2010/main" val="2557013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F2B98E-B93B-50F9-D2FE-B498034B22D5}"/>
              </a:ext>
            </a:extLst>
          </p:cNvPr>
          <p:cNvSpPr>
            <a:spLocks noGrp="1"/>
          </p:cNvSpPr>
          <p:nvPr>
            <p:ph type="title"/>
          </p:nvPr>
        </p:nvSpPr>
        <p:spPr/>
        <p:txBody>
          <a:bodyPr/>
          <a:lstStyle/>
          <a:p>
            <a:r>
              <a:rPr lang="fr-FR" b="1" u="sng" dirty="0"/>
              <a:t>III. : Sur la rémunération du Syndic</a:t>
            </a:r>
          </a:p>
        </p:txBody>
      </p:sp>
      <p:sp>
        <p:nvSpPr>
          <p:cNvPr id="3" name="Espace réservé du contenu 2">
            <a:extLst>
              <a:ext uri="{FF2B5EF4-FFF2-40B4-BE49-F238E27FC236}">
                <a16:creationId xmlns:a16="http://schemas.microsoft.com/office/drawing/2014/main" id="{1B2A207D-0D26-E479-BA40-54CF68A399D7}"/>
              </a:ext>
            </a:extLst>
          </p:cNvPr>
          <p:cNvSpPr>
            <a:spLocks noGrp="1"/>
          </p:cNvSpPr>
          <p:nvPr>
            <p:ph idx="1"/>
          </p:nvPr>
        </p:nvSpPr>
        <p:spPr/>
        <p:txBody>
          <a:bodyPr>
            <a:normAutofit fontScale="70000" lnSpcReduction="20000"/>
          </a:bodyPr>
          <a:lstStyle/>
          <a:p>
            <a:r>
              <a:rPr lang="fr-FR" dirty="0"/>
              <a:t>L’article 4-19 prévoit que « La rémunération du syndic, soit en qualité de contrôleur de l’exécution du concordat préventif, soit en tant que syndic de redressement judiciaire, soit en tant que syndic de liquidation des biens, est fixée par la juridiction compétente dans sa décision de clôture de la procédure collective, ou homologuant le concordat, selon le barème fixé par la réglementation de chaque État partie. </a:t>
            </a:r>
          </a:p>
          <a:p>
            <a:r>
              <a:rPr lang="fr-FR" dirty="0"/>
              <a:t>Ce barème tient compte notamment : </a:t>
            </a:r>
          </a:p>
          <a:p>
            <a:r>
              <a:rPr lang="fr-FR" dirty="0">
                <a:sym typeface="Symbol" panose="05050102010706020507" pitchFamily="18" charset="2"/>
              </a:rPr>
              <a:t></a:t>
            </a:r>
            <a:r>
              <a:rPr lang="fr-FR" dirty="0"/>
              <a:t> du chiffre d’affaires réalisé par le débiteur au cours de l’exercice précédant l’ouverture de la procédure collective ; </a:t>
            </a:r>
          </a:p>
          <a:p>
            <a:r>
              <a:rPr lang="fr-FR" dirty="0">
                <a:sym typeface="Symbol" panose="05050102010706020507" pitchFamily="18" charset="2"/>
              </a:rPr>
              <a:t></a:t>
            </a:r>
            <a:r>
              <a:rPr lang="fr-FR" dirty="0"/>
              <a:t> du nombre de travailleurs employés par le débiteur au cours de cette même période ; </a:t>
            </a:r>
          </a:p>
          <a:p>
            <a:r>
              <a:rPr lang="fr-FR" dirty="0">
                <a:sym typeface="Symbol" panose="05050102010706020507" pitchFamily="18" charset="2"/>
              </a:rPr>
              <a:t></a:t>
            </a:r>
            <a:r>
              <a:rPr lang="fr-FR" dirty="0"/>
              <a:t> du ratio de recouvrement des créances ;        </a:t>
            </a:r>
          </a:p>
          <a:p>
            <a:r>
              <a:rPr lang="fr-FR" dirty="0">
                <a:sym typeface="Symbol" panose="05050102010706020507" pitchFamily="18" charset="2"/>
              </a:rPr>
              <a:t></a:t>
            </a:r>
            <a:r>
              <a:rPr lang="fr-FR" dirty="0"/>
              <a:t> du temps passé et des difficultés éventuellement rencontrées ; </a:t>
            </a:r>
          </a:p>
          <a:p>
            <a:r>
              <a:rPr lang="fr-FR" dirty="0">
                <a:sym typeface="Symbol" panose="05050102010706020507" pitchFamily="18" charset="2"/>
              </a:rPr>
              <a:t></a:t>
            </a:r>
            <a:r>
              <a:rPr lang="fr-FR" dirty="0"/>
              <a:t> de la célérité des diligences accomplies. » ;</a:t>
            </a:r>
          </a:p>
          <a:p>
            <a:r>
              <a:rPr lang="fr-FR" dirty="0"/>
              <a:t> Ainsi l’arrêté 014922 du 07 juin 2019 fixant le barème de rémunération des mandataires judiciaires organise la rémunération du syndic à la procédure de redressement judiciaire à travers les dispositions des articles 15, 17, 18 et 23,</a:t>
            </a:r>
          </a:p>
        </p:txBody>
      </p:sp>
    </p:spTree>
    <p:extLst>
      <p:ext uri="{BB962C8B-B14F-4D97-AF65-F5344CB8AC3E}">
        <p14:creationId xmlns:p14="http://schemas.microsoft.com/office/powerpoint/2010/main" val="2630020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12113A-3098-041D-FBE6-1DE83A20B90B}"/>
              </a:ext>
            </a:extLst>
          </p:cNvPr>
          <p:cNvSpPr>
            <a:spLocks noGrp="1"/>
          </p:cNvSpPr>
          <p:nvPr>
            <p:ph type="title"/>
          </p:nvPr>
        </p:nvSpPr>
        <p:spPr/>
        <p:txBody>
          <a:bodyPr/>
          <a:lstStyle/>
          <a:p>
            <a:r>
              <a:rPr lang="fr-FR" b="1" dirty="0"/>
              <a:t>Mode Calcul:</a:t>
            </a:r>
          </a:p>
        </p:txBody>
      </p:sp>
      <p:sp>
        <p:nvSpPr>
          <p:cNvPr id="3" name="Espace réservé du contenu 2">
            <a:extLst>
              <a:ext uri="{FF2B5EF4-FFF2-40B4-BE49-F238E27FC236}">
                <a16:creationId xmlns:a16="http://schemas.microsoft.com/office/drawing/2014/main" id="{3AEACBC2-9359-BA79-C38D-BD9E4BA18043}"/>
              </a:ext>
            </a:extLst>
          </p:cNvPr>
          <p:cNvSpPr>
            <a:spLocks noGrp="1"/>
          </p:cNvSpPr>
          <p:nvPr>
            <p:ph idx="1"/>
          </p:nvPr>
        </p:nvSpPr>
        <p:spPr/>
        <p:txBody>
          <a:bodyPr>
            <a:normAutofit/>
          </a:bodyPr>
          <a:lstStyle/>
          <a:p>
            <a:r>
              <a:rPr lang="fr-FR" b="1" dirty="0"/>
              <a:t>Emoluments tenant compte du temps passé et des difficultés rencontrées (article15) :</a:t>
            </a:r>
            <a:endParaRPr lang="fr-FR" dirty="0"/>
          </a:p>
          <a:p>
            <a:r>
              <a:rPr lang="fr-FR" dirty="0"/>
              <a:t>    Total Bilan et produits : 1.415.644.568 + 742.682.982 F = 2.158.327.550 FCFA, donc total compris entre 2 et 5 milliards  </a:t>
            </a:r>
          </a:p>
          <a:p>
            <a:r>
              <a:rPr lang="fr-FR" dirty="0"/>
              <a:t> Le nombre d’heures de travail sera donc de 1000 et cout de l’heure de travail sera fixé à 40.000 FCFA ;</a:t>
            </a:r>
          </a:p>
          <a:p>
            <a:r>
              <a:rPr lang="fr-FR" dirty="0"/>
              <a:t>Par conséquent le calcul est fait ainsi qu’il suit : 1000 heures x 40.000 FCFA = </a:t>
            </a:r>
            <a:r>
              <a:rPr lang="fr-FR" b="1" dirty="0"/>
              <a:t>40.000.000 FCFA ;</a:t>
            </a:r>
            <a:endParaRPr lang="fr-FR" dirty="0"/>
          </a:p>
          <a:p>
            <a:r>
              <a:rPr lang="fr-FR" b="1" dirty="0"/>
              <a:t> </a:t>
            </a:r>
            <a:endParaRPr lang="fr-FR" dirty="0"/>
          </a:p>
          <a:p>
            <a:endParaRPr lang="fr-FR" dirty="0"/>
          </a:p>
        </p:txBody>
      </p:sp>
    </p:spTree>
    <p:extLst>
      <p:ext uri="{BB962C8B-B14F-4D97-AF65-F5344CB8AC3E}">
        <p14:creationId xmlns:p14="http://schemas.microsoft.com/office/powerpoint/2010/main" val="327614150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429</TotalTime>
  <Words>1657</Words>
  <Application>Microsoft Office PowerPoint</Application>
  <PresentationFormat>Grand écran</PresentationFormat>
  <Paragraphs>104</Paragraphs>
  <Slides>14</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14</vt:i4>
      </vt:variant>
    </vt:vector>
  </HeadingPairs>
  <TitlesOfParts>
    <vt:vector size="21" baseType="lpstr">
      <vt:lpstr>Aparajita</vt:lpstr>
      <vt:lpstr>Arial</vt:lpstr>
      <vt:lpstr>Calibri</vt:lpstr>
      <vt:lpstr>Calibri Light</vt:lpstr>
      <vt:lpstr>Symbol</vt:lpstr>
      <vt:lpstr>Times New Roman</vt:lpstr>
      <vt:lpstr>Thème Office</vt:lpstr>
      <vt:lpstr>          LA PROCÉDURE DE RÈGLEMENT PRÉVENTIF  </vt:lpstr>
      <vt:lpstr>Méthodologie </vt:lpstr>
      <vt:lpstr>L’Appréciation de la requête introductive en Règlement préventive au niveau du TCHCD: Constat, réalités, difficultés  </vt:lpstr>
      <vt:lpstr> L’Ouverture et le règlement de la procédure: problématiques et jurisprudence </vt:lpstr>
      <vt:lpstr>Suite</vt:lpstr>
      <vt:lpstr>Le jugement</vt:lpstr>
      <vt:lpstr>L’Exécution du concordat</vt:lpstr>
      <vt:lpstr>III. : Sur la rémunération du Syndic</vt:lpstr>
      <vt:lpstr>Mode Calcul:</vt:lpstr>
      <vt:lpstr>Suite</vt:lpstr>
      <vt:lpstr>Suite</vt:lpstr>
      <vt:lpstr> Quelques notions sur le RP Simplifié</vt:lpstr>
      <vt:lpstr>Présentation PowerPoint</vt:lpstr>
      <vt:lpstr>Merci de votre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Regards croisés sur les procédures de Règlements Préventifs au niveau du Tribunal de Commerce PAR Papa Diabel NDIR. Juge rattaché au prés de la chambre des procédures collectives du TCHCD</dc:title>
  <dc:creator>FIS-TS</dc:creator>
  <cp:lastModifiedBy>HP</cp:lastModifiedBy>
  <cp:revision>21</cp:revision>
  <dcterms:created xsi:type="dcterms:W3CDTF">2022-05-25T13:36:33Z</dcterms:created>
  <dcterms:modified xsi:type="dcterms:W3CDTF">2025-07-31T09:52:55Z</dcterms:modified>
</cp:coreProperties>
</file>