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5" r:id="rId3"/>
    <p:sldId id="301" r:id="rId4"/>
    <p:sldId id="266" r:id="rId5"/>
    <p:sldId id="303" r:id="rId6"/>
    <p:sldId id="286" r:id="rId7"/>
    <p:sldId id="304" r:id="rId8"/>
    <p:sldId id="287" r:id="rId9"/>
    <p:sldId id="268" r:id="rId10"/>
    <p:sldId id="290" r:id="rId11"/>
    <p:sldId id="305" r:id="rId12"/>
    <p:sldId id="302" r:id="rId13"/>
    <p:sldId id="306" r:id="rId1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6" d="100"/>
          <a:sy n="96" d="100"/>
        </p:scale>
        <p:origin x="202" y="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468FF82C-57B0-4EA0-9664-19CFC757323C}" type="datetimeFigureOut">
              <a:rPr lang="fr-FR" smtClean="0"/>
              <a:t>31/07/2025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1D70F29-0515-4FD3-854D-CC4D2BCFFEC5}" type="slidenum">
              <a:rPr lang="fr-FR" smtClean="0"/>
              <a:t>‹N°›</a:t>
            </a:fld>
            <a:endParaRPr lang="fr-FR"/>
          </a:p>
        </p:txBody>
      </p:sp>
    </p:spTree>
    <p:extLst>
      <p:ext uri="{BB962C8B-B14F-4D97-AF65-F5344CB8AC3E}">
        <p14:creationId xmlns:p14="http://schemas.microsoft.com/office/powerpoint/2010/main" val="15868313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68FF82C-57B0-4EA0-9664-19CFC757323C}" type="datetimeFigureOut">
              <a:rPr lang="fr-FR" smtClean="0"/>
              <a:t>31/07/2025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1D70F29-0515-4FD3-854D-CC4D2BCFFEC5}" type="slidenum">
              <a:rPr lang="fr-FR" smtClean="0"/>
              <a:t>‹N°›</a:t>
            </a:fld>
            <a:endParaRPr lang="fr-FR"/>
          </a:p>
        </p:txBody>
      </p:sp>
    </p:spTree>
    <p:extLst>
      <p:ext uri="{BB962C8B-B14F-4D97-AF65-F5344CB8AC3E}">
        <p14:creationId xmlns:p14="http://schemas.microsoft.com/office/powerpoint/2010/main" val="11878499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68FF82C-57B0-4EA0-9664-19CFC757323C}" type="datetimeFigureOut">
              <a:rPr lang="fr-FR" smtClean="0"/>
              <a:t>31/07/2025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1D70F29-0515-4FD3-854D-CC4D2BCFFEC5}" type="slidenum">
              <a:rPr lang="fr-FR" smtClean="0"/>
              <a:t>‹N°›</a:t>
            </a:fld>
            <a:endParaRPr lang="fr-FR"/>
          </a:p>
        </p:txBody>
      </p:sp>
    </p:spTree>
    <p:extLst>
      <p:ext uri="{BB962C8B-B14F-4D97-AF65-F5344CB8AC3E}">
        <p14:creationId xmlns:p14="http://schemas.microsoft.com/office/powerpoint/2010/main" val="2760306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68FF82C-57B0-4EA0-9664-19CFC757323C}" type="datetimeFigureOut">
              <a:rPr lang="fr-FR" smtClean="0"/>
              <a:t>31/07/2025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1D70F29-0515-4FD3-854D-CC4D2BCFFEC5}" type="slidenum">
              <a:rPr lang="fr-FR" smtClean="0"/>
              <a:t>‹N°›</a:t>
            </a:fld>
            <a:endParaRPr lang="fr-FR"/>
          </a:p>
        </p:txBody>
      </p:sp>
    </p:spTree>
    <p:extLst>
      <p:ext uri="{BB962C8B-B14F-4D97-AF65-F5344CB8AC3E}">
        <p14:creationId xmlns:p14="http://schemas.microsoft.com/office/powerpoint/2010/main" val="2955247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468FF82C-57B0-4EA0-9664-19CFC757323C}" type="datetimeFigureOut">
              <a:rPr lang="fr-FR" smtClean="0"/>
              <a:t>31/07/2025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41D70F29-0515-4FD3-854D-CC4D2BCFFEC5}" type="slidenum">
              <a:rPr lang="fr-FR" smtClean="0"/>
              <a:t>‹N°›</a:t>
            </a:fld>
            <a:endParaRPr lang="fr-FR"/>
          </a:p>
        </p:txBody>
      </p:sp>
    </p:spTree>
    <p:extLst>
      <p:ext uri="{BB962C8B-B14F-4D97-AF65-F5344CB8AC3E}">
        <p14:creationId xmlns:p14="http://schemas.microsoft.com/office/powerpoint/2010/main" val="1523036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468FF82C-57B0-4EA0-9664-19CFC757323C}" type="datetimeFigureOut">
              <a:rPr lang="fr-FR" smtClean="0"/>
              <a:t>31/07/2025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41D70F29-0515-4FD3-854D-CC4D2BCFFEC5}" type="slidenum">
              <a:rPr lang="fr-FR" smtClean="0"/>
              <a:t>‹N°›</a:t>
            </a:fld>
            <a:endParaRPr lang="fr-FR"/>
          </a:p>
        </p:txBody>
      </p:sp>
    </p:spTree>
    <p:extLst>
      <p:ext uri="{BB962C8B-B14F-4D97-AF65-F5344CB8AC3E}">
        <p14:creationId xmlns:p14="http://schemas.microsoft.com/office/powerpoint/2010/main" val="849071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468FF82C-57B0-4EA0-9664-19CFC757323C}" type="datetimeFigureOut">
              <a:rPr lang="fr-FR" smtClean="0"/>
              <a:t>31/07/2025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41D70F29-0515-4FD3-854D-CC4D2BCFFEC5}" type="slidenum">
              <a:rPr lang="fr-FR" smtClean="0"/>
              <a:t>‹N°›</a:t>
            </a:fld>
            <a:endParaRPr lang="fr-FR"/>
          </a:p>
        </p:txBody>
      </p:sp>
    </p:spTree>
    <p:extLst>
      <p:ext uri="{BB962C8B-B14F-4D97-AF65-F5344CB8AC3E}">
        <p14:creationId xmlns:p14="http://schemas.microsoft.com/office/powerpoint/2010/main" val="4893789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468FF82C-57B0-4EA0-9664-19CFC757323C}" type="datetimeFigureOut">
              <a:rPr lang="fr-FR" smtClean="0"/>
              <a:t>31/07/2025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41D70F29-0515-4FD3-854D-CC4D2BCFFEC5}" type="slidenum">
              <a:rPr lang="fr-FR" smtClean="0"/>
              <a:t>‹N°›</a:t>
            </a:fld>
            <a:endParaRPr lang="fr-FR"/>
          </a:p>
        </p:txBody>
      </p:sp>
    </p:spTree>
    <p:extLst>
      <p:ext uri="{BB962C8B-B14F-4D97-AF65-F5344CB8AC3E}">
        <p14:creationId xmlns:p14="http://schemas.microsoft.com/office/powerpoint/2010/main" val="1857035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68FF82C-57B0-4EA0-9664-19CFC757323C}" type="datetimeFigureOut">
              <a:rPr lang="fr-FR" smtClean="0"/>
              <a:t>31/07/2025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41D70F29-0515-4FD3-854D-CC4D2BCFFEC5}" type="slidenum">
              <a:rPr lang="fr-FR" smtClean="0"/>
              <a:t>‹N°›</a:t>
            </a:fld>
            <a:endParaRPr lang="fr-FR"/>
          </a:p>
        </p:txBody>
      </p:sp>
    </p:spTree>
    <p:extLst>
      <p:ext uri="{BB962C8B-B14F-4D97-AF65-F5344CB8AC3E}">
        <p14:creationId xmlns:p14="http://schemas.microsoft.com/office/powerpoint/2010/main" val="3841589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468FF82C-57B0-4EA0-9664-19CFC757323C}" type="datetimeFigureOut">
              <a:rPr lang="fr-FR" smtClean="0"/>
              <a:t>31/07/2025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41D70F29-0515-4FD3-854D-CC4D2BCFFEC5}" type="slidenum">
              <a:rPr lang="fr-FR" smtClean="0"/>
              <a:t>‹N°›</a:t>
            </a:fld>
            <a:endParaRPr lang="fr-FR"/>
          </a:p>
        </p:txBody>
      </p:sp>
    </p:spTree>
    <p:extLst>
      <p:ext uri="{BB962C8B-B14F-4D97-AF65-F5344CB8AC3E}">
        <p14:creationId xmlns:p14="http://schemas.microsoft.com/office/powerpoint/2010/main" val="27849167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468FF82C-57B0-4EA0-9664-19CFC757323C}" type="datetimeFigureOut">
              <a:rPr lang="fr-FR" smtClean="0"/>
              <a:t>31/07/2025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41D70F29-0515-4FD3-854D-CC4D2BCFFEC5}" type="slidenum">
              <a:rPr lang="fr-FR" smtClean="0"/>
              <a:t>‹N°›</a:t>
            </a:fld>
            <a:endParaRPr lang="fr-FR"/>
          </a:p>
        </p:txBody>
      </p:sp>
    </p:spTree>
    <p:extLst>
      <p:ext uri="{BB962C8B-B14F-4D97-AF65-F5344CB8AC3E}">
        <p14:creationId xmlns:p14="http://schemas.microsoft.com/office/powerpoint/2010/main" val="3113514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8FF82C-57B0-4EA0-9664-19CFC757323C}" type="datetimeFigureOut">
              <a:rPr lang="fr-FR" smtClean="0"/>
              <a:t>31/07/2025</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D70F29-0515-4FD3-854D-CC4D2BCFFEC5}" type="slidenum">
              <a:rPr lang="fr-FR" smtClean="0"/>
              <a:t>‹N°›</a:t>
            </a:fld>
            <a:endParaRPr lang="fr-FR"/>
          </a:p>
        </p:txBody>
      </p:sp>
    </p:spTree>
    <p:extLst>
      <p:ext uri="{BB962C8B-B14F-4D97-AF65-F5344CB8AC3E}">
        <p14:creationId xmlns:p14="http://schemas.microsoft.com/office/powerpoint/2010/main" val="16323235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626498" y="1122363"/>
            <a:ext cx="9041501" cy="1839322"/>
          </a:xfrm>
        </p:spPr>
        <p:txBody>
          <a:bodyPr>
            <a:normAutofit/>
          </a:bodyPr>
          <a:lstStyle/>
          <a:p>
            <a:r>
              <a:rPr lang="fr-FR" sz="4800" b="1" dirty="0">
                <a:latin typeface="Agency FB" panose="020B0503020202020204" pitchFamily="34" charset="0"/>
              </a:rPr>
              <a:t>La Procédure de Conciliation </a:t>
            </a:r>
            <a:endParaRPr lang="fr-FR" sz="4800" dirty="0">
              <a:latin typeface="Agency FB" panose="020B0503020202020204" pitchFamily="34" charset="0"/>
            </a:endParaRPr>
          </a:p>
        </p:txBody>
      </p:sp>
      <p:sp>
        <p:nvSpPr>
          <p:cNvPr id="3" name="Sous-titre 2"/>
          <p:cNvSpPr>
            <a:spLocks noGrp="1"/>
          </p:cNvSpPr>
          <p:nvPr>
            <p:ph type="subTitle" idx="1"/>
          </p:nvPr>
        </p:nvSpPr>
        <p:spPr>
          <a:xfrm>
            <a:off x="1562100" y="3898900"/>
            <a:ext cx="9207500" cy="2743200"/>
          </a:xfrm>
        </p:spPr>
        <p:txBody>
          <a:bodyPr>
            <a:normAutofit/>
          </a:bodyPr>
          <a:lstStyle/>
          <a:p>
            <a:r>
              <a:rPr lang="fr-FR" dirty="0">
                <a:latin typeface="Agency FB" panose="020B0503020202020204" pitchFamily="34" charset="0"/>
              </a:rPr>
              <a:t>Mr. Papa Diabel NDIR, Président de la Chambre des Procédures Collectives TCHCD</a:t>
            </a:r>
          </a:p>
        </p:txBody>
      </p:sp>
    </p:spTree>
    <p:extLst>
      <p:ext uri="{BB962C8B-B14F-4D97-AF65-F5344CB8AC3E}">
        <p14:creationId xmlns:p14="http://schemas.microsoft.com/office/powerpoint/2010/main" val="38888938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latin typeface="Agency FB" panose="020B0503020202020204" pitchFamily="34" charset="0"/>
              </a:rPr>
              <a:t>Fin de la conciliation: En l’absence d’accord</a:t>
            </a:r>
          </a:p>
        </p:txBody>
      </p:sp>
      <p:sp>
        <p:nvSpPr>
          <p:cNvPr id="3" name="Espace réservé du contenu 2"/>
          <p:cNvSpPr>
            <a:spLocks noGrp="1"/>
          </p:cNvSpPr>
          <p:nvPr>
            <p:ph idx="1"/>
          </p:nvPr>
        </p:nvSpPr>
        <p:spPr/>
        <p:txBody>
          <a:bodyPr>
            <a:normAutofit/>
          </a:bodyPr>
          <a:lstStyle/>
          <a:p>
            <a:r>
              <a:rPr lang="fr-FR" sz="4400" dirty="0">
                <a:latin typeface="Agency FB" panose="020B0503020202020204" pitchFamily="34" charset="0"/>
              </a:rPr>
              <a:t>Survenance de la cessation des paiements (5-6)</a:t>
            </a:r>
          </a:p>
          <a:p>
            <a:r>
              <a:rPr lang="fr-FR" sz="4400" dirty="0">
                <a:latin typeface="Agency FB" panose="020B0503020202020204" pitchFamily="34" charset="0"/>
              </a:rPr>
              <a:t>Impossibilité de parvenir à un accord, (5-8)</a:t>
            </a:r>
          </a:p>
          <a:p>
            <a:r>
              <a:rPr lang="fr-FR" sz="4400" dirty="0">
                <a:latin typeface="Agency FB" panose="020B0503020202020204" pitchFamily="34" charset="0"/>
              </a:rPr>
              <a:t>A tout moment, à la demande du débiteur, (5-8)</a:t>
            </a:r>
          </a:p>
          <a:p>
            <a:r>
              <a:rPr lang="fr-FR" sz="4400" dirty="0">
                <a:latin typeface="Agency FB" panose="020B0503020202020204" pitchFamily="34" charset="0"/>
              </a:rPr>
              <a:t>A l’expiration du délai de 3 mois + 1</a:t>
            </a:r>
          </a:p>
          <a:p>
            <a:r>
              <a:rPr lang="fr-FR" sz="4400" dirty="0">
                <a:latin typeface="Agency FB" panose="020B0503020202020204" pitchFamily="34" charset="0"/>
              </a:rPr>
              <a:t>En cas d’ouverture d’une procédure collective, (5-14)</a:t>
            </a:r>
          </a:p>
        </p:txBody>
      </p:sp>
    </p:spTree>
    <p:extLst>
      <p:ext uri="{BB962C8B-B14F-4D97-AF65-F5344CB8AC3E}">
        <p14:creationId xmlns:p14="http://schemas.microsoft.com/office/powerpoint/2010/main" val="33714484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E4F0304-B73E-08F6-4E66-09682D82CE71}"/>
              </a:ext>
            </a:extLst>
          </p:cNvPr>
          <p:cNvSpPr>
            <a:spLocks noGrp="1"/>
          </p:cNvSpPr>
          <p:nvPr>
            <p:ph type="title"/>
          </p:nvPr>
        </p:nvSpPr>
        <p:spPr/>
        <p:txBody>
          <a:bodyPr/>
          <a:lstStyle/>
          <a:p>
            <a:r>
              <a:rPr lang="fr-FR" b="1" dirty="0">
                <a:latin typeface="Agency FB" panose="020B0503020202020204" pitchFamily="34" charset="0"/>
              </a:rPr>
              <a:t>L’issue de la conciliation: </a:t>
            </a:r>
            <a:r>
              <a:rPr lang="fr-FR" b="1" i="1" dirty="0">
                <a:latin typeface="Agency FB" panose="020B0503020202020204" pitchFamily="34" charset="0"/>
              </a:rPr>
              <a:t>En cas d’accord </a:t>
            </a:r>
            <a:br>
              <a:rPr lang="fr-FR" dirty="0"/>
            </a:br>
            <a:endParaRPr lang="fr-FR" dirty="0"/>
          </a:p>
        </p:txBody>
      </p:sp>
      <p:sp>
        <p:nvSpPr>
          <p:cNvPr id="3" name="Espace réservé du contenu 2">
            <a:extLst>
              <a:ext uri="{FF2B5EF4-FFF2-40B4-BE49-F238E27FC236}">
                <a16:creationId xmlns:a16="http://schemas.microsoft.com/office/drawing/2014/main" id="{9BEB59F0-E581-C533-D221-B5E69ED0512F}"/>
              </a:ext>
            </a:extLst>
          </p:cNvPr>
          <p:cNvSpPr>
            <a:spLocks noGrp="1"/>
          </p:cNvSpPr>
          <p:nvPr>
            <p:ph idx="1"/>
          </p:nvPr>
        </p:nvSpPr>
        <p:spPr/>
        <p:txBody>
          <a:bodyPr>
            <a:noAutofit/>
          </a:bodyPr>
          <a:lstStyle/>
          <a:p>
            <a:endParaRPr lang="fr-FR" sz="3600" dirty="0">
              <a:latin typeface="Agency FB" panose="020B0503020202020204" pitchFamily="34" charset="0"/>
            </a:endParaRPr>
          </a:p>
          <a:p>
            <a:pPr marL="0" indent="0">
              <a:buNone/>
            </a:pPr>
            <a:r>
              <a:rPr lang="fr-FR" sz="3600" dirty="0">
                <a:latin typeface="Agency FB" panose="020B0503020202020204" pitchFamily="34" charset="0"/>
              </a:rPr>
              <a:t>L’accord peut recevoir la formule exécutoire par dépôt au rang des minutes d’un notaire ou par l’homologation par le tribunal. </a:t>
            </a:r>
          </a:p>
          <a:p>
            <a:pPr marL="0" indent="0">
              <a:buNone/>
            </a:pPr>
            <a:r>
              <a:rPr lang="fr-FR" sz="3600" dirty="0">
                <a:latin typeface="Agency FB" panose="020B0503020202020204" pitchFamily="34" charset="0"/>
              </a:rPr>
              <a:t>Il est précisé que l’accord, la décision d’homologation ne fait l’objet d’aucune publicité. </a:t>
            </a:r>
            <a:r>
              <a:rPr lang="fr-FR" sz="3600" b="1" dirty="0">
                <a:latin typeface="Agency FB" panose="020B0503020202020204" pitchFamily="34" charset="0"/>
              </a:rPr>
              <a:t>(Article 5-10) </a:t>
            </a:r>
            <a:endParaRPr lang="fr-FR" sz="3600" dirty="0">
              <a:latin typeface="Agency FB" panose="020B0503020202020204" pitchFamily="34" charset="0"/>
            </a:endParaRPr>
          </a:p>
          <a:p>
            <a:pPr marL="0" indent="0">
              <a:buNone/>
            </a:pPr>
            <a:r>
              <a:rPr lang="fr-FR" sz="3600" dirty="0">
                <a:latin typeface="Agency FB" panose="020B0503020202020204" pitchFamily="34" charset="0"/>
              </a:rPr>
              <a:t>La suspension des poursuites est de plein droit pendant la durée de l’exécution de l’accord de conciliation pour les créances qui en font l’objet. </a:t>
            </a:r>
            <a:r>
              <a:rPr lang="fr-FR" sz="3600" b="1" dirty="0">
                <a:latin typeface="Agency FB" panose="020B0503020202020204" pitchFamily="34" charset="0"/>
              </a:rPr>
              <a:t>(Article 5-12) </a:t>
            </a:r>
            <a:endParaRPr lang="fr-FR" sz="3600" dirty="0">
              <a:latin typeface="Agency FB" panose="020B0503020202020204" pitchFamily="34" charset="0"/>
            </a:endParaRPr>
          </a:p>
        </p:txBody>
      </p:sp>
    </p:spTree>
    <p:extLst>
      <p:ext uri="{BB962C8B-B14F-4D97-AF65-F5344CB8AC3E}">
        <p14:creationId xmlns:p14="http://schemas.microsoft.com/office/powerpoint/2010/main" val="5274623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0" y="365125"/>
            <a:ext cx="10515600" cy="1325563"/>
          </a:xfrm>
        </p:spPr>
        <p:txBody>
          <a:bodyPr>
            <a:normAutofit/>
          </a:bodyPr>
          <a:lstStyle/>
          <a:p>
            <a:r>
              <a:rPr lang="fr-FR" sz="4800" b="1" dirty="0">
                <a:latin typeface="Agency FB" panose="020B0503020202020204" pitchFamily="34" charset="0"/>
              </a:rPr>
              <a:t>Conclusion </a:t>
            </a:r>
          </a:p>
        </p:txBody>
      </p:sp>
      <p:sp>
        <p:nvSpPr>
          <p:cNvPr id="3" name="Espace réservé du contenu 2"/>
          <p:cNvSpPr>
            <a:spLocks noGrp="1"/>
          </p:cNvSpPr>
          <p:nvPr>
            <p:ph idx="4294967295"/>
          </p:nvPr>
        </p:nvSpPr>
        <p:spPr>
          <a:xfrm>
            <a:off x="0" y="1825625"/>
            <a:ext cx="10515600" cy="4351338"/>
          </a:xfrm>
        </p:spPr>
        <p:txBody>
          <a:bodyPr>
            <a:normAutofit/>
          </a:bodyPr>
          <a:lstStyle/>
          <a:p>
            <a:pPr algn="just"/>
            <a:r>
              <a:rPr lang="fr-FR" sz="3200" dirty="0">
                <a:latin typeface="Agency FB" panose="020B0503020202020204" pitchFamily="34" charset="0"/>
              </a:rPr>
              <a:t>Cet instrument est donc très souple et « à la main » du débiteur </a:t>
            </a:r>
          </a:p>
          <a:p>
            <a:pPr algn="just"/>
            <a:r>
              <a:rPr lang="fr-FR" sz="3200" dirty="0">
                <a:latin typeface="Agency FB" panose="020B0503020202020204" pitchFamily="34" charset="0"/>
              </a:rPr>
              <a:t>La confidentialité évite l’aggravation des difficultés</a:t>
            </a:r>
          </a:p>
          <a:p>
            <a:pPr algn="just"/>
            <a:r>
              <a:rPr lang="fr-FR" sz="3200" dirty="0">
                <a:latin typeface="Agency FB" panose="020B0503020202020204" pitchFamily="34" charset="0"/>
              </a:rPr>
              <a:t>Elle s’apparente à un accord extra-judiciaire mais en la traduisant dans les textes, le législateur apporte une certaine sécurité juridique tout en faisant œuvre de pédagogie. </a:t>
            </a:r>
          </a:p>
          <a:p>
            <a:pPr algn="just"/>
            <a:r>
              <a:rPr lang="fr-FR" sz="3200" dirty="0">
                <a:latin typeface="Agency FB" panose="020B0503020202020204" pitchFamily="34" charset="0"/>
              </a:rPr>
              <a:t>Le chef d’entreprise dispose ainsi d’un instrument souple et confidentiel donc attractif qui l’incitera à recourir à cette procédure et peut-être à d’autres avant qu’il ne soit trop tard !</a:t>
            </a:r>
          </a:p>
        </p:txBody>
      </p:sp>
    </p:spTree>
    <p:extLst>
      <p:ext uri="{BB962C8B-B14F-4D97-AF65-F5344CB8AC3E}">
        <p14:creationId xmlns:p14="http://schemas.microsoft.com/office/powerpoint/2010/main" val="2375747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7175575D-41C8-10F5-9EE2-0045E9AFEFA1}"/>
              </a:ext>
            </a:extLst>
          </p:cNvPr>
          <p:cNvSpPr txBox="1"/>
          <p:nvPr/>
        </p:nvSpPr>
        <p:spPr>
          <a:xfrm>
            <a:off x="3047338" y="3242346"/>
            <a:ext cx="6094674" cy="830997"/>
          </a:xfrm>
          <a:prstGeom prst="rect">
            <a:avLst/>
          </a:prstGeom>
          <a:noFill/>
        </p:spPr>
        <p:txBody>
          <a:bodyPr wrap="square">
            <a:spAutoFit/>
          </a:bodyPr>
          <a:lstStyle/>
          <a:p>
            <a:r>
              <a:rPr lang="fr-FR" sz="4800" b="1" dirty="0">
                <a:latin typeface="Agency FB" panose="020B0503020202020204" pitchFamily="34" charset="0"/>
                <a:cs typeface="Times New Roman" panose="02020603050405020304" pitchFamily="18" charset="0"/>
              </a:rPr>
              <a:t>Merci de votre attention !</a:t>
            </a:r>
            <a:endParaRPr lang="fr-FR" sz="4800" dirty="0">
              <a:latin typeface="Agency FB" panose="020B0503020202020204" pitchFamily="34" charset="0"/>
            </a:endParaRPr>
          </a:p>
        </p:txBody>
      </p:sp>
    </p:spTree>
    <p:extLst>
      <p:ext uri="{BB962C8B-B14F-4D97-AF65-F5344CB8AC3E}">
        <p14:creationId xmlns:p14="http://schemas.microsoft.com/office/powerpoint/2010/main" val="2087408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b="1" dirty="0">
                <a:latin typeface="Agency FB" panose="020B0503020202020204" pitchFamily="34" charset="0"/>
              </a:rPr>
              <a:t>Définition (article 5-1)</a:t>
            </a:r>
            <a:br>
              <a:rPr lang="fr-FR" dirty="0"/>
            </a:br>
            <a:endParaRPr lang="fr-FR" b="1" dirty="0"/>
          </a:p>
        </p:txBody>
      </p:sp>
      <p:sp>
        <p:nvSpPr>
          <p:cNvPr id="3" name="Espace réservé du contenu 2"/>
          <p:cNvSpPr>
            <a:spLocks noGrp="1"/>
          </p:cNvSpPr>
          <p:nvPr>
            <p:ph idx="1"/>
          </p:nvPr>
        </p:nvSpPr>
        <p:spPr/>
        <p:txBody>
          <a:bodyPr>
            <a:normAutofit/>
          </a:bodyPr>
          <a:lstStyle/>
          <a:p>
            <a:pPr marL="0" indent="0">
              <a:buNone/>
            </a:pPr>
            <a:r>
              <a:rPr lang="fr-FR" dirty="0">
                <a:latin typeface="Agency FB" panose="020B0503020202020204" pitchFamily="34" charset="0"/>
              </a:rPr>
              <a:t>La conciliation est une procédure préventive, consensuelle et confidentielle, destinée à éviter la cessation des paiements de l'entreprise débitrice afin d'effectuer, en tout ou partie, sa restructuration financière ou opérationnelle pour la sauvegarder. Cette restructuration s'effectue par le biais de négociations privées et de la conclusion d'un accord de conciliation négocié entre le débiteur et ses créanciers ou, au moins ses principaux créanciers, grâce à l'appui d'un tiers neutre, impartial et indépendant dit conciliateur. </a:t>
            </a:r>
          </a:p>
        </p:txBody>
      </p:sp>
    </p:spTree>
    <p:extLst>
      <p:ext uri="{BB962C8B-B14F-4D97-AF65-F5344CB8AC3E}">
        <p14:creationId xmlns:p14="http://schemas.microsoft.com/office/powerpoint/2010/main" val="7013333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a:r>
              <a:rPr lang="fr-FR" sz="5400" b="1" dirty="0">
                <a:latin typeface="Agency FB" panose="020B0503020202020204" pitchFamily="34" charset="0"/>
              </a:rPr>
              <a:t>Objectif de la conciliation </a:t>
            </a:r>
          </a:p>
        </p:txBody>
      </p:sp>
      <p:sp>
        <p:nvSpPr>
          <p:cNvPr id="3" name="Espace réservé du contenu 2"/>
          <p:cNvSpPr>
            <a:spLocks noGrp="1"/>
          </p:cNvSpPr>
          <p:nvPr>
            <p:ph idx="1"/>
          </p:nvPr>
        </p:nvSpPr>
        <p:spPr/>
        <p:txBody>
          <a:bodyPr/>
          <a:lstStyle/>
          <a:p>
            <a:r>
              <a:rPr lang="fr-FR" sz="4000" dirty="0">
                <a:latin typeface="Agency FB" panose="020B0503020202020204" pitchFamily="34" charset="0"/>
              </a:rPr>
              <a:t>Trouver un accord avec les principaux créanciers pour mettre fin aux difficultés</a:t>
            </a:r>
          </a:p>
          <a:p>
            <a:r>
              <a:rPr lang="fr-FR" sz="4000" dirty="0">
                <a:latin typeface="Agency FB" panose="020B0503020202020204" pitchFamily="34" charset="0"/>
              </a:rPr>
              <a:t>Dans un cadre sécurisé mais judiciarisé a minima</a:t>
            </a:r>
          </a:p>
          <a:p>
            <a:r>
              <a:rPr lang="fr-FR" sz="4000" dirty="0">
                <a:latin typeface="Agency FB" panose="020B0503020202020204" pitchFamily="34" charset="0"/>
              </a:rPr>
              <a:t>Dans un cadre consensuel</a:t>
            </a:r>
          </a:p>
          <a:p>
            <a:r>
              <a:rPr lang="fr-FR" sz="4000" dirty="0">
                <a:latin typeface="Agency FB" panose="020B0503020202020204" pitchFamily="34" charset="0"/>
              </a:rPr>
              <a:t>Dans un cadre confidentiel</a:t>
            </a:r>
          </a:p>
          <a:p>
            <a:r>
              <a:rPr lang="fr-FR" sz="4000" dirty="0">
                <a:latin typeface="Agency FB" panose="020B0503020202020204" pitchFamily="34" charset="0"/>
              </a:rPr>
              <a:t>Dans un cadre limité dans le temps </a:t>
            </a:r>
          </a:p>
          <a:p>
            <a:endParaRPr lang="fr-FR" sz="4000" dirty="0">
              <a:latin typeface="Agency FB" panose="020B0503020202020204" pitchFamily="34" charset="0"/>
            </a:endParaRPr>
          </a:p>
          <a:p>
            <a:endParaRPr lang="fr-FR" dirty="0">
              <a:latin typeface="Agency FB" panose="020B0503020202020204" pitchFamily="34" charset="0"/>
            </a:endParaRPr>
          </a:p>
        </p:txBody>
      </p:sp>
    </p:spTree>
    <p:extLst>
      <p:ext uri="{BB962C8B-B14F-4D97-AF65-F5344CB8AC3E}">
        <p14:creationId xmlns:p14="http://schemas.microsoft.com/office/powerpoint/2010/main" val="39034966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b="1" dirty="0">
                <a:latin typeface="Agency FB" panose="020B0503020202020204" pitchFamily="34" charset="0"/>
              </a:rPr>
              <a:t>La conciliation : conditions d’ouverture </a:t>
            </a:r>
          </a:p>
        </p:txBody>
      </p:sp>
      <p:sp>
        <p:nvSpPr>
          <p:cNvPr id="3" name="Espace réservé du contenu 2"/>
          <p:cNvSpPr>
            <a:spLocks noGrp="1"/>
          </p:cNvSpPr>
          <p:nvPr>
            <p:ph idx="1"/>
          </p:nvPr>
        </p:nvSpPr>
        <p:spPr/>
        <p:txBody>
          <a:bodyPr>
            <a:normAutofit/>
          </a:bodyPr>
          <a:lstStyle/>
          <a:p>
            <a:pPr algn="just"/>
            <a:r>
              <a:rPr lang="fr-FR" dirty="0">
                <a:latin typeface="Agency FB" panose="020B0503020202020204" pitchFamily="34" charset="0"/>
              </a:rPr>
              <a:t>Connaître des difficultés avérées ou prévisibles </a:t>
            </a:r>
          </a:p>
          <a:p>
            <a:pPr algn="just"/>
            <a:r>
              <a:rPr lang="fr-FR" dirty="0">
                <a:solidFill>
                  <a:srgbClr val="FF0000"/>
                </a:solidFill>
                <a:latin typeface="Agency FB" panose="020B0503020202020204" pitchFamily="34" charset="0"/>
              </a:rPr>
              <a:t>Et ne pas être en cessation des paiements </a:t>
            </a:r>
          </a:p>
          <a:p>
            <a:pPr algn="just"/>
            <a:r>
              <a:rPr lang="fr-FR" dirty="0">
                <a:solidFill>
                  <a:srgbClr val="FF0000"/>
                </a:solidFill>
                <a:latin typeface="Agency FB" panose="020B0503020202020204" pitchFamily="34" charset="0"/>
              </a:rPr>
              <a:t>Requête du débiteur, </a:t>
            </a:r>
            <a:r>
              <a:rPr lang="fr-FR" dirty="0">
                <a:latin typeface="Agency FB" panose="020B0503020202020204" pitchFamily="34" charset="0"/>
              </a:rPr>
              <a:t>seul ou demande conjointe avec certains créanciers qui le souhaitent (procédure volontariste)</a:t>
            </a:r>
          </a:p>
          <a:p>
            <a:pPr algn="just"/>
            <a:r>
              <a:rPr lang="fr-FR" dirty="0">
                <a:latin typeface="Agency FB" panose="020B0503020202020204" pitchFamily="34" charset="0"/>
              </a:rPr>
              <a:t>Requête adressée au président de la juridiction </a:t>
            </a:r>
          </a:p>
        </p:txBody>
      </p:sp>
    </p:spTree>
    <p:extLst>
      <p:ext uri="{BB962C8B-B14F-4D97-AF65-F5344CB8AC3E}">
        <p14:creationId xmlns:p14="http://schemas.microsoft.com/office/powerpoint/2010/main" val="32580121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76EFF4-B151-6465-83C1-162C58628F59}"/>
              </a:ext>
            </a:extLst>
          </p:cNvPr>
          <p:cNvSpPr>
            <a:spLocks noGrp="1"/>
          </p:cNvSpPr>
          <p:nvPr>
            <p:ph type="title"/>
          </p:nvPr>
        </p:nvSpPr>
        <p:spPr/>
        <p:txBody>
          <a:bodyPr/>
          <a:lstStyle/>
          <a:p>
            <a:r>
              <a:rPr lang="fr-FR" dirty="0">
                <a:latin typeface="Agency FB" panose="020B0503020202020204" pitchFamily="34" charset="0"/>
              </a:rPr>
              <a:t>La Production documentaire: (article 5-2)</a:t>
            </a:r>
          </a:p>
        </p:txBody>
      </p:sp>
      <p:sp>
        <p:nvSpPr>
          <p:cNvPr id="3" name="Espace réservé du contenu 2">
            <a:extLst>
              <a:ext uri="{FF2B5EF4-FFF2-40B4-BE49-F238E27FC236}">
                <a16:creationId xmlns:a16="http://schemas.microsoft.com/office/drawing/2014/main" id="{0C85DA40-08BD-7162-E875-F575940FFFF7}"/>
              </a:ext>
            </a:extLst>
          </p:cNvPr>
          <p:cNvSpPr>
            <a:spLocks noGrp="1"/>
          </p:cNvSpPr>
          <p:nvPr>
            <p:ph idx="1"/>
          </p:nvPr>
        </p:nvSpPr>
        <p:spPr/>
        <p:txBody>
          <a:bodyPr>
            <a:noAutofit/>
          </a:bodyPr>
          <a:lstStyle/>
          <a:p>
            <a:r>
              <a:rPr lang="fr-FR" sz="1600" dirty="0">
                <a:latin typeface="Agency FB" panose="020B0503020202020204" pitchFamily="34" charset="0"/>
              </a:rPr>
              <a:t>La requête doit être accompagnée des documents suivants datant de moins de trente (30) jours : </a:t>
            </a:r>
          </a:p>
          <a:p>
            <a:r>
              <a:rPr lang="fr-FR" sz="1600" dirty="0">
                <a:latin typeface="Agency FB" panose="020B0503020202020204" pitchFamily="34" charset="0"/>
              </a:rPr>
              <a:t>1°) Une attestation d'immatriculation, d'inscription ou de déclaration d'activité à un registre ou à un ordre professionnel ou, à défaut, tout autre document de nature à prouver la réalité de l'activité exercée par le débiteur ; </a:t>
            </a:r>
          </a:p>
          <a:p>
            <a:r>
              <a:rPr lang="fr-FR" sz="1600" dirty="0">
                <a:latin typeface="Agency FB" panose="020B0503020202020204" pitchFamily="34" charset="0"/>
              </a:rPr>
              <a:t>2°) Le cas échéant, les états financiers de synthèse comprenant le bilan, le compte de résultat, un tableau financier des ressources et des emplois, 1'état annexé et, en tout état de cause, le montant du chiffre d'affaires et des bénéfices ou des pertes des trois derniers exercices ; </a:t>
            </a:r>
          </a:p>
          <a:p>
            <a:r>
              <a:rPr lang="fr-FR" sz="1600" dirty="0">
                <a:latin typeface="Agency FB" panose="020B0503020202020204" pitchFamily="34" charset="0"/>
              </a:rPr>
              <a:t>3°) Un état de la trésorerie et un état chiffré des créances et des dettes avec indication des dates d'échéance ; </a:t>
            </a:r>
          </a:p>
          <a:p>
            <a:r>
              <a:rPr lang="fr-FR" sz="1600" dirty="0">
                <a:latin typeface="Agency FB" panose="020B0503020202020204" pitchFamily="34" charset="0"/>
              </a:rPr>
              <a:t>4°) Un document indiquant le nombre de travailleurs déclarés et immatriculés, à la date de la demande ; </a:t>
            </a:r>
          </a:p>
          <a:p>
            <a:r>
              <a:rPr lang="fr-FR" sz="1600" dirty="0">
                <a:latin typeface="Agency FB" panose="020B0503020202020204" pitchFamily="34" charset="0"/>
              </a:rPr>
              <a:t>5°) Une attestation émanant du débiteur par laquelle il déclare sur l'honneur ne pas être en état de cessation de paiements et précise, en outre, qu'il n'est pas soumis à une procédure de règlement préventif, de redressement judiciaire ou de liquidation des biens qui ne serait pas clôturée ; </a:t>
            </a:r>
          </a:p>
          <a:p>
            <a:r>
              <a:rPr lang="fr-FR" sz="1600" dirty="0">
                <a:latin typeface="Agency FB" panose="020B0503020202020204" pitchFamily="34" charset="0"/>
              </a:rPr>
              <a:t>6°) Si le débiteur propose un conciliateur, un document indiquant les noms, prénoms, qualités et domicile de la personne proposée et une attestation de cette dernière indiquant ses compétences professionnelles ; </a:t>
            </a:r>
          </a:p>
          <a:p>
            <a:r>
              <a:rPr lang="fr-FR" sz="1600" dirty="0">
                <a:latin typeface="Agency FB" panose="020B0503020202020204" pitchFamily="34" charset="0"/>
              </a:rPr>
              <a:t>7°) Le cas échéant, un document indiquant les noms, prénoms et domicile des créanciers qui se joignent à la demande du débiteur et le montant de leurs créances et des éventuelles sûretés dont elles sont assorties. </a:t>
            </a:r>
          </a:p>
          <a:p>
            <a:pPr marL="0" indent="0">
              <a:buNone/>
            </a:pPr>
            <a:r>
              <a:rPr lang="fr-FR" sz="1600" dirty="0">
                <a:latin typeface="Agency FB" panose="020B0503020202020204" pitchFamily="34" charset="0"/>
              </a:rPr>
              <a:t>Tous ces documents doivent être datés, signés et certifiés conformes et sincères par le déclarant. L’absence ou la production incomplète d’un de ces documents énumérés ci-dessus doit être motivée par le déclarant dans sa déclaration. </a:t>
            </a:r>
          </a:p>
          <a:p>
            <a:endParaRPr lang="fr-FR" sz="1600" dirty="0">
              <a:latin typeface="Agency FB" panose="020B0503020202020204" pitchFamily="34" charset="0"/>
            </a:endParaRPr>
          </a:p>
        </p:txBody>
      </p:sp>
    </p:spTree>
    <p:extLst>
      <p:ext uri="{BB962C8B-B14F-4D97-AF65-F5344CB8AC3E}">
        <p14:creationId xmlns:p14="http://schemas.microsoft.com/office/powerpoint/2010/main" val="25509634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b="1" dirty="0">
                <a:latin typeface="Agency FB" panose="020B0503020202020204" pitchFamily="34" charset="0"/>
              </a:rPr>
              <a:t>Conciliation : décision d’ouverture </a:t>
            </a:r>
          </a:p>
        </p:txBody>
      </p:sp>
      <p:sp>
        <p:nvSpPr>
          <p:cNvPr id="3" name="Espace réservé du contenu 2"/>
          <p:cNvSpPr>
            <a:spLocks noGrp="1"/>
          </p:cNvSpPr>
          <p:nvPr>
            <p:ph idx="1"/>
          </p:nvPr>
        </p:nvSpPr>
        <p:spPr/>
        <p:txBody>
          <a:bodyPr>
            <a:normAutofit lnSpcReduction="10000"/>
          </a:bodyPr>
          <a:lstStyle/>
          <a:p>
            <a:r>
              <a:rPr lang="fr-FR" dirty="0">
                <a:latin typeface="Agency FB" panose="020B0503020202020204" pitchFamily="34" charset="0"/>
              </a:rPr>
              <a:t>Président de la juridiction statuant à huit clos </a:t>
            </a:r>
          </a:p>
          <a:p>
            <a:r>
              <a:rPr lang="fr-FR" dirty="0">
                <a:solidFill>
                  <a:srgbClr val="FF0000"/>
                </a:solidFill>
                <a:latin typeface="Agency FB" panose="020B0503020202020204" pitchFamily="34" charset="0"/>
              </a:rPr>
              <a:t>Aucune publicité </a:t>
            </a:r>
            <a:r>
              <a:rPr lang="fr-FR" dirty="0">
                <a:latin typeface="Agency FB" panose="020B0503020202020204" pitchFamily="34" charset="0"/>
              </a:rPr>
              <a:t>de la décision d’admission ou </a:t>
            </a:r>
            <a:r>
              <a:rPr lang="fr-FR" dirty="0" err="1">
                <a:latin typeface="Agency FB" panose="020B0503020202020204" pitchFamily="34" charset="0"/>
              </a:rPr>
              <a:t>derejet</a:t>
            </a:r>
            <a:r>
              <a:rPr lang="fr-FR" dirty="0">
                <a:latin typeface="Agency FB" panose="020B0503020202020204" pitchFamily="34" charset="0"/>
              </a:rPr>
              <a:t> de la demande </a:t>
            </a:r>
          </a:p>
          <a:p>
            <a:r>
              <a:rPr lang="fr-FR" dirty="0">
                <a:latin typeface="Agency FB" panose="020B0503020202020204" pitchFamily="34" charset="0"/>
              </a:rPr>
              <a:t>Désignation d’un conciliateur : </a:t>
            </a:r>
            <a:r>
              <a:rPr lang="fr-FR" u="sng" dirty="0">
                <a:solidFill>
                  <a:srgbClr val="FF0000"/>
                </a:solidFill>
                <a:latin typeface="Agency FB" panose="020B0503020202020204" pitchFamily="34" charset="0"/>
              </a:rPr>
              <a:t>compétence et indépendance</a:t>
            </a:r>
          </a:p>
          <a:p>
            <a:pPr lvl="1"/>
            <a:r>
              <a:rPr lang="fr-FR" dirty="0">
                <a:latin typeface="Agency FB" panose="020B0503020202020204" pitchFamily="34" charset="0"/>
              </a:rPr>
              <a:t>Pas nécessairement un mandataire judiciaire </a:t>
            </a:r>
          </a:p>
          <a:p>
            <a:pPr lvl="1"/>
            <a:r>
              <a:rPr lang="fr-FR" dirty="0">
                <a:latin typeface="Agency FB" panose="020B0503020202020204" pitchFamily="34" charset="0"/>
              </a:rPr>
              <a:t>Règles permettant de s’assurer de son indépendance (art. 5-4)</a:t>
            </a:r>
          </a:p>
          <a:p>
            <a:pPr lvl="1"/>
            <a:r>
              <a:rPr lang="fr-FR" dirty="0">
                <a:latin typeface="Agency FB" panose="020B0503020202020204" pitchFamily="34" charset="0"/>
              </a:rPr>
              <a:t>Attestation de sa part</a:t>
            </a:r>
          </a:p>
          <a:p>
            <a:r>
              <a:rPr lang="fr-FR" dirty="0">
                <a:latin typeface="Agency FB" panose="020B0503020202020204" pitchFamily="34" charset="0"/>
              </a:rPr>
              <a:t>Durée limitée à 3 mois avec possibilité de prorogation d’un mois par ordonnance dument motivé après avis du conciliateur</a:t>
            </a:r>
          </a:p>
          <a:p>
            <a:r>
              <a:rPr lang="fr-FR" dirty="0">
                <a:latin typeface="Agency FB" panose="020B0503020202020204" pitchFamily="34" charset="0"/>
              </a:rPr>
              <a:t>A l'expiration de ces délais, la conciliation prend fin de plein droit et il ne peut être ouvert une nouvelle procédure de conciliation avant expiration d'un délai de trois (3) mois. </a:t>
            </a:r>
          </a:p>
        </p:txBody>
      </p:sp>
    </p:spTree>
    <p:extLst>
      <p:ext uri="{BB962C8B-B14F-4D97-AF65-F5344CB8AC3E}">
        <p14:creationId xmlns:p14="http://schemas.microsoft.com/office/powerpoint/2010/main" val="18608279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9A559A3-7569-93A9-1CD4-77AD7FDE56E1}"/>
              </a:ext>
            </a:extLst>
          </p:cNvPr>
          <p:cNvSpPr>
            <a:spLocks noGrp="1"/>
          </p:cNvSpPr>
          <p:nvPr>
            <p:ph type="title"/>
          </p:nvPr>
        </p:nvSpPr>
        <p:spPr/>
        <p:txBody>
          <a:bodyPr/>
          <a:lstStyle/>
          <a:p>
            <a:r>
              <a:rPr lang="fr-FR" b="1" dirty="0"/>
              <a:t>Sur la rémunération du Conciliateur</a:t>
            </a:r>
          </a:p>
        </p:txBody>
      </p:sp>
      <p:sp>
        <p:nvSpPr>
          <p:cNvPr id="3" name="Espace réservé du contenu 2">
            <a:extLst>
              <a:ext uri="{FF2B5EF4-FFF2-40B4-BE49-F238E27FC236}">
                <a16:creationId xmlns:a16="http://schemas.microsoft.com/office/drawing/2014/main" id="{0C97FB79-0CB4-282B-D908-1559032B1768}"/>
              </a:ext>
            </a:extLst>
          </p:cNvPr>
          <p:cNvSpPr>
            <a:spLocks noGrp="1"/>
          </p:cNvSpPr>
          <p:nvPr>
            <p:ph idx="1"/>
          </p:nvPr>
        </p:nvSpPr>
        <p:spPr/>
        <p:txBody>
          <a:bodyPr>
            <a:normAutofit fontScale="92500" lnSpcReduction="10000"/>
          </a:bodyPr>
          <a:lstStyle/>
          <a:p>
            <a:r>
              <a:rPr lang="fr-FR" dirty="0">
                <a:latin typeface="Agency FB" panose="020B0503020202020204" pitchFamily="34" charset="0"/>
              </a:rPr>
              <a:t>Les modalités de rémunération du conciliateur sont déterminées par le président de la juridiction avec l'accord du débiteur au jour de l'ouverture de la conciliation. </a:t>
            </a:r>
          </a:p>
          <a:p>
            <a:r>
              <a:rPr lang="fr-FR" dirty="0">
                <a:latin typeface="Agency FB" panose="020B0503020202020204" pitchFamily="34" charset="0"/>
              </a:rPr>
              <a:t>Les critères sur la base desquels elle est arrêtée, son montant maximal chiffré et le montant des provisions sont précisés dans un document signé par le débiteur et le conciliateur et annexé à la décision d'ouverture. </a:t>
            </a:r>
          </a:p>
          <a:p>
            <a:r>
              <a:rPr lang="fr-FR" dirty="0">
                <a:latin typeface="Agency FB" panose="020B0503020202020204" pitchFamily="34" charset="0"/>
              </a:rPr>
              <a:t>Si au cours de sa mission, le conciliateur estime que le montant initialement déterminé est insuffisant, il doit en informer sans délai le président de la juridiction qui fixe les nouvelles conditions avec l'accord du débiteur. </a:t>
            </a:r>
          </a:p>
          <a:p>
            <a:r>
              <a:rPr lang="fr-FR" dirty="0">
                <a:latin typeface="Agency FB" panose="020B0503020202020204" pitchFamily="34" charset="0"/>
              </a:rPr>
              <a:t>A défaut d'accord, il est mis fin à la mission du conciliateur. </a:t>
            </a:r>
          </a:p>
          <a:p>
            <a:r>
              <a:rPr lang="fr-FR" dirty="0">
                <a:latin typeface="Agency FB" panose="020B0503020202020204" pitchFamily="34" charset="0"/>
              </a:rPr>
              <a:t>La rémunération du conciliateur est à la charge du débiteur et fait l'objet d'une ordonnance de taxe. </a:t>
            </a:r>
          </a:p>
        </p:txBody>
      </p:sp>
    </p:spTree>
    <p:extLst>
      <p:ext uri="{BB962C8B-B14F-4D97-AF65-F5344CB8AC3E}">
        <p14:creationId xmlns:p14="http://schemas.microsoft.com/office/powerpoint/2010/main" val="4173231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t>Conciliation : effets de la décision d’ouverture</a:t>
            </a:r>
          </a:p>
        </p:txBody>
      </p:sp>
      <p:sp>
        <p:nvSpPr>
          <p:cNvPr id="3" name="Espace réservé du contenu 2"/>
          <p:cNvSpPr>
            <a:spLocks noGrp="1"/>
          </p:cNvSpPr>
          <p:nvPr>
            <p:ph idx="1"/>
          </p:nvPr>
        </p:nvSpPr>
        <p:spPr/>
        <p:txBody>
          <a:bodyPr>
            <a:normAutofit/>
          </a:bodyPr>
          <a:lstStyle/>
          <a:p>
            <a:r>
              <a:rPr lang="fr-FR" sz="2400" dirty="0">
                <a:latin typeface="Agency FB" panose="020B0503020202020204" pitchFamily="34" charset="0"/>
              </a:rPr>
              <a:t>Aucune atteinte ou restriction aux droits du débiteur qui continue de gérer lui-même son entreprise </a:t>
            </a:r>
          </a:p>
          <a:p>
            <a:r>
              <a:rPr lang="fr-FR" sz="2400" dirty="0">
                <a:latin typeface="Agency FB" panose="020B0503020202020204" pitchFamily="34" charset="0"/>
              </a:rPr>
              <a:t>Aucune atteinte ou restriction aux droits des créanciers </a:t>
            </a:r>
          </a:p>
          <a:p>
            <a:pPr lvl="1"/>
            <a:r>
              <a:rPr lang="fr-FR" dirty="0">
                <a:latin typeface="Agency FB" panose="020B0503020202020204" pitchFamily="34" charset="0"/>
              </a:rPr>
              <a:t>Pas d’arrêt des poursuites</a:t>
            </a:r>
          </a:p>
          <a:p>
            <a:pPr lvl="1"/>
            <a:r>
              <a:rPr lang="fr-FR" dirty="0">
                <a:latin typeface="Agency FB" panose="020B0503020202020204" pitchFamily="34" charset="0"/>
              </a:rPr>
              <a:t>Pas d’interdiction des paiements</a:t>
            </a:r>
          </a:p>
          <a:p>
            <a:pPr lvl="1"/>
            <a:r>
              <a:rPr lang="fr-FR" dirty="0">
                <a:latin typeface="Agency FB" panose="020B0503020202020204" pitchFamily="34" charset="0"/>
              </a:rPr>
              <a:t>Pas de déclaration des créances ni de vérification du passif</a:t>
            </a:r>
          </a:p>
          <a:p>
            <a:r>
              <a:rPr lang="fr-FR" sz="2400" dirty="0">
                <a:latin typeface="Agency FB" panose="020B0503020202020204" pitchFamily="34" charset="0"/>
              </a:rPr>
              <a:t> Toutefois au cours du déroulement de la conciliation, le président du tribunal peut ordonner la suspension des poursuites lorsque le débiteur est mis en demeure ou poursuivi par un créancier appelé à la conciliation. Cette ordonnance ne fait l’objet d’aucune publicité, elle est simplement notifiée au créancier concerné avec la mention de l’obligation de confidentialité qui s’impose à lui. </a:t>
            </a:r>
            <a:r>
              <a:rPr lang="fr-FR" sz="2400" b="1" dirty="0">
                <a:latin typeface="Agency FB" panose="020B0503020202020204" pitchFamily="34" charset="0"/>
              </a:rPr>
              <a:t>(Article 5-5 et 5-6) </a:t>
            </a:r>
          </a:p>
          <a:p>
            <a:r>
              <a:rPr lang="fr-FR" dirty="0">
                <a:latin typeface="Agency FB" panose="020B0503020202020204" pitchFamily="34" charset="0"/>
              </a:rPr>
              <a:t>Pas d’interdiction d’assigner en redressement judiciaire ou en liquidation des biens</a:t>
            </a:r>
          </a:p>
        </p:txBody>
      </p:sp>
    </p:spTree>
    <p:extLst>
      <p:ext uri="{BB962C8B-B14F-4D97-AF65-F5344CB8AC3E}">
        <p14:creationId xmlns:p14="http://schemas.microsoft.com/office/powerpoint/2010/main" val="9604442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a:latin typeface="Agency FB" panose="020B0503020202020204" pitchFamily="34" charset="0"/>
              </a:rPr>
              <a:t>Conciliation : la recherche de l’accord !</a:t>
            </a:r>
          </a:p>
        </p:txBody>
      </p:sp>
      <p:sp>
        <p:nvSpPr>
          <p:cNvPr id="3" name="Espace réservé du contenu 2"/>
          <p:cNvSpPr>
            <a:spLocks noGrp="1"/>
          </p:cNvSpPr>
          <p:nvPr>
            <p:ph idx="1"/>
          </p:nvPr>
        </p:nvSpPr>
        <p:spPr>
          <a:xfrm>
            <a:off x="1060837" y="1936943"/>
            <a:ext cx="10515600" cy="4351338"/>
          </a:xfrm>
        </p:spPr>
        <p:txBody>
          <a:bodyPr/>
          <a:lstStyle/>
          <a:p>
            <a:r>
              <a:rPr lang="fr-FR" sz="3600" dirty="0">
                <a:latin typeface="Agency FB" panose="020B0503020202020204" pitchFamily="34" charset="0"/>
              </a:rPr>
              <a:t>Participation </a:t>
            </a:r>
            <a:r>
              <a:rPr lang="fr-FR" sz="3600" dirty="0">
                <a:solidFill>
                  <a:srgbClr val="FF0000"/>
                </a:solidFill>
                <a:latin typeface="Agency FB" panose="020B0503020202020204" pitchFamily="34" charset="0"/>
              </a:rPr>
              <a:t>libre et volontaire </a:t>
            </a:r>
            <a:r>
              <a:rPr lang="fr-FR" sz="3600" dirty="0">
                <a:latin typeface="Agency FB" panose="020B0503020202020204" pitchFamily="34" charset="0"/>
              </a:rPr>
              <a:t>des créanciers </a:t>
            </a:r>
          </a:p>
          <a:p>
            <a:r>
              <a:rPr lang="fr-FR" sz="3600" dirty="0">
                <a:latin typeface="Agency FB" panose="020B0503020202020204" pitchFamily="34" charset="0"/>
              </a:rPr>
              <a:t>Pas de remises ou de délais de paiement imposés</a:t>
            </a:r>
          </a:p>
          <a:p>
            <a:r>
              <a:rPr lang="fr-FR" sz="3600" dirty="0">
                <a:latin typeface="Agency FB" panose="020B0503020202020204" pitchFamily="34" charset="0"/>
              </a:rPr>
              <a:t>Contenu de l’accord très libre </a:t>
            </a:r>
          </a:p>
          <a:p>
            <a:pPr lvl="1"/>
            <a:r>
              <a:rPr lang="fr-FR" sz="2800" dirty="0">
                <a:latin typeface="Agency FB" panose="020B0503020202020204" pitchFamily="34" charset="0"/>
              </a:rPr>
              <a:t>Délais et remises de dettes</a:t>
            </a:r>
          </a:p>
          <a:p>
            <a:pPr lvl="1"/>
            <a:r>
              <a:rPr lang="fr-FR" sz="2800" dirty="0">
                <a:latin typeface="Agency FB" panose="020B0503020202020204" pitchFamily="34" charset="0"/>
              </a:rPr>
              <a:t>Augmentation de capital</a:t>
            </a:r>
          </a:p>
          <a:p>
            <a:pPr lvl="1"/>
            <a:r>
              <a:rPr lang="fr-FR" sz="2800" dirty="0">
                <a:latin typeface="Agency FB" panose="020B0503020202020204" pitchFamily="34" charset="0"/>
              </a:rPr>
              <a:t>Nouvelles sûretés accordées par le débiteur</a:t>
            </a:r>
          </a:p>
          <a:p>
            <a:pPr lvl="1"/>
            <a:r>
              <a:rPr lang="fr-FR" sz="2800" dirty="0">
                <a:latin typeface="Agency FB" panose="020B0503020202020204" pitchFamily="34" charset="0"/>
              </a:rPr>
              <a:t>Efforts du débiteur </a:t>
            </a:r>
          </a:p>
          <a:p>
            <a:pPr lvl="1"/>
            <a:r>
              <a:rPr lang="fr-FR" sz="2800" dirty="0">
                <a:latin typeface="Agency FB" panose="020B0503020202020204" pitchFamily="34" charset="0"/>
              </a:rPr>
              <a:t>Etc.</a:t>
            </a:r>
          </a:p>
          <a:p>
            <a:pPr marL="457200" lvl="1" indent="0">
              <a:buNone/>
            </a:pPr>
            <a:endParaRPr lang="fr-FR" b="1" dirty="0">
              <a:latin typeface="Agency FB" panose="020B0503020202020204" pitchFamily="34" charset="0"/>
            </a:endParaRPr>
          </a:p>
          <a:p>
            <a:pPr marL="0" indent="0">
              <a:buNone/>
            </a:pPr>
            <a:endParaRPr lang="fr-FR" dirty="0">
              <a:latin typeface="Agency FB" panose="020B0503020202020204" pitchFamily="34" charset="0"/>
            </a:endParaRPr>
          </a:p>
        </p:txBody>
      </p:sp>
    </p:spTree>
    <p:extLst>
      <p:ext uri="{BB962C8B-B14F-4D97-AF65-F5344CB8AC3E}">
        <p14:creationId xmlns:p14="http://schemas.microsoft.com/office/powerpoint/2010/main" val="3455939278"/>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675</TotalTime>
  <Words>1160</Words>
  <Application>Microsoft Office PowerPoint</Application>
  <PresentationFormat>Grand écran</PresentationFormat>
  <Paragraphs>74</Paragraphs>
  <Slides>13</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13</vt:i4>
      </vt:variant>
    </vt:vector>
  </HeadingPairs>
  <TitlesOfParts>
    <vt:vector size="18" baseType="lpstr">
      <vt:lpstr>Agency FB</vt:lpstr>
      <vt:lpstr>Arial</vt:lpstr>
      <vt:lpstr>Calibri</vt:lpstr>
      <vt:lpstr>Calibri Light</vt:lpstr>
      <vt:lpstr>Thème Office</vt:lpstr>
      <vt:lpstr>La Procédure de Conciliation </vt:lpstr>
      <vt:lpstr>Définition (article 5-1) </vt:lpstr>
      <vt:lpstr>Objectif de la conciliation </vt:lpstr>
      <vt:lpstr>La conciliation : conditions d’ouverture </vt:lpstr>
      <vt:lpstr>La Production documentaire: (article 5-2)</vt:lpstr>
      <vt:lpstr>Conciliation : décision d’ouverture </vt:lpstr>
      <vt:lpstr>Sur la rémunération du Conciliateur</vt:lpstr>
      <vt:lpstr>Conciliation : effets de la décision d’ouverture</vt:lpstr>
      <vt:lpstr>Conciliation : la recherche de l’accord !</vt:lpstr>
      <vt:lpstr>Fin de la conciliation: En l’absence d’accord</vt:lpstr>
      <vt:lpstr>L’issue de la conciliation: En cas d’accord  </vt:lpstr>
      <vt:lpstr>Conclusion </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Compte Microsoft</dc:creator>
  <cp:lastModifiedBy>HP</cp:lastModifiedBy>
  <cp:revision>72</cp:revision>
  <dcterms:created xsi:type="dcterms:W3CDTF">2015-07-30T18:54:45Z</dcterms:created>
  <dcterms:modified xsi:type="dcterms:W3CDTF">2025-07-31T09:55:13Z</dcterms:modified>
</cp:coreProperties>
</file>