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01" r:id="rId3"/>
    <p:sldId id="259" r:id="rId4"/>
    <p:sldId id="260" r:id="rId5"/>
    <p:sldId id="261" r:id="rId6"/>
    <p:sldId id="307" r:id="rId7"/>
    <p:sldId id="306" r:id="rId8"/>
    <p:sldId id="302" r:id="rId9"/>
    <p:sldId id="262" r:id="rId10"/>
    <p:sldId id="263" r:id="rId11"/>
    <p:sldId id="273" r:id="rId12"/>
    <p:sldId id="275" r:id="rId13"/>
    <p:sldId id="274" r:id="rId14"/>
    <p:sldId id="276" r:id="rId15"/>
    <p:sldId id="282" r:id="rId16"/>
    <p:sldId id="281" r:id="rId17"/>
    <p:sldId id="280" r:id="rId18"/>
    <p:sldId id="284" r:id="rId19"/>
    <p:sldId id="283" r:id="rId20"/>
    <p:sldId id="264" r:id="rId2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D01B429B-11AF-420D-8ED4-9523620D3CAC}">
          <p14:sldIdLst>
            <p14:sldId id="256"/>
            <p14:sldId id="301"/>
            <p14:sldId id="259"/>
            <p14:sldId id="260"/>
            <p14:sldId id="261"/>
            <p14:sldId id="307"/>
            <p14:sldId id="306"/>
            <p14:sldId id="302"/>
            <p14:sldId id="262"/>
            <p14:sldId id="263"/>
            <p14:sldId id="273"/>
          </p14:sldIdLst>
        </p14:section>
        <p14:section name="Section sans titre" id="{CEBE6976-B4E6-4855-B788-CAE967B168B7}">
          <p14:sldIdLst>
            <p14:sldId id="275"/>
            <p14:sldId id="274"/>
            <p14:sldId id="276"/>
            <p14:sldId id="282"/>
            <p14:sldId id="281"/>
            <p14:sldId id="280"/>
            <p14:sldId id="284"/>
            <p14:sldId id="283"/>
            <p14:sldId id="26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D7EE"/>
    <a:srgbClr val="CCECFF"/>
    <a:srgbClr val="FFFF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0" d="100"/>
          <a:sy n="110" d="100"/>
        </p:scale>
        <p:origin x="55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0888FA-A3A7-DA55-F9CA-7C03A13398F7}"/>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72C7A0B-A2E0-03E4-BDE0-9988840B03A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F1F5B74-0B8D-9151-751C-6448130CE8A5}"/>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5" name="Espace réservé du pied de page 4">
            <a:extLst>
              <a:ext uri="{FF2B5EF4-FFF2-40B4-BE49-F238E27FC236}">
                <a16:creationId xmlns:a16="http://schemas.microsoft.com/office/drawing/2014/main" id="{56AAB896-2235-780B-1955-813802F8EAC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D704BEE-C3D8-54C0-D547-5D17F83F60BF}"/>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1601942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6BFFEFA-15B9-DA7F-F678-4B06FF53F871}"/>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4BE5E7BB-B0B0-459A-040D-2B49083A31BD}"/>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FD2DC8A-7B08-F1C6-221C-949A1874596D}"/>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5" name="Espace réservé du pied de page 4">
            <a:extLst>
              <a:ext uri="{FF2B5EF4-FFF2-40B4-BE49-F238E27FC236}">
                <a16:creationId xmlns:a16="http://schemas.microsoft.com/office/drawing/2014/main" id="{DC6AA1C6-A3A5-F2E8-597D-AEEEA543627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A26DC02-B96D-63EB-8C80-FCD4E073E625}"/>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10833606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6A295068-4AEC-F681-8CB2-AA9A0BFD9228}"/>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205A581-27FC-0FD9-21EC-AEE9A05B9E13}"/>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027F3FF-A4CA-9D39-1EF5-0BD0DD2AA40F}"/>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5" name="Espace réservé du pied de page 4">
            <a:extLst>
              <a:ext uri="{FF2B5EF4-FFF2-40B4-BE49-F238E27FC236}">
                <a16:creationId xmlns:a16="http://schemas.microsoft.com/office/drawing/2014/main" id="{509CC9D6-422C-5AED-78BC-D6E60BFD228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9F4391D-CBD7-EB83-8AFB-10C6BD147799}"/>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346377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E92111-208A-1BEB-7CC8-E2514046D3E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8705C41-98EC-41CA-EAE6-81ED114B335E}"/>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ACA64CE-93A6-A880-BA19-E6A9716DA0C0}"/>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5" name="Espace réservé du pied de page 4">
            <a:extLst>
              <a:ext uri="{FF2B5EF4-FFF2-40B4-BE49-F238E27FC236}">
                <a16:creationId xmlns:a16="http://schemas.microsoft.com/office/drawing/2014/main" id="{58D42BD0-AE3D-D2F8-14C0-913299608A0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D159C43-CA73-6A27-2B5D-5522EBF1506D}"/>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722408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A1B928-5A25-01BA-13E6-DF0FC9F7E03A}"/>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8681F346-1114-F90D-4C0E-82AB6D301A3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CACEA22B-944B-05FA-9595-7C7DC2EAE416}"/>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5" name="Espace réservé du pied de page 4">
            <a:extLst>
              <a:ext uri="{FF2B5EF4-FFF2-40B4-BE49-F238E27FC236}">
                <a16:creationId xmlns:a16="http://schemas.microsoft.com/office/drawing/2014/main" id="{94196A51-A34B-0E51-587D-D9D7721C50F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C029965-4A2F-2C60-5C6B-03D3DAA9F541}"/>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2961079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7EB999-F351-A3DB-33C5-2D52D2D76AA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DA03DE7A-F6BC-BFA5-D1E8-386E656D750E}"/>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38A8B9D1-07EA-B084-7702-C5090F1BBC2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DB2C7A56-6A09-AF4D-DD51-9261D479B811}"/>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6" name="Espace réservé du pied de page 5">
            <a:extLst>
              <a:ext uri="{FF2B5EF4-FFF2-40B4-BE49-F238E27FC236}">
                <a16:creationId xmlns:a16="http://schemas.microsoft.com/office/drawing/2014/main" id="{0E0EA469-55D7-05C4-FD37-E6A2EB8F539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B5D4835-8DE8-6056-6D78-29328ECE570E}"/>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1618593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8AEF6E-8027-9428-1949-EF8EF6D1302B}"/>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D40F0109-1EA5-6A1D-BB24-C63CD256BF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39094EC6-0D13-992D-9681-7B621FBD91BF}"/>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F5B54516-C295-3DDA-E5B3-22D5DBFBC1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57A20E90-51BE-86BD-6FCE-C600386DF191}"/>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9CACE08D-A5F5-6B20-D0D6-B83EE89E7E9B}"/>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8" name="Espace réservé du pied de page 7">
            <a:extLst>
              <a:ext uri="{FF2B5EF4-FFF2-40B4-BE49-F238E27FC236}">
                <a16:creationId xmlns:a16="http://schemas.microsoft.com/office/drawing/2014/main" id="{07E9B5E9-FD1D-A444-B91B-094C59279670}"/>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8E7F43-0B52-C175-115F-791CDD14EACF}"/>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2004119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112774-534F-F8E9-07FB-16EE52E5DF3A}"/>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D6229F36-9E84-183C-BFDE-812DC23010DE}"/>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4" name="Espace réservé du pied de page 3">
            <a:extLst>
              <a:ext uri="{FF2B5EF4-FFF2-40B4-BE49-F238E27FC236}">
                <a16:creationId xmlns:a16="http://schemas.microsoft.com/office/drawing/2014/main" id="{89FBBE38-5736-CED7-330C-BA6EF6C297F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D7BCB96A-FD3A-B9EE-C137-833BCA9F2B3E}"/>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2379860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02190A0-C3C3-3FA0-EBF1-4F46268A5855}"/>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3" name="Espace réservé du pied de page 2">
            <a:extLst>
              <a:ext uri="{FF2B5EF4-FFF2-40B4-BE49-F238E27FC236}">
                <a16:creationId xmlns:a16="http://schemas.microsoft.com/office/drawing/2014/main" id="{1093C24F-24B5-3C59-3938-041752A45AE1}"/>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622F92CD-10BC-931D-19BC-62FF9326B31E}"/>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3277196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3BA9D8-50C9-9047-86FD-DCFA44EBC9F3}"/>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4E806B2F-906F-7BD4-560A-FCCEEFFB17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31BD0BB3-F4A7-122D-21AE-625BB2BC06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AE99E41-42A0-7DF0-2C2E-77C9A88FB234}"/>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6" name="Espace réservé du pied de page 5">
            <a:extLst>
              <a:ext uri="{FF2B5EF4-FFF2-40B4-BE49-F238E27FC236}">
                <a16:creationId xmlns:a16="http://schemas.microsoft.com/office/drawing/2014/main" id="{633A5EAC-824E-781E-3D3F-8DA6FFA70E8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C416E3F-56C8-D14A-BE98-59D3F187B4C9}"/>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3354192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D389AC4-EAD6-C95D-2632-8D25C97E9CF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7725773F-666D-F2EF-43DC-91286AB410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049BE69B-4F54-C605-D440-47FC6DCF35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CA6AA28-DBBD-00BB-A584-E486A90C0D4D}"/>
              </a:ext>
            </a:extLst>
          </p:cNvPr>
          <p:cNvSpPr>
            <a:spLocks noGrp="1"/>
          </p:cNvSpPr>
          <p:nvPr>
            <p:ph type="dt" sz="half" idx="10"/>
          </p:nvPr>
        </p:nvSpPr>
        <p:spPr/>
        <p:txBody>
          <a:bodyPr/>
          <a:lstStyle/>
          <a:p>
            <a:fld id="{799F7028-9275-4630-A671-091CA70764E9}" type="datetimeFigureOut">
              <a:rPr lang="fr-FR" smtClean="0"/>
              <a:t>01/08/2025</a:t>
            </a:fld>
            <a:endParaRPr lang="fr-FR"/>
          </a:p>
        </p:txBody>
      </p:sp>
      <p:sp>
        <p:nvSpPr>
          <p:cNvPr id="6" name="Espace réservé du pied de page 5">
            <a:extLst>
              <a:ext uri="{FF2B5EF4-FFF2-40B4-BE49-F238E27FC236}">
                <a16:creationId xmlns:a16="http://schemas.microsoft.com/office/drawing/2014/main" id="{EBE2D30B-7AF5-4913-15F1-8E0895610DA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06D70C1-0FCF-09EE-D5EF-E0B3C1ACE952}"/>
              </a:ext>
            </a:extLst>
          </p:cNvPr>
          <p:cNvSpPr>
            <a:spLocks noGrp="1"/>
          </p:cNvSpPr>
          <p:nvPr>
            <p:ph type="sldNum" sz="quarter" idx="12"/>
          </p:nvPr>
        </p:nvSpPr>
        <p:spPr/>
        <p:txBody>
          <a:bodyPr/>
          <a:lstStyle/>
          <a:p>
            <a:fld id="{F3C9E993-CAF2-42E4-890C-49F427555BFA}" type="slidenum">
              <a:rPr lang="fr-FR" smtClean="0"/>
              <a:t>‹N°›</a:t>
            </a:fld>
            <a:endParaRPr lang="fr-FR"/>
          </a:p>
        </p:txBody>
      </p:sp>
    </p:spTree>
    <p:extLst>
      <p:ext uri="{BB962C8B-B14F-4D97-AF65-F5344CB8AC3E}">
        <p14:creationId xmlns:p14="http://schemas.microsoft.com/office/powerpoint/2010/main" val="2772955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FF"/>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5AF8C25-616D-C296-F43B-08D71758ED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22A1957-780E-A0DA-FE1F-6694A55302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284AE33-4FC6-04AD-9542-7BCC74793A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9F7028-9275-4630-A671-091CA70764E9}" type="datetimeFigureOut">
              <a:rPr lang="fr-FR" smtClean="0"/>
              <a:t>01/08/2025</a:t>
            </a:fld>
            <a:endParaRPr lang="fr-FR"/>
          </a:p>
        </p:txBody>
      </p:sp>
      <p:sp>
        <p:nvSpPr>
          <p:cNvPr id="5" name="Espace réservé du pied de page 4">
            <a:extLst>
              <a:ext uri="{FF2B5EF4-FFF2-40B4-BE49-F238E27FC236}">
                <a16:creationId xmlns:a16="http://schemas.microsoft.com/office/drawing/2014/main" id="{B865D4FC-9D8C-E0BB-B7BC-C2BC1FD953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E941F30A-133E-C2F0-E302-17643928B32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9E993-CAF2-42E4-890C-49F427555BFA}" type="slidenum">
              <a:rPr lang="fr-FR" smtClean="0"/>
              <a:t>‹N°›</a:t>
            </a:fld>
            <a:endParaRPr lang="fr-FR"/>
          </a:p>
        </p:txBody>
      </p:sp>
    </p:spTree>
    <p:extLst>
      <p:ext uri="{BB962C8B-B14F-4D97-AF65-F5344CB8AC3E}">
        <p14:creationId xmlns:p14="http://schemas.microsoft.com/office/powerpoint/2010/main" val="19950290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www.tribunaldecommerce.sn/" TargetMode="External"/><Relationship Id="rId5" Type="http://schemas.openxmlformats.org/officeDocument/2006/relationships/image" Target="../media/image3.gif"/><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gi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0000"/>
            <a:lum/>
          </a:blip>
          <a:srcRect/>
          <a:stretch>
            <a:fillRect t="-17000" b="-17000"/>
          </a:stretch>
        </a:blipFill>
        <a:effectLst/>
      </p:bgPr>
    </p:bg>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BD16257C-C88A-0085-C047-ACF61F1BBC2E}"/>
              </a:ext>
            </a:extLst>
          </p:cNvPr>
          <p:cNvSpPr>
            <a:spLocks noGrp="1"/>
          </p:cNvSpPr>
          <p:nvPr>
            <p:ph type="subTitle" idx="1"/>
          </p:nvPr>
        </p:nvSpPr>
        <p:spPr>
          <a:xfrm>
            <a:off x="1334703" y="4333558"/>
            <a:ext cx="8957912" cy="1191343"/>
          </a:xfrm>
        </p:spPr>
        <p:txBody>
          <a:bodyPr>
            <a:normAutofit/>
          </a:bodyPr>
          <a:lstStyle/>
          <a:p>
            <a:r>
              <a:rPr lang="fr-FR" sz="2800" b="1" dirty="0">
                <a:latin typeface="Trebuchet MS" panose="020B0603020202020204" pitchFamily="34" charset="0"/>
                <a:cs typeface="Times New Roman" panose="02020603050405020304" pitchFamily="18" charset="0"/>
              </a:rPr>
              <a:t>Par M. El hadji Malick WADE Juge au Tribunal de Commerce Hors Classe de Dakar</a:t>
            </a:r>
          </a:p>
          <a:p>
            <a:endParaRPr lang="fr-FR" sz="2800" b="1" dirty="0">
              <a:latin typeface="Trebuchet MS" panose="020B0603020202020204" pitchFamily="34" charset="0"/>
              <a:cs typeface="Times New Roman" panose="02020603050405020304" pitchFamily="18" charset="0"/>
            </a:endParaRPr>
          </a:p>
        </p:txBody>
      </p:sp>
      <p:pic>
        <p:nvPicPr>
          <p:cNvPr id="4" name="Image 1">
            <a:extLst>
              <a:ext uri="{FF2B5EF4-FFF2-40B4-BE49-F238E27FC236}">
                <a16:creationId xmlns:a16="http://schemas.microsoft.com/office/drawing/2014/main" id="{8083875A-01CC-3792-3B41-D3A83C4125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105363DB-197E-EEDA-653C-02F37D16D5C2}"/>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7377"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re 1">
            <a:extLst>
              <a:ext uri="{FF2B5EF4-FFF2-40B4-BE49-F238E27FC236}">
                <a16:creationId xmlns:a16="http://schemas.microsoft.com/office/drawing/2014/main" id="{C4849BED-F866-6845-5530-3282F4C94A28}"/>
              </a:ext>
            </a:extLst>
          </p:cNvPr>
          <p:cNvSpPr txBox="1">
            <a:spLocks/>
          </p:cNvSpPr>
          <p:nvPr/>
        </p:nvSpPr>
        <p:spPr>
          <a:xfrm>
            <a:off x="1658191" y="926648"/>
            <a:ext cx="8957911" cy="3195588"/>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15000"/>
              </a:lnSpc>
              <a:spcAft>
                <a:spcPts val="800"/>
              </a:spcAft>
            </a:pPr>
            <a:endParaRPr lang="en-US" b="1"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endParaRPr>
          </a:p>
          <a:p>
            <a:pPr algn="ctr">
              <a:lnSpc>
                <a:spcPct val="115000"/>
              </a:lnSpc>
              <a:spcAft>
                <a:spcPts val="800"/>
              </a:spcAft>
            </a:pPr>
            <a:r>
              <a:rPr lang="en-US" b="1" spc="-65" dirty="0">
                <a:solidFill>
                  <a:srgbClr val="006699"/>
                </a:solidFill>
                <a:latin typeface="Book Antiqua" panose="02040602050305030304" pitchFamily="18" charset="0"/>
                <a:ea typeface="Book Antiqua" panose="02040602050305030304" pitchFamily="18" charset="0"/>
                <a:cs typeface="Book Antiqua" panose="02040602050305030304" pitchFamily="18" charset="0"/>
              </a:rPr>
              <a:t>ATTRIBUTIONS</a:t>
            </a:r>
            <a:r>
              <a:rPr lang="en-US" b="1" spc="-6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 </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D</a:t>
            </a:r>
            <a:r>
              <a:rPr lang="en-US" b="1"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U</a:t>
            </a:r>
            <a:r>
              <a:rPr lang="en-US" b="1" spc="-8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 </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G</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R</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E</a:t>
            </a:r>
            <a:r>
              <a:rPr lang="en-US" b="1"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F</a:t>
            </a:r>
            <a:r>
              <a:rPr lang="en-US" b="1" spc="-1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F</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I</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E</a:t>
            </a:r>
            <a:r>
              <a:rPr lang="en-US" b="1"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R </a:t>
            </a:r>
            <a:r>
              <a:rPr lang="en-US" b="1" spc="-75" dirty="0">
                <a:solidFill>
                  <a:srgbClr val="006699"/>
                </a:solidFill>
                <a:latin typeface="Book Antiqua" panose="02040602050305030304" pitchFamily="18" charset="0"/>
                <a:ea typeface="Book Antiqua" panose="02040602050305030304" pitchFamily="18" charset="0"/>
                <a:cs typeface="Book Antiqua" panose="02040602050305030304" pitchFamily="18" charset="0"/>
              </a:rPr>
              <a:t>DANS </a:t>
            </a:r>
            <a:r>
              <a:rPr lang="en-US" b="1" spc="-6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 </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LE</a:t>
            </a:r>
            <a:r>
              <a:rPr lang="en-US" b="1"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S</a:t>
            </a:r>
            <a:r>
              <a:rPr lang="en-US" b="1" spc="-7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 </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PR</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O</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CE</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D</a:t>
            </a:r>
            <a:r>
              <a:rPr lang="en-US" b="1" spc="-10"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U</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R</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E</a:t>
            </a:r>
            <a:r>
              <a:rPr lang="en-US" b="1"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S</a:t>
            </a:r>
            <a:r>
              <a:rPr lang="en-US" b="1" spc="-7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 </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CO</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L</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LE</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C</a:t>
            </a:r>
            <a:r>
              <a:rPr lang="en-US" b="1" spc="-1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T</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I</a:t>
            </a:r>
            <a:r>
              <a:rPr lang="en-US" b="1" spc="-10"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V</a:t>
            </a:r>
            <a:r>
              <a:rPr lang="en-US" b="1" spc="-5"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E</a:t>
            </a:r>
            <a:r>
              <a:rPr lang="en-US" b="1"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S</a:t>
            </a:r>
          </a:p>
          <a:p>
            <a:pPr algn="ctr">
              <a:lnSpc>
                <a:spcPct val="115000"/>
              </a:lnSpc>
              <a:spcAft>
                <a:spcPts val="800"/>
              </a:spcAft>
            </a:pPr>
            <a:r>
              <a:rPr lang="en-US" sz="3800" b="1"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a:t>
            </a:r>
            <a:r>
              <a:rPr lang="en-US" sz="2400" b="1"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REDRESSEMENT JUDICIAIRE ET LIQUIDATION DE BIENS</a:t>
            </a:r>
            <a:r>
              <a:rPr lang="en-US" sz="3800" b="1" dirty="0">
                <a:solidFill>
                  <a:srgbClr val="006699"/>
                </a:solidFill>
                <a:effectLst/>
                <a:latin typeface="Book Antiqua" panose="02040602050305030304" pitchFamily="18" charset="0"/>
                <a:ea typeface="Book Antiqua" panose="02040602050305030304" pitchFamily="18" charset="0"/>
                <a:cs typeface="Book Antiqua" panose="02040602050305030304" pitchFamily="18" charset="0"/>
              </a:rPr>
              <a:t>)</a:t>
            </a:r>
            <a:endParaRPr lang="fr-FR" sz="3800" dirty="0">
              <a:effectLst/>
              <a:latin typeface="Times New Roman" panose="02020603050405020304" pitchFamily="18" charset="0"/>
              <a:ea typeface="Times New Roman" panose="02020603050405020304" pitchFamily="18" charset="0"/>
            </a:endParaRPr>
          </a:p>
          <a:p>
            <a:pPr algn="ctr">
              <a:lnSpc>
                <a:spcPct val="115000"/>
              </a:lnSpc>
              <a:spcAft>
                <a:spcPts val="800"/>
              </a:spcAft>
            </a:pPr>
            <a:endParaRPr lang="fr-FR" sz="8800" u="sng" kern="100" dirty="0">
              <a:effectLst/>
              <a:latin typeface="Trebuchet MS" panose="020B0603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290681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049C7D96-1D28-7A4D-EEB3-478D7EF5C678}"/>
              </a:ext>
            </a:extLst>
          </p:cNvPr>
          <p:cNvSpPr txBox="1"/>
          <p:nvPr/>
        </p:nvSpPr>
        <p:spPr>
          <a:xfrm>
            <a:off x="1178983" y="128484"/>
            <a:ext cx="10313582" cy="6617196"/>
          </a:xfrm>
          <a:prstGeom prst="rect">
            <a:avLst/>
          </a:prstGeom>
          <a:noFill/>
        </p:spPr>
        <p:txBody>
          <a:bodyPr wrap="square">
            <a:spAutoFit/>
          </a:bodyPr>
          <a:lstStyle/>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29 al.3, Article 35 al.3</a:t>
            </a:r>
            <a:endParaRPr lang="en-US" sz="28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Communiquer la décision d'ouverture du RJ ou LB aux personnes concernées (notification au débiteur et créanciers, copie au MP et avis au juge commissaire)</a:t>
            </a:r>
            <a:endPar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Sans délai </a:t>
            </a:r>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en-US" sz="10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36, Article 37, Article 74</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 </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Accomplir les formalités relatives à la décision d'ouverture du RJ ou LB :</a:t>
            </a:r>
          </a:p>
          <a:p>
            <a:pPr marL="285750" indent="-285750">
              <a:buFont typeface="Arial" panose="020B0604020202020204" pitchFamily="34" charset="0"/>
              <a:buChar char="•"/>
            </a:pPr>
            <a:r>
              <a:rPr lang="fr-FR" sz="1800" dirty="0">
                <a:solidFill>
                  <a:srgbClr val="000000"/>
                </a:solidFill>
                <a:latin typeface="Book Antiqua" panose="02040602050305030304" pitchFamily="18" charset="0"/>
              </a:rPr>
              <a:t>transcrire les mentions de la décision au Registre de Commerce et du Crédit Mobilier </a:t>
            </a:r>
          </a:p>
          <a:p>
            <a:pPr marL="285750" indent="-285750">
              <a:buFont typeface="Arial" panose="020B0604020202020204" pitchFamily="34" charset="0"/>
              <a:buChar char="•"/>
            </a:pPr>
            <a:r>
              <a:rPr lang="fr-FR" sz="1800" dirty="0">
                <a:solidFill>
                  <a:srgbClr val="000000"/>
                </a:solidFill>
                <a:latin typeface="Book Antiqua" panose="02040602050305030304" pitchFamily="18" charset="0"/>
              </a:rPr>
              <a:t>insérer la décision dans un journal d'annonces légales et au journal officiel </a:t>
            </a:r>
          </a:p>
          <a:p>
            <a:pPr marL="285750" indent="-285750">
              <a:buFont typeface="Arial" panose="020B0604020202020204" pitchFamily="34" charset="0"/>
              <a:buChar char="•"/>
            </a:pPr>
            <a:r>
              <a:rPr lang="fr-FR" sz="1800" dirty="0">
                <a:solidFill>
                  <a:srgbClr val="000000"/>
                </a:solidFill>
                <a:latin typeface="Book Antiqua" panose="02040602050305030304" pitchFamily="18" charset="0"/>
              </a:rPr>
              <a:t>inscrire au livre foncier une hypothèque sur les biens du débiteur au profit de la masse</a:t>
            </a:r>
            <a:endPar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Mention au RCCM (sans délai) 1ére insertion au JAL (pas d'indication de délai) 2ème insertion au JAL (au plus tôt dans les quinze (15) jours et au plus tard dans les trente (30) jours à compter de la date de la première insertion </a:t>
            </a:r>
          </a:p>
          <a:p>
            <a:pPr marL="188595"/>
            <a:r>
              <a:rPr lang="fr-FR" sz="1800" dirty="0">
                <a:solidFill>
                  <a:srgbClr val="000000"/>
                </a:solidFill>
                <a:latin typeface="Book Antiqua" panose="02040602050305030304" pitchFamily="18" charset="0"/>
              </a:rPr>
              <a:t>Inscription de l'hypothèque au livre foncier (sans délai)</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2351314439"/>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115318AA-9BF5-4292-F866-BE902803783D}"/>
              </a:ext>
            </a:extLst>
          </p:cNvPr>
          <p:cNvSpPr txBox="1"/>
          <p:nvPr/>
        </p:nvSpPr>
        <p:spPr>
          <a:xfrm>
            <a:off x="1608474" y="571246"/>
            <a:ext cx="9110425" cy="4647426"/>
          </a:xfrm>
          <a:prstGeom prst="rect">
            <a:avLst/>
          </a:prstGeom>
          <a:noFill/>
        </p:spPr>
        <p:txBody>
          <a:bodyPr wrap="square">
            <a:spAutoFit/>
          </a:bodyPr>
          <a:lstStyle/>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86</a:t>
            </a:r>
            <a:endParaRPr lang="en-US" sz="28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Recevoir l'état des créances </a:t>
            </a:r>
            <a:endPar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Pas d'indication de délai</a:t>
            </a:r>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87 al.1 </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Avertir les créanciers du dépôt par le syndic de l’état des créances par insertion dans un JAL</a:t>
            </a:r>
            <a:endPar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Sans délai après le dépôt de l'état des créances</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197229334"/>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2A7B7834-3FC3-B8BD-AA01-55EA70578A03}"/>
              </a:ext>
            </a:extLst>
          </p:cNvPr>
          <p:cNvSpPr txBox="1"/>
          <p:nvPr/>
        </p:nvSpPr>
        <p:spPr>
          <a:xfrm>
            <a:off x="1608474" y="571246"/>
            <a:ext cx="9110425" cy="4555093"/>
          </a:xfrm>
          <a:prstGeom prst="rect">
            <a:avLst/>
          </a:prstGeom>
          <a:noFill/>
        </p:spPr>
        <p:txBody>
          <a:bodyPr wrap="square">
            <a:spAutoFit/>
          </a:bodyPr>
          <a:lstStyle/>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87 al.2</a:t>
            </a:r>
            <a:endParaRPr lang="en-US" sz="28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Communiquer aux créanciers un extrait de l'état des créances</a:t>
            </a:r>
            <a:endPar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Sans délai</a:t>
            </a:r>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87 al.3</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Avertir les créanciers dont leurs créances ont été rejetées en tout ou partie </a:t>
            </a:r>
            <a:endPar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Au moins quinze (15) jours avant l’expiration du délai de l’article 88</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111911746"/>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BEAA8063-4CA3-8A60-1FF8-850C5A12B3E2}"/>
              </a:ext>
            </a:extLst>
          </p:cNvPr>
          <p:cNvSpPr txBox="1"/>
          <p:nvPr/>
        </p:nvSpPr>
        <p:spPr>
          <a:xfrm>
            <a:off x="1608474" y="571246"/>
            <a:ext cx="9110425" cy="5047536"/>
          </a:xfrm>
          <a:prstGeom prst="rect">
            <a:avLst/>
          </a:prstGeom>
          <a:noFill/>
        </p:spPr>
        <p:txBody>
          <a:bodyPr wrap="square">
            <a:spAutoFit/>
          </a:bodyPr>
          <a:lstStyle/>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89 al.1 et 2</a:t>
            </a:r>
            <a:endParaRPr lang="en-US" sz="28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Avertir les intéressés de la décision de renvoi devant le Tribunal les revendications et créances contestées </a:t>
            </a:r>
            <a:endPar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Huit (08) jours au moins avant l'audience</a:t>
            </a:r>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120</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Recevoir et transmettre au juge-commissaire et au syndic la déclaration des créanciers munis de suretés spéciales ainsi que ceux munis de privilèges généraux.</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Après leur dépôt</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3716288570"/>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9B605012-18BB-7A2A-6E14-D9494D6CC7AD}"/>
              </a:ext>
            </a:extLst>
          </p:cNvPr>
          <p:cNvSpPr txBox="1"/>
          <p:nvPr/>
        </p:nvSpPr>
        <p:spPr>
          <a:xfrm>
            <a:off x="1608474" y="571246"/>
            <a:ext cx="9110425" cy="5047536"/>
          </a:xfrm>
          <a:prstGeom prst="rect">
            <a:avLst/>
          </a:prstGeom>
          <a:noFill/>
        </p:spPr>
        <p:txBody>
          <a:bodyPr wrap="square">
            <a:spAutoFit/>
          </a:bodyPr>
          <a:lstStyle/>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119</a:t>
            </a:r>
            <a:endParaRPr lang="en-US" sz="28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Communiquer au syndic du dépôt de projet de concordat et en avertir les créanciers</a:t>
            </a:r>
            <a:endPar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Sans délai</a:t>
            </a:r>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119 al.3 </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Avertir les créanciers munis d'une sûreté réelle spéciale d'avoir à faire connaître s'ils acceptent les propositions concordataires </a:t>
            </a:r>
            <a:endPar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Dès le dépôt du projet de concordat</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1233518940"/>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B5349C7A-52CC-BD66-6974-BC6CE573183B}"/>
              </a:ext>
            </a:extLst>
          </p:cNvPr>
          <p:cNvSpPr txBox="1"/>
          <p:nvPr/>
        </p:nvSpPr>
        <p:spPr>
          <a:xfrm>
            <a:off x="1608474" y="571246"/>
            <a:ext cx="9110425" cy="4801314"/>
          </a:xfrm>
          <a:prstGeom prst="rect">
            <a:avLst/>
          </a:prstGeom>
          <a:noFill/>
        </p:spPr>
        <p:txBody>
          <a:bodyPr wrap="square">
            <a:spAutoFit/>
          </a:bodyPr>
          <a:lstStyle/>
          <a:p>
            <a:pPr marL="188595"/>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dirty="0">
                <a:solidFill>
                  <a:srgbClr val="000000"/>
                </a:solidFill>
                <a:latin typeface="Book Antiqua" panose="02040602050305030304" pitchFamily="18" charset="0"/>
              </a:rPr>
              <a:t>Article 122, Article 123</a:t>
            </a:r>
            <a:endParaRPr lang="en-US" sz="28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dirty="0">
                <a:solidFill>
                  <a:srgbClr val="000000"/>
                </a:solidFill>
                <a:latin typeface="Book Antiqua" panose="02040602050305030304" pitchFamily="18" charset="0"/>
              </a:rPr>
              <a:t>Convoquer les créanciers, le débiteur et les dirigeants sociaux aux fins d'assister à l'assemblée concordataire.</a:t>
            </a:r>
            <a:endPar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dirty="0">
                <a:solidFill>
                  <a:srgbClr val="000000"/>
                </a:solidFill>
                <a:latin typeface="Book Antiqua" panose="02040602050305030304" pitchFamily="18" charset="0"/>
              </a:rPr>
              <a:t>Dans les quinze (15) jours qui suivent l'expiration du délai prévu à l'article 88</a:t>
            </a:r>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dirty="0">
                <a:solidFill>
                  <a:srgbClr val="000000"/>
                </a:solidFill>
                <a:latin typeface="Book Antiqua" panose="02040602050305030304" pitchFamily="18" charset="0"/>
              </a:rPr>
              <a:t>Article 126 al.1 </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p>
          <a:p>
            <a:pPr marL="474345" indent="-285750">
              <a:buFont typeface="Wingdings" panose="05000000000000000000" pitchFamily="2" charset="2"/>
              <a:buChar char="ü"/>
            </a:pPr>
            <a:r>
              <a:rPr lang="fr-FR" dirty="0">
                <a:solidFill>
                  <a:srgbClr val="000000"/>
                </a:solidFill>
                <a:latin typeface="Book Antiqua" panose="02040602050305030304" pitchFamily="18" charset="0"/>
              </a:rPr>
              <a:t>Dresser, au nom du Tribunal, le procès-verbal de l'assemblée concordataire</a:t>
            </a:r>
            <a:endPar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Wingdings" panose="05000000000000000000" pitchFamily="2" charset="2"/>
              <a:buChar char="ü"/>
            </a:pPr>
            <a:r>
              <a:rPr lang="fr-FR" dirty="0">
                <a:solidFill>
                  <a:srgbClr val="000000"/>
                </a:solidFill>
                <a:latin typeface="Book Antiqua" panose="02040602050305030304" pitchFamily="18" charset="0"/>
              </a:rPr>
              <a:t>A l'issu de l'assemblée</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3737811597"/>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6EFAA1DE-B119-C5EC-3B3C-7509964C9430}"/>
              </a:ext>
            </a:extLst>
          </p:cNvPr>
          <p:cNvSpPr txBox="1"/>
          <p:nvPr/>
        </p:nvSpPr>
        <p:spPr>
          <a:xfrm>
            <a:off x="1178982" y="571246"/>
            <a:ext cx="10727469" cy="5940088"/>
          </a:xfrm>
          <a:prstGeom prst="rect">
            <a:avLst/>
          </a:prstGeom>
          <a:noFill/>
        </p:spPr>
        <p:txBody>
          <a:bodyPr wrap="square">
            <a:spAutoFit/>
          </a:bodyPr>
          <a:lstStyle/>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129</a:t>
            </a:r>
            <a:endParaRPr lang="en-US" sz="28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800" b="1" spc="5" dirty="0">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Accomplir les formalités relatives à la décision d'homologation du concordat judiciaire : </a:t>
            </a:r>
          </a:p>
          <a:p>
            <a:pPr marL="188595"/>
            <a:r>
              <a:rPr lang="fr-FR" sz="1800" dirty="0">
                <a:solidFill>
                  <a:srgbClr val="000000"/>
                </a:solidFill>
                <a:latin typeface="Book Antiqua" panose="02040602050305030304" pitchFamily="18" charset="0"/>
              </a:rPr>
              <a:t>transcrire les mentions de la décision au Registre de Commerce et du Crédit Mobilier      </a:t>
            </a:r>
          </a:p>
          <a:p>
            <a:pPr marL="188595"/>
            <a:r>
              <a:rPr lang="fr-FR" sz="1800" dirty="0">
                <a:solidFill>
                  <a:srgbClr val="000000"/>
                </a:solidFill>
                <a:latin typeface="Book Antiqua" panose="02040602050305030304" pitchFamily="18" charset="0"/>
              </a:rPr>
              <a:t>* insérer la décision dans un journal d'annonces légales et au journal officiel                                                                    * inscrire la décision au livre foncier si le débiteur est propriétaire de bien immobilier</a:t>
            </a:r>
            <a:endPar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endParaRPr lang="en-US" sz="3200" b="1" spc="5" dirty="0">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lgn="just">
              <a:buFont typeface="Wingdings" panose="05000000000000000000" pitchFamily="2" charset="2"/>
              <a:buChar char="ü"/>
            </a:pPr>
            <a:r>
              <a:rPr lang="fr-FR" sz="1800" dirty="0">
                <a:solidFill>
                  <a:srgbClr val="000000"/>
                </a:solidFill>
                <a:latin typeface="Book Antiqua" panose="02040602050305030304" pitchFamily="18" charset="0"/>
              </a:rPr>
              <a:t>Mention au RCCM (sans délai) 1ére insertion au JAL (pas d'indication de délai) 2ème insertion au JAL (au plus tôt dans les quinze (15) jours et au plus tard dans les trente (30) jours à compter de la date de la première insertion Inscription de l'hypothèque au livre foncier (sans délai)</a:t>
            </a:r>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157 al.1 </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Recevoir et communiquer au juge-commissaire les déclarations de surenchère.</a:t>
            </a:r>
            <a:endPar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Dans les dix (10) jours qui suivent l'adjudication</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1352206255"/>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27B5966F-748D-C6B4-46BB-F44401AEFD03}"/>
              </a:ext>
            </a:extLst>
          </p:cNvPr>
          <p:cNvSpPr txBox="1"/>
          <p:nvPr/>
        </p:nvSpPr>
        <p:spPr>
          <a:xfrm>
            <a:off x="1608474" y="571246"/>
            <a:ext cx="9110425" cy="4832092"/>
          </a:xfrm>
          <a:prstGeom prst="rect">
            <a:avLst/>
          </a:prstGeom>
          <a:noFill/>
        </p:spPr>
        <p:txBody>
          <a:bodyPr wrap="square">
            <a:spAutoFit/>
          </a:bodyPr>
          <a:lstStyle/>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158</a:t>
            </a:r>
            <a:endParaRPr lang="en-US" sz="28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Recevoir le PV d'adjudication en cas de folle enchère</a:t>
            </a:r>
            <a:endPar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Pas d'indication de délai</a:t>
            </a:r>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159 al.1 et 2 </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Recevoir et notifier au débiteur et aux créanciers inscrits la décision autorisant les ventes de gré à gré des biens immobiliers du débiteur</a:t>
            </a:r>
            <a:endPar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Pas d'indication de délai</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1258243351"/>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C93D8DB1-6749-7947-E1EA-1FC578D8286D}"/>
              </a:ext>
            </a:extLst>
          </p:cNvPr>
          <p:cNvSpPr txBox="1"/>
          <p:nvPr/>
        </p:nvSpPr>
        <p:spPr>
          <a:xfrm>
            <a:off x="1608474" y="571246"/>
            <a:ext cx="9110425" cy="4924425"/>
          </a:xfrm>
          <a:prstGeom prst="rect">
            <a:avLst/>
          </a:prstGeom>
          <a:noFill/>
        </p:spPr>
        <p:txBody>
          <a:bodyPr wrap="square">
            <a:spAutoFit/>
          </a:bodyPr>
          <a:lstStyle/>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160 al.6 </a:t>
            </a:r>
            <a:endParaRPr lang="en-US" sz="28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Recevoir et communiquer au syndic, au juge-commissaire et au ministère public l'offre d'acquisition lors d'une cession globale d'actifs</a:t>
            </a:r>
            <a:endPar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Pas d'indication de délai</a:t>
            </a:r>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169</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Recevoir et notifier au débiteur, aux créanciers et aux contrôleurs le rapport du syndic sur l'état de la liquidation</a:t>
            </a:r>
            <a:endPar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Tous les trois (3) mois</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3032300053"/>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7ACF2518-E94D-A51E-A518-3B6C5F950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020D1D77-243D-4725-B501-04A2730871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98252EC5-9CA5-DFC2-9AD6-AF699E321247}"/>
              </a:ext>
            </a:extLst>
          </p:cNvPr>
          <p:cNvSpPr txBox="1"/>
          <p:nvPr/>
        </p:nvSpPr>
        <p:spPr>
          <a:xfrm>
            <a:off x="1608474" y="571246"/>
            <a:ext cx="9110425" cy="4555093"/>
          </a:xfrm>
          <a:prstGeom prst="rect">
            <a:avLst/>
          </a:prstGeom>
          <a:noFill/>
        </p:spPr>
        <p:txBody>
          <a:bodyPr wrap="square">
            <a:spAutoFit/>
          </a:bodyPr>
          <a:lstStyle/>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172 al.2 </a:t>
            </a:r>
            <a:endParaRPr lang="en-US" sz="28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Notifier aux créanciers la décision de clôture de l'union</a:t>
            </a:r>
            <a:endPar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Sans délai</a:t>
            </a:r>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it-IT" sz="1800" dirty="0">
                <a:solidFill>
                  <a:srgbClr val="000000"/>
                </a:solidFill>
                <a:latin typeface="Book Antiqua" panose="02040602050305030304" pitchFamily="18" charset="0"/>
              </a:rPr>
              <a:t>Article 172 al.1 </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Communiquer au Ministère Public un extrait la décision de clôture de l'union.</a:t>
            </a:r>
            <a:endPar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Immédiatement</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108741381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6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4962A86F-BF0D-E4E0-94CF-DFC2B577A8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B3078FE9-3ECE-90C0-267D-D28C90E65D84}"/>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ous-titre 2">
            <a:extLst>
              <a:ext uri="{FF2B5EF4-FFF2-40B4-BE49-F238E27FC236}">
                <a16:creationId xmlns:a16="http://schemas.microsoft.com/office/drawing/2014/main" id="{D97E38F3-0ADE-F752-EF11-E07ACE49B3E3}"/>
              </a:ext>
            </a:extLst>
          </p:cNvPr>
          <p:cNvSpPr txBox="1">
            <a:spLocks/>
          </p:cNvSpPr>
          <p:nvPr/>
        </p:nvSpPr>
        <p:spPr>
          <a:xfrm>
            <a:off x="594302" y="1648110"/>
            <a:ext cx="10963175" cy="38479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4400" b="1" u="sng" dirty="0">
              <a:latin typeface="Times New Roman" panose="02020603050405020304" pitchFamily="18" charset="0"/>
              <a:cs typeface="Times New Roman" panose="02020603050405020304" pitchFamily="18" charset="0"/>
            </a:endParaRPr>
          </a:p>
        </p:txBody>
      </p:sp>
      <p:sp>
        <p:nvSpPr>
          <p:cNvPr id="7" name="ZoneTexte 6">
            <a:extLst>
              <a:ext uri="{FF2B5EF4-FFF2-40B4-BE49-F238E27FC236}">
                <a16:creationId xmlns:a16="http://schemas.microsoft.com/office/drawing/2014/main" id="{CE7F58AE-DC8E-0111-EA36-1494B539D363}"/>
              </a:ext>
            </a:extLst>
          </p:cNvPr>
          <p:cNvSpPr txBox="1"/>
          <p:nvPr/>
        </p:nvSpPr>
        <p:spPr>
          <a:xfrm>
            <a:off x="1608474" y="571246"/>
            <a:ext cx="9110425" cy="11264622"/>
          </a:xfrm>
          <a:prstGeom prst="rect">
            <a:avLst/>
          </a:prstGeom>
          <a:noFill/>
        </p:spPr>
        <p:txBody>
          <a:bodyPr wrap="square">
            <a:spAutoFit/>
          </a:bodyPr>
          <a:lstStyle/>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Arial" panose="020B0604020202020204" pitchFamily="34" charset="0"/>
              <a:buChar char="•"/>
            </a:pPr>
            <a:r>
              <a:rPr lang="fr-FR" sz="2400" dirty="0">
                <a:solidFill>
                  <a:srgbClr val="000000"/>
                </a:solidFill>
                <a:latin typeface="Book Antiqua" panose="02040602050305030304" pitchFamily="18" charset="0"/>
              </a:rPr>
              <a:t>Article 25 al.3 et 4, 26,27 AUPCAP</a:t>
            </a:r>
            <a:endParaRPr lang="en-US" sz="3600"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Arial" panose="020B0604020202020204" pitchFamily="34" charset="0"/>
              <a:buChar char="•"/>
            </a:pPr>
            <a:endParaRPr lang="fr-FR" sz="2400" dirty="0">
              <a:solidFill>
                <a:srgbClr val="000000"/>
              </a:solidFill>
              <a:latin typeface="Book Antiqua" panose="02040602050305030304" pitchFamily="18" charset="0"/>
            </a:endParaRPr>
          </a:p>
          <a:p>
            <a:pPr marL="474345" indent="-285750">
              <a:buFont typeface="Arial" panose="020B0604020202020204" pitchFamily="34" charset="0"/>
              <a:buChar char="•"/>
            </a:pPr>
            <a:r>
              <a:rPr lang="fr-FR" sz="2400" dirty="0">
                <a:solidFill>
                  <a:srgbClr val="000000"/>
                </a:solidFill>
                <a:latin typeface="Book Antiqua" panose="02040602050305030304" pitchFamily="18" charset="0"/>
              </a:rPr>
              <a:t>Recevoir la déclaration du débiteur aux fins d’ouverture de la procédure de redressement judiciaire</a:t>
            </a:r>
          </a:p>
          <a:p>
            <a:pPr marL="474345" indent="-285750">
              <a:buFont typeface="Arial" panose="020B0604020202020204" pitchFamily="34" charset="0"/>
              <a:buChar char="•"/>
            </a:pPr>
            <a:r>
              <a:rPr lang="fr-FR" sz="2400" dirty="0">
                <a:solidFill>
                  <a:srgbClr val="000000"/>
                </a:solidFill>
                <a:latin typeface="Book Antiqua" panose="02040602050305030304" pitchFamily="18" charset="0"/>
              </a:rPr>
              <a:t>Recevoir la déclaration de cessation de paiement dans les 30 jours de sa survenance ( par le débiteur)</a:t>
            </a:r>
          </a:p>
          <a:p>
            <a:pPr marL="474345" indent="-285750">
              <a:buFont typeface="Arial" panose="020B0604020202020204" pitchFamily="34" charset="0"/>
              <a:buChar char="•"/>
            </a:pPr>
            <a:r>
              <a:rPr lang="fr-FR" sz="2400" dirty="0">
                <a:solidFill>
                  <a:srgbClr val="000000"/>
                </a:solidFill>
                <a:latin typeface="Book Antiqua" panose="02040602050305030304" pitchFamily="18" charset="0"/>
              </a:rPr>
              <a:t>Etablissement du récépissé de dépôt de l’acte constant l’état de cessation de paiement </a:t>
            </a:r>
          </a:p>
          <a:p>
            <a:pPr marL="474345" indent="-285750">
              <a:buFont typeface="Arial" panose="020B0604020202020204" pitchFamily="34" charset="0"/>
              <a:buChar char="•"/>
            </a:pPr>
            <a:r>
              <a:rPr lang="fr-FR" sz="2400" dirty="0">
                <a:solidFill>
                  <a:srgbClr val="000000"/>
                </a:solidFill>
                <a:latin typeface="Book Antiqua" panose="02040602050305030304" pitchFamily="18" charset="0"/>
              </a:rPr>
              <a:t>Recevoir les actes de saisine ainsi que les documents requis par la procédure</a:t>
            </a:r>
          </a:p>
          <a:p>
            <a:pPr marL="474345" indent="-285750">
              <a:buFont typeface="Arial" panose="020B0604020202020204" pitchFamily="34" charset="0"/>
              <a:buChar char="•"/>
            </a:pPr>
            <a:r>
              <a:rPr lang="fr-FR" sz="2400" dirty="0">
                <a:solidFill>
                  <a:srgbClr val="000000"/>
                </a:solidFill>
                <a:effectLst/>
                <a:latin typeface="Book Antiqua" panose="02040602050305030304" pitchFamily="18" charset="0"/>
                <a:ea typeface="Book Antiqua" panose="02040602050305030304" pitchFamily="18" charset="0"/>
                <a:cs typeface="Times New Roman" panose="02020603050405020304" pitchFamily="18" charset="0"/>
              </a:rPr>
              <a:t>Rece</a:t>
            </a:r>
            <a:r>
              <a:rPr lang="fr-FR" sz="2400" dirty="0">
                <a:solidFill>
                  <a:srgbClr val="000000"/>
                </a:solidFill>
                <a:latin typeface="Book Antiqua" panose="02040602050305030304" pitchFamily="18" charset="0"/>
                <a:ea typeface="Book Antiqua" panose="02040602050305030304" pitchFamily="18" charset="0"/>
                <a:cs typeface="Times New Roman" panose="02020603050405020304" pitchFamily="18" charset="0"/>
              </a:rPr>
              <a:t>voir le projet de concordat déposé par le débiteur contre récépissé ( ceci dans les 30 jours suivant la décision d’ouverture du redressement judiciaire)</a:t>
            </a:r>
          </a:p>
          <a:p>
            <a:pPr marL="474345" indent="-285750">
              <a:buFont typeface="Arial" panose="020B0604020202020204" pitchFamily="34" charset="0"/>
              <a:buChar char="•"/>
            </a:pPr>
            <a:r>
              <a:rPr lang="fr-FR" sz="2400" dirty="0">
                <a:solidFill>
                  <a:srgbClr val="000000"/>
                </a:solidFill>
                <a:latin typeface="Book Antiqua" panose="02040602050305030304" pitchFamily="18" charset="0"/>
                <a:ea typeface="Book Antiqua" panose="02040602050305030304" pitchFamily="18" charset="0"/>
                <a:cs typeface="Times New Roman" panose="02020603050405020304" pitchFamily="18" charset="0"/>
              </a:rPr>
              <a:t>Formaliser la saisine d’office de la juridiction ou saisine  du ministère public, des commissaires aux comptes ( pour les personnes morales de  droit privé, le personnel notamment)</a:t>
            </a:r>
          </a:p>
          <a:p>
            <a:pPr marL="474345" indent="-285750">
              <a:buFont typeface="Arial" panose="020B0604020202020204" pitchFamily="34" charset="0"/>
              <a:buChar char="•"/>
            </a:pPr>
            <a:r>
              <a:rPr lang="fr-FR" sz="2400" dirty="0">
                <a:solidFill>
                  <a:srgbClr val="000000"/>
                </a:solidFill>
                <a:latin typeface="Book Antiqua" panose="02040602050305030304" pitchFamily="18" charset="0"/>
                <a:ea typeface="Book Antiqua" panose="02040602050305030304" pitchFamily="18" charset="0"/>
                <a:cs typeface="Times New Roman" panose="02020603050405020304" pitchFamily="18" charset="0"/>
              </a:rPr>
              <a:t>Convoquer le débiteur pour une audience non publique</a:t>
            </a:r>
          </a:p>
          <a:p>
            <a:pPr marL="474345" indent="-285750">
              <a:buFont typeface="Arial" panose="020B0604020202020204" pitchFamily="34" charset="0"/>
              <a:buChar char="•"/>
            </a:pPr>
            <a:r>
              <a:rPr lang="fr-FR" sz="2400" dirty="0">
                <a:solidFill>
                  <a:srgbClr val="000000"/>
                </a:solidFill>
                <a:latin typeface="Book Antiqua" panose="02040602050305030304" pitchFamily="18" charset="0"/>
                <a:ea typeface="Book Antiqua" panose="02040602050305030304" pitchFamily="18" charset="0"/>
                <a:cs typeface="Times New Roman" panose="02020603050405020304" pitchFamily="18" charset="0"/>
              </a:rPr>
              <a:t> </a:t>
            </a:r>
            <a:endParaRPr lang="en-US" sz="3600"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Arial" panose="020B0604020202020204" pitchFamily="34" charset="0"/>
              <a:buChar char="•"/>
            </a:pPr>
            <a:r>
              <a:rPr lang="fr-FR" sz="2400" dirty="0">
                <a:solidFill>
                  <a:srgbClr val="000000"/>
                </a:solidFill>
                <a:latin typeface="Book Antiqua" panose="02040602050305030304" pitchFamily="18" charset="0"/>
              </a:rPr>
              <a:t>Au dépôt</a:t>
            </a:r>
            <a:endParaRPr lang="en-US" sz="4000" b="1" spc="5" dirty="0">
              <a:solidFill>
                <a:srgbClr val="000000"/>
              </a:solidFill>
              <a:latin typeface="Times New Roman" panose="02020603050405020304" pitchFamily="18" charset="0"/>
              <a:cs typeface="Times New Roman" panose="02020603050405020304" pitchFamily="18" charset="0"/>
            </a:endParaRP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Arial" panose="020B0604020202020204" pitchFamily="34" charset="0"/>
              <a:buChar char="•"/>
            </a:pPr>
            <a:r>
              <a:rPr lang="fr-FR" sz="2400" dirty="0">
                <a:solidFill>
                  <a:srgbClr val="000000"/>
                </a:solidFill>
                <a:latin typeface="Book Antiqua" panose="02040602050305030304" pitchFamily="18" charset="0"/>
              </a:rPr>
              <a:t>Article 6 al.2</a:t>
            </a:r>
            <a:endParaRPr lang="en-US" sz="40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Arial" panose="020B0604020202020204" pitchFamily="34" charset="0"/>
              <a:buChar char="•"/>
            </a:pPr>
            <a:r>
              <a:rPr lang="fr-FR" sz="2000" dirty="0">
                <a:solidFill>
                  <a:srgbClr val="000000"/>
                </a:solidFill>
                <a:latin typeface="Book Antiqua" panose="02040602050305030304" pitchFamily="18" charset="0"/>
              </a:rPr>
              <a:t>Transmettre le dossier au Président du Tribunal en vue de la saisine du Tribunal </a:t>
            </a:r>
            <a:endParaRPr lang="en-US" sz="36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Arial" panose="020B0604020202020204" pitchFamily="34" charset="0"/>
              <a:buChar char="•"/>
            </a:pPr>
            <a:r>
              <a:rPr lang="fr-FR" sz="2400" dirty="0">
                <a:solidFill>
                  <a:srgbClr val="000000"/>
                </a:solidFill>
                <a:latin typeface="Book Antiqua" panose="02040602050305030304" pitchFamily="18" charset="0"/>
              </a:rPr>
              <a:t>Dès la réception</a:t>
            </a:r>
            <a:endParaRPr lang="fr-FR"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1566789"/>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t="-17000" b="-17000"/>
          </a:stretch>
        </a:blip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2C02AD-00C3-B8F9-1B5E-1E47D11595E7}"/>
              </a:ext>
            </a:extLst>
          </p:cNvPr>
          <p:cNvSpPr>
            <a:spLocks noGrp="1"/>
          </p:cNvSpPr>
          <p:nvPr>
            <p:ph type="title"/>
          </p:nvPr>
        </p:nvSpPr>
        <p:spPr>
          <a:xfrm>
            <a:off x="3077926" y="3772668"/>
            <a:ext cx="6672466" cy="1325563"/>
          </a:xfrm>
        </p:spPr>
        <p:txBody>
          <a:bodyPr>
            <a:normAutofit/>
          </a:bodyPr>
          <a:lstStyle/>
          <a:p>
            <a:r>
              <a:rPr lang="fr-FR" sz="6000" b="1" dirty="0">
                <a:latin typeface="Times New Roman" panose="02020603050405020304" pitchFamily="18" charset="0"/>
                <a:cs typeface="Times New Roman" panose="02020603050405020304" pitchFamily="18" charset="0"/>
              </a:rPr>
              <a:t>de votre attention !</a:t>
            </a:r>
          </a:p>
        </p:txBody>
      </p:sp>
      <p:pic>
        <p:nvPicPr>
          <p:cNvPr id="6" name="Picture 4" descr="https://robindebrousse.files.wordpress.com/2012/05/merci-a-tous-votre-soutien-20.jpeg">
            <a:extLst>
              <a:ext uri="{FF2B5EF4-FFF2-40B4-BE49-F238E27FC236}">
                <a16:creationId xmlns:a16="http://schemas.microsoft.com/office/drawing/2014/main" id="{2742D8BF-A2C2-853F-E176-34C41F0FC57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20071" b="33098"/>
          <a:stretch>
            <a:fillRect/>
          </a:stretch>
        </p:blipFill>
        <p:spPr bwMode="auto">
          <a:xfrm>
            <a:off x="1823419" y="1382929"/>
            <a:ext cx="8956876" cy="2611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 1">
            <a:extLst>
              <a:ext uri="{FF2B5EF4-FFF2-40B4-BE49-F238E27FC236}">
                <a16:creationId xmlns:a16="http://schemas.microsoft.com/office/drawing/2014/main" id="{4B7AE349-4C7C-42C3-28A1-489FA9101F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8" name="Picture 4" descr="Sénégal">
            <a:extLst>
              <a:ext uri="{FF2B5EF4-FFF2-40B4-BE49-F238E27FC236}">
                <a16:creationId xmlns:a16="http://schemas.microsoft.com/office/drawing/2014/main" id="{B980F9C9-C3B9-13C5-5CA3-BEF252ED732C}"/>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re 1">
            <a:extLst>
              <a:ext uri="{FF2B5EF4-FFF2-40B4-BE49-F238E27FC236}">
                <a16:creationId xmlns:a16="http://schemas.microsoft.com/office/drawing/2014/main" id="{45C505BA-C36B-0716-E1D0-5E6F6452C94C}"/>
              </a:ext>
            </a:extLst>
          </p:cNvPr>
          <p:cNvSpPr txBox="1">
            <a:spLocks/>
          </p:cNvSpPr>
          <p:nvPr/>
        </p:nvSpPr>
        <p:spPr>
          <a:xfrm>
            <a:off x="4462360" y="5098231"/>
            <a:ext cx="3430356" cy="7239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000" b="1" dirty="0">
                <a:latin typeface="Times New Roman" panose="02020603050405020304" pitchFamily="18" charset="0"/>
                <a:cs typeface="Times New Roman" panose="02020603050405020304" pitchFamily="18" charset="0"/>
                <a:hlinkClick r:id="rId6"/>
              </a:rPr>
              <a:t>www.tribunaldecommerce.sn</a:t>
            </a:r>
            <a:r>
              <a:rPr lang="fr-FR" sz="2000" b="1"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9697821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6" name="Image 1">
            <a:extLst>
              <a:ext uri="{FF2B5EF4-FFF2-40B4-BE49-F238E27FC236}">
                <a16:creationId xmlns:a16="http://schemas.microsoft.com/office/drawing/2014/main" id="{6FCCD221-2B94-2296-17C8-917E36E172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63642" y="0"/>
            <a:ext cx="1007958" cy="695481"/>
          </a:xfrm>
          <a:prstGeom prst="rect">
            <a:avLst/>
          </a:prstGeom>
        </p:spPr>
      </p:pic>
      <p:pic>
        <p:nvPicPr>
          <p:cNvPr id="7" name="Picture 4" descr="Sénégal">
            <a:extLst>
              <a:ext uri="{FF2B5EF4-FFF2-40B4-BE49-F238E27FC236}">
                <a16:creationId xmlns:a16="http://schemas.microsoft.com/office/drawing/2014/main" id="{DBE4BF50-9D6A-FEE4-145A-D6FB44091556}"/>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4" y="-21714"/>
            <a:ext cx="907302" cy="69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78F54510-E597-1F00-A1CD-5D36211BC64E}"/>
              </a:ext>
            </a:extLst>
          </p:cNvPr>
          <p:cNvSpPr txBox="1"/>
          <p:nvPr/>
        </p:nvSpPr>
        <p:spPr>
          <a:xfrm>
            <a:off x="1608474" y="571246"/>
            <a:ext cx="9110425" cy="5755422"/>
          </a:xfrm>
          <a:prstGeom prst="rect">
            <a:avLst/>
          </a:prstGeom>
          <a:noFill/>
        </p:spPr>
        <p:txBody>
          <a:bodyPr wrap="square">
            <a:spAutoFit/>
          </a:bodyPr>
          <a:lstStyle/>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a:t>
            </a:r>
            <a:r>
              <a:rPr lang="fr-FR" dirty="0">
                <a:solidFill>
                  <a:srgbClr val="000000"/>
                </a:solidFill>
                <a:latin typeface="Book Antiqua" panose="02040602050305030304" pitchFamily="18" charset="0"/>
              </a:rPr>
              <a:t>35</a:t>
            </a:r>
            <a:r>
              <a:rPr lang="fr-FR" sz="1800" dirty="0">
                <a:solidFill>
                  <a:srgbClr val="000000"/>
                </a:solidFill>
                <a:latin typeface="Book Antiqua" panose="02040602050305030304" pitchFamily="18" charset="0"/>
              </a:rPr>
              <a:t> al.3, 36, 37</a:t>
            </a:r>
            <a:endParaRPr lang="en-US" sz="28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188595"/>
            <a:endPar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474345" indent="-285750">
              <a:buFont typeface="Wingdings" panose="05000000000000000000" pitchFamily="2" charset="2"/>
              <a:buChar char="ü"/>
            </a:pPr>
            <a:r>
              <a:rPr lang="fr-FR" dirty="0">
                <a:solidFill>
                  <a:srgbClr val="000000"/>
                </a:solidFill>
                <a:latin typeface="Book Antiqua" panose="02040602050305030304" pitchFamily="18" charset="0"/>
              </a:rPr>
              <a:t>Adresser une copie de la décision prononçant le redressement judiciaire au ministère public</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Mention au RCCM, au registre chronologique avec établissement d’une fiche au nom du débiteur</a:t>
            </a:r>
          </a:p>
          <a:p>
            <a:pPr marL="474345" indent="-285750">
              <a:buFont typeface="Wingdings" panose="05000000000000000000" pitchFamily="2" charset="2"/>
              <a:buChar char="ü"/>
            </a:pPr>
            <a:r>
              <a:rPr lang="fr-FR" dirty="0">
                <a:solidFill>
                  <a:srgbClr val="000000"/>
                </a:solidFill>
                <a:latin typeface="Book Antiqua" panose="02040602050305030304" pitchFamily="18" charset="0"/>
              </a:rPr>
              <a:t>A</a:t>
            </a:r>
            <a:r>
              <a:rPr lang="fr-FR" sz="1800" dirty="0">
                <a:solidFill>
                  <a:srgbClr val="000000"/>
                </a:solidFill>
                <a:latin typeface="Book Antiqua" panose="02040602050305030304" pitchFamily="18" charset="0"/>
              </a:rPr>
              <a:t>ccomplir les formalités de mentions et publicité légales relatives à la décision d'ouverture de la procédure</a:t>
            </a:r>
          </a:p>
          <a:p>
            <a:pPr marL="474345" indent="-285750">
              <a:buFont typeface="Wingdings" panose="05000000000000000000" pitchFamily="2" charset="2"/>
              <a:buChar char="ü"/>
            </a:pPr>
            <a:r>
              <a:rPr lang="fr-FR" b="1" spc="5" dirty="0">
                <a:solidFill>
                  <a:srgbClr val="000000"/>
                </a:solidFill>
                <a:effectLst/>
                <a:latin typeface="Book Antiqua" panose="02040602050305030304" pitchFamily="18" charset="0"/>
                <a:ea typeface="Book Antiqua" panose="02040602050305030304" pitchFamily="18" charset="0"/>
                <a:cs typeface="Times New Roman" panose="02020603050405020304" pitchFamily="18" charset="0"/>
              </a:rPr>
              <a:t>N</a:t>
            </a:r>
            <a:r>
              <a:rPr lang="fr-FR" spc="5" dirty="0">
                <a:solidFill>
                  <a:srgbClr val="000000"/>
                </a:solidFill>
                <a:effectLst/>
                <a:latin typeface="Book Antiqua" panose="02040602050305030304" pitchFamily="18" charset="0"/>
                <a:ea typeface="Book Antiqua" panose="02040602050305030304" pitchFamily="18" charset="0"/>
                <a:cs typeface="Times New Roman" panose="02020603050405020304" pitchFamily="18" charset="0"/>
              </a:rPr>
              <a:t>otifier la décision d’ouverture du RJ aux ordres professionnels si le débiteur est une profession réglementée</a:t>
            </a:r>
            <a:endPar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dirty="0">
                <a:solidFill>
                  <a:srgbClr val="000000"/>
                </a:solidFill>
                <a:latin typeface="Book Antiqua" panose="02040602050305030304" pitchFamily="18" charset="0"/>
              </a:rPr>
              <a:t>Sans délai</a:t>
            </a:r>
            <a:endParaRPr lang="fr-FR" sz="1800" dirty="0">
              <a:solidFill>
                <a:srgbClr val="000000"/>
              </a:solidFill>
              <a:latin typeface="Book Antiqua" panose="02040602050305030304" pitchFamily="18" charset="0"/>
            </a:endParaRPr>
          </a:p>
          <a:p>
            <a:pPr marL="474345" indent="-285750">
              <a:buFont typeface="Wingdings" panose="05000000000000000000" pitchFamily="2" charset="2"/>
              <a:buChar char="ü"/>
            </a:pPr>
            <a:r>
              <a:rPr lang="fr-FR" dirty="0">
                <a:solidFill>
                  <a:srgbClr val="000000"/>
                </a:solidFill>
                <a:latin typeface="Book Antiqua" panose="02040602050305030304" pitchFamily="18" charset="0"/>
              </a:rPr>
              <a:t>M</a:t>
            </a:r>
            <a:r>
              <a:rPr lang="fr-FR" sz="1800" dirty="0">
                <a:solidFill>
                  <a:srgbClr val="000000"/>
                </a:solidFill>
                <a:latin typeface="Book Antiqua" panose="02040602050305030304" pitchFamily="18" charset="0"/>
              </a:rPr>
              <a:t>ention au RCCM (sans délai)  1ére insertion au JAL (pas d'indication de délai) 2ème insertion au JAL (au plus tôt dans les quinze (15) jours et au plus tard dans les trente (30) jours à compter de la date de la première insertion </a:t>
            </a:r>
          </a:p>
          <a:p>
            <a:pPr marL="188595"/>
            <a:endParaRPr lang="en-US" b="1" spc="5"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3863194578"/>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30C36790-3744-9B46-B488-88BD05DE07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9DF0268A-A87C-21B8-EA30-57F58DEEC043}"/>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83910" cy="741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10E867BA-1D9F-5A15-C39C-DA7C7BF1AD3A}"/>
              </a:ext>
            </a:extLst>
          </p:cNvPr>
          <p:cNvSpPr txBox="1"/>
          <p:nvPr/>
        </p:nvSpPr>
        <p:spPr>
          <a:xfrm>
            <a:off x="1124117" y="151179"/>
            <a:ext cx="10546079" cy="6555641"/>
          </a:xfrm>
          <a:prstGeom prst="rect">
            <a:avLst/>
          </a:prstGeom>
          <a:noFill/>
        </p:spPr>
        <p:txBody>
          <a:bodyPr wrap="square">
            <a:spAutoFit/>
          </a:bodyPr>
          <a:lstStyle/>
          <a:p>
            <a:pPr marL="645795" indent="-457200">
              <a:buFont typeface="Wingdings" panose="05000000000000000000" pitchFamily="2" charset="2"/>
              <a:buChar char="Ø"/>
            </a:pPr>
            <a:r>
              <a:rPr lang="en-US" sz="32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32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32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32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2800" dirty="0">
                <a:solidFill>
                  <a:srgbClr val="000000"/>
                </a:solidFill>
                <a:latin typeface="Book Antiqua" panose="02040602050305030304" pitchFamily="18" charset="0"/>
              </a:rPr>
              <a:t>Article 40, 59, 63, 74, 86, 87, 123, 157,169 al 1,  </a:t>
            </a:r>
            <a:endParaRPr lang="en-US" sz="40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800" b="1" u="sng"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800" b="1" u="sng"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lgn="just">
              <a:buFont typeface="Wingdings" panose="05000000000000000000" pitchFamily="2" charset="2"/>
              <a:buChar char="ü"/>
            </a:pPr>
            <a:r>
              <a:rPr lang="fr-FR" sz="2800" dirty="0">
                <a:solidFill>
                  <a:srgbClr val="000000"/>
                </a:solidFill>
                <a:latin typeface="Book Antiqua" panose="02040602050305030304" pitchFamily="18" charset="0"/>
              </a:rPr>
              <a:t>Recevoir les ordonnances du juge-commissaire</a:t>
            </a:r>
          </a:p>
          <a:p>
            <a:pPr marL="474345" indent="-285750" algn="just">
              <a:buFont typeface="Wingdings" panose="05000000000000000000" pitchFamily="2" charset="2"/>
              <a:buChar char="ü"/>
            </a:pPr>
            <a:r>
              <a:rPr lang="fr-FR" sz="2800" dirty="0">
                <a:solidFill>
                  <a:srgbClr val="000000"/>
                </a:solidFill>
                <a:latin typeface="Book Antiqua" panose="02040602050305030304" pitchFamily="18" charset="0"/>
              </a:rPr>
              <a:t>Communiquer les décisions du juge commissaire à la juridiction</a:t>
            </a:r>
          </a:p>
          <a:p>
            <a:pPr marL="474345" indent="-285750" algn="just">
              <a:buFont typeface="Wingdings" panose="05000000000000000000" pitchFamily="2" charset="2"/>
              <a:buChar char="ü"/>
            </a:pPr>
            <a:r>
              <a:rPr lang="fr-FR" sz="2800" dirty="0">
                <a:solidFill>
                  <a:srgbClr val="000000"/>
                </a:solidFill>
                <a:latin typeface="Book Antiqua" panose="02040602050305030304" pitchFamily="18" charset="0"/>
              </a:rPr>
              <a:t>Communiquer à toute personne contre laquelle la décision du juge fait grief ( le débiteur notamment ou les créanciers)</a:t>
            </a:r>
          </a:p>
          <a:p>
            <a:pPr marL="474345" indent="-285750" algn="just">
              <a:buFont typeface="Wingdings" panose="05000000000000000000" pitchFamily="2" charset="2"/>
              <a:buChar char="ü"/>
            </a:pPr>
            <a:r>
              <a:rPr lang="fr-FR" sz="2800" dirty="0">
                <a:solidFill>
                  <a:srgbClr val="000000"/>
                </a:solidFill>
                <a:latin typeface="Book Antiqua" panose="02040602050305030304" pitchFamily="18" charset="0"/>
              </a:rPr>
              <a:t>Recevoir la déclaration d’opposition contre les ordonnances du juge commissaire</a:t>
            </a:r>
          </a:p>
          <a:p>
            <a:pPr marL="474345" indent="-285750" algn="just">
              <a:buFont typeface="Wingdings" panose="05000000000000000000" pitchFamily="2" charset="2"/>
              <a:buChar char="ü"/>
            </a:pPr>
            <a:r>
              <a:rPr lang="fr-FR" sz="2800" dirty="0">
                <a:solidFill>
                  <a:srgbClr val="000000"/>
                </a:solidFill>
                <a:latin typeface="Book Antiqua" panose="02040602050305030304" pitchFamily="18" charset="0"/>
              </a:rPr>
              <a:t>Saisine de la juridiction et enrôlement à l’audience la plus utile  </a:t>
            </a:r>
          </a:p>
          <a:p>
            <a:pPr marL="474345" indent="-285750" algn="just">
              <a:buFont typeface="Wingdings" panose="05000000000000000000" pitchFamily="2" charset="2"/>
              <a:buChar char="ü"/>
            </a:pPr>
            <a:r>
              <a:rPr lang="fr-FR" sz="2800" dirty="0">
                <a:solidFill>
                  <a:srgbClr val="000000"/>
                </a:solidFill>
                <a:latin typeface="Book Antiqua" panose="02040602050305030304" pitchFamily="18" charset="0"/>
              </a:rPr>
              <a:t>Formaliser l’appel intervenu contre le jugement rendu sur opposition et transmettre à la Cour d’Appel </a:t>
            </a:r>
          </a:p>
          <a:p>
            <a:pPr marL="474345" indent="-285750" algn="just">
              <a:buFont typeface="Wingdings" panose="05000000000000000000" pitchFamily="2" charset="2"/>
              <a:buChar char="ü"/>
            </a:pPr>
            <a:r>
              <a:rPr lang="fr-FR" sz="2800" dirty="0">
                <a:solidFill>
                  <a:srgbClr val="000000"/>
                </a:solidFill>
                <a:latin typeface="Book Antiqua" panose="02040602050305030304" pitchFamily="18" charset="0"/>
              </a:rPr>
              <a:t>Recevoir la déclaration du surenchérisseur et aviser le juge-commissaire dudit surenchérisseur;  </a:t>
            </a:r>
          </a:p>
        </p:txBody>
      </p:sp>
    </p:spTree>
    <p:extLst>
      <p:ext uri="{BB962C8B-B14F-4D97-AF65-F5344CB8AC3E}">
        <p14:creationId xmlns:p14="http://schemas.microsoft.com/office/powerpoint/2010/main" val="1185193863"/>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4DB166FF-0CE9-F353-B480-392265F9A6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9862" y="0"/>
            <a:ext cx="1012138" cy="698365"/>
          </a:xfrm>
          <a:prstGeom prst="rect">
            <a:avLst/>
          </a:prstGeom>
        </p:spPr>
      </p:pic>
      <p:pic>
        <p:nvPicPr>
          <p:cNvPr id="5" name="Picture 4" descr="Sénégal">
            <a:extLst>
              <a:ext uri="{FF2B5EF4-FFF2-40B4-BE49-F238E27FC236}">
                <a16:creationId xmlns:a16="http://schemas.microsoft.com/office/drawing/2014/main" id="{40D26934-65BE-28F7-E0CE-85629E5DBE98}"/>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4" y="-21714"/>
            <a:ext cx="939392" cy="72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a:extLst>
              <a:ext uri="{FF2B5EF4-FFF2-40B4-BE49-F238E27FC236}">
                <a16:creationId xmlns:a16="http://schemas.microsoft.com/office/drawing/2014/main" id="{758F1062-7F81-440C-4C92-C917EC0E24EA}"/>
              </a:ext>
            </a:extLst>
          </p:cNvPr>
          <p:cNvSpPr txBox="1"/>
          <p:nvPr/>
        </p:nvSpPr>
        <p:spPr>
          <a:xfrm>
            <a:off x="1005840" y="167142"/>
            <a:ext cx="10180319" cy="6247864"/>
          </a:xfrm>
          <a:prstGeom prst="rect">
            <a:avLst/>
          </a:prstGeom>
          <a:noFill/>
        </p:spPr>
        <p:txBody>
          <a:bodyPr wrap="square">
            <a:spAutoFit/>
          </a:bodyPr>
          <a:lstStyle/>
          <a:p>
            <a:pPr marL="188595" algn="ctr"/>
            <a:r>
              <a:rPr lang="fr-FR" sz="3200" b="1" u="sng" dirty="0">
                <a:solidFill>
                  <a:srgbClr val="000000"/>
                </a:solidFill>
                <a:latin typeface="Book Antiqua" panose="02040602050305030304" pitchFamily="18" charset="0"/>
              </a:rPr>
              <a:t>SUITE 1</a:t>
            </a:r>
          </a:p>
          <a:p>
            <a:pPr marL="474345" indent="-285750">
              <a:buFont typeface="Wingdings" panose="05000000000000000000" pitchFamily="2" charset="2"/>
              <a:buChar char="ü"/>
            </a:pPr>
            <a:r>
              <a:rPr lang="fr-FR" sz="2800" dirty="0">
                <a:solidFill>
                  <a:srgbClr val="000000"/>
                </a:solidFill>
                <a:latin typeface="Book Antiqua" panose="02040602050305030304" pitchFamily="18" charset="0"/>
              </a:rPr>
              <a:t>Transmettre au juge commissaire le jugement prononçant l’apposition de scellés sur les caisses, coffres, livres, documents, effets du débiteur</a:t>
            </a:r>
          </a:p>
          <a:p>
            <a:pPr marL="474345" indent="-285750">
              <a:buFont typeface="Wingdings" panose="05000000000000000000" pitchFamily="2" charset="2"/>
              <a:buChar char="ü"/>
            </a:pPr>
            <a:r>
              <a:rPr lang="fr-FR" sz="2800" dirty="0">
                <a:solidFill>
                  <a:srgbClr val="000000"/>
                </a:solidFill>
                <a:latin typeface="Book Antiqua" panose="02040602050305030304" pitchFamily="18" charset="0"/>
              </a:rPr>
              <a:t>Recevoir l’inventaire des biens du débiteur dressé par le syndic</a:t>
            </a:r>
          </a:p>
          <a:p>
            <a:pPr marL="474345" indent="-285750">
              <a:buFont typeface="Wingdings" panose="05000000000000000000" pitchFamily="2" charset="2"/>
              <a:buChar char="ü"/>
            </a:pPr>
            <a:r>
              <a:rPr lang="fr-FR" sz="2800" dirty="0">
                <a:solidFill>
                  <a:srgbClr val="000000"/>
                </a:solidFill>
                <a:latin typeface="Book Antiqua" panose="02040602050305030304" pitchFamily="18" charset="0"/>
              </a:rPr>
              <a:t>Inscription d’hypothèque sur les immeubles du débiteur ( immédiatement) conformément à la publication foncière  </a:t>
            </a:r>
          </a:p>
          <a:p>
            <a:pPr marL="474345" indent="-285750">
              <a:buFont typeface="Wingdings" panose="05000000000000000000" pitchFamily="2" charset="2"/>
              <a:buChar char="ü"/>
            </a:pPr>
            <a:r>
              <a:rPr lang="fr-FR" sz="2800" dirty="0">
                <a:solidFill>
                  <a:srgbClr val="000000"/>
                </a:solidFill>
                <a:latin typeface="Book Antiqua" panose="02040602050305030304" pitchFamily="18" charset="0"/>
              </a:rPr>
              <a:t>Recevoir l’état de créances après vérification et signature du juge commissaire </a:t>
            </a:r>
          </a:p>
          <a:p>
            <a:pPr marL="474345" indent="-285750">
              <a:buFont typeface="Wingdings" panose="05000000000000000000" pitchFamily="2" charset="2"/>
              <a:buChar char="ü"/>
            </a:pPr>
            <a:r>
              <a:rPr lang="fr-FR" sz="2800" dirty="0">
                <a:solidFill>
                  <a:srgbClr val="000000"/>
                </a:solidFill>
                <a:latin typeface="Book Antiqua" panose="02040602050305030304" pitchFamily="18" charset="0"/>
              </a:rPr>
              <a:t>Avertir sans délai les créanciers du dépôt de l’état de créances par une insertion dans un journal d’annonces légales</a:t>
            </a:r>
          </a:p>
          <a:p>
            <a:pPr marL="474345" indent="-285750">
              <a:buFont typeface="Wingdings" panose="05000000000000000000" pitchFamily="2" charset="2"/>
              <a:buChar char="ü"/>
            </a:pPr>
            <a:r>
              <a:rPr lang="fr-FR" sz="2800" dirty="0">
                <a:solidFill>
                  <a:srgbClr val="000000"/>
                </a:solidFill>
                <a:latin typeface="Book Antiqua" panose="02040602050305030304" pitchFamily="18" charset="0"/>
              </a:rPr>
              <a:t>Adresser aux créanciers un extrait de l’état de créances</a:t>
            </a:r>
          </a:p>
        </p:txBody>
      </p:sp>
    </p:spTree>
    <p:extLst>
      <p:ext uri="{BB962C8B-B14F-4D97-AF65-F5344CB8AC3E}">
        <p14:creationId xmlns:p14="http://schemas.microsoft.com/office/powerpoint/2010/main" val="4164195182"/>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a:extLst>
            <a:ext uri="{FF2B5EF4-FFF2-40B4-BE49-F238E27FC236}">
              <a16:creationId xmlns:a16="http://schemas.microsoft.com/office/drawing/2014/main" id="{4FDBACE2-C758-D904-3406-C61D5A637829}"/>
            </a:ext>
          </a:extLst>
        </p:cNvPr>
        <p:cNvGrpSpPr/>
        <p:nvPr/>
      </p:nvGrpSpPr>
      <p:grpSpPr>
        <a:xfrm>
          <a:off x="0" y="0"/>
          <a:ext cx="0" cy="0"/>
          <a:chOff x="0" y="0"/>
          <a:chExt cx="0" cy="0"/>
        </a:xfrm>
      </p:grpSpPr>
      <p:pic>
        <p:nvPicPr>
          <p:cNvPr id="4" name="Image 1">
            <a:extLst>
              <a:ext uri="{FF2B5EF4-FFF2-40B4-BE49-F238E27FC236}">
                <a16:creationId xmlns:a16="http://schemas.microsoft.com/office/drawing/2014/main" id="{707FC5C4-C8F9-7234-6FE0-8A12E8A918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9862" y="0"/>
            <a:ext cx="1012138" cy="698365"/>
          </a:xfrm>
          <a:prstGeom prst="rect">
            <a:avLst/>
          </a:prstGeom>
        </p:spPr>
      </p:pic>
      <p:pic>
        <p:nvPicPr>
          <p:cNvPr id="5" name="Picture 4" descr="Sénégal">
            <a:extLst>
              <a:ext uri="{FF2B5EF4-FFF2-40B4-BE49-F238E27FC236}">
                <a16:creationId xmlns:a16="http://schemas.microsoft.com/office/drawing/2014/main" id="{49828172-35A3-4BF0-E6F3-6BD3A8D8BD18}"/>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4" y="-21714"/>
            <a:ext cx="939392" cy="72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a:extLst>
              <a:ext uri="{FF2B5EF4-FFF2-40B4-BE49-F238E27FC236}">
                <a16:creationId xmlns:a16="http://schemas.microsoft.com/office/drawing/2014/main" id="{E14E9C37-9A0D-0663-E3A3-669A18F24B3D}"/>
              </a:ext>
            </a:extLst>
          </p:cNvPr>
          <p:cNvSpPr txBox="1"/>
          <p:nvPr/>
        </p:nvSpPr>
        <p:spPr>
          <a:xfrm>
            <a:off x="1104907" y="71348"/>
            <a:ext cx="9919063" cy="6494085"/>
          </a:xfrm>
          <a:prstGeom prst="rect">
            <a:avLst/>
          </a:prstGeom>
          <a:noFill/>
        </p:spPr>
        <p:txBody>
          <a:bodyPr wrap="square">
            <a:spAutoFit/>
          </a:bodyPr>
          <a:lstStyle/>
          <a:p>
            <a:pPr marL="188595" algn="ctr"/>
            <a:r>
              <a:rPr lang="fr-FR" sz="3200" b="1" u="sng" dirty="0">
                <a:solidFill>
                  <a:srgbClr val="000000"/>
                </a:solidFill>
                <a:latin typeface="Book Antiqua" panose="02040602050305030304" pitchFamily="18" charset="0"/>
              </a:rPr>
              <a:t>SUITE 2 ET FIN</a:t>
            </a:r>
          </a:p>
          <a:p>
            <a:pPr marL="474345" indent="-285750">
              <a:buFont typeface="Wingdings" panose="05000000000000000000" pitchFamily="2" charset="2"/>
              <a:buChar char="ü"/>
            </a:pPr>
            <a:r>
              <a:rPr lang="fr-FR" sz="2400" dirty="0">
                <a:solidFill>
                  <a:srgbClr val="000000"/>
                </a:solidFill>
                <a:latin typeface="Book Antiqua" panose="02040602050305030304" pitchFamily="18" charset="0"/>
              </a:rPr>
              <a:t>Aviser les créanciers un avis de rejet ( en tout ou partie) contre récépissé</a:t>
            </a:r>
          </a:p>
          <a:p>
            <a:pPr marL="474345" indent="-285750">
              <a:buFont typeface="Wingdings" panose="05000000000000000000" pitchFamily="2" charset="2"/>
              <a:buChar char="ü"/>
            </a:pPr>
            <a:r>
              <a:rPr lang="fr-FR" sz="2400" dirty="0">
                <a:solidFill>
                  <a:srgbClr val="000000"/>
                </a:solidFill>
                <a:latin typeface="Book Antiqua" panose="02040602050305030304" pitchFamily="18" charset="0"/>
              </a:rPr>
              <a:t>Aviser les parties de l’audience à tenir sur les contestations de créances  </a:t>
            </a:r>
          </a:p>
          <a:p>
            <a:pPr marL="474345" indent="-285750">
              <a:buFont typeface="Wingdings" panose="05000000000000000000" pitchFamily="2" charset="2"/>
              <a:buChar char="ü"/>
            </a:pPr>
            <a:r>
              <a:rPr lang="fr-FR" sz="2400" dirty="0">
                <a:solidFill>
                  <a:srgbClr val="000000"/>
                </a:solidFill>
                <a:latin typeface="Book Antiqua" panose="02040602050305030304" pitchFamily="18" charset="0"/>
              </a:rPr>
              <a:t>Aviser les intéressés de la décision portant état de créances </a:t>
            </a:r>
          </a:p>
          <a:p>
            <a:pPr marL="474345" indent="-285750">
              <a:buFont typeface="Wingdings" panose="05000000000000000000" pitchFamily="2" charset="2"/>
              <a:buChar char="ü"/>
            </a:pPr>
            <a:r>
              <a:rPr lang="fr-FR" sz="2400" dirty="0">
                <a:solidFill>
                  <a:srgbClr val="000000"/>
                </a:solidFill>
                <a:latin typeface="Book Antiqua" panose="02040602050305030304" pitchFamily="18" charset="0"/>
              </a:rPr>
              <a:t>Recevoir l’ordonnance portant sur la revendication de biens et le sort des contrats et la communiquer au syndic et la notifier aux parties ( art 101-1)</a:t>
            </a:r>
          </a:p>
          <a:p>
            <a:pPr marL="474345" indent="-285750">
              <a:buFont typeface="Wingdings" panose="05000000000000000000" pitchFamily="2" charset="2"/>
              <a:buChar char="ü"/>
            </a:pPr>
            <a:r>
              <a:rPr lang="fr-FR" sz="2400" dirty="0">
                <a:solidFill>
                  <a:srgbClr val="000000"/>
                </a:solidFill>
                <a:latin typeface="Book Antiqua" panose="02040602050305030304" pitchFamily="18" charset="0"/>
              </a:rPr>
              <a:t>Communiquer au syndic le projet de concordat déposé par le débiteur et aviser les créanciers de ce projet par insertion au journal d’annonces légales</a:t>
            </a:r>
          </a:p>
          <a:p>
            <a:pPr marL="474345" indent="-285750">
              <a:buFont typeface="Wingdings" panose="05000000000000000000" pitchFamily="2" charset="2"/>
              <a:buChar char="ü"/>
            </a:pPr>
            <a:r>
              <a:rPr lang="fr-FR" sz="2400" dirty="0">
                <a:solidFill>
                  <a:srgbClr val="000000"/>
                </a:solidFill>
                <a:latin typeface="Book Antiqua" panose="02040602050305030304" pitchFamily="18" charset="0"/>
              </a:rPr>
              <a:t>Appeler le débiteur ou les dirigeants de la personne morale à se présenter à l’assemblée concordataire  ; </a:t>
            </a:r>
          </a:p>
          <a:p>
            <a:pPr marL="474345" indent="-285750">
              <a:buFont typeface="Wingdings" panose="05000000000000000000" pitchFamily="2" charset="2"/>
              <a:buChar char="ü"/>
            </a:pPr>
            <a:r>
              <a:rPr lang="fr-FR" sz="2400" dirty="0">
                <a:solidFill>
                  <a:srgbClr val="000000"/>
                </a:solidFill>
                <a:latin typeface="Book Antiqua" panose="02040602050305030304" pitchFamily="18" charset="0"/>
              </a:rPr>
              <a:t>Notifier la décision d'homologation du concordat au Ministère Public et aux créanciers</a:t>
            </a:r>
            <a:endParaRPr lang="en-US" sz="3600" b="1" spc="5" dirty="0">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fr-FR" sz="2400" dirty="0">
              <a:solidFill>
                <a:srgbClr val="000000"/>
              </a:solidFill>
              <a:latin typeface="Book Antiqua" panose="02040602050305030304" pitchFamily="18" charset="0"/>
            </a:endParaRPr>
          </a:p>
        </p:txBody>
      </p:sp>
    </p:spTree>
    <p:extLst>
      <p:ext uri="{BB962C8B-B14F-4D97-AF65-F5344CB8AC3E}">
        <p14:creationId xmlns:p14="http://schemas.microsoft.com/office/powerpoint/2010/main" val="163603781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a:extLst>
            <a:ext uri="{FF2B5EF4-FFF2-40B4-BE49-F238E27FC236}">
              <a16:creationId xmlns:a16="http://schemas.microsoft.com/office/drawing/2014/main" id="{C1C43FD7-FFB3-E01A-DE2F-3A7280F738A0}"/>
            </a:ext>
          </a:extLst>
        </p:cNvPr>
        <p:cNvGrpSpPr/>
        <p:nvPr/>
      </p:nvGrpSpPr>
      <p:grpSpPr>
        <a:xfrm>
          <a:off x="0" y="0"/>
          <a:ext cx="0" cy="0"/>
          <a:chOff x="0" y="0"/>
          <a:chExt cx="0" cy="0"/>
        </a:xfrm>
      </p:grpSpPr>
      <p:pic>
        <p:nvPicPr>
          <p:cNvPr id="4" name="Image 1">
            <a:extLst>
              <a:ext uri="{FF2B5EF4-FFF2-40B4-BE49-F238E27FC236}">
                <a16:creationId xmlns:a16="http://schemas.microsoft.com/office/drawing/2014/main" id="{BF5A270A-6D08-95CE-D819-7757006B14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9862" y="0"/>
            <a:ext cx="1012138" cy="698365"/>
          </a:xfrm>
          <a:prstGeom prst="rect">
            <a:avLst/>
          </a:prstGeom>
        </p:spPr>
      </p:pic>
      <p:pic>
        <p:nvPicPr>
          <p:cNvPr id="5" name="Picture 4" descr="Sénégal">
            <a:extLst>
              <a:ext uri="{FF2B5EF4-FFF2-40B4-BE49-F238E27FC236}">
                <a16:creationId xmlns:a16="http://schemas.microsoft.com/office/drawing/2014/main" id="{85417DC4-5919-0554-3013-0651101DAA4D}"/>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4" y="-21714"/>
            <a:ext cx="939392" cy="72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ZoneTexte 2">
            <a:extLst>
              <a:ext uri="{FF2B5EF4-FFF2-40B4-BE49-F238E27FC236}">
                <a16:creationId xmlns:a16="http://schemas.microsoft.com/office/drawing/2014/main" id="{C936161E-10C7-4A30-A893-F02F8E7ECE91}"/>
              </a:ext>
            </a:extLst>
          </p:cNvPr>
          <p:cNvSpPr txBox="1"/>
          <p:nvPr/>
        </p:nvSpPr>
        <p:spPr>
          <a:xfrm>
            <a:off x="947291" y="271645"/>
            <a:ext cx="10232571" cy="5570756"/>
          </a:xfrm>
          <a:prstGeom prst="rect">
            <a:avLst/>
          </a:prstGeom>
          <a:noFill/>
        </p:spPr>
        <p:txBody>
          <a:bodyPr wrap="square">
            <a:spAutoFit/>
          </a:bodyPr>
          <a:lstStyle/>
          <a:p>
            <a:pPr marL="188595"/>
            <a:r>
              <a:rPr lang="en-US" sz="3200" b="1" u="sng"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3200" b="1" u="sng"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3200" b="1" u="sng"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3200" b="1" u="sng"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3200" b="1" u="sng"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4000" b="1" u="sng"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2400" dirty="0">
                <a:solidFill>
                  <a:srgbClr val="000000"/>
                </a:solidFill>
                <a:latin typeface="Book Antiqua" panose="02040602050305030304" pitchFamily="18" charset="0"/>
              </a:rPr>
              <a:t>Sans délai</a:t>
            </a:r>
          </a:p>
          <a:p>
            <a:pPr marL="474345" indent="-285750">
              <a:buFont typeface="Wingdings" panose="05000000000000000000" pitchFamily="2" charset="2"/>
              <a:buChar char="ü"/>
            </a:pPr>
            <a:r>
              <a:rPr lang="fr-FR" sz="2400" dirty="0">
                <a:solidFill>
                  <a:srgbClr val="000000"/>
                </a:solidFill>
                <a:latin typeface="Book Antiqua" panose="02040602050305030304" pitchFamily="18" charset="0"/>
              </a:rPr>
              <a:t>Dans les 8 Jours pour les oppositions</a:t>
            </a:r>
          </a:p>
          <a:p>
            <a:pPr marL="474345" indent="-285750">
              <a:buFont typeface="Wingdings" panose="05000000000000000000" pitchFamily="2" charset="2"/>
              <a:buChar char="ü"/>
            </a:pPr>
            <a:r>
              <a:rPr lang="fr-FR" sz="2400" dirty="0">
                <a:solidFill>
                  <a:srgbClr val="000000"/>
                </a:solidFill>
                <a:latin typeface="Book Antiqua" panose="02040602050305030304" pitchFamily="18" charset="0"/>
              </a:rPr>
              <a:t>15 jours avant l’expiration du délai de l’art 88</a:t>
            </a:r>
          </a:p>
          <a:p>
            <a:pPr marL="474345" indent="-285750">
              <a:buFont typeface="Wingdings" panose="05000000000000000000" pitchFamily="2" charset="2"/>
              <a:buChar char="ü"/>
            </a:pPr>
            <a:r>
              <a:rPr lang="fr-FR" sz="2400" dirty="0">
                <a:solidFill>
                  <a:srgbClr val="000000"/>
                </a:solidFill>
                <a:latin typeface="Book Antiqua" panose="02040602050305030304" pitchFamily="18" charset="0"/>
              </a:rPr>
              <a:t>8 jours avant l’audience ( sur opposition concernant les créances contestées)</a:t>
            </a:r>
          </a:p>
          <a:p>
            <a:pPr marL="645795" indent="-457200">
              <a:buFont typeface="Wingdings" panose="05000000000000000000" pitchFamily="2" charset="2"/>
              <a:buChar char="Ø"/>
            </a:pPr>
            <a:r>
              <a:rPr lang="en-US" sz="3600" b="1" u="sng" spc="-5" dirty="0">
                <a:latin typeface="Times New Roman" panose="02020603050405020304" pitchFamily="18" charset="0"/>
                <a:ea typeface="Book Antiqua" panose="02040602050305030304" pitchFamily="18" charset="0"/>
                <a:cs typeface="Times New Roman" panose="02020603050405020304" pitchFamily="18" charset="0"/>
              </a:rPr>
              <a:t>T</a:t>
            </a:r>
            <a:r>
              <a:rPr lang="en-US" sz="3600" b="1" u="sng" dirty="0">
                <a:latin typeface="Times New Roman" panose="02020603050405020304" pitchFamily="18" charset="0"/>
                <a:ea typeface="Book Antiqua" panose="02040602050305030304" pitchFamily="18" charset="0"/>
                <a:cs typeface="Times New Roman" panose="02020603050405020304" pitchFamily="18" charset="0"/>
              </a:rPr>
              <a:t>EX</a:t>
            </a:r>
            <a:r>
              <a:rPr lang="en-US" sz="3600" b="1" u="sng" spc="5" dirty="0">
                <a:latin typeface="Times New Roman" panose="02020603050405020304" pitchFamily="18" charset="0"/>
                <a:ea typeface="Book Antiqua" panose="02040602050305030304" pitchFamily="18" charset="0"/>
                <a:cs typeface="Times New Roman" panose="02020603050405020304" pitchFamily="18" charset="0"/>
              </a:rPr>
              <a:t>T</a:t>
            </a:r>
            <a:r>
              <a:rPr lang="en-US" sz="3600" b="1" u="sng" dirty="0">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2400" dirty="0">
                <a:solidFill>
                  <a:srgbClr val="000000"/>
                </a:solidFill>
                <a:latin typeface="Book Antiqua" panose="02040602050305030304" pitchFamily="18" charset="0"/>
              </a:rPr>
              <a:t>Article 17 al.2 et 3</a:t>
            </a:r>
            <a:endParaRPr lang="en-US" sz="4000" b="1" dirty="0">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3200" b="1" u="sng" dirty="0">
                <a:latin typeface="Times New Roman" panose="02020603050405020304" pitchFamily="18" charset="0"/>
                <a:ea typeface="Book Antiqua" panose="02040602050305030304" pitchFamily="18" charset="0"/>
                <a:cs typeface="Times New Roman" panose="02020603050405020304" pitchFamily="18" charset="0"/>
              </a:rPr>
              <a:t>D</a:t>
            </a:r>
            <a:r>
              <a:rPr lang="en-US" sz="3200" b="1" u="sng" spc="-10" dirty="0">
                <a:latin typeface="Times New Roman" panose="02020603050405020304" pitchFamily="18" charset="0"/>
                <a:ea typeface="Book Antiqua" panose="02040602050305030304" pitchFamily="18" charset="0"/>
                <a:cs typeface="Times New Roman" panose="02020603050405020304" pitchFamily="18" charset="0"/>
              </a:rPr>
              <a:t>i</a:t>
            </a:r>
            <a:r>
              <a:rPr lang="en-US" sz="3200" b="1" u="sng" spc="5" dirty="0">
                <a:latin typeface="Times New Roman" panose="02020603050405020304" pitchFamily="18" charset="0"/>
                <a:ea typeface="Book Antiqua" panose="02040602050305030304" pitchFamily="18" charset="0"/>
                <a:cs typeface="Times New Roman" panose="02020603050405020304" pitchFamily="18" charset="0"/>
              </a:rPr>
              <a:t>l</a:t>
            </a:r>
            <a:r>
              <a:rPr lang="en-US" sz="3200" b="1" u="sng" spc="-10" dirty="0">
                <a:latin typeface="Times New Roman" panose="02020603050405020304" pitchFamily="18" charset="0"/>
                <a:ea typeface="Book Antiqua" panose="02040602050305030304" pitchFamily="18" charset="0"/>
                <a:cs typeface="Times New Roman" panose="02020603050405020304" pitchFamily="18" charset="0"/>
              </a:rPr>
              <a:t>i</a:t>
            </a:r>
            <a:r>
              <a:rPr lang="en-US" sz="3200" b="1" u="sng" dirty="0">
                <a:latin typeface="Times New Roman" panose="02020603050405020304" pitchFamily="18" charset="0"/>
                <a:ea typeface="Book Antiqua" panose="02040602050305030304" pitchFamily="18" charset="0"/>
                <a:cs typeface="Times New Roman" panose="02020603050405020304" pitchFamily="18" charset="0"/>
              </a:rPr>
              <a:t>ge</a:t>
            </a:r>
            <a:r>
              <a:rPr lang="en-US" sz="3200" b="1" u="sng" spc="-5" dirty="0">
                <a:latin typeface="Times New Roman" panose="02020603050405020304" pitchFamily="18" charset="0"/>
                <a:ea typeface="Book Antiqua" panose="02040602050305030304" pitchFamily="18" charset="0"/>
                <a:cs typeface="Times New Roman" panose="02020603050405020304" pitchFamily="18" charset="0"/>
              </a:rPr>
              <a:t>n</a:t>
            </a:r>
            <a:r>
              <a:rPr lang="en-US" sz="3200" b="1" u="sng" dirty="0">
                <a:latin typeface="Times New Roman" panose="02020603050405020304" pitchFamily="18" charset="0"/>
                <a:ea typeface="Book Antiqua" panose="02040602050305030304" pitchFamily="18" charset="0"/>
                <a:cs typeface="Times New Roman" panose="02020603050405020304" pitchFamily="18" charset="0"/>
              </a:rPr>
              <a:t>ces</a:t>
            </a:r>
            <a:r>
              <a:rPr lang="en-US" sz="4000" b="1" spc="5" dirty="0">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2400" dirty="0">
                <a:solidFill>
                  <a:srgbClr val="000000"/>
                </a:solidFill>
                <a:latin typeface="Book Antiqua" panose="02040602050305030304" pitchFamily="18" charset="0"/>
              </a:rPr>
              <a:t>Accomplir les formalités de mention et de publicité légales relatives à la décision d’homologation ou de rejet du concordat</a:t>
            </a:r>
            <a:endParaRPr lang="en-US" sz="4000" b="1" spc="5" dirty="0">
              <a:latin typeface="Times New Roman" panose="02020603050405020304" pitchFamily="18" charset="0"/>
              <a:ea typeface="Book Antiqua" panose="02040602050305030304" pitchFamily="18" charset="0"/>
              <a:cs typeface="Times New Roman" panose="02020603050405020304" pitchFamily="18" charset="0"/>
            </a:endParaRPr>
          </a:p>
          <a:p>
            <a:pPr marL="188595"/>
            <a:endParaRPr lang="fr-FR" sz="2400" dirty="0">
              <a:solidFill>
                <a:srgbClr val="000000"/>
              </a:solidFill>
              <a:latin typeface="Book Antiqua" panose="02040602050305030304" pitchFamily="18" charset="0"/>
            </a:endParaRPr>
          </a:p>
          <a:p>
            <a:pPr marL="474345" indent="-285750">
              <a:buFont typeface="Wingdings" panose="05000000000000000000" pitchFamily="2" charset="2"/>
              <a:buChar char="ü"/>
            </a:pPr>
            <a:endParaRPr lang="fr-FR" sz="2400" dirty="0">
              <a:solidFill>
                <a:srgbClr val="000000"/>
              </a:solidFill>
              <a:latin typeface="Book Antiqua" panose="02040602050305030304" pitchFamily="18" charset="0"/>
            </a:endParaRPr>
          </a:p>
        </p:txBody>
      </p:sp>
    </p:spTree>
    <p:extLst>
      <p:ext uri="{BB962C8B-B14F-4D97-AF65-F5344CB8AC3E}">
        <p14:creationId xmlns:p14="http://schemas.microsoft.com/office/powerpoint/2010/main" val="145877015"/>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4DB166FF-0CE9-F353-B480-392265F9A6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9862" y="0"/>
            <a:ext cx="1012138" cy="698365"/>
          </a:xfrm>
          <a:prstGeom prst="rect">
            <a:avLst/>
          </a:prstGeom>
        </p:spPr>
      </p:pic>
      <p:pic>
        <p:nvPicPr>
          <p:cNvPr id="5" name="Picture 4" descr="Sénégal">
            <a:extLst>
              <a:ext uri="{FF2B5EF4-FFF2-40B4-BE49-F238E27FC236}">
                <a16:creationId xmlns:a16="http://schemas.microsoft.com/office/drawing/2014/main" id="{40D26934-65BE-28F7-E0CE-85629E5DBE98}"/>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4" y="-21714"/>
            <a:ext cx="939392" cy="72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F3C17695-4D67-E6F5-C775-12EB4D0DC837}"/>
              </a:ext>
            </a:extLst>
          </p:cNvPr>
          <p:cNvSpPr txBox="1"/>
          <p:nvPr/>
        </p:nvSpPr>
        <p:spPr>
          <a:xfrm>
            <a:off x="1608474" y="571246"/>
            <a:ext cx="9110425" cy="2923877"/>
          </a:xfrm>
          <a:prstGeom prst="rect">
            <a:avLst/>
          </a:prstGeom>
          <a:noFill/>
        </p:spPr>
        <p:txBody>
          <a:bodyPr wrap="square">
            <a:spAutoFit/>
          </a:bodyPr>
          <a:lstStyle/>
          <a:p>
            <a:pPr marL="188595"/>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25 al. 3 et 4</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Recevoir et transmettre au Président les actes de saisine (déclaration de cessation des paiements du débiteur, assignation du créancier, etc.) ainsi que les documents requis par la procédure</a:t>
            </a:r>
            <a:endPar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La déclaration du débiteur doit déposer au plus tard dans les trente (30) jours qui suivent la cessation des paiements </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4191183033"/>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5000"/>
            <a:lum/>
          </a:blip>
          <a:srcRect/>
          <a:stretch>
            <a:fillRect/>
          </a:stretch>
        </a:blipFill>
        <a:effectLst/>
      </p:bgPr>
    </p:bg>
    <p:spTree>
      <p:nvGrpSpPr>
        <p:cNvPr id="1" name=""/>
        <p:cNvGrpSpPr/>
        <p:nvPr/>
      </p:nvGrpSpPr>
      <p:grpSpPr>
        <a:xfrm>
          <a:off x="0" y="0"/>
          <a:ext cx="0" cy="0"/>
          <a:chOff x="0" y="0"/>
          <a:chExt cx="0" cy="0"/>
        </a:xfrm>
      </p:grpSpPr>
      <p:pic>
        <p:nvPicPr>
          <p:cNvPr id="4" name="Image 1">
            <a:extLst>
              <a:ext uri="{FF2B5EF4-FFF2-40B4-BE49-F238E27FC236}">
                <a16:creationId xmlns:a16="http://schemas.microsoft.com/office/drawing/2014/main" id="{B970EB1D-A6F0-DFF5-FF3C-60456D0BE0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8392" y="0"/>
            <a:ext cx="1043608" cy="720079"/>
          </a:xfrm>
          <a:prstGeom prst="rect">
            <a:avLst/>
          </a:prstGeom>
        </p:spPr>
      </p:pic>
      <p:pic>
        <p:nvPicPr>
          <p:cNvPr id="5" name="Picture 4" descr="Sénégal">
            <a:extLst>
              <a:ext uri="{FF2B5EF4-FFF2-40B4-BE49-F238E27FC236}">
                <a16:creationId xmlns:a16="http://schemas.microsoft.com/office/drawing/2014/main" id="{D3B99C59-7009-4A85-135F-8438FE425F76}"/>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623" y="-21714"/>
            <a:ext cx="1169359" cy="89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a:extLst>
              <a:ext uri="{FF2B5EF4-FFF2-40B4-BE49-F238E27FC236}">
                <a16:creationId xmlns:a16="http://schemas.microsoft.com/office/drawing/2014/main" id="{EC3DC8FD-BCBE-5DCE-683F-36E40FD43048}"/>
              </a:ext>
            </a:extLst>
          </p:cNvPr>
          <p:cNvSpPr txBox="1"/>
          <p:nvPr/>
        </p:nvSpPr>
        <p:spPr>
          <a:xfrm>
            <a:off x="1608474" y="571246"/>
            <a:ext cx="9110425" cy="5170646"/>
          </a:xfrm>
          <a:prstGeom prst="rect">
            <a:avLst/>
          </a:prstGeom>
          <a:noFill/>
        </p:spPr>
        <p:txBody>
          <a:bodyPr wrap="square">
            <a:spAutoFit/>
          </a:bodyPr>
          <a:lstStyle/>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25 al. 3 et 4 </a:t>
            </a:r>
          </a:p>
          <a:p>
            <a:pPr marL="188595"/>
            <a:endParaRPr lang="en-US" sz="16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Communiquer le dossier au Président</a:t>
            </a:r>
            <a:r>
              <a:rPr lang="en-US" sz="28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Dès la réception</a:t>
            </a:r>
          </a:p>
          <a:p>
            <a:pPr marL="188595"/>
            <a:endParaRPr lang="fr-FR" sz="1800" dirty="0">
              <a:solidFill>
                <a:srgbClr val="000000"/>
              </a:solidFill>
              <a:latin typeface="Book Antiqua" panose="02040602050305030304" pitchFamily="18" charset="0"/>
            </a:endParaRPr>
          </a:p>
          <a:p>
            <a:pPr marL="645795" indent="-457200">
              <a:buFont typeface="Wingdings" panose="05000000000000000000" pitchFamily="2" charset="2"/>
              <a:buChar char="Ø"/>
            </a:pP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EX</a:t>
            </a:r>
            <a:r>
              <a:rPr lang="en-US" sz="2800" b="1" u="sng" spc="5" dirty="0">
                <a:effectLst/>
                <a:latin typeface="Times New Roman" panose="02020603050405020304" pitchFamily="18" charset="0"/>
                <a:ea typeface="Book Antiqua" panose="02040602050305030304" pitchFamily="18" charset="0"/>
                <a:cs typeface="Times New Roman" panose="02020603050405020304" pitchFamily="18" charset="0"/>
              </a:rPr>
              <a:t>T</a:t>
            </a:r>
            <a:r>
              <a:rPr lang="en-US" sz="2800" b="1" u="sng" dirty="0">
                <a:effectLst/>
                <a:latin typeface="Times New Roman" panose="02020603050405020304" pitchFamily="18" charset="0"/>
                <a:ea typeface="Book Antiqua" panose="02040602050305030304" pitchFamily="18" charset="0"/>
                <a:cs typeface="Times New Roman" panose="02020603050405020304" pitchFamily="18" charset="0"/>
              </a:rPr>
              <a:t>ES</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Article 29</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i</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ge</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n</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ces</a:t>
            </a:r>
            <a:r>
              <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rPr>
              <a:t> </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Convoquer, sur ordre du Président, le débiteur à comparaitre en cas d’assignation par un créancier, requête du Ministère Public ou saisine d’office</a:t>
            </a:r>
            <a:endParaRPr lang="en-US" sz="3200" b="1" spc="5" dirty="0">
              <a:effectLst/>
              <a:latin typeface="Times New Roman" panose="02020603050405020304" pitchFamily="18" charset="0"/>
              <a:ea typeface="Book Antiqua" panose="02040602050305030304" pitchFamily="18" charset="0"/>
              <a:cs typeface="Times New Roman" panose="02020603050405020304" pitchFamily="18" charset="0"/>
            </a:endParaRPr>
          </a:p>
          <a:p>
            <a:pPr marL="188595"/>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D</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é</a:t>
            </a:r>
            <a:r>
              <a:rPr lang="en-US" sz="2400" b="1" spc="5" dirty="0">
                <a:effectLst/>
                <a:latin typeface="Times New Roman" panose="02020603050405020304" pitchFamily="18" charset="0"/>
                <a:ea typeface="Book Antiqua" panose="02040602050305030304" pitchFamily="18" charset="0"/>
                <a:cs typeface="Times New Roman" panose="02020603050405020304" pitchFamily="18" charset="0"/>
              </a:rPr>
              <a:t>l</a:t>
            </a:r>
            <a:r>
              <a:rPr lang="en-US" sz="2400" b="1" spc="-10" dirty="0">
                <a:effectLst/>
                <a:latin typeface="Times New Roman" panose="02020603050405020304" pitchFamily="18" charset="0"/>
                <a:ea typeface="Book Antiqua" panose="02040602050305030304" pitchFamily="18" charset="0"/>
                <a:cs typeface="Times New Roman" panose="02020603050405020304" pitchFamily="18" charset="0"/>
              </a:rPr>
              <a:t>a</a:t>
            </a:r>
            <a:r>
              <a:rPr lang="en-US" sz="2400" b="1" dirty="0">
                <a:effectLst/>
                <a:latin typeface="Times New Roman" panose="02020603050405020304" pitchFamily="18" charset="0"/>
                <a:ea typeface="Book Antiqua" panose="02040602050305030304" pitchFamily="18" charset="0"/>
                <a:cs typeface="Times New Roman" panose="02020603050405020304" pitchFamily="18" charset="0"/>
              </a:rPr>
              <a:t>i</a:t>
            </a:r>
          </a:p>
          <a:p>
            <a:pPr marL="474345" indent="-285750">
              <a:buFont typeface="Wingdings" panose="05000000000000000000" pitchFamily="2" charset="2"/>
              <a:buChar char="ü"/>
            </a:pPr>
            <a:r>
              <a:rPr lang="fr-FR" sz="1800" dirty="0">
                <a:solidFill>
                  <a:srgbClr val="000000"/>
                </a:solidFill>
                <a:latin typeface="Book Antiqua" panose="02040602050305030304" pitchFamily="18" charset="0"/>
              </a:rPr>
              <a:t>Pas d'indication de délai</a:t>
            </a:r>
            <a:endParaRPr lang="en-US" sz="3200" b="1" dirty="0">
              <a:effectLst/>
              <a:latin typeface="Times New Roman" panose="02020603050405020304" pitchFamily="18" charset="0"/>
              <a:ea typeface="Book Antiqua" panose="02040602050305030304" pitchFamily="18" charset="0"/>
              <a:cs typeface="Times New Roman" panose="02020603050405020304" pitchFamily="18" charset="0"/>
            </a:endParaRPr>
          </a:p>
        </p:txBody>
      </p:sp>
    </p:spTree>
    <p:extLst>
      <p:ext uri="{BB962C8B-B14F-4D97-AF65-F5344CB8AC3E}">
        <p14:creationId xmlns:p14="http://schemas.microsoft.com/office/powerpoint/2010/main" val="2557013159"/>
      </p:ext>
    </p:extLst>
  </p:cSld>
  <p:clrMapOvr>
    <a:masterClrMapping/>
  </p:clrMapOvr>
  <p:transition spd="slow">
    <p:wipe/>
  </p:transition>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TotalTime>
  <Words>1582</Words>
  <Application>Microsoft Office PowerPoint</Application>
  <PresentationFormat>Grand écran</PresentationFormat>
  <Paragraphs>228</Paragraphs>
  <Slides>20</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20</vt:i4>
      </vt:variant>
    </vt:vector>
  </HeadingPairs>
  <TitlesOfParts>
    <vt:vector size="28" baseType="lpstr">
      <vt:lpstr>Arial</vt:lpstr>
      <vt:lpstr>Book Antiqua</vt:lpstr>
      <vt:lpstr>Calibri</vt:lpstr>
      <vt:lpstr>Calibri Light</vt:lpstr>
      <vt:lpstr>Times New Roman</vt:lpstr>
      <vt:lpstr>Trebuchet MS</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de votre attention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Regards croisés sur les procédures de Règlements Préventifs au niveau du Tribunal de Commerce PAR Papa Diabel NDIR. Juge rattaché au prés de la chambre des procédures collectives du TCHCD</dc:title>
  <dc:creator>FIS-TS</dc:creator>
  <cp:lastModifiedBy>EL HADJI MALICK WADE</cp:lastModifiedBy>
  <cp:revision>52</cp:revision>
  <dcterms:created xsi:type="dcterms:W3CDTF">2022-05-25T13:36:33Z</dcterms:created>
  <dcterms:modified xsi:type="dcterms:W3CDTF">2025-08-01T09:44:45Z</dcterms:modified>
</cp:coreProperties>
</file>