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256" r:id="rId2"/>
    <p:sldId id="257" r:id="rId3"/>
    <p:sldId id="278" r:id="rId4"/>
    <p:sldId id="259" r:id="rId5"/>
    <p:sldId id="260" r:id="rId6"/>
    <p:sldId id="279" r:id="rId7"/>
    <p:sldId id="281" r:id="rId8"/>
    <p:sldId id="261" r:id="rId9"/>
    <p:sldId id="283" r:id="rId10"/>
    <p:sldId id="268" r:id="rId11"/>
    <p:sldId id="282" r:id="rId12"/>
    <p:sldId id="267" r:id="rId13"/>
    <p:sldId id="284" r:id="rId14"/>
    <p:sldId id="285" r:id="rId15"/>
    <p:sldId id="286" r:id="rId16"/>
    <p:sldId id="262" r:id="rId17"/>
    <p:sldId id="263" r:id="rId18"/>
    <p:sldId id="272" r:id="rId19"/>
    <p:sldId id="287" r:id="rId20"/>
    <p:sldId id="273" r:id="rId21"/>
    <p:sldId id="274" r:id="rId22"/>
    <p:sldId id="275" r:id="rId23"/>
    <p:sldId id="264" r:id="rId24"/>
    <p:sldId id="276" r:id="rId25"/>
    <p:sldId id="277" r:id="rId26"/>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80"/>
    <p:restoredTop sz="94648"/>
  </p:normalViewPr>
  <p:slideViewPr>
    <p:cSldViewPr>
      <p:cViewPr varScale="1">
        <p:scale>
          <a:sx n="76" d="100"/>
          <a:sy n="76" d="100"/>
        </p:scale>
        <p:origin x="126" y="27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6905625" y="0"/>
            <a:ext cx="5283200" cy="344488"/>
          </a:xfrm>
          <a:prstGeom prst="rect">
            <a:avLst/>
          </a:prstGeom>
        </p:spPr>
        <p:txBody>
          <a:bodyPr vert="horz" lIns="91440" tIns="45720" rIns="91440" bIns="45720" rtlCol="0"/>
          <a:lstStyle>
            <a:lvl1pPr algn="r">
              <a:defRPr sz="1200"/>
            </a:lvl1pPr>
          </a:lstStyle>
          <a:p>
            <a:fld id="{5BC0AB65-D193-427C-A905-EF7A27777F8C}" type="datetimeFigureOut">
              <a:rPr lang="fr-FR" smtClean="0"/>
              <a:t>10/04/2025</a:t>
            </a:fld>
            <a:endParaRPr lang="fr-FR"/>
          </a:p>
        </p:txBody>
      </p:sp>
      <p:sp>
        <p:nvSpPr>
          <p:cNvPr id="4" name="Espace réservé du pied de page 3"/>
          <p:cNvSpPr>
            <a:spLocks noGrp="1"/>
          </p:cNvSpPr>
          <p:nvPr>
            <p:ph type="ftr" sz="quarter" idx="2"/>
          </p:nvPr>
        </p:nvSpPr>
        <p:spPr>
          <a:xfrm>
            <a:off x="0" y="6513513"/>
            <a:ext cx="5283200" cy="3444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6905625" y="6513513"/>
            <a:ext cx="5283200" cy="344487"/>
          </a:xfrm>
          <a:prstGeom prst="rect">
            <a:avLst/>
          </a:prstGeom>
        </p:spPr>
        <p:txBody>
          <a:bodyPr vert="horz" lIns="91440" tIns="45720" rIns="91440" bIns="45720" rtlCol="0" anchor="b"/>
          <a:lstStyle>
            <a:lvl1pPr algn="r">
              <a:defRPr sz="1200"/>
            </a:lvl1pPr>
          </a:lstStyle>
          <a:p>
            <a:fld id="{D95BF94B-2667-4B68-90F5-D1B2232EE10D}" type="slidenum">
              <a:rPr lang="fr-FR" smtClean="0"/>
              <a:t>‹N°›</a:t>
            </a:fld>
            <a:endParaRPr lang="fr-FR"/>
          </a:p>
        </p:txBody>
      </p:sp>
    </p:spTree>
    <p:extLst>
      <p:ext uri="{BB962C8B-B14F-4D97-AF65-F5344CB8AC3E}">
        <p14:creationId xmlns:p14="http://schemas.microsoft.com/office/powerpoint/2010/main" val="7103859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275A85C5-25D5-43DB-BEBC-6F0DBC5AA865}" type="datetimeFigureOut">
              <a:rPr lang="fr-FR" smtClean="0"/>
              <a:t>10/04/2025</a:t>
            </a:fld>
            <a:endParaRPr lang="fr-FR"/>
          </a:p>
        </p:txBody>
      </p:sp>
      <p:sp>
        <p:nvSpPr>
          <p:cNvPr id="4" name="Espace réservé de l'image des diapositives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BC0ED3BD-FCEC-4F58-9861-9D7E8B6B1AFE}" type="slidenum">
              <a:rPr lang="fr-FR" smtClean="0"/>
              <a:t>‹N°›</a:t>
            </a:fld>
            <a:endParaRPr lang="fr-FR"/>
          </a:p>
        </p:txBody>
      </p:sp>
    </p:spTree>
    <p:extLst>
      <p:ext uri="{BB962C8B-B14F-4D97-AF65-F5344CB8AC3E}">
        <p14:creationId xmlns:p14="http://schemas.microsoft.com/office/powerpoint/2010/main" val="1512784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0ED3BD-FCEC-4F58-9861-9D7E8B6B1AFE}" type="slidenum">
              <a:rPr lang="fr-FR" smtClean="0"/>
              <a:t>1</a:t>
            </a:fld>
            <a:endParaRPr lang="fr-FR"/>
          </a:p>
        </p:txBody>
      </p:sp>
    </p:spTree>
    <p:extLst>
      <p:ext uri="{BB962C8B-B14F-4D97-AF65-F5344CB8AC3E}">
        <p14:creationId xmlns:p14="http://schemas.microsoft.com/office/powerpoint/2010/main" val="2974267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0ED3BD-FCEC-4F58-9861-9D7E8B6B1AFE}" type="slidenum">
              <a:rPr lang="fr-FR" smtClean="0"/>
              <a:t>15</a:t>
            </a:fld>
            <a:endParaRPr lang="fr-FR"/>
          </a:p>
        </p:txBody>
      </p:sp>
    </p:spTree>
    <p:extLst>
      <p:ext uri="{BB962C8B-B14F-4D97-AF65-F5344CB8AC3E}">
        <p14:creationId xmlns:p14="http://schemas.microsoft.com/office/powerpoint/2010/main" val="3797538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3600" b="0" i="0">
                <a:solidFill>
                  <a:schemeClr val="bg1"/>
                </a:solidFill>
                <a:latin typeface="Calibri Light"/>
                <a:cs typeface="Calibri Light"/>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700" b="0" i="0">
                <a:solidFill>
                  <a:schemeClr val="bg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bg1"/>
                </a:solidFill>
                <a:latin typeface="Calibri Light"/>
                <a:cs typeface="Calibri Light"/>
              </a:defRPr>
            </a:lvl1pPr>
          </a:lstStyle>
          <a:p>
            <a:endParaRPr/>
          </a:p>
        </p:txBody>
      </p:sp>
      <p:sp>
        <p:nvSpPr>
          <p:cNvPr id="3" name="Holder 3"/>
          <p:cNvSpPr>
            <a:spLocks noGrp="1"/>
          </p:cNvSpPr>
          <p:nvPr>
            <p:ph type="body" idx="1"/>
          </p:nvPr>
        </p:nvSpPr>
        <p:spPr/>
        <p:txBody>
          <a:bodyPr lIns="0" tIns="0" rIns="0" bIns="0"/>
          <a:lstStyle>
            <a:lvl1pPr>
              <a:defRPr sz="2700" b="0" i="0">
                <a:solidFill>
                  <a:schemeClr val="bg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bg1"/>
                </a:solidFill>
                <a:latin typeface="Calibri Light"/>
                <a:cs typeface="Calibri Light"/>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600" b="0" i="0">
                <a:solidFill>
                  <a:schemeClr val="bg1"/>
                </a:solidFill>
                <a:latin typeface="Calibri Light"/>
                <a:cs typeface="Calibri Light"/>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1998" cy="6857999"/>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4/10/2025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1998" cy="6857999"/>
          </a:xfrm>
          <a:prstGeom prst="rect">
            <a:avLst/>
          </a:prstGeom>
        </p:spPr>
      </p:pic>
      <p:sp>
        <p:nvSpPr>
          <p:cNvPr id="2" name="Holder 2"/>
          <p:cNvSpPr>
            <a:spLocks noGrp="1"/>
          </p:cNvSpPr>
          <p:nvPr>
            <p:ph type="title"/>
          </p:nvPr>
        </p:nvSpPr>
        <p:spPr>
          <a:xfrm>
            <a:off x="764541" y="752347"/>
            <a:ext cx="9716770" cy="1120139"/>
          </a:xfrm>
          <a:prstGeom prst="rect">
            <a:avLst/>
          </a:prstGeom>
        </p:spPr>
        <p:txBody>
          <a:bodyPr wrap="square" lIns="0" tIns="0" rIns="0" bIns="0">
            <a:spAutoFit/>
          </a:bodyPr>
          <a:lstStyle>
            <a:lvl1pPr>
              <a:defRPr sz="3600" b="0" i="0">
                <a:solidFill>
                  <a:schemeClr val="bg1"/>
                </a:solidFill>
                <a:latin typeface="Calibri Light"/>
                <a:cs typeface="Calibri Light"/>
              </a:defRPr>
            </a:lvl1pPr>
          </a:lstStyle>
          <a:p>
            <a:endParaRPr/>
          </a:p>
        </p:txBody>
      </p:sp>
      <p:sp>
        <p:nvSpPr>
          <p:cNvPr id="3" name="Holder 3"/>
          <p:cNvSpPr>
            <a:spLocks noGrp="1"/>
          </p:cNvSpPr>
          <p:nvPr>
            <p:ph type="body" idx="1"/>
          </p:nvPr>
        </p:nvSpPr>
        <p:spPr>
          <a:xfrm>
            <a:off x="764541" y="2067559"/>
            <a:ext cx="9933305" cy="3631565"/>
          </a:xfrm>
          <a:prstGeom prst="rect">
            <a:avLst/>
          </a:prstGeom>
        </p:spPr>
        <p:txBody>
          <a:bodyPr wrap="square" lIns="0" tIns="0" rIns="0" bIns="0">
            <a:spAutoFit/>
          </a:bodyPr>
          <a:lstStyle>
            <a:lvl1pPr>
              <a:defRPr sz="2700" b="0" i="0">
                <a:solidFill>
                  <a:schemeClr val="bg1"/>
                </a:solidFill>
                <a:latin typeface="Calibri"/>
                <a:cs typeface="Calibri"/>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4/10/2025</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3000"/>
          </a:schemeClr>
        </a:solidFill>
        <a:effectLst/>
      </p:bgPr>
    </p:bg>
    <p:spTree>
      <p:nvGrpSpPr>
        <p:cNvPr id="1" name=""/>
        <p:cNvGrpSpPr/>
        <p:nvPr/>
      </p:nvGrpSpPr>
      <p:grpSpPr>
        <a:xfrm>
          <a:off x="0" y="0"/>
          <a:ext cx="0" cy="0"/>
          <a:chOff x="0" y="0"/>
          <a:chExt cx="0" cy="0"/>
        </a:xfrm>
      </p:grpSpPr>
      <p:sp>
        <p:nvSpPr>
          <p:cNvPr id="2" name="object 2"/>
          <p:cNvSpPr txBox="1"/>
          <p:nvPr/>
        </p:nvSpPr>
        <p:spPr>
          <a:xfrm>
            <a:off x="1741715" y="228600"/>
            <a:ext cx="8950980" cy="1810111"/>
          </a:xfrm>
          <a:prstGeom prst="rect">
            <a:avLst/>
          </a:prstGeom>
        </p:spPr>
        <p:txBody>
          <a:bodyPr vert="horz" wrap="square" lIns="0" tIns="329565" rIns="0" bIns="0" rtlCol="0">
            <a:spAutoFit/>
          </a:bodyPr>
          <a:lstStyle/>
          <a:p>
            <a:pPr marL="12700" algn="l">
              <a:lnSpc>
                <a:spcPct val="100000"/>
              </a:lnSpc>
              <a:spcBef>
                <a:spcPts val="2595"/>
              </a:spcBef>
            </a:pPr>
            <a:r>
              <a:rPr sz="4800" b="1" dirty="0">
                <a:solidFill>
                  <a:srgbClr val="FFFFFF"/>
                </a:solidFill>
                <a:latin typeface="Calibri Light"/>
                <a:cs typeface="Calibri Light"/>
              </a:rPr>
              <a:t>LES</a:t>
            </a:r>
            <a:r>
              <a:rPr sz="4800" b="1" spc="-135" dirty="0">
                <a:solidFill>
                  <a:srgbClr val="FFFFFF"/>
                </a:solidFill>
                <a:latin typeface="Calibri Light"/>
                <a:cs typeface="Calibri Light"/>
              </a:rPr>
              <a:t> </a:t>
            </a:r>
            <a:r>
              <a:rPr lang="fr-FR" sz="4800" b="1" spc="-135" dirty="0">
                <a:solidFill>
                  <a:srgbClr val="FFFFFF"/>
                </a:solidFill>
                <a:latin typeface="Calibri Light"/>
                <a:cs typeface="Calibri Light"/>
              </a:rPr>
              <a:t>INFRACTIONS CYBERCRIMINELLES DANS LA CONVENTION DE </a:t>
            </a:r>
            <a:r>
              <a:rPr lang="fr-FR" sz="4800" b="1" spc="-135" dirty="0">
                <a:noFill/>
                <a:latin typeface="Calibri Light"/>
                <a:cs typeface="Calibri Light"/>
              </a:rPr>
              <a:t>BUDAPEST</a:t>
            </a:r>
            <a:endParaRPr sz="4800" b="1" dirty="0">
              <a:noFill/>
              <a:latin typeface="Calibri Light"/>
              <a:cs typeface="Calibri Light"/>
            </a:endParaRPr>
          </a:p>
        </p:txBody>
      </p:sp>
      <p:pic>
        <p:nvPicPr>
          <p:cNvPr id="5" name="Image 4">
            <a:extLst>
              <a:ext uri="{FF2B5EF4-FFF2-40B4-BE49-F238E27FC236}">
                <a16:creationId xmlns:a16="http://schemas.microsoft.com/office/drawing/2014/main" id="{B8917B95-8503-EEF4-BEBC-61F63825B2C3}"/>
              </a:ext>
            </a:extLst>
          </p:cNvPr>
          <p:cNvPicPr>
            <a:picLocks noChangeAspect="1"/>
          </p:cNvPicPr>
          <p:nvPr/>
        </p:nvPicPr>
        <p:blipFill>
          <a:blip r:embed="rId3"/>
          <a:stretch>
            <a:fillRect/>
          </a:stretch>
        </p:blipFill>
        <p:spPr>
          <a:xfrm>
            <a:off x="10714466" y="32657"/>
            <a:ext cx="1444877" cy="1444877"/>
          </a:xfrm>
          <a:prstGeom prst="rect">
            <a:avLst/>
          </a:prstGeom>
        </p:spPr>
      </p:pic>
      <p:pic>
        <p:nvPicPr>
          <p:cNvPr id="3" name="Image 2">
            <a:extLst>
              <a:ext uri="{FF2B5EF4-FFF2-40B4-BE49-F238E27FC236}">
                <a16:creationId xmlns:a16="http://schemas.microsoft.com/office/drawing/2014/main" id="{3FF3BCD3-EFE1-8BD6-AD0A-F412AB6CDD22}"/>
              </a:ext>
            </a:extLst>
          </p:cNvPr>
          <p:cNvPicPr>
            <a:picLocks noChangeAspect="1"/>
          </p:cNvPicPr>
          <p:nvPr/>
        </p:nvPicPr>
        <p:blipFill>
          <a:blip r:embed="rId3"/>
          <a:stretch>
            <a:fillRect/>
          </a:stretch>
        </p:blipFill>
        <p:spPr>
          <a:xfrm>
            <a:off x="0" y="0"/>
            <a:ext cx="1444877" cy="1444877"/>
          </a:xfrm>
          <a:prstGeom prst="rect">
            <a:avLst/>
          </a:prstGeom>
        </p:spPr>
      </p:pic>
      <p:pic>
        <p:nvPicPr>
          <p:cNvPr id="4" name="Picture 8" descr="Vecteurs et illustrations de Securite informatique en téléchargement  gratuit | Freepik">
            <a:extLst>
              <a:ext uri="{FF2B5EF4-FFF2-40B4-BE49-F238E27FC236}">
                <a16:creationId xmlns:a16="http://schemas.microsoft.com/office/drawing/2014/main" id="{7B015FC0-15A4-474E-EFB0-9E56159EA8A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7381" y="3009497"/>
            <a:ext cx="3080657" cy="1780215"/>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6D1C5388-6E80-FDC3-5B29-1F2789BA2DDB}"/>
              </a:ext>
            </a:extLst>
          </p:cNvPr>
          <p:cNvSpPr txBox="1"/>
          <p:nvPr/>
        </p:nvSpPr>
        <p:spPr>
          <a:xfrm>
            <a:off x="9219603" y="5977354"/>
            <a:ext cx="2664674" cy="338554"/>
          </a:xfrm>
          <a:prstGeom prst="rect">
            <a:avLst/>
          </a:prstGeom>
          <a:noFill/>
        </p:spPr>
        <p:txBody>
          <a:bodyPr wrap="square" rtlCol="0">
            <a:spAutoFit/>
          </a:bodyPr>
          <a:lstStyle/>
          <a:p>
            <a:r>
              <a:rPr lang="fr-FR" sz="1600" b="1" u="sng" dirty="0">
                <a:solidFill>
                  <a:schemeClr val="bg1"/>
                </a:solidFill>
                <a:latin typeface="Arial" panose="020B0604020202020204" pitchFamily="34" charset="0"/>
                <a:cs typeface="Arial" panose="020B0604020202020204" pitchFamily="34" charset="0"/>
              </a:rPr>
              <a:t>CFJ CYBERCRIMINALITE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0BD0B-391E-399C-4879-91AE7FB56C15}"/>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242DDA72-44DD-AFB1-3248-DCA3AA5840D4}"/>
              </a:ext>
            </a:extLst>
          </p:cNvPr>
          <p:cNvSpPr txBox="1">
            <a:spLocks noGrp="1"/>
          </p:cNvSpPr>
          <p:nvPr>
            <p:ph type="body" idx="1"/>
          </p:nvPr>
        </p:nvSpPr>
        <p:spPr>
          <a:xfrm>
            <a:off x="152400" y="4490716"/>
            <a:ext cx="5715000" cy="1552346"/>
          </a:xfrm>
          <a:prstGeom prst="rect">
            <a:avLst/>
          </a:prstGeom>
        </p:spPr>
        <p:txBody>
          <a:bodyPr vert="horz" wrap="square" lIns="0" tIns="805814" rIns="0" bIns="0" rtlCol="0">
            <a:spAutoFit/>
          </a:bodyPr>
          <a:lstStyle/>
          <a:p>
            <a:pPr marL="12700" marR="5080">
              <a:lnSpc>
                <a:spcPct val="100400"/>
              </a:lnSpc>
              <a:spcBef>
                <a:spcPts val="85"/>
              </a:spcBef>
            </a:pPr>
            <a:r>
              <a:rPr lang="fr-FR" sz="2400" dirty="0"/>
              <a:t>Capture non autorisée de données transmises (écoute clandestine, </a:t>
            </a:r>
            <a:r>
              <a:rPr lang="fr-FR" sz="2400" dirty="0" err="1"/>
              <a:t>sniffing</a:t>
            </a:r>
            <a:r>
              <a:rPr lang="fr-FR" sz="2400" dirty="0"/>
              <a:t>).</a:t>
            </a:r>
            <a:endParaRPr sz="2400" dirty="0"/>
          </a:p>
        </p:txBody>
      </p:sp>
      <p:pic>
        <p:nvPicPr>
          <p:cNvPr id="4" name="Image 3">
            <a:extLst>
              <a:ext uri="{FF2B5EF4-FFF2-40B4-BE49-F238E27FC236}">
                <a16:creationId xmlns:a16="http://schemas.microsoft.com/office/drawing/2014/main" id="{D049F22F-D680-5D1A-C574-208403762733}"/>
              </a:ext>
            </a:extLst>
          </p:cNvPr>
          <p:cNvPicPr>
            <a:picLocks noChangeAspect="1"/>
          </p:cNvPicPr>
          <p:nvPr/>
        </p:nvPicPr>
        <p:blipFill>
          <a:blip r:embed="rId2"/>
          <a:stretch>
            <a:fillRect/>
          </a:stretch>
        </p:blipFill>
        <p:spPr>
          <a:xfrm>
            <a:off x="10758009" y="-10886"/>
            <a:ext cx="1444877" cy="1444877"/>
          </a:xfrm>
          <a:prstGeom prst="rect">
            <a:avLst/>
          </a:prstGeom>
        </p:spPr>
      </p:pic>
      <p:pic>
        <p:nvPicPr>
          <p:cNvPr id="6" name="Image 5">
            <a:extLst>
              <a:ext uri="{FF2B5EF4-FFF2-40B4-BE49-F238E27FC236}">
                <a16:creationId xmlns:a16="http://schemas.microsoft.com/office/drawing/2014/main" id="{487BBE7A-F69C-BF3B-FDDC-C0B23BB3862D}"/>
              </a:ext>
            </a:extLst>
          </p:cNvPr>
          <p:cNvPicPr>
            <a:picLocks noChangeAspect="1"/>
          </p:cNvPicPr>
          <p:nvPr/>
        </p:nvPicPr>
        <p:blipFill>
          <a:blip r:embed="rId3"/>
          <a:stretch>
            <a:fillRect/>
          </a:stretch>
        </p:blipFill>
        <p:spPr>
          <a:xfrm>
            <a:off x="152400" y="1591111"/>
            <a:ext cx="5227416" cy="3274538"/>
          </a:xfrm>
          <a:prstGeom prst="rect">
            <a:avLst/>
          </a:prstGeom>
        </p:spPr>
      </p:pic>
      <p:sp>
        <p:nvSpPr>
          <p:cNvPr id="11" name="ZoneTexte 10">
            <a:extLst>
              <a:ext uri="{FF2B5EF4-FFF2-40B4-BE49-F238E27FC236}">
                <a16:creationId xmlns:a16="http://schemas.microsoft.com/office/drawing/2014/main" id="{9121E0A4-74AD-7892-F309-88219408B95E}"/>
              </a:ext>
            </a:extLst>
          </p:cNvPr>
          <p:cNvSpPr txBox="1"/>
          <p:nvPr/>
        </p:nvSpPr>
        <p:spPr>
          <a:xfrm>
            <a:off x="5715000" y="1505806"/>
            <a:ext cx="6276654" cy="5189113"/>
          </a:xfrm>
          <a:prstGeom prst="rect">
            <a:avLst/>
          </a:prstGeom>
          <a:noFill/>
        </p:spPr>
        <p:txBody>
          <a:bodyPr wrap="square">
            <a:spAutoFit/>
          </a:bodyPr>
          <a:lstStyle/>
          <a:p>
            <a:pPr marR="0" lvl="0" algn="just" defTabSz="914400" rtl="0" eaLnBrk="0" fontAlgn="base" latinLnBrk="0" hangingPunct="0">
              <a:lnSpc>
                <a:spcPct val="100000"/>
              </a:lnSpc>
              <a:spcBef>
                <a:spcPct val="20000"/>
              </a:spcBef>
              <a:spcAft>
                <a:spcPct val="0"/>
              </a:spcAft>
              <a:buClr>
                <a:srgbClr val="FFCC00"/>
              </a:buClr>
              <a:buSzPct val="120000"/>
              <a:tabLst/>
              <a:defRPr/>
            </a:pPr>
            <a:r>
              <a:rPr lang="fr-FR" sz="2400" dirty="0">
                <a:solidFill>
                  <a:srgbClr val="FFFFFF"/>
                </a:solidFill>
                <a:effectLst>
                  <a:outerShdw blurRad="38100" dist="38100" dir="2700000" algn="tl">
                    <a:srgbClr val="000000"/>
                  </a:outerShdw>
                </a:effectLst>
                <a:latin typeface="Tahoma"/>
                <a:ea typeface="+mn-ea"/>
                <a:cs typeface="Arial"/>
              </a:rPr>
              <a:t> </a:t>
            </a:r>
          </a:p>
          <a:p>
            <a:pPr marL="342900" indent="-342900" algn="just" rtl="0" eaLnBrk="0" fontAlgn="base" hangingPunct="0">
              <a:spcBef>
                <a:spcPct val="20000"/>
              </a:spcBef>
              <a:spcAft>
                <a:spcPct val="0"/>
              </a:spcAft>
              <a:buClr>
                <a:srgbClr val="FFCC00"/>
              </a:buClr>
              <a:buSzPct val="120000"/>
              <a:buFontTx/>
              <a:buChar char="•"/>
              <a:defRPr/>
            </a:pPr>
            <a:r>
              <a:rPr lang="fr-FR" sz="2400" dirty="0">
                <a:solidFill>
                  <a:srgbClr val="FFFFFF"/>
                </a:solidFill>
                <a:effectLst>
                  <a:outerShdw blurRad="38100" dist="38100" dir="2700000" algn="tl">
                    <a:srgbClr val="000000"/>
                  </a:outerShdw>
                </a:effectLst>
                <a:latin typeface="Tahoma"/>
                <a:cs typeface="Arial"/>
              </a:rPr>
              <a:t>Art. </a:t>
            </a:r>
            <a:r>
              <a:rPr lang="fr-FR" sz="2400" b="1" dirty="0">
                <a:solidFill>
                  <a:srgbClr val="FFFFFF"/>
                </a:solidFill>
                <a:effectLst>
                  <a:outerShdw blurRad="38100" dist="38100" dir="2700000" algn="tl">
                    <a:srgbClr val="000000"/>
                  </a:outerShdw>
                </a:effectLst>
                <a:latin typeface="Tahoma"/>
                <a:cs typeface="Arial"/>
              </a:rPr>
              <a:t>(</a:t>
            </a:r>
            <a:r>
              <a:rPr lang="fr-FR" sz="2400" dirty="0">
                <a:solidFill>
                  <a:srgbClr val="FFFFFF"/>
                </a:solidFill>
                <a:effectLst>
                  <a:outerShdw blurRad="38100" dist="38100" dir="2700000" algn="tl">
                    <a:srgbClr val="000000"/>
                  </a:outerShdw>
                </a:effectLst>
                <a:latin typeface="Tahoma"/>
                <a:cs typeface="Arial"/>
              </a:rPr>
              <a:t>431-12 CP ) Sénégal </a:t>
            </a:r>
            <a:r>
              <a:rPr lang="fr-FR" sz="2400" dirty="0">
                <a:solidFill>
                  <a:srgbClr val="FFFFFF"/>
                </a:solidFill>
                <a:effectLst>
                  <a:outerShdw blurRad="38100" dist="38100" dir="2700000" algn="tl">
                    <a:srgbClr val="000000"/>
                  </a:outerShdw>
                </a:effectLst>
                <a:latin typeface="Tahoma"/>
                <a:ea typeface="+mn-ea"/>
                <a:cs typeface="Arial"/>
              </a:rPr>
              <a:t>«  Quiconque aura intercepté ou tenté d’intercepter frauduleusement par des moyens techniques des données informatisées lors de leur transmission non publique à destination, en provenance ou à l’intérieur d’un système informatique, sera puni d’un emprisonnement d‘un (1) an à cinq (5) ans et d’une amende de 5.000.000 à 10.000.000 francs ou de l’une de ces deux peines seulement ». </a:t>
            </a:r>
          </a:p>
          <a:p>
            <a:pPr marR="0" lvl="0" algn="l" defTabSz="914400" rtl="0" eaLnBrk="0" fontAlgn="base" latinLnBrk="0" hangingPunct="0">
              <a:lnSpc>
                <a:spcPct val="100000"/>
              </a:lnSpc>
              <a:spcBef>
                <a:spcPct val="20000"/>
              </a:spcBef>
              <a:spcAft>
                <a:spcPct val="0"/>
              </a:spcAft>
              <a:buClr>
                <a:srgbClr val="FFCC00"/>
              </a:buClr>
              <a:buSzPct val="120000"/>
              <a:tabLst/>
              <a:defRPr/>
            </a:pPr>
            <a:endParaRPr kumimoji="0" lang="fr-FR"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mn-ea"/>
              <a:cs typeface="Arial"/>
            </a:endParaRPr>
          </a:p>
        </p:txBody>
      </p:sp>
      <p:pic>
        <p:nvPicPr>
          <p:cNvPr id="5" name="Image 4">
            <a:extLst>
              <a:ext uri="{FF2B5EF4-FFF2-40B4-BE49-F238E27FC236}">
                <a16:creationId xmlns:a16="http://schemas.microsoft.com/office/drawing/2014/main" id="{105B1DD6-12C2-28C6-4C95-8CAA50A67078}"/>
              </a:ext>
            </a:extLst>
          </p:cNvPr>
          <p:cNvPicPr>
            <a:picLocks noChangeAspect="1"/>
          </p:cNvPicPr>
          <p:nvPr/>
        </p:nvPicPr>
        <p:blipFill>
          <a:blip r:embed="rId2"/>
          <a:stretch>
            <a:fillRect/>
          </a:stretch>
        </p:blipFill>
        <p:spPr>
          <a:xfrm>
            <a:off x="-26377" y="9327"/>
            <a:ext cx="1444877" cy="1444877"/>
          </a:xfrm>
          <a:prstGeom prst="rect">
            <a:avLst/>
          </a:prstGeom>
        </p:spPr>
      </p:pic>
      <p:sp>
        <p:nvSpPr>
          <p:cNvPr id="7" name="Rectangle : coins arrondis 6">
            <a:extLst>
              <a:ext uri="{FF2B5EF4-FFF2-40B4-BE49-F238E27FC236}">
                <a16:creationId xmlns:a16="http://schemas.microsoft.com/office/drawing/2014/main" id="{9B2962D6-C0EC-520F-AA47-94F3EBA68263}"/>
              </a:ext>
            </a:extLst>
          </p:cNvPr>
          <p:cNvSpPr/>
          <p:nvPr/>
        </p:nvSpPr>
        <p:spPr>
          <a:xfrm>
            <a:off x="1508619" y="125874"/>
            <a:ext cx="9144000" cy="111908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3600" spc="-10" dirty="0">
                <a:solidFill>
                  <a:prstClr val="white"/>
                </a:solidFill>
              </a:rPr>
              <a:t>	</a:t>
            </a:r>
            <a:r>
              <a:rPr lang="fr-FR" sz="3600" b="1" spc="-10" dirty="0">
                <a:solidFill>
                  <a:prstClr val="white"/>
                </a:solidFill>
              </a:rPr>
              <a:t>ACCES ILLEGAL</a:t>
            </a:r>
          </a:p>
          <a:p>
            <a:pPr marL="12700" algn="ctr">
              <a:spcBef>
                <a:spcPts val="1035"/>
              </a:spcBef>
              <a:tabLst>
                <a:tab pos="354965" algn="l"/>
              </a:tabLst>
            </a:pPr>
            <a:r>
              <a:rPr lang="fr-FR" sz="3600" b="1" spc="-10" dirty="0">
                <a:solidFill>
                  <a:prstClr val="white"/>
                </a:solidFill>
              </a:rPr>
              <a:t> (ARTICLE 3 CONVENTION BUDAPEST)</a:t>
            </a:r>
            <a:endParaRPr lang="fr-FR" sz="1600" b="1" dirty="0">
              <a:solidFill>
                <a:srgbClr val="FFFFFF"/>
              </a:solidFill>
              <a:latin typeface="Calibri"/>
              <a:cs typeface="Calibri"/>
            </a:endParaRPr>
          </a:p>
        </p:txBody>
      </p:sp>
    </p:spTree>
    <p:extLst>
      <p:ext uri="{BB962C8B-B14F-4D97-AF65-F5344CB8AC3E}">
        <p14:creationId xmlns:p14="http://schemas.microsoft.com/office/powerpoint/2010/main" val="32341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522DD-1556-AA68-D205-A017E858CF7F}"/>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554CA7F1-DFCC-4BAC-FB5A-EAA624521536}"/>
              </a:ext>
            </a:extLst>
          </p:cNvPr>
          <p:cNvPicPr>
            <a:picLocks noChangeAspect="1"/>
          </p:cNvPicPr>
          <p:nvPr/>
        </p:nvPicPr>
        <p:blipFill>
          <a:blip r:embed="rId2"/>
          <a:stretch>
            <a:fillRect/>
          </a:stretch>
        </p:blipFill>
        <p:spPr>
          <a:xfrm>
            <a:off x="10747123" y="0"/>
            <a:ext cx="1444877" cy="1444877"/>
          </a:xfrm>
          <a:prstGeom prst="rect">
            <a:avLst/>
          </a:prstGeom>
        </p:spPr>
      </p:pic>
      <p:sp>
        <p:nvSpPr>
          <p:cNvPr id="4" name="ZoneTexte 3">
            <a:extLst>
              <a:ext uri="{FF2B5EF4-FFF2-40B4-BE49-F238E27FC236}">
                <a16:creationId xmlns:a16="http://schemas.microsoft.com/office/drawing/2014/main" id="{32047315-EBBF-552C-A9BF-A1C45EE0DCA9}"/>
              </a:ext>
            </a:extLst>
          </p:cNvPr>
          <p:cNvSpPr txBox="1"/>
          <p:nvPr/>
        </p:nvSpPr>
        <p:spPr>
          <a:xfrm>
            <a:off x="533400" y="2194870"/>
            <a:ext cx="11353800" cy="2492990"/>
          </a:xfrm>
          <a:prstGeom prst="rect">
            <a:avLst/>
          </a:prstGeom>
          <a:noFill/>
        </p:spPr>
        <p:txBody>
          <a:bodyPr wrap="square">
            <a:spAutoFit/>
          </a:bodyPr>
          <a:lstStyle/>
          <a:p>
            <a:pPr marL="609600" indent="-609600" eaLnBrk="1" hangingPunct="1">
              <a:buFontTx/>
              <a:buNone/>
              <a:defRPr/>
            </a:pPr>
            <a:r>
              <a:rPr lang="fr-FR" sz="2800" dirty="0">
                <a:solidFill>
                  <a:schemeClr val="bg1"/>
                </a:solidFill>
              </a:rPr>
              <a:t>Une infraction:</a:t>
            </a:r>
          </a:p>
          <a:p>
            <a:pPr marL="609600" indent="-609600" eaLnBrk="1" hangingPunct="1">
              <a:buFontTx/>
              <a:buNone/>
              <a:defRPr/>
            </a:pPr>
            <a:endParaRPr lang="fr-FR" sz="2800" dirty="0">
              <a:solidFill>
                <a:schemeClr val="bg1"/>
              </a:solidFill>
            </a:endParaRPr>
          </a:p>
          <a:p>
            <a:pPr marL="609600" indent="-609600" eaLnBrk="1" hangingPunct="1">
              <a:buFont typeface="Wingdings" panose="05000000000000000000" pitchFamily="2" charset="2"/>
              <a:buChar char="Ø"/>
              <a:defRPr/>
            </a:pPr>
            <a:r>
              <a:rPr lang="fr-FR" sz="3600" spc="-10" dirty="0">
                <a:solidFill>
                  <a:prstClr val="white"/>
                </a:solidFill>
                <a:latin typeface="Calibri Light"/>
                <a:ea typeface="+mj-ea"/>
                <a:cs typeface="Calibri Light"/>
              </a:rPr>
              <a:t>Atteinte à l’intégrité des données </a:t>
            </a: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(Article </a:t>
            </a:r>
            <a:r>
              <a:rPr lang="fr-FR" sz="3600" spc="-10" dirty="0">
                <a:solidFill>
                  <a:prstClr val="white"/>
                </a:solidFill>
                <a:latin typeface="Calibri Light"/>
                <a:ea typeface="+mj-ea"/>
                <a:cs typeface="Calibri Light"/>
              </a:rPr>
              <a:t>4</a:t>
            </a: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 convention Budapest)</a:t>
            </a:r>
          </a:p>
          <a:p>
            <a:pPr marL="609600" indent="-609600" eaLnBrk="1" hangingPunct="1">
              <a:buFontTx/>
              <a:buNone/>
              <a:defRPr/>
            </a:pPr>
            <a:r>
              <a:rPr lang="fr-FR" sz="2800" dirty="0">
                <a:solidFill>
                  <a:schemeClr val="bg1"/>
                </a:solidFill>
              </a:rPr>
              <a:t> </a:t>
            </a:r>
          </a:p>
        </p:txBody>
      </p:sp>
      <p:pic>
        <p:nvPicPr>
          <p:cNvPr id="5" name="Image 4">
            <a:extLst>
              <a:ext uri="{FF2B5EF4-FFF2-40B4-BE49-F238E27FC236}">
                <a16:creationId xmlns:a16="http://schemas.microsoft.com/office/drawing/2014/main" id="{F0806BD1-A8E1-3777-3AE5-4264FFF99C05}"/>
              </a:ext>
            </a:extLst>
          </p:cNvPr>
          <p:cNvPicPr>
            <a:picLocks noChangeAspect="1"/>
          </p:cNvPicPr>
          <p:nvPr/>
        </p:nvPicPr>
        <p:blipFill>
          <a:blip r:embed="rId2"/>
          <a:stretch>
            <a:fillRect/>
          </a:stretch>
        </p:blipFill>
        <p:spPr>
          <a:xfrm>
            <a:off x="0" y="0"/>
            <a:ext cx="1444877" cy="1444877"/>
          </a:xfrm>
          <a:prstGeom prst="rect">
            <a:avLst/>
          </a:prstGeom>
        </p:spPr>
      </p:pic>
      <p:sp>
        <p:nvSpPr>
          <p:cNvPr id="6" name="Rectangle : coins arrondis 5">
            <a:extLst>
              <a:ext uri="{FF2B5EF4-FFF2-40B4-BE49-F238E27FC236}">
                <a16:creationId xmlns:a16="http://schemas.microsoft.com/office/drawing/2014/main" id="{976B9AB4-45A0-8AD0-43AF-72C5F90317D3}"/>
              </a:ext>
            </a:extLst>
          </p:cNvPr>
          <p:cNvSpPr/>
          <p:nvPr/>
        </p:nvSpPr>
        <p:spPr>
          <a:xfrm>
            <a:off x="2971800" y="533400"/>
            <a:ext cx="5355771"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3200" b="1" spc="-10" dirty="0"/>
              <a:t>I.2. ATTEINTE À L’INTÉGRITÉ</a:t>
            </a:r>
            <a:r>
              <a:rPr lang="fr-FR" sz="2800" b="1" dirty="0">
                <a:solidFill>
                  <a:srgbClr val="FFFFFF"/>
                </a:solidFill>
                <a:latin typeface="Calibri"/>
                <a:cs typeface="Calibri"/>
              </a:rPr>
              <a:t>  </a:t>
            </a:r>
          </a:p>
        </p:txBody>
      </p:sp>
    </p:spTree>
    <p:extLst>
      <p:ext uri="{BB962C8B-B14F-4D97-AF65-F5344CB8AC3E}">
        <p14:creationId xmlns:p14="http://schemas.microsoft.com/office/powerpoint/2010/main" val="1130864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83351-AB3A-7CC7-E060-94D517CF2CF5}"/>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41D0ABB9-BF1D-57C5-5121-646ADBCAD183}"/>
              </a:ext>
            </a:extLst>
          </p:cNvPr>
          <p:cNvPicPr>
            <a:picLocks noChangeAspect="1"/>
          </p:cNvPicPr>
          <p:nvPr/>
        </p:nvPicPr>
        <p:blipFill>
          <a:blip r:embed="rId2"/>
          <a:stretch>
            <a:fillRect/>
          </a:stretch>
        </p:blipFill>
        <p:spPr>
          <a:xfrm>
            <a:off x="10744581" y="-32657"/>
            <a:ext cx="1444877" cy="1444877"/>
          </a:xfrm>
          <a:prstGeom prst="rect">
            <a:avLst/>
          </a:prstGeom>
        </p:spPr>
      </p:pic>
      <p:pic>
        <p:nvPicPr>
          <p:cNvPr id="13" name="Image 12">
            <a:extLst>
              <a:ext uri="{FF2B5EF4-FFF2-40B4-BE49-F238E27FC236}">
                <a16:creationId xmlns:a16="http://schemas.microsoft.com/office/drawing/2014/main" id="{500E3880-3051-84A2-EB0E-A0988B55EDBB}"/>
              </a:ext>
            </a:extLst>
          </p:cNvPr>
          <p:cNvPicPr>
            <a:picLocks noChangeAspect="1"/>
          </p:cNvPicPr>
          <p:nvPr/>
        </p:nvPicPr>
        <p:blipFill>
          <a:blip r:embed="rId3"/>
          <a:stretch>
            <a:fillRect/>
          </a:stretch>
        </p:blipFill>
        <p:spPr>
          <a:xfrm>
            <a:off x="241442" y="1789425"/>
            <a:ext cx="3442732" cy="3505200"/>
          </a:xfrm>
          <a:prstGeom prst="rect">
            <a:avLst/>
          </a:prstGeom>
        </p:spPr>
      </p:pic>
      <p:sp>
        <p:nvSpPr>
          <p:cNvPr id="17" name="ZoneTexte 16">
            <a:extLst>
              <a:ext uri="{FF2B5EF4-FFF2-40B4-BE49-F238E27FC236}">
                <a16:creationId xmlns:a16="http://schemas.microsoft.com/office/drawing/2014/main" id="{032685EC-AE75-1AF3-FE2B-FA3411F67C38}"/>
              </a:ext>
            </a:extLst>
          </p:cNvPr>
          <p:cNvSpPr txBox="1"/>
          <p:nvPr/>
        </p:nvSpPr>
        <p:spPr>
          <a:xfrm>
            <a:off x="-838200" y="5294625"/>
            <a:ext cx="6097712" cy="1225977"/>
          </a:xfrm>
          <a:prstGeom prst="rect">
            <a:avLst/>
          </a:prstGeom>
          <a:noFill/>
        </p:spPr>
        <p:txBody>
          <a:bodyPr wrap="square">
            <a:spAutoFit/>
          </a:bodyPr>
          <a:lstStyle/>
          <a:p>
            <a:pPr marL="12700" marR="5080" lvl="0" indent="0" algn="ctr" defTabSz="914400" eaLnBrk="1" fontAlgn="auto" latinLnBrk="0" hangingPunct="1">
              <a:lnSpc>
                <a:spcPct val="100400"/>
              </a:lnSpc>
              <a:spcBef>
                <a:spcPts val="85"/>
              </a:spcBef>
              <a:spcAft>
                <a:spcPts val="0"/>
              </a:spcAft>
              <a:buClrTx/>
              <a:buSzTx/>
              <a:buFontTx/>
              <a:buNone/>
              <a:tabLst/>
              <a:defRPr/>
            </a:pPr>
            <a:r>
              <a:rPr kumimoji="0" lang="fr-FR" sz="2400" b="0" i="0" u="none" strike="noStrike" kern="0" cap="none" spc="0" normalizeH="0" baseline="0" noProof="0" dirty="0">
                <a:ln>
                  <a:noFill/>
                </a:ln>
                <a:solidFill>
                  <a:prstClr val="white"/>
                </a:solidFill>
                <a:effectLst/>
                <a:uLnTx/>
                <a:uFillTx/>
                <a:latin typeface="Calibri"/>
                <a:ea typeface="+mn-ea"/>
                <a:cs typeface="Calibri"/>
              </a:rPr>
              <a:t>Modification, </a:t>
            </a:r>
          </a:p>
          <a:p>
            <a:pPr marL="12700" marR="5080" lvl="0" indent="0" algn="ctr" defTabSz="914400" eaLnBrk="1" fontAlgn="auto" latinLnBrk="0" hangingPunct="1">
              <a:lnSpc>
                <a:spcPct val="100400"/>
              </a:lnSpc>
              <a:spcBef>
                <a:spcPts val="85"/>
              </a:spcBef>
              <a:spcAft>
                <a:spcPts val="0"/>
              </a:spcAft>
              <a:buClrTx/>
              <a:buSzTx/>
              <a:buFontTx/>
              <a:buNone/>
              <a:tabLst/>
              <a:defRPr/>
            </a:pPr>
            <a:r>
              <a:rPr kumimoji="0" lang="fr-FR" sz="2400" b="0" i="0" u="none" strike="noStrike" kern="0" cap="none" spc="0" normalizeH="0" baseline="0" noProof="0" dirty="0">
                <a:ln>
                  <a:noFill/>
                </a:ln>
                <a:solidFill>
                  <a:prstClr val="white"/>
                </a:solidFill>
                <a:effectLst/>
                <a:uLnTx/>
                <a:uFillTx/>
                <a:latin typeface="Calibri"/>
                <a:ea typeface="+mn-ea"/>
                <a:cs typeface="Calibri"/>
              </a:rPr>
              <a:t>suppression ou </a:t>
            </a:r>
          </a:p>
          <a:p>
            <a:pPr marL="12700" marR="5080" lvl="0" indent="0" algn="ctr" defTabSz="914400" eaLnBrk="1" fontAlgn="auto" latinLnBrk="0" hangingPunct="1">
              <a:lnSpc>
                <a:spcPct val="100400"/>
              </a:lnSpc>
              <a:spcBef>
                <a:spcPts val="85"/>
              </a:spcBef>
              <a:spcAft>
                <a:spcPts val="0"/>
              </a:spcAft>
              <a:buClrTx/>
              <a:buSzTx/>
              <a:buFontTx/>
              <a:buNone/>
              <a:tabLst/>
              <a:defRPr/>
            </a:pPr>
            <a:r>
              <a:rPr kumimoji="0" lang="fr-FR" sz="2400" b="0" i="0" u="none" strike="noStrike" kern="0" cap="none" spc="0" normalizeH="0" baseline="0" noProof="0" dirty="0">
                <a:ln>
                  <a:noFill/>
                </a:ln>
                <a:solidFill>
                  <a:prstClr val="white"/>
                </a:solidFill>
                <a:effectLst/>
                <a:uLnTx/>
                <a:uFillTx/>
                <a:latin typeface="Calibri"/>
                <a:ea typeface="+mn-ea"/>
                <a:cs typeface="Calibri"/>
              </a:rPr>
              <a:t>altération illégale de données.</a:t>
            </a:r>
          </a:p>
        </p:txBody>
      </p:sp>
      <p:sp>
        <p:nvSpPr>
          <p:cNvPr id="19" name="ZoneTexte 18">
            <a:extLst>
              <a:ext uri="{FF2B5EF4-FFF2-40B4-BE49-F238E27FC236}">
                <a16:creationId xmlns:a16="http://schemas.microsoft.com/office/drawing/2014/main" id="{E1333BD8-FBE7-6212-20F1-9664FF124FA4}"/>
              </a:ext>
            </a:extLst>
          </p:cNvPr>
          <p:cNvSpPr txBox="1"/>
          <p:nvPr/>
        </p:nvSpPr>
        <p:spPr>
          <a:xfrm>
            <a:off x="4191000" y="1905000"/>
            <a:ext cx="7759558" cy="4339650"/>
          </a:xfrm>
          <a:prstGeom prst="rect">
            <a:avLst/>
          </a:prstGeom>
          <a:noFill/>
        </p:spPr>
        <p:txBody>
          <a:bodyPr wrap="square" rtlCol="0">
            <a:spAutoFit/>
          </a:bodyPr>
          <a:lstStyle/>
          <a:p>
            <a:pPr marR="0" lvl="0" algn="just" defTabSz="914400" rtl="0" eaLnBrk="0" fontAlgn="base" latinLnBrk="0" hangingPunct="0">
              <a:lnSpc>
                <a:spcPct val="100000"/>
              </a:lnSpc>
              <a:spcBef>
                <a:spcPct val="20000"/>
              </a:spcBef>
              <a:spcAft>
                <a:spcPct val="0"/>
              </a:spcAft>
              <a:buClr>
                <a:srgbClr val="FFCC00"/>
              </a:buClr>
              <a:buSzPct val="120000"/>
              <a:tabLst/>
              <a:defRPr/>
            </a:pPr>
            <a:endParaRPr kumimoji="0" lang="fr-FR" sz="24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
              <a:ea typeface="+mn-ea"/>
              <a:cs typeface="Arial"/>
            </a:endParaRPr>
          </a:p>
          <a:p>
            <a:pPr marL="342900" marR="0" lvl="0" indent="-342900" algn="just" defTabSz="914400" rtl="0" eaLnBrk="0" fontAlgn="base" latinLnBrk="0" hangingPunct="0">
              <a:lnSpc>
                <a:spcPct val="100000"/>
              </a:lnSpc>
              <a:spcBef>
                <a:spcPct val="20000"/>
              </a:spcBef>
              <a:spcAft>
                <a:spcPct val="0"/>
              </a:spcAft>
              <a:buClr>
                <a:srgbClr val="FFCC00"/>
              </a:buClr>
              <a:buSzPct val="120000"/>
              <a:buFontTx/>
              <a:buChar char="•"/>
              <a:tabLst/>
              <a:defRPr/>
            </a:pPr>
            <a:r>
              <a:rPr kumimoji="0" lang="fr-FR"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
                <a:ea typeface="+mn-ea"/>
                <a:cs typeface="Arial"/>
              </a:rPr>
              <a:t>Art (413 - 13 CP) Sénégal « Quiconque aura endommagé ou tenté d’endommager, effacé ou tenté d’effacer, détérioré ou tenté de détériorer, altéré ou tenté d’altérer, modifié ou tenté de modifier, frauduleusement des données informatisées, sera puni d’un emprisonnement d‘un (1) an à cinq (5) ans et d’une amende de 5.000.000 à 10.000.000 francs ou de l’une de ces deux peines seulement.</a:t>
            </a:r>
          </a:p>
          <a:p>
            <a:pPr marL="342900" marR="0" lvl="0" indent="-342900" algn="l" defTabSz="914400" rtl="0" eaLnBrk="0" fontAlgn="base" latinLnBrk="0" hangingPunct="0">
              <a:lnSpc>
                <a:spcPct val="100000"/>
              </a:lnSpc>
              <a:spcBef>
                <a:spcPct val="20000"/>
              </a:spcBef>
              <a:spcAft>
                <a:spcPct val="0"/>
              </a:spcAft>
              <a:buClr>
                <a:srgbClr val="FFCC00"/>
              </a:buClr>
              <a:buSzPct val="120000"/>
              <a:buFontTx/>
              <a:buChar char="•"/>
              <a:tabLst/>
              <a:defRPr/>
            </a:pPr>
            <a:r>
              <a:rPr kumimoji="0" lang="fr-FR"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
                <a:ea typeface="+mn-ea"/>
                <a:cs typeface="Arial"/>
              </a:rPr>
              <a:t>le législateur réprime toute </a:t>
            </a:r>
            <a:r>
              <a:rPr kumimoji="0" lang="fr-FR" sz="2000" b="1" i="0" u="none" strike="noStrike" kern="0" cap="none" spc="0" normalizeH="0" baseline="0" noProof="0" dirty="0">
                <a:ln>
                  <a:noFill/>
                </a:ln>
                <a:solidFill>
                  <a:srgbClr val="FFFFFF"/>
                </a:solidFill>
                <a:effectLst>
                  <a:outerShdw blurRad="38100" dist="38100" dir="2700000" algn="tl">
                    <a:srgbClr val="000000"/>
                  </a:outerShdw>
                </a:effectLst>
                <a:highlight>
                  <a:srgbClr val="FF0000"/>
                </a:highlight>
                <a:uLnTx/>
                <a:uFillTx/>
                <a:latin typeface="Calibri "/>
                <a:ea typeface="+mn-ea"/>
                <a:cs typeface="Arial"/>
              </a:rPr>
              <a:t>manipulation</a:t>
            </a:r>
            <a:r>
              <a:rPr kumimoji="0" lang="fr-FR" sz="2000" b="0" i="0" u="none" strike="noStrike" kern="0" cap="none" spc="0" normalizeH="0" baseline="0" noProof="0" dirty="0">
                <a:ln>
                  <a:noFill/>
                </a:ln>
                <a:solidFill>
                  <a:srgbClr val="FFFFFF"/>
                </a:solidFill>
                <a:effectLst>
                  <a:outerShdw blurRad="38100" dist="38100" dir="2700000" algn="tl">
                    <a:srgbClr val="000000"/>
                  </a:outerShdw>
                </a:effectLst>
                <a:highlight>
                  <a:srgbClr val="FF0000"/>
                </a:highlight>
                <a:uLnTx/>
                <a:uFillTx/>
                <a:latin typeface="Calibri "/>
                <a:ea typeface="+mn-ea"/>
                <a:cs typeface="Arial"/>
              </a:rPr>
              <a:t>, </a:t>
            </a:r>
            <a:r>
              <a:rPr kumimoji="0" lang="fr-FR" sz="2000" b="1" i="0" u="none" strike="noStrike" kern="0" cap="none" spc="0" normalizeH="0" baseline="0" noProof="0" dirty="0">
                <a:ln>
                  <a:noFill/>
                </a:ln>
                <a:solidFill>
                  <a:srgbClr val="FFFFFF"/>
                </a:solidFill>
                <a:effectLst>
                  <a:outerShdw blurRad="38100" dist="38100" dir="2700000" algn="tl">
                    <a:srgbClr val="000000"/>
                  </a:outerShdw>
                </a:effectLst>
                <a:highlight>
                  <a:srgbClr val="FF0000"/>
                </a:highlight>
                <a:uLnTx/>
                <a:uFillTx/>
                <a:latin typeface="Calibri "/>
                <a:ea typeface="+mn-ea"/>
                <a:cs typeface="Arial"/>
              </a:rPr>
              <a:t>suppression</a:t>
            </a:r>
            <a:r>
              <a:rPr kumimoji="0" lang="fr-FR" sz="2000" b="0" i="0" u="none" strike="noStrike" kern="0" cap="none" spc="0" normalizeH="0" baseline="0" noProof="0" dirty="0">
                <a:ln>
                  <a:noFill/>
                </a:ln>
                <a:solidFill>
                  <a:srgbClr val="FFFFFF"/>
                </a:solidFill>
                <a:effectLst>
                  <a:outerShdw blurRad="38100" dist="38100" dir="2700000" algn="tl">
                    <a:srgbClr val="000000"/>
                  </a:outerShdw>
                </a:effectLst>
                <a:highlight>
                  <a:srgbClr val="FF0000"/>
                </a:highlight>
                <a:uLnTx/>
                <a:uFillTx/>
                <a:latin typeface="Calibri "/>
                <a:ea typeface="+mn-ea"/>
                <a:cs typeface="Arial"/>
              </a:rPr>
              <a:t> ou </a:t>
            </a:r>
            <a:r>
              <a:rPr kumimoji="0" lang="fr-FR" sz="2000" b="1" i="0" u="none" strike="noStrike" kern="0" cap="none" spc="0" normalizeH="0" baseline="0" noProof="0" dirty="0">
                <a:ln>
                  <a:noFill/>
                </a:ln>
                <a:solidFill>
                  <a:srgbClr val="FFFFFF"/>
                </a:solidFill>
                <a:effectLst>
                  <a:outerShdw blurRad="38100" dist="38100" dir="2700000" algn="tl">
                    <a:srgbClr val="000000"/>
                  </a:outerShdw>
                </a:effectLst>
                <a:highlight>
                  <a:srgbClr val="FF0000"/>
                </a:highlight>
                <a:uLnTx/>
                <a:uFillTx/>
                <a:latin typeface="Calibri "/>
                <a:ea typeface="+mn-ea"/>
                <a:cs typeface="Arial"/>
              </a:rPr>
              <a:t>modification de données contenues dans un système</a:t>
            </a:r>
            <a:r>
              <a:rPr kumimoji="0" lang="fr-FR" sz="2000" b="0" i="0" u="none" strike="noStrike" kern="0" cap="none" spc="0" normalizeH="0" baseline="0" noProof="0" dirty="0">
                <a:ln>
                  <a:noFill/>
                </a:ln>
                <a:solidFill>
                  <a:srgbClr val="FFFFFF"/>
                </a:solidFill>
                <a:effectLst>
                  <a:outerShdw blurRad="38100" dist="38100" dir="2700000" algn="tl">
                    <a:srgbClr val="000000"/>
                  </a:outerShdw>
                </a:effectLst>
                <a:highlight>
                  <a:srgbClr val="FF0000"/>
                </a:highlight>
                <a:uLnTx/>
                <a:uFillTx/>
                <a:latin typeface="Calibri "/>
                <a:ea typeface="+mn-ea"/>
                <a:cs typeface="Arial"/>
              </a:rPr>
              <a:t>, </a:t>
            </a:r>
            <a:r>
              <a:rPr kumimoji="0" lang="fr-FR"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
                <a:ea typeface="+mn-ea"/>
                <a:cs typeface="Arial"/>
              </a:rPr>
              <a:t>qu'elles qu'en soient les conséquences. Les pratiques incriminées correspondent à toute altération des données, fichiers, bases de données.</a:t>
            </a:r>
          </a:p>
          <a:p>
            <a:pPr marL="342900" marR="0" lvl="0" indent="-342900" algn="just" defTabSz="914400" rtl="0" eaLnBrk="0" fontAlgn="base" latinLnBrk="0" hangingPunct="0">
              <a:lnSpc>
                <a:spcPct val="100000"/>
              </a:lnSpc>
              <a:spcBef>
                <a:spcPct val="20000"/>
              </a:spcBef>
              <a:spcAft>
                <a:spcPct val="0"/>
              </a:spcAft>
              <a:buClr>
                <a:srgbClr val="FFCC00"/>
              </a:buClr>
              <a:buSzPct val="120000"/>
              <a:buFontTx/>
              <a:buChar char="•"/>
              <a:tabLst/>
              <a:defRPr/>
            </a:pPr>
            <a:endParaRPr kumimoji="0" lang="fr-FR"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Tahoma"/>
              <a:ea typeface="+mn-ea"/>
              <a:cs typeface="Arial"/>
            </a:endParaRPr>
          </a:p>
        </p:txBody>
      </p:sp>
      <p:pic>
        <p:nvPicPr>
          <p:cNvPr id="3" name="Image 2">
            <a:extLst>
              <a:ext uri="{FF2B5EF4-FFF2-40B4-BE49-F238E27FC236}">
                <a16:creationId xmlns:a16="http://schemas.microsoft.com/office/drawing/2014/main" id="{1F36FF14-0876-585C-1288-41C28A4429F7}"/>
              </a:ext>
            </a:extLst>
          </p:cNvPr>
          <p:cNvPicPr>
            <a:picLocks noChangeAspect="1"/>
          </p:cNvPicPr>
          <p:nvPr/>
        </p:nvPicPr>
        <p:blipFill>
          <a:blip r:embed="rId2"/>
          <a:stretch>
            <a:fillRect/>
          </a:stretch>
        </p:blipFill>
        <p:spPr>
          <a:xfrm>
            <a:off x="0" y="0"/>
            <a:ext cx="1444877" cy="1444877"/>
          </a:xfrm>
          <a:prstGeom prst="rect">
            <a:avLst/>
          </a:prstGeom>
        </p:spPr>
      </p:pic>
      <p:sp>
        <p:nvSpPr>
          <p:cNvPr id="4" name="Rectangle : coins arrondis 3">
            <a:extLst>
              <a:ext uri="{FF2B5EF4-FFF2-40B4-BE49-F238E27FC236}">
                <a16:creationId xmlns:a16="http://schemas.microsoft.com/office/drawing/2014/main" id="{ABEFDA09-4EB5-639D-E8EB-F683C4ECE52B}"/>
              </a:ext>
            </a:extLst>
          </p:cNvPr>
          <p:cNvSpPr/>
          <p:nvPr/>
        </p:nvSpPr>
        <p:spPr>
          <a:xfrm>
            <a:off x="1676400" y="86792"/>
            <a:ext cx="8608058" cy="111945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3200" b="1" spc="-10" dirty="0">
                <a:solidFill>
                  <a:prstClr val="white"/>
                </a:solidFill>
                <a:latin typeface="Calibri Light"/>
                <a:ea typeface="+mj-ea"/>
                <a:cs typeface="Calibri Light"/>
              </a:rPr>
              <a:t>ATTEINTE À L’INTÉGRITÉ DES DONNÉES</a:t>
            </a:r>
          </a:p>
          <a:p>
            <a:pPr marL="12700" algn="ctr">
              <a:spcBef>
                <a:spcPts val="1035"/>
              </a:spcBef>
              <a:tabLst>
                <a:tab pos="354965" algn="l"/>
              </a:tabLst>
            </a:pPr>
            <a:r>
              <a:rPr lang="fr-FR" sz="3200" b="1" spc="-10" dirty="0">
                <a:solidFill>
                  <a:prstClr val="white"/>
                </a:solidFill>
                <a:latin typeface="Calibri Light"/>
                <a:ea typeface="+mj-ea"/>
                <a:cs typeface="Calibri Light"/>
              </a:rPr>
              <a:t> </a:t>
            </a:r>
            <a:r>
              <a:rPr kumimoji="0" lang="fr-FR" sz="3200" b="1" i="0" u="none" strike="noStrike" kern="0" cap="none" spc="-10" normalizeH="0" baseline="0" noProof="0" dirty="0">
                <a:ln>
                  <a:noFill/>
                </a:ln>
                <a:solidFill>
                  <a:prstClr val="white"/>
                </a:solidFill>
                <a:effectLst/>
                <a:uLnTx/>
                <a:uFillTx/>
                <a:latin typeface="Calibri Light"/>
                <a:ea typeface="+mj-ea"/>
                <a:cs typeface="Calibri Light"/>
              </a:rPr>
              <a:t>(ARTICLE </a:t>
            </a:r>
            <a:r>
              <a:rPr lang="fr-FR" sz="3200" b="1" spc="-10" dirty="0">
                <a:solidFill>
                  <a:prstClr val="white"/>
                </a:solidFill>
                <a:latin typeface="Calibri Light"/>
                <a:ea typeface="+mj-ea"/>
                <a:cs typeface="Calibri Light"/>
              </a:rPr>
              <a:t>4</a:t>
            </a:r>
            <a:r>
              <a:rPr kumimoji="0" lang="fr-FR" sz="3200" b="1" i="0" u="none" strike="noStrike" kern="0" cap="none" spc="-10" normalizeH="0" baseline="0" noProof="0" dirty="0">
                <a:ln>
                  <a:noFill/>
                </a:ln>
                <a:solidFill>
                  <a:prstClr val="white"/>
                </a:solidFill>
                <a:effectLst/>
                <a:uLnTx/>
                <a:uFillTx/>
                <a:latin typeface="Calibri Light"/>
                <a:ea typeface="+mj-ea"/>
                <a:cs typeface="Calibri Light"/>
              </a:rPr>
              <a:t> CONVENTION BUDAPEST)</a:t>
            </a:r>
            <a:endParaRPr lang="fr-FR" sz="2800" b="1" dirty="0">
              <a:solidFill>
                <a:srgbClr val="FFFFFF"/>
              </a:solidFill>
              <a:latin typeface="Calibri"/>
              <a:cs typeface="Calibri"/>
            </a:endParaRPr>
          </a:p>
        </p:txBody>
      </p:sp>
    </p:spTree>
    <p:extLst>
      <p:ext uri="{BB962C8B-B14F-4D97-AF65-F5344CB8AC3E}">
        <p14:creationId xmlns:p14="http://schemas.microsoft.com/office/powerpoint/2010/main" val="327402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B83DC-79AD-70DA-E6B0-CA0DC5D16DA5}"/>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3C06BB00-E701-99B6-BD9F-D189C52C95EF}"/>
              </a:ext>
            </a:extLst>
          </p:cNvPr>
          <p:cNvPicPr>
            <a:picLocks noChangeAspect="1"/>
          </p:cNvPicPr>
          <p:nvPr/>
        </p:nvPicPr>
        <p:blipFill>
          <a:blip r:embed="rId2"/>
          <a:stretch>
            <a:fillRect/>
          </a:stretch>
        </p:blipFill>
        <p:spPr>
          <a:xfrm>
            <a:off x="10747123" y="-13784"/>
            <a:ext cx="1444877" cy="1444877"/>
          </a:xfrm>
          <a:prstGeom prst="rect">
            <a:avLst/>
          </a:prstGeom>
        </p:spPr>
      </p:pic>
      <p:sp>
        <p:nvSpPr>
          <p:cNvPr id="4" name="ZoneTexte 3">
            <a:extLst>
              <a:ext uri="{FF2B5EF4-FFF2-40B4-BE49-F238E27FC236}">
                <a16:creationId xmlns:a16="http://schemas.microsoft.com/office/drawing/2014/main" id="{A18B5235-C6E9-5BC2-1DF2-07AFBAED0D34}"/>
              </a:ext>
            </a:extLst>
          </p:cNvPr>
          <p:cNvSpPr txBox="1"/>
          <p:nvPr/>
        </p:nvSpPr>
        <p:spPr>
          <a:xfrm>
            <a:off x="533400" y="2194870"/>
            <a:ext cx="11353800" cy="3600986"/>
          </a:xfrm>
          <a:prstGeom prst="rect">
            <a:avLst/>
          </a:prstGeom>
          <a:noFill/>
        </p:spPr>
        <p:txBody>
          <a:bodyPr wrap="square">
            <a:spAutoFit/>
          </a:bodyPr>
          <a:lstStyle/>
          <a:p>
            <a:pPr marL="609600" indent="-609600" eaLnBrk="1" hangingPunct="1">
              <a:buFontTx/>
              <a:buNone/>
              <a:defRPr/>
            </a:pPr>
            <a:r>
              <a:rPr lang="fr-FR" sz="2800" dirty="0">
                <a:solidFill>
                  <a:schemeClr val="bg1"/>
                </a:solidFill>
              </a:rPr>
              <a:t>Deux  infractions:</a:t>
            </a:r>
          </a:p>
          <a:p>
            <a:pPr marL="609600" indent="-609600" eaLnBrk="1" hangingPunct="1">
              <a:buFontTx/>
              <a:buNone/>
              <a:defRPr/>
            </a:pPr>
            <a:endParaRPr lang="fr-FR" sz="2800" dirty="0">
              <a:solidFill>
                <a:schemeClr val="bg1"/>
              </a:solidFill>
            </a:endParaRPr>
          </a:p>
          <a:p>
            <a:pPr marL="609600" indent="-609600" eaLnBrk="1" hangingPunct="1">
              <a:buFont typeface="Wingdings" panose="05000000000000000000" pitchFamily="2" charset="2"/>
              <a:buChar char="Ø"/>
              <a:defRPr/>
            </a:pPr>
            <a:r>
              <a:rPr lang="fr-FR" sz="3600" spc="-10" dirty="0">
                <a:solidFill>
                  <a:prstClr val="white"/>
                </a:solidFill>
                <a:latin typeface="Calibri Light"/>
                <a:ea typeface="+mj-ea"/>
                <a:cs typeface="Calibri Light"/>
              </a:rPr>
              <a:t>Atteinte à l’intégrité des systèmes </a:t>
            </a: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(Article </a:t>
            </a:r>
            <a:r>
              <a:rPr lang="fr-FR" sz="3600" spc="-10" dirty="0">
                <a:solidFill>
                  <a:prstClr val="white"/>
                </a:solidFill>
                <a:latin typeface="Calibri Light"/>
                <a:ea typeface="+mj-ea"/>
                <a:cs typeface="Calibri Light"/>
              </a:rPr>
              <a:t>5</a:t>
            </a: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 convention Budapest)</a:t>
            </a:r>
          </a:p>
          <a:p>
            <a:pPr marL="609600" indent="-609600" eaLnBrk="1" hangingPunct="1">
              <a:buFontTx/>
              <a:buNone/>
              <a:defRPr/>
            </a:pPr>
            <a:endParaRPr kumimoji="0" lang="fr-FR" sz="3600" b="0" i="0" u="none" strike="noStrike" kern="0" cap="none" spc="-10" normalizeH="0" baseline="0" noProof="0" dirty="0">
              <a:ln>
                <a:noFill/>
              </a:ln>
              <a:solidFill>
                <a:prstClr val="white"/>
              </a:solidFill>
              <a:effectLst/>
              <a:uLnTx/>
              <a:uFillTx/>
              <a:latin typeface="Calibri Light"/>
              <a:ea typeface="+mj-ea"/>
              <a:cs typeface="Calibri Light"/>
            </a:endParaRPr>
          </a:p>
          <a:p>
            <a:pPr marL="609600" indent="-609600" eaLnBrk="1" hangingPunct="1">
              <a:buFont typeface="Wingdings" panose="05000000000000000000" pitchFamily="2" charset="2"/>
              <a:buChar char="Ø"/>
              <a:defRPr/>
            </a:pPr>
            <a:r>
              <a:rPr lang="fr-FR" sz="3600" spc="-10" dirty="0">
                <a:solidFill>
                  <a:prstClr val="white"/>
                </a:solidFill>
                <a:latin typeface="Calibri Light"/>
                <a:ea typeface="+mj-ea"/>
                <a:cs typeface="Calibri Light"/>
              </a:rPr>
              <a:t>Abus de dispositif </a:t>
            </a: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(Article </a:t>
            </a:r>
            <a:r>
              <a:rPr lang="fr-FR" sz="3600" spc="-10" noProof="0" dirty="0">
                <a:solidFill>
                  <a:prstClr val="white"/>
                </a:solidFill>
                <a:latin typeface="Calibri Light"/>
                <a:ea typeface="+mj-ea"/>
                <a:cs typeface="Calibri Light"/>
              </a:rPr>
              <a:t>6</a:t>
            </a: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 convention Budapest)</a:t>
            </a:r>
            <a:endParaRPr lang="fr-FR" sz="2800" dirty="0">
              <a:solidFill>
                <a:schemeClr val="bg1"/>
              </a:solidFill>
            </a:endParaRPr>
          </a:p>
          <a:p>
            <a:pPr marL="609600" indent="-609600" eaLnBrk="1" hangingPunct="1">
              <a:buFontTx/>
              <a:buNone/>
              <a:defRPr/>
            </a:pPr>
            <a:r>
              <a:rPr lang="fr-FR" sz="2800" dirty="0">
                <a:solidFill>
                  <a:schemeClr val="bg1"/>
                </a:solidFill>
              </a:rPr>
              <a:t> </a:t>
            </a:r>
          </a:p>
        </p:txBody>
      </p:sp>
      <p:pic>
        <p:nvPicPr>
          <p:cNvPr id="3" name="Image 2">
            <a:extLst>
              <a:ext uri="{FF2B5EF4-FFF2-40B4-BE49-F238E27FC236}">
                <a16:creationId xmlns:a16="http://schemas.microsoft.com/office/drawing/2014/main" id="{C96BCE60-89E8-7896-E8DF-129ADF403A8C}"/>
              </a:ext>
            </a:extLst>
          </p:cNvPr>
          <p:cNvPicPr>
            <a:picLocks noChangeAspect="1"/>
          </p:cNvPicPr>
          <p:nvPr/>
        </p:nvPicPr>
        <p:blipFill>
          <a:blip r:embed="rId2"/>
          <a:stretch>
            <a:fillRect/>
          </a:stretch>
        </p:blipFill>
        <p:spPr>
          <a:xfrm>
            <a:off x="-27116" y="0"/>
            <a:ext cx="1444877" cy="1444877"/>
          </a:xfrm>
          <a:prstGeom prst="rect">
            <a:avLst/>
          </a:prstGeom>
        </p:spPr>
      </p:pic>
      <p:sp>
        <p:nvSpPr>
          <p:cNvPr id="8" name="Rectangle : coins arrondis 7">
            <a:extLst>
              <a:ext uri="{FF2B5EF4-FFF2-40B4-BE49-F238E27FC236}">
                <a16:creationId xmlns:a16="http://schemas.microsoft.com/office/drawing/2014/main" id="{CBB2AF72-9CE8-99A7-046A-6BC7A2CC164F}"/>
              </a:ext>
            </a:extLst>
          </p:cNvPr>
          <p:cNvSpPr/>
          <p:nvPr/>
        </p:nvSpPr>
        <p:spPr>
          <a:xfrm>
            <a:off x="3018699" y="376938"/>
            <a:ext cx="6049101"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3200" b="1" spc="-10" dirty="0"/>
              <a:t>I.3. ATTEINTE À LA DISPONIBILITÉ</a:t>
            </a:r>
            <a:r>
              <a:rPr lang="fr-FR" sz="2800" b="1" dirty="0">
                <a:solidFill>
                  <a:srgbClr val="FFFFFF"/>
                </a:solidFill>
                <a:latin typeface="Calibri"/>
                <a:cs typeface="Calibri"/>
              </a:rPr>
              <a:t>  </a:t>
            </a:r>
          </a:p>
        </p:txBody>
      </p:sp>
    </p:spTree>
    <p:extLst>
      <p:ext uri="{BB962C8B-B14F-4D97-AF65-F5344CB8AC3E}">
        <p14:creationId xmlns:p14="http://schemas.microsoft.com/office/powerpoint/2010/main" val="1366440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70296-5D1A-07E9-FEF7-F50B5DE8E5D7}"/>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9EC97E34-07AB-0D0B-5E21-65FF37139ADC}"/>
              </a:ext>
            </a:extLst>
          </p:cNvPr>
          <p:cNvPicPr>
            <a:picLocks noChangeAspect="1"/>
          </p:cNvPicPr>
          <p:nvPr/>
        </p:nvPicPr>
        <p:blipFill>
          <a:blip r:embed="rId2"/>
          <a:stretch>
            <a:fillRect/>
          </a:stretch>
        </p:blipFill>
        <p:spPr>
          <a:xfrm>
            <a:off x="10697846" y="86791"/>
            <a:ext cx="1444877" cy="1444877"/>
          </a:xfrm>
          <a:prstGeom prst="rect">
            <a:avLst/>
          </a:prstGeom>
        </p:spPr>
      </p:pic>
      <p:sp>
        <p:nvSpPr>
          <p:cNvPr id="17" name="ZoneTexte 16">
            <a:extLst>
              <a:ext uri="{FF2B5EF4-FFF2-40B4-BE49-F238E27FC236}">
                <a16:creationId xmlns:a16="http://schemas.microsoft.com/office/drawing/2014/main" id="{6EB597C1-6421-302C-AB2E-08734D043AFF}"/>
              </a:ext>
            </a:extLst>
          </p:cNvPr>
          <p:cNvSpPr txBox="1"/>
          <p:nvPr/>
        </p:nvSpPr>
        <p:spPr>
          <a:xfrm>
            <a:off x="-839056" y="5392005"/>
            <a:ext cx="6097712" cy="966931"/>
          </a:xfrm>
          <a:prstGeom prst="rect">
            <a:avLst/>
          </a:prstGeom>
          <a:noFill/>
        </p:spPr>
        <p:txBody>
          <a:bodyPr wrap="square">
            <a:spAutoFit/>
          </a:bodyPr>
          <a:lstStyle/>
          <a:p>
            <a:pPr marL="12700" marR="5080" lvl="0" indent="0" algn="ctr" defTabSz="914400" eaLnBrk="1" fontAlgn="auto" latinLnBrk="0" hangingPunct="1">
              <a:lnSpc>
                <a:spcPct val="100400"/>
              </a:lnSpc>
              <a:spcBef>
                <a:spcPts val="85"/>
              </a:spcBef>
              <a:spcAft>
                <a:spcPts val="0"/>
              </a:spcAft>
              <a:buClrTx/>
              <a:buSzTx/>
              <a:buFontTx/>
              <a:buNone/>
              <a:tabLst/>
              <a:defRPr/>
            </a:pPr>
            <a:r>
              <a:rPr lang="fr-FR" sz="2800" dirty="0">
                <a:solidFill>
                  <a:prstClr val="white"/>
                </a:solidFill>
                <a:latin typeface="Calibri"/>
                <a:ea typeface="+mn-ea"/>
                <a:cs typeface="Calibri"/>
              </a:rPr>
              <a:t>Perturbation ou </a:t>
            </a:r>
          </a:p>
          <a:p>
            <a:pPr marL="12700" marR="5080" lvl="0" indent="0" algn="ctr" defTabSz="914400" eaLnBrk="1" fontAlgn="auto" latinLnBrk="0" hangingPunct="1">
              <a:lnSpc>
                <a:spcPct val="100400"/>
              </a:lnSpc>
              <a:spcBef>
                <a:spcPts val="85"/>
              </a:spcBef>
              <a:spcAft>
                <a:spcPts val="0"/>
              </a:spcAft>
              <a:buClrTx/>
              <a:buSzTx/>
              <a:buFontTx/>
              <a:buNone/>
              <a:tabLst/>
              <a:defRPr/>
            </a:pPr>
            <a:r>
              <a:rPr lang="fr-FR" sz="2800" dirty="0">
                <a:solidFill>
                  <a:prstClr val="white"/>
                </a:solidFill>
                <a:latin typeface="Calibri"/>
                <a:ea typeface="+mn-ea"/>
                <a:cs typeface="Calibri"/>
              </a:rPr>
              <a:t>paralysie d’un système</a:t>
            </a:r>
            <a:r>
              <a:rPr kumimoji="0" lang="fr-FR" sz="2400" b="0" i="0" u="none" strike="noStrike" kern="0" cap="none" spc="0" normalizeH="0" baseline="0" noProof="0" dirty="0">
                <a:ln>
                  <a:noFill/>
                </a:ln>
                <a:solidFill>
                  <a:prstClr val="white"/>
                </a:solidFill>
                <a:effectLst/>
                <a:uLnTx/>
                <a:uFillTx/>
                <a:latin typeface="Calibri"/>
                <a:ea typeface="+mn-ea"/>
                <a:cs typeface="Calibri"/>
              </a:rPr>
              <a:t>.</a:t>
            </a:r>
          </a:p>
        </p:txBody>
      </p:sp>
      <p:sp>
        <p:nvSpPr>
          <p:cNvPr id="19" name="ZoneTexte 18">
            <a:extLst>
              <a:ext uri="{FF2B5EF4-FFF2-40B4-BE49-F238E27FC236}">
                <a16:creationId xmlns:a16="http://schemas.microsoft.com/office/drawing/2014/main" id="{C8E23644-C841-BED1-0FE7-24FECC5B7BA4}"/>
              </a:ext>
            </a:extLst>
          </p:cNvPr>
          <p:cNvSpPr txBox="1"/>
          <p:nvPr/>
        </p:nvSpPr>
        <p:spPr>
          <a:xfrm>
            <a:off x="4191000" y="1905000"/>
            <a:ext cx="7759558" cy="3785652"/>
          </a:xfrm>
          <a:prstGeom prst="rect">
            <a:avLst/>
          </a:prstGeom>
          <a:noFill/>
        </p:spPr>
        <p:txBody>
          <a:bodyPr wrap="square" rtlCol="0">
            <a:spAutoFit/>
          </a:bodyPr>
          <a:lstStyle/>
          <a:p>
            <a:pPr marL="342900" marR="0" lvl="0" indent="-342900" algn="just" defTabSz="914400" rtl="0" eaLnBrk="0" fontAlgn="base" latinLnBrk="0" hangingPunct="0">
              <a:lnSpc>
                <a:spcPct val="100000"/>
              </a:lnSpc>
              <a:spcBef>
                <a:spcPct val="20000"/>
              </a:spcBef>
              <a:spcAft>
                <a:spcPct val="0"/>
              </a:spcAft>
              <a:buClr>
                <a:srgbClr val="FFCC00"/>
              </a:buClr>
              <a:buSzPct val="120000"/>
              <a:buFontTx/>
              <a:buChar char="•"/>
              <a:tabLst/>
              <a:defRPr/>
            </a:pPr>
            <a:r>
              <a:rPr lang="fr-FR" sz="2400" dirty="0">
                <a:solidFill>
                  <a:srgbClr val="FFFFFF"/>
                </a:solidFill>
                <a:effectLst>
                  <a:outerShdw blurRad="38100" dist="38100" dir="2700000" algn="tl">
                    <a:srgbClr val="000000"/>
                  </a:outerShdw>
                </a:effectLst>
                <a:latin typeface="+mn-lt"/>
                <a:ea typeface="+mn-ea"/>
                <a:cs typeface="Arial"/>
              </a:rPr>
              <a:t>vise  toutes  les  attaques contre  les  systèmes  informatiques, les infections informatiques, programmées  et destinées à perturber le fonctionnement ou à détruire des éléments indispensables leur fonctionnement normal (virus informatique, chevaux de Troie…). On vise  la destruction de système informatiques ;ainsi que des données ou des programmes qu’ils contenaient ;ou encore la destruction des matériels permettant aux ordinateurs de fonctionner.</a:t>
            </a:r>
          </a:p>
          <a:p>
            <a:pPr marL="342900" marR="0" lvl="0" indent="-342900" algn="just" defTabSz="914400" rtl="0" eaLnBrk="0" fontAlgn="base" latinLnBrk="0" hangingPunct="0">
              <a:lnSpc>
                <a:spcPct val="100000"/>
              </a:lnSpc>
              <a:spcBef>
                <a:spcPct val="20000"/>
              </a:spcBef>
              <a:spcAft>
                <a:spcPct val="0"/>
              </a:spcAft>
              <a:buClr>
                <a:srgbClr val="FFCC00"/>
              </a:buClr>
              <a:buSzPct val="120000"/>
              <a:buFontTx/>
              <a:buChar char="•"/>
              <a:tabLst/>
              <a:defRPr/>
            </a:pPr>
            <a:endParaRPr kumimoji="0" lang="fr-FR"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Tahoma"/>
              <a:ea typeface="+mn-ea"/>
              <a:cs typeface="Arial"/>
            </a:endParaRPr>
          </a:p>
        </p:txBody>
      </p:sp>
      <p:pic>
        <p:nvPicPr>
          <p:cNvPr id="5" name="Image 4">
            <a:extLst>
              <a:ext uri="{FF2B5EF4-FFF2-40B4-BE49-F238E27FC236}">
                <a16:creationId xmlns:a16="http://schemas.microsoft.com/office/drawing/2014/main" id="{4DDACDA3-68B4-3224-ECAD-B7392481BEE7}"/>
              </a:ext>
            </a:extLst>
          </p:cNvPr>
          <p:cNvPicPr>
            <a:picLocks noChangeAspect="1"/>
          </p:cNvPicPr>
          <p:nvPr/>
        </p:nvPicPr>
        <p:blipFill>
          <a:blip r:embed="rId3"/>
          <a:stretch>
            <a:fillRect/>
          </a:stretch>
        </p:blipFill>
        <p:spPr>
          <a:xfrm>
            <a:off x="217707" y="1778643"/>
            <a:ext cx="3973294" cy="3613362"/>
          </a:xfrm>
          <a:prstGeom prst="rect">
            <a:avLst/>
          </a:prstGeom>
        </p:spPr>
      </p:pic>
      <p:pic>
        <p:nvPicPr>
          <p:cNvPr id="3" name="Image 2">
            <a:extLst>
              <a:ext uri="{FF2B5EF4-FFF2-40B4-BE49-F238E27FC236}">
                <a16:creationId xmlns:a16="http://schemas.microsoft.com/office/drawing/2014/main" id="{85BC6E7A-DAA6-92D4-B5E2-EB24F801BF74}"/>
              </a:ext>
            </a:extLst>
          </p:cNvPr>
          <p:cNvPicPr>
            <a:picLocks noChangeAspect="1"/>
          </p:cNvPicPr>
          <p:nvPr/>
        </p:nvPicPr>
        <p:blipFill>
          <a:blip r:embed="rId2"/>
          <a:stretch>
            <a:fillRect/>
          </a:stretch>
        </p:blipFill>
        <p:spPr>
          <a:xfrm>
            <a:off x="-76200" y="-21771"/>
            <a:ext cx="1444877" cy="1444877"/>
          </a:xfrm>
          <a:prstGeom prst="rect">
            <a:avLst/>
          </a:prstGeom>
        </p:spPr>
      </p:pic>
      <p:sp>
        <p:nvSpPr>
          <p:cNvPr id="4" name="Rectangle : coins arrondis 3">
            <a:extLst>
              <a:ext uri="{FF2B5EF4-FFF2-40B4-BE49-F238E27FC236}">
                <a16:creationId xmlns:a16="http://schemas.microsoft.com/office/drawing/2014/main" id="{71703806-448B-C6F3-162E-2DF3EDCB1879}"/>
              </a:ext>
            </a:extLst>
          </p:cNvPr>
          <p:cNvSpPr/>
          <p:nvPr/>
        </p:nvSpPr>
        <p:spPr>
          <a:xfrm>
            <a:off x="2057400" y="18080"/>
            <a:ext cx="8229600" cy="144487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3200" b="1" spc="-10" dirty="0">
                <a:solidFill>
                  <a:prstClr val="white"/>
                </a:solidFill>
                <a:latin typeface="Calibri Light"/>
                <a:ea typeface="+mj-ea"/>
                <a:cs typeface="Calibri Light"/>
              </a:rPr>
              <a:t>ATTEINTE À LA DISPONIBILITÉ DES SYSTÈMES</a:t>
            </a:r>
            <a:r>
              <a:rPr lang="fr-FR" sz="5400" b="1" spc="-10" dirty="0">
                <a:solidFill>
                  <a:prstClr val="white"/>
                </a:solidFill>
              </a:rPr>
              <a:t> </a:t>
            </a:r>
          </a:p>
          <a:p>
            <a:pPr marL="12700" algn="ctr">
              <a:spcBef>
                <a:spcPts val="1035"/>
              </a:spcBef>
              <a:tabLst>
                <a:tab pos="354965" algn="l"/>
              </a:tabLst>
            </a:pPr>
            <a:r>
              <a:rPr kumimoji="0" lang="fr-FR" sz="3200" b="1" i="0" u="none" strike="noStrike" kern="0" cap="none" spc="-10" normalizeH="0" baseline="0" noProof="0" dirty="0">
                <a:ln>
                  <a:noFill/>
                </a:ln>
                <a:solidFill>
                  <a:prstClr val="white"/>
                </a:solidFill>
                <a:effectLst/>
                <a:uLnTx/>
                <a:uFillTx/>
                <a:latin typeface="Calibri Light"/>
                <a:ea typeface="+mj-ea"/>
                <a:cs typeface="Calibri Light"/>
              </a:rPr>
              <a:t>(ARTICLE 5  CONVENTION BUDAPEST)</a:t>
            </a:r>
            <a:endParaRPr lang="fr-FR" sz="2800" b="1" dirty="0">
              <a:solidFill>
                <a:srgbClr val="FFFFFF"/>
              </a:solidFill>
              <a:latin typeface="Calibri"/>
              <a:cs typeface="Calibri"/>
            </a:endParaRPr>
          </a:p>
        </p:txBody>
      </p:sp>
    </p:spTree>
    <p:extLst>
      <p:ext uri="{BB962C8B-B14F-4D97-AF65-F5344CB8AC3E}">
        <p14:creationId xmlns:p14="http://schemas.microsoft.com/office/powerpoint/2010/main" val="387444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1944A-4BF1-24AE-5313-4120AF9C3390}"/>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1E7AD86D-B431-E3A2-B5F6-09EF1696DE25}"/>
              </a:ext>
            </a:extLst>
          </p:cNvPr>
          <p:cNvPicPr>
            <a:picLocks noChangeAspect="1"/>
          </p:cNvPicPr>
          <p:nvPr/>
        </p:nvPicPr>
        <p:blipFill>
          <a:blip r:embed="rId3"/>
          <a:stretch>
            <a:fillRect/>
          </a:stretch>
        </p:blipFill>
        <p:spPr>
          <a:xfrm>
            <a:off x="10791836" y="0"/>
            <a:ext cx="1444877" cy="1444877"/>
          </a:xfrm>
          <a:prstGeom prst="rect">
            <a:avLst/>
          </a:prstGeom>
        </p:spPr>
      </p:pic>
      <p:sp>
        <p:nvSpPr>
          <p:cNvPr id="17" name="ZoneTexte 16">
            <a:extLst>
              <a:ext uri="{FF2B5EF4-FFF2-40B4-BE49-F238E27FC236}">
                <a16:creationId xmlns:a16="http://schemas.microsoft.com/office/drawing/2014/main" id="{E5FCAAFB-7EAA-4D48-23DB-FD61EDFD3C2A}"/>
              </a:ext>
            </a:extLst>
          </p:cNvPr>
          <p:cNvSpPr txBox="1"/>
          <p:nvPr/>
        </p:nvSpPr>
        <p:spPr>
          <a:xfrm>
            <a:off x="2628044" y="5232202"/>
            <a:ext cx="6097712" cy="1384995"/>
          </a:xfrm>
          <a:prstGeom prst="rect">
            <a:avLst/>
          </a:prstGeom>
          <a:noFill/>
        </p:spPr>
        <p:txBody>
          <a:bodyPr wrap="square">
            <a:spAutoFit/>
          </a:bodyPr>
          <a:lstStyle/>
          <a:p>
            <a:pPr marL="12700" marR="5080" lvl="0" indent="0" algn="ctr" defTabSz="914400" eaLnBrk="1" fontAlgn="auto" latinLnBrk="0" hangingPunct="1">
              <a:lnSpc>
                <a:spcPct val="100400"/>
              </a:lnSpc>
              <a:spcBef>
                <a:spcPts val="85"/>
              </a:spcBef>
              <a:spcAft>
                <a:spcPts val="0"/>
              </a:spcAft>
              <a:buClrTx/>
              <a:buSzTx/>
              <a:buFontTx/>
              <a:buNone/>
              <a:tabLst/>
              <a:defRPr/>
            </a:pPr>
            <a:r>
              <a:rPr lang="fr-FR" sz="2800" dirty="0">
                <a:solidFill>
                  <a:prstClr val="white"/>
                </a:solidFill>
                <a:latin typeface="Calibri"/>
                <a:ea typeface="+mn-ea"/>
                <a:cs typeface="Calibri"/>
              </a:rPr>
              <a:t>Possession, distribution ou utilisation d’outils de hacking (malwares, keyloggers).</a:t>
            </a:r>
            <a:endParaRPr kumimoji="0" lang="fr-FR" sz="2400" b="0" i="0" u="none" strike="noStrike" kern="0" cap="none" spc="0" normalizeH="0" baseline="0" noProof="0" dirty="0">
              <a:ln>
                <a:noFill/>
              </a:ln>
              <a:solidFill>
                <a:prstClr val="white"/>
              </a:solidFill>
              <a:effectLst/>
              <a:uLnTx/>
              <a:uFillTx/>
              <a:latin typeface="Calibri"/>
              <a:ea typeface="+mn-ea"/>
              <a:cs typeface="Calibri"/>
            </a:endParaRPr>
          </a:p>
        </p:txBody>
      </p:sp>
      <p:pic>
        <p:nvPicPr>
          <p:cNvPr id="6" name="Image 5">
            <a:extLst>
              <a:ext uri="{FF2B5EF4-FFF2-40B4-BE49-F238E27FC236}">
                <a16:creationId xmlns:a16="http://schemas.microsoft.com/office/drawing/2014/main" id="{3A4762F5-3092-6182-028D-20C58E09A68F}"/>
              </a:ext>
            </a:extLst>
          </p:cNvPr>
          <p:cNvPicPr>
            <a:picLocks noChangeAspect="1"/>
          </p:cNvPicPr>
          <p:nvPr/>
        </p:nvPicPr>
        <p:blipFill>
          <a:blip r:embed="rId4"/>
          <a:stretch>
            <a:fillRect/>
          </a:stretch>
        </p:blipFill>
        <p:spPr>
          <a:xfrm>
            <a:off x="3352800" y="1400307"/>
            <a:ext cx="4648200" cy="3658122"/>
          </a:xfrm>
          <a:prstGeom prst="rect">
            <a:avLst/>
          </a:prstGeom>
        </p:spPr>
      </p:pic>
      <p:pic>
        <p:nvPicPr>
          <p:cNvPr id="3" name="Image 2">
            <a:extLst>
              <a:ext uri="{FF2B5EF4-FFF2-40B4-BE49-F238E27FC236}">
                <a16:creationId xmlns:a16="http://schemas.microsoft.com/office/drawing/2014/main" id="{EA2A310C-A1B7-2893-60E3-B393E6D9B0D3}"/>
              </a:ext>
            </a:extLst>
          </p:cNvPr>
          <p:cNvPicPr>
            <a:picLocks noChangeAspect="1"/>
          </p:cNvPicPr>
          <p:nvPr/>
        </p:nvPicPr>
        <p:blipFill>
          <a:blip r:embed="rId3"/>
          <a:stretch>
            <a:fillRect/>
          </a:stretch>
        </p:blipFill>
        <p:spPr>
          <a:xfrm>
            <a:off x="0" y="47229"/>
            <a:ext cx="1444877" cy="1444877"/>
          </a:xfrm>
          <a:prstGeom prst="rect">
            <a:avLst/>
          </a:prstGeom>
        </p:spPr>
      </p:pic>
      <p:sp>
        <p:nvSpPr>
          <p:cNvPr id="4" name="Rectangle : coins arrondis 3">
            <a:extLst>
              <a:ext uri="{FF2B5EF4-FFF2-40B4-BE49-F238E27FC236}">
                <a16:creationId xmlns:a16="http://schemas.microsoft.com/office/drawing/2014/main" id="{A0D82F29-46E5-7A2B-7374-4FAFA68902F7}"/>
              </a:ext>
            </a:extLst>
          </p:cNvPr>
          <p:cNvSpPr/>
          <p:nvPr/>
        </p:nvSpPr>
        <p:spPr>
          <a:xfrm>
            <a:off x="1525114" y="240802"/>
            <a:ext cx="8853009" cy="985731"/>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kumimoji="0" lang="fr-FR" sz="3200" b="1" i="0" u="none" strike="noStrike" kern="0" cap="none" spc="-10" normalizeH="0" baseline="0" noProof="0" dirty="0">
                <a:ln>
                  <a:noFill/>
                </a:ln>
                <a:solidFill>
                  <a:prstClr val="white"/>
                </a:solidFill>
                <a:effectLst/>
                <a:uLnTx/>
                <a:uFillTx/>
                <a:latin typeface="Calibri Light"/>
                <a:ea typeface="+mj-ea"/>
                <a:cs typeface="Calibri Light"/>
              </a:rPr>
              <a:t>ABUS DU DISPOSITIF</a:t>
            </a:r>
          </a:p>
          <a:p>
            <a:pPr marL="12700" algn="ctr">
              <a:spcBef>
                <a:spcPts val="1035"/>
              </a:spcBef>
              <a:tabLst>
                <a:tab pos="354965" algn="l"/>
              </a:tabLst>
            </a:pPr>
            <a:r>
              <a:rPr kumimoji="0" lang="fr-FR" sz="3200" b="1" i="0" u="none" strike="noStrike" kern="0" cap="none" spc="-10" normalizeH="0" baseline="0" noProof="0" dirty="0">
                <a:ln>
                  <a:noFill/>
                </a:ln>
                <a:solidFill>
                  <a:prstClr val="white"/>
                </a:solidFill>
                <a:effectLst/>
                <a:uLnTx/>
                <a:uFillTx/>
                <a:latin typeface="Calibri Light"/>
                <a:ea typeface="+mj-ea"/>
                <a:cs typeface="Calibri Light"/>
              </a:rPr>
              <a:t>(ARTICLE 6 CONVENTION BUDAPEST)</a:t>
            </a:r>
            <a:endParaRPr lang="fr-FR" sz="2800" b="1" dirty="0">
              <a:solidFill>
                <a:srgbClr val="FFFFFF"/>
              </a:solidFill>
              <a:latin typeface="Calibri"/>
              <a:cs typeface="Calibri"/>
            </a:endParaRPr>
          </a:p>
        </p:txBody>
      </p:sp>
    </p:spTree>
    <p:extLst>
      <p:ext uri="{BB962C8B-B14F-4D97-AF65-F5344CB8AC3E}">
        <p14:creationId xmlns:p14="http://schemas.microsoft.com/office/powerpoint/2010/main" val="4023102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F13DAA-FCBC-BEAE-2C1C-A1AB2C66CD65}"/>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0B1FCC20-B3F1-7330-ABEB-5C8FDA3AA394}"/>
              </a:ext>
            </a:extLst>
          </p:cNvPr>
          <p:cNvSpPr txBox="1">
            <a:spLocks noGrp="1"/>
          </p:cNvSpPr>
          <p:nvPr>
            <p:ph type="body" idx="1"/>
          </p:nvPr>
        </p:nvSpPr>
        <p:spPr>
          <a:xfrm>
            <a:off x="0" y="1596168"/>
            <a:ext cx="12036677" cy="3463127"/>
          </a:xfrm>
          <a:prstGeom prst="rect">
            <a:avLst/>
          </a:prstGeom>
        </p:spPr>
        <p:txBody>
          <a:bodyPr vert="horz" wrap="square" lIns="0" tIns="805814" rIns="0" bIns="0" rtlCol="0">
            <a:spAutoFit/>
          </a:bodyPr>
          <a:lstStyle/>
          <a:p>
            <a:pPr marL="469900" marR="5080" indent="-457200" algn="ctr">
              <a:lnSpc>
                <a:spcPct val="100400"/>
              </a:lnSpc>
              <a:spcBef>
                <a:spcPts val="85"/>
              </a:spcBef>
              <a:buFont typeface="Wingdings" panose="05000000000000000000" pitchFamily="2" charset="2"/>
              <a:buChar char="q"/>
            </a:pPr>
            <a:r>
              <a:rPr lang="fr-FR" sz="2400" dirty="0"/>
              <a:t>Ces infractions concernent l’utilisation frauduleuse de l’informatique pour commettre des délits.</a:t>
            </a:r>
          </a:p>
          <a:p>
            <a:pPr marL="12700" marR="5080" algn="ctr">
              <a:lnSpc>
                <a:spcPct val="100400"/>
              </a:lnSpc>
              <a:spcBef>
                <a:spcPts val="85"/>
              </a:spcBef>
            </a:pPr>
            <a:endParaRPr lang="fr-FR" sz="2400" dirty="0"/>
          </a:p>
          <a:p>
            <a:pPr marL="469900" marR="5080" indent="-457200" algn="ctr">
              <a:lnSpc>
                <a:spcPct val="100400"/>
              </a:lnSpc>
              <a:spcBef>
                <a:spcPts val="85"/>
              </a:spcBef>
              <a:buFont typeface="Wingdings" panose="05000000000000000000" pitchFamily="2" charset="2"/>
              <a:buChar char="q"/>
            </a:pPr>
            <a:r>
              <a:rPr lang="fr-FR" sz="2400" dirty="0"/>
              <a:t>Falsification informatique</a:t>
            </a:r>
          </a:p>
          <a:p>
            <a:pPr marL="12700" marR="5080" algn="ctr">
              <a:lnSpc>
                <a:spcPct val="100400"/>
              </a:lnSpc>
              <a:spcBef>
                <a:spcPts val="85"/>
              </a:spcBef>
            </a:pPr>
            <a:endParaRPr lang="fr-FR" sz="2400" dirty="0"/>
          </a:p>
          <a:p>
            <a:pPr marL="12700" marR="5080" algn="ctr">
              <a:lnSpc>
                <a:spcPct val="100400"/>
              </a:lnSpc>
              <a:spcBef>
                <a:spcPts val="85"/>
              </a:spcBef>
            </a:pPr>
            <a:endParaRPr lang="fr-FR" sz="2400" dirty="0"/>
          </a:p>
          <a:p>
            <a:pPr marL="469900" marR="5080" indent="-457200" algn="ctr">
              <a:lnSpc>
                <a:spcPct val="100400"/>
              </a:lnSpc>
              <a:spcBef>
                <a:spcPts val="85"/>
              </a:spcBef>
              <a:buFont typeface="Wingdings" panose="05000000000000000000" pitchFamily="2" charset="2"/>
              <a:buChar char="q"/>
            </a:pPr>
            <a:r>
              <a:rPr lang="fr-FR" sz="2400" dirty="0"/>
              <a:t>Fraude informatique</a:t>
            </a:r>
            <a:endParaRPr sz="2400" dirty="0"/>
          </a:p>
        </p:txBody>
      </p:sp>
      <p:pic>
        <p:nvPicPr>
          <p:cNvPr id="4" name="Image 3">
            <a:extLst>
              <a:ext uri="{FF2B5EF4-FFF2-40B4-BE49-F238E27FC236}">
                <a16:creationId xmlns:a16="http://schemas.microsoft.com/office/drawing/2014/main" id="{02B9BDAA-F9EB-359F-B424-E2DA28070F56}"/>
              </a:ext>
            </a:extLst>
          </p:cNvPr>
          <p:cNvPicPr>
            <a:picLocks noChangeAspect="1"/>
          </p:cNvPicPr>
          <p:nvPr/>
        </p:nvPicPr>
        <p:blipFill>
          <a:blip r:embed="rId2"/>
          <a:stretch>
            <a:fillRect/>
          </a:stretch>
        </p:blipFill>
        <p:spPr>
          <a:xfrm>
            <a:off x="10747123" y="-25096"/>
            <a:ext cx="1444877" cy="1444877"/>
          </a:xfrm>
          <a:prstGeom prst="rect">
            <a:avLst/>
          </a:prstGeom>
        </p:spPr>
      </p:pic>
      <p:pic>
        <p:nvPicPr>
          <p:cNvPr id="5" name="Image 4">
            <a:extLst>
              <a:ext uri="{FF2B5EF4-FFF2-40B4-BE49-F238E27FC236}">
                <a16:creationId xmlns:a16="http://schemas.microsoft.com/office/drawing/2014/main" id="{093B8595-6C3F-8EF7-2E57-389C824A6739}"/>
              </a:ext>
            </a:extLst>
          </p:cNvPr>
          <p:cNvPicPr>
            <a:picLocks noChangeAspect="1"/>
          </p:cNvPicPr>
          <p:nvPr/>
        </p:nvPicPr>
        <p:blipFill>
          <a:blip r:embed="rId2"/>
          <a:stretch>
            <a:fillRect/>
          </a:stretch>
        </p:blipFill>
        <p:spPr>
          <a:xfrm>
            <a:off x="-21771" y="-4501"/>
            <a:ext cx="1444877" cy="1444877"/>
          </a:xfrm>
          <a:prstGeom prst="rect">
            <a:avLst/>
          </a:prstGeom>
        </p:spPr>
      </p:pic>
      <p:sp>
        <p:nvSpPr>
          <p:cNvPr id="6" name="Rectangle : coins arrondis 5">
            <a:extLst>
              <a:ext uri="{FF2B5EF4-FFF2-40B4-BE49-F238E27FC236}">
                <a16:creationId xmlns:a16="http://schemas.microsoft.com/office/drawing/2014/main" id="{F74941A2-1571-B9C0-0ED7-30E6A7E3D56C}"/>
              </a:ext>
            </a:extLst>
          </p:cNvPr>
          <p:cNvSpPr/>
          <p:nvPr/>
        </p:nvSpPr>
        <p:spPr>
          <a:xfrm>
            <a:off x="2895600" y="621149"/>
            <a:ext cx="670560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2800" b="1" dirty="0">
                <a:solidFill>
                  <a:srgbClr val="FFFFFF"/>
                </a:solidFill>
                <a:latin typeface="Calibri"/>
                <a:cs typeface="Calibri"/>
              </a:rPr>
              <a:t>II. INFRACTIONS LIÉES À L’INFORMATIQUE  </a:t>
            </a:r>
          </a:p>
        </p:txBody>
      </p:sp>
    </p:spTree>
    <p:extLst>
      <p:ext uri="{BB962C8B-B14F-4D97-AF65-F5344CB8AC3E}">
        <p14:creationId xmlns:p14="http://schemas.microsoft.com/office/powerpoint/2010/main" val="858593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B189E-9588-7786-315F-8D488CED35BC}"/>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54DD194A-B09C-4D2D-746D-BD0C1FCF3829}"/>
              </a:ext>
            </a:extLst>
          </p:cNvPr>
          <p:cNvSpPr txBox="1">
            <a:spLocks noGrp="1"/>
          </p:cNvSpPr>
          <p:nvPr>
            <p:ph type="body" idx="1"/>
          </p:nvPr>
        </p:nvSpPr>
        <p:spPr>
          <a:xfrm>
            <a:off x="4267200" y="2097897"/>
            <a:ext cx="4952999" cy="2562880"/>
          </a:xfrm>
          <a:prstGeom prst="rect">
            <a:avLst/>
          </a:prstGeom>
        </p:spPr>
        <p:txBody>
          <a:bodyPr vert="horz" wrap="square" lIns="0" tIns="805814" rIns="0" bIns="0" rtlCol="0">
            <a:spAutoFit/>
          </a:bodyPr>
          <a:lstStyle/>
          <a:p>
            <a:pPr marL="12700" marR="5080">
              <a:lnSpc>
                <a:spcPct val="100400"/>
              </a:lnSpc>
              <a:spcBef>
                <a:spcPts val="85"/>
              </a:spcBef>
            </a:pPr>
            <a:r>
              <a:rPr lang="fr-FR" sz="2800" dirty="0"/>
              <a:t>Création, </a:t>
            </a:r>
          </a:p>
          <a:p>
            <a:pPr marL="12700" marR="5080">
              <a:lnSpc>
                <a:spcPct val="100400"/>
              </a:lnSpc>
              <a:spcBef>
                <a:spcPts val="85"/>
              </a:spcBef>
            </a:pPr>
            <a:r>
              <a:rPr lang="fr-FR" sz="2800" dirty="0"/>
              <a:t>modification ou suppression frauduleuse de données </a:t>
            </a:r>
          </a:p>
          <a:p>
            <a:pPr marL="12700" marR="5080">
              <a:lnSpc>
                <a:spcPct val="100400"/>
              </a:lnSpc>
              <a:spcBef>
                <a:spcPts val="85"/>
              </a:spcBef>
            </a:pPr>
            <a:r>
              <a:rPr lang="fr-FR" sz="2800" dirty="0"/>
              <a:t>(faux documents numériques).</a:t>
            </a:r>
            <a:endParaRPr sz="2800" dirty="0"/>
          </a:p>
        </p:txBody>
      </p:sp>
      <p:pic>
        <p:nvPicPr>
          <p:cNvPr id="4" name="Image 3">
            <a:extLst>
              <a:ext uri="{FF2B5EF4-FFF2-40B4-BE49-F238E27FC236}">
                <a16:creationId xmlns:a16="http://schemas.microsoft.com/office/drawing/2014/main" id="{6C4804B8-7424-95DA-ACDE-0DDEDF338A48}"/>
              </a:ext>
            </a:extLst>
          </p:cNvPr>
          <p:cNvPicPr>
            <a:picLocks noChangeAspect="1"/>
          </p:cNvPicPr>
          <p:nvPr/>
        </p:nvPicPr>
        <p:blipFill>
          <a:blip r:embed="rId2"/>
          <a:stretch>
            <a:fillRect/>
          </a:stretch>
        </p:blipFill>
        <p:spPr>
          <a:xfrm>
            <a:off x="10591800" y="60929"/>
            <a:ext cx="1444877" cy="1444877"/>
          </a:xfrm>
          <a:prstGeom prst="rect">
            <a:avLst/>
          </a:prstGeom>
        </p:spPr>
      </p:pic>
      <p:pic>
        <p:nvPicPr>
          <p:cNvPr id="5" name="Image 4">
            <a:extLst>
              <a:ext uri="{FF2B5EF4-FFF2-40B4-BE49-F238E27FC236}">
                <a16:creationId xmlns:a16="http://schemas.microsoft.com/office/drawing/2014/main" id="{91E934ED-9234-8FCF-868B-67F7E9C87174}"/>
              </a:ext>
            </a:extLst>
          </p:cNvPr>
          <p:cNvPicPr>
            <a:picLocks noChangeAspect="1"/>
          </p:cNvPicPr>
          <p:nvPr/>
        </p:nvPicPr>
        <p:blipFill>
          <a:blip r:embed="rId3"/>
          <a:stretch>
            <a:fillRect/>
          </a:stretch>
        </p:blipFill>
        <p:spPr>
          <a:xfrm>
            <a:off x="0" y="2362200"/>
            <a:ext cx="3886200" cy="4495800"/>
          </a:xfrm>
          <a:prstGeom prst="rect">
            <a:avLst/>
          </a:prstGeom>
        </p:spPr>
      </p:pic>
      <p:pic>
        <p:nvPicPr>
          <p:cNvPr id="2052" name="Picture 4" descr="Faux - Icônes les communications gratuites">
            <a:extLst>
              <a:ext uri="{FF2B5EF4-FFF2-40B4-BE49-F238E27FC236}">
                <a16:creationId xmlns:a16="http://schemas.microsoft.com/office/drawing/2014/main" id="{F7BAB015-81CD-1E01-4CF9-AA03EBC8A3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0" y="3802294"/>
            <a:ext cx="3055706" cy="3055706"/>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575C3481-14FA-27E6-3104-3648EF27609B}"/>
              </a:ext>
            </a:extLst>
          </p:cNvPr>
          <p:cNvPicPr>
            <a:picLocks noChangeAspect="1"/>
          </p:cNvPicPr>
          <p:nvPr/>
        </p:nvPicPr>
        <p:blipFill>
          <a:blip r:embed="rId2"/>
          <a:stretch>
            <a:fillRect/>
          </a:stretch>
        </p:blipFill>
        <p:spPr>
          <a:xfrm>
            <a:off x="-152400" y="0"/>
            <a:ext cx="1444877" cy="1444877"/>
          </a:xfrm>
          <a:prstGeom prst="rect">
            <a:avLst/>
          </a:prstGeom>
        </p:spPr>
      </p:pic>
      <p:sp>
        <p:nvSpPr>
          <p:cNvPr id="7" name="Rectangle : coins arrondis 6">
            <a:extLst>
              <a:ext uri="{FF2B5EF4-FFF2-40B4-BE49-F238E27FC236}">
                <a16:creationId xmlns:a16="http://schemas.microsoft.com/office/drawing/2014/main" id="{ADC57453-AD61-6488-A5A2-609ED2FDF0D9}"/>
              </a:ext>
            </a:extLst>
          </p:cNvPr>
          <p:cNvSpPr/>
          <p:nvPr/>
        </p:nvSpPr>
        <p:spPr>
          <a:xfrm>
            <a:off x="1292477" y="60929"/>
            <a:ext cx="9299323" cy="214731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4800" b="1" spc="-10" dirty="0"/>
              <a:t>II.1 FALSIFICATION INFORMATIQUE (ARTICLE 7 CONVENTION BUDAPEST)</a:t>
            </a:r>
            <a:endParaRPr lang="fr-FR" sz="2800" b="1" dirty="0">
              <a:solidFill>
                <a:srgbClr val="FFFFFF"/>
              </a:solidFill>
              <a:latin typeface="Calibri"/>
              <a:cs typeface="Calibri"/>
            </a:endParaRPr>
          </a:p>
        </p:txBody>
      </p:sp>
    </p:spTree>
    <p:extLst>
      <p:ext uri="{BB962C8B-B14F-4D97-AF65-F5344CB8AC3E}">
        <p14:creationId xmlns:p14="http://schemas.microsoft.com/office/powerpoint/2010/main" val="403357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086FD-275D-5ACB-A5CC-613B03CB1F09}"/>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0E75ECDA-B772-3755-F57E-E1C2FE4112AC}"/>
              </a:ext>
            </a:extLst>
          </p:cNvPr>
          <p:cNvSpPr txBox="1">
            <a:spLocks noGrp="1"/>
          </p:cNvSpPr>
          <p:nvPr>
            <p:ph type="body" idx="1"/>
          </p:nvPr>
        </p:nvSpPr>
        <p:spPr>
          <a:xfrm>
            <a:off x="5257800" y="2286000"/>
            <a:ext cx="6096000" cy="2537232"/>
          </a:xfrm>
          <a:prstGeom prst="rect">
            <a:avLst/>
          </a:prstGeom>
        </p:spPr>
        <p:txBody>
          <a:bodyPr vert="horz" wrap="square" lIns="0" tIns="805814" rIns="0" bIns="0" rtlCol="0">
            <a:spAutoFit/>
          </a:bodyPr>
          <a:lstStyle/>
          <a:p>
            <a:pPr marL="12700" marR="5080">
              <a:lnSpc>
                <a:spcPct val="100400"/>
              </a:lnSpc>
              <a:spcBef>
                <a:spcPts val="85"/>
              </a:spcBef>
            </a:pPr>
            <a:r>
              <a:rPr lang="fr-FR" sz="2800" dirty="0"/>
              <a:t>Usage illégal d’un système pour obtenir un gain financier ou causer un préjudice (fraude à la carte bancaire, usurpation d’identité).</a:t>
            </a:r>
            <a:endParaRPr sz="2800" dirty="0"/>
          </a:p>
        </p:txBody>
      </p:sp>
      <p:pic>
        <p:nvPicPr>
          <p:cNvPr id="4" name="Image 3">
            <a:extLst>
              <a:ext uri="{FF2B5EF4-FFF2-40B4-BE49-F238E27FC236}">
                <a16:creationId xmlns:a16="http://schemas.microsoft.com/office/drawing/2014/main" id="{6F9744B1-2CCC-D9DA-64B4-9EF16DBCE09B}"/>
              </a:ext>
            </a:extLst>
          </p:cNvPr>
          <p:cNvPicPr>
            <a:picLocks noChangeAspect="1"/>
          </p:cNvPicPr>
          <p:nvPr/>
        </p:nvPicPr>
        <p:blipFill>
          <a:blip r:embed="rId2"/>
          <a:stretch>
            <a:fillRect/>
          </a:stretch>
        </p:blipFill>
        <p:spPr>
          <a:xfrm>
            <a:off x="10768894" y="0"/>
            <a:ext cx="1444877" cy="1444877"/>
          </a:xfrm>
          <a:prstGeom prst="rect">
            <a:avLst/>
          </a:prstGeom>
        </p:spPr>
      </p:pic>
      <p:pic>
        <p:nvPicPr>
          <p:cNvPr id="4098" name="Picture 2" descr="Falsification - Icônes sécurité gratuites">
            <a:extLst>
              <a:ext uri="{FF2B5EF4-FFF2-40B4-BE49-F238E27FC236}">
                <a16:creationId xmlns:a16="http://schemas.microsoft.com/office/drawing/2014/main" id="{F21E1576-27AC-86B3-D152-74B1AD694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13512"/>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2D7A7553-0541-DFFC-37AA-D9510DFE6837}"/>
              </a:ext>
            </a:extLst>
          </p:cNvPr>
          <p:cNvPicPr>
            <a:picLocks noChangeAspect="1"/>
          </p:cNvPicPr>
          <p:nvPr/>
        </p:nvPicPr>
        <p:blipFill>
          <a:blip r:embed="rId2"/>
          <a:stretch>
            <a:fillRect/>
          </a:stretch>
        </p:blipFill>
        <p:spPr>
          <a:xfrm>
            <a:off x="-94519" y="0"/>
            <a:ext cx="1444877" cy="1444877"/>
          </a:xfrm>
          <a:prstGeom prst="rect">
            <a:avLst/>
          </a:prstGeom>
        </p:spPr>
      </p:pic>
      <p:sp>
        <p:nvSpPr>
          <p:cNvPr id="6" name="Rectangle : coins arrondis 5">
            <a:extLst>
              <a:ext uri="{FF2B5EF4-FFF2-40B4-BE49-F238E27FC236}">
                <a16:creationId xmlns:a16="http://schemas.microsoft.com/office/drawing/2014/main" id="{07AF3BE7-005E-E2B2-147C-466DF8418205}"/>
              </a:ext>
            </a:extLst>
          </p:cNvPr>
          <p:cNvSpPr/>
          <p:nvPr/>
        </p:nvSpPr>
        <p:spPr>
          <a:xfrm>
            <a:off x="1476475" y="84367"/>
            <a:ext cx="9259762" cy="144487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4800" b="1" spc="-10" dirty="0"/>
              <a:t>2.2 Fraude informatique </a:t>
            </a:r>
          </a:p>
          <a:p>
            <a:pPr marL="12700" algn="ctr">
              <a:spcBef>
                <a:spcPts val="1035"/>
              </a:spcBef>
              <a:tabLst>
                <a:tab pos="354965" algn="l"/>
              </a:tabLst>
            </a:pPr>
            <a:r>
              <a:rPr lang="fr-FR" sz="4800" b="1" spc="-10" dirty="0"/>
              <a:t>(Article 8 convention de Budapest)</a:t>
            </a:r>
            <a:endParaRPr lang="fr-FR" sz="1400" b="1" dirty="0">
              <a:solidFill>
                <a:srgbClr val="FFFFFF"/>
              </a:solidFill>
              <a:latin typeface="Calibri"/>
              <a:cs typeface="Calibri"/>
            </a:endParaRPr>
          </a:p>
        </p:txBody>
      </p:sp>
    </p:spTree>
    <p:extLst>
      <p:ext uri="{BB962C8B-B14F-4D97-AF65-F5344CB8AC3E}">
        <p14:creationId xmlns:p14="http://schemas.microsoft.com/office/powerpoint/2010/main" val="199345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24D2B-86D1-D671-38AE-1E488AE84AE0}"/>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9675E60B-2095-6F38-5828-6CF67E990370}"/>
              </a:ext>
            </a:extLst>
          </p:cNvPr>
          <p:cNvSpPr txBox="1">
            <a:spLocks noGrp="1"/>
          </p:cNvSpPr>
          <p:nvPr>
            <p:ph type="body" idx="1"/>
          </p:nvPr>
        </p:nvSpPr>
        <p:spPr>
          <a:xfrm>
            <a:off x="2819400" y="2057400"/>
            <a:ext cx="9121341" cy="4137670"/>
          </a:xfrm>
          <a:prstGeom prst="rect">
            <a:avLst/>
          </a:prstGeom>
        </p:spPr>
        <p:txBody>
          <a:bodyPr vert="horz" wrap="square" lIns="0" tIns="805814" rIns="0" bIns="0" rtlCol="0">
            <a:spAutoFit/>
          </a:bodyPr>
          <a:lstStyle/>
          <a:p>
            <a:pPr algn="just"/>
            <a:r>
              <a:rPr lang="fr-FR" sz="2400" dirty="0"/>
              <a:t>Code pénal:  Sénégal </a:t>
            </a:r>
          </a:p>
          <a:p>
            <a:pPr algn="just"/>
            <a:r>
              <a:rPr lang="fr-FR" sz="2400" dirty="0"/>
              <a:t>Article 431-14 . Quiconque aura produit ou fabriqué un ensemble de données numérisées par l’introduction, l’effacement ou la suppression frauduleuse de données informatisées stockées, traitées ou transmises par un système informatique, engendrant des données contrefaites, dans l’intention qu’elles soient prises en compte ou utilisées à des fins légales comme si elles étaient originales, sera puni d’un emprisonnement d’un (1) an à cinq (5) ans et d’une amende de 5.000.000 francs à 10.000.000 francs ou de l’une de ces deux peines seulement.</a:t>
            </a:r>
          </a:p>
        </p:txBody>
      </p:sp>
      <p:pic>
        <p:nvPicPr>
          <p:cNvPr id="4" name="Image 3">
            <a:extLst>
              <a:ext uri="{FF2B5EF4-FFF2-40B4-BE49-F238E27FC236}">
                <a16:creationId xmlns:a16="http://schemas.microsoft.com/office/drawing/2014/main" id="{C0877D15-3C69-60A6-4BBF-997DA07E20D8}"/>
              </a:ext>
            </a:extLst>
          </p:cNvPr>
          <p:cNvPicPr>
            <a:picLocks noChangeAspect="1"/>
          </p:cNvPicPr>
          <p:nvPr/>
        </p:nvPicPr>
        <p:blipFill>
          <a:blip r:embed="rId2"/>
          <a:stretch>
            <a:fillRect/>
          </a:stretch>
        </p:blipFill>
        <p:spPr>
          <a:xfrm>
            <a:off x="10729332" y="-816"/>
            <a:ext cx="1444877" cy="1444877"/>
          </a:xfrm>
          <a:prstGeom prst="rect">
            <a:avLst/>
          </a:prstGeom>
        </p:spPr>
      </p:pic>
      <p:pic>
        <p:nvPicPr>
          <p:cNvPr id="4098" name="Picture 2" descr="Falsification - Icônes sécurité gratuites">
            <a:extLst>
              <a:ext uri="{FF2B5EF4-FFF2-40B4-BE49-F238E27FC236}">
                <a16:creationId xmlns:a16="http://schemas.microsoft.com/office/drawing/2014/main" id="{29C44A0A-CF87-43EE-95D7-3677D341F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800600"/>
            <a:ext cx="2296488" cy="1973737"/>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172C8875-3C27-78D6-8DAC-A654EB1ABF1B}"/>
              </a:ext>
            </a:extLst>
          </p:cNvPr>
          <p:cNvPicPr>
            <a:picLocks noChangeAspect="1"/>
          </p:cNvPicPr>
          <p:nvPr/>
        </p:nvPicPr>
        <p:blipFill>
          <a:blip r:embed="rId4"/>
          <a:stretch>
            <a:fillRect/>
          </a:stretch>
        </p:blipFill>
        <p:spPr>
          <a:xfrm>
            <a:off x="14074" y="1812489"/>
            <a:ext cx="2550835" cy="2783784"/>
          </a:xfrm>
          <a:prstGeom prst="rect">
            <a:avLst/>
          </a:prstGeom>
        </p:spPr>
      </p:pic>
      <p:pic>
        <p:nvPicPr>
          <p:cNvPr id="6" name="Image 5">
            <a:extLst>
              <a:ext uri="{FF2B5EF4-FFF2-40B4-BE49-F238E27FC236}">
                <a16:creationId xmlns:a16="http://schemas.microsoft.com/office/drawing/2014/main" id="{9CC95504-405A-3D3B-E414-2E3F15681A48}"/>
              </a:ext>
            </a:extLst>
          </p:cNvPr>
          <p:cNvPicPr>
            <a:picLocks noChangeAspect="1"/>
          </p:cNvPicPr>
          <p:nvPr/>
        </p:nvPicPr>
        <p:blipFill>
          <a:blip r:embed="rId2"/>
          <a:stretch>
            <a:fillRect/>
          </a:stretch>
        </p:blipFill>
        <p:spPr>
          <a:xfrm>
            <a:off x="122666" y="-815"/>
            <a:ext cx="1444877" cy="1444877"/>
          </a:xfrm>
          <a:prstGeom prst="rect">
            <a:avLst/>
          </a:prstGeom>
        </p:spPr>
      </p:pic>
      <p:sp>
        <p:nvSpPr>
          <p:cNvPr id="9" name="Rectangle : coins arrondis 8">
            <a:extLst>
              <a:ext uri="{FF2B5EF4-FFF2-40B4-BE49-F238E27FC236}">
                <a16:creationId xmlns:a16="http://schemas.microsoft.com/office/drawing/2014/main" id="{8A106B1F-63AC-C2DD-B7A0-BF5C565955A9}"/>
              </a:ext>
            </a:extLst>
          </p:cNvPr>
          <p:cNvSpPr/>
          <p:nvPr/>
        </p:nvSpPr>
        <p:spPr>
          <a:xfrm>
            <a:off x="1661067" y="228600"/>
            <a:ext cx="8778333" cy="137956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4400" b="1" spc="-10" dirty="0"/>
              <a:t>FALSIFICATION/FRAUDE INFORMATIQUE </a:t>
            </a:r>
            <a:endParaRPr lang="fr-FR" sz="800" b="1" dirty="0">
              <a:solidFill>
                <a:srgbClr val="FFFFFF"/>
              </a:solidFill>
              <a:latin typeface="Calibri"/>
              <a:cs typeface="Calibri"/>
            </a:endParaRPr>
          </a:p>
        </p:txBody>
      </p:sp>
    </p:spTree>
    <p:extLst>
      <p:ext uri="{BB962C8B-B14F-4D97-AF65-F5344CB8AC3E}">
        <p14:creationId xmlns:p14="http://schemas.microsoft.com/office/powerpoint/2010/main" val="33022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5277" y="53616"/>
            <a:ext cx="1791970" cy="905376"/>
          </a:xfrm>
          <a:prstGeom prst="rect">
            <a:avLst/>
          </a:prstGeom>
        </p:spPr>
        <p:txBody>
          <a:bodyPr vert="horz" wrap="square" lIns="0" tIns="287020" rIns="0" bIns="0" rtlCol="0">
            <a:spAutoFit/>
          </a:bodyPr>
          <a:lstStyle/>
          <a:p>
            <a:pPr marL="12700">
              <a:lnSpc>
                <a:spcPct val="100000"/>
              </a:lnSpc>
              <a:spcBef>
                <a:spcPts val="100"/>
              </a:spcBef>
            </a:pPr>
            <a:r>
              <a:rPr sz="4000" b="1" spc="-20" dirty="0"/>
              <a:t>PLAN</a:t>
            </a:r>
          </a:p>
        </p:txBody>
      </p:sp>
      <p:pic>
        <p:nvPicPr>
          <p:cNvPr id="9" name="Image 8">
            <a:extLst>
              <a:ext uri="{FF2B5EF4-FFF2-40B4-BE49-F238E27FC236}">
                <a16:creationId xmlns:a16="http://schemas.microsoft.com/office/drawing/2014/main" id="{43806F89-82BF-F786-4E88-8EFF3C9BB497}"/>
              </a:ext>
            </a:extLst>
          </p:cNvPr>
          <p:cNvPicPr>
            <a:picLocks noChangeAspect="1"/>
          </p:cNvPicPr>
          <p:nvPr/>
        </p:nvPicPr>
        <p:blipFill>
          <a:blip r:embed="rId2"/>
          <a:stretch>
            <a:fillRect/>
          </a:stretch>
        </p:blipFill>
        <p:spPr>
          <a:xfrm>
            <a:off x="10714466" y="15283"/>
            <a:ext cx="1444877" cy="1245588"/>
          </a:xfrm>
          <a:prstGeom prst="rect">
            <a:avLst/>
          </a:prstGeom>
        </p:spPr>
      </p:pic>
      <p:pic>
        <p:nvPicPr>
          <p:cNvPr id="4" name="Image 3">
            <a:extLst>
              <a:ext uri="{FF2B5EF4-FFF2-40B4-BE49-F238E27FC236}">
                <a16:creationId xmlns:a16="http://schemas.microsoft.com/office/drawing/2014/main" id="{5E0AE67F-5BA3-5E93-B0A0-D9682740A1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6" y="1138310"/>
            <a:ext cx="4428452" cy="5730057"/>
          </a:xfrm>
          <a:prstGeom prst="rect">
            <a:avLst/>
          </a:prstGeom>
          <a:solidFill>
            <a:schemeClr val="accent4">
              <a:lumMod val="75000"/>
            </a:schemeClr>
          </a:solidFill>
          <a:ln>
            <a:noFill/>
          </a:ln>
          <a:effectLst>
            <a:outerShdw blurRad="50800" dist="165100" dir="8400000" rotWithShape="0">
              <a:prstClr val="black">
                <a:alpha val="40000"/>
              </a:prstClr>
            </a:outerShdw>
          </a:effectLst>
        </p:spPr>
      </p:pic>
      <p:sp>
        <p:nvSpPr>
          <p:cNvPr id="5" name="Rectangle : coins arrondis 4">
            <a:extLst>
              <a:ext uri="{FF2B5EF4-FFF2-40B4-BE49-F238E27FC236}">
                <a16:creationId xmlns:a16="http://schemas.microsoft.com/office/drawing/2014/main" id="{BE11694E-0894-8D4A-E47C-DED4AC10C00B}"/>
              </a:ext>
            </a:extLst>
          </p:cNvPr>
          <p:cNvSpPr/>
          <p:nvPr/>
        </p:nvSpPr>
        <p:spPr>
          <a:xfrm>
            <a:off x="4744181" y="1138310"/>
            <a:ext cx="264722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35"/>
              </a:spcBef>
              <a:tabLst>
                <a:tab pos="354965" algn="l"/>
              </a:tabLst>
            </a:pPr>
            <a:r>
              <a:rPr lang="fr-FR" sz="2800" dirty="0">
                <a:solidFill>
                  <a:srgbClr val="FFFFFF"/>
                </a:solidFill>
                <a:latin typeface="Calibri"/>
                <a:cs typeface="Calibri"/>
              </a:rPr>
              <a:t>INTRODUCTION</a:t>
            </a:r>
            <a:r>
              <a:rPr lang="fr-FR" sz="2000" dirty="0">
                <a:solidFill>
                  <a:srgbClr val="FFFFFF"/>
                </a:solidFill>
                <a:latin typeface="Calibri"/>
                <a:cs typeface="Calibri"/>
              </a:rPr>
              <a:t> </a:t>
            </a:r>
          </a:p>
        </p:txBody>
      </p:sp>
      <p:sp>
        <p:nvSpPr>
          <p:cNvPr id="6" name="Rectangle : coins arrondis 5">
            <a:extLst>
              <a:ext uri="{FF2B5EF4-FFF2-40B4-BE49-F238E27FC236}">
                <a16:creationId xmlns:a16="http://schemas.microsoft.com/office/drawing/2014/main" id="{1CE2A779-7640-9915-8534-2AA7B9BB3E7E}"/>
              </a:ext>
            </a:extLst>
          </p:cNvPr>
          <p:cNvSpPr/>
          <p:nvPr/>
        </p:nvSpPr>
        <p:spPr>
          <a:xfrm>
            <a:off x="4724400" y="5278188"/>
            <a:ext cx="7010400" cy="124558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lnSpc>
                <a:spcPct val="100000"/>
              </a:lnSpc>
              <a:spcBef>
                <a:spcPts val="935"/>
              </a:spcBef>
              <a:tabLst>
                <a:tab pos="354965" algn="l"/>
              </a:tabLst>
            </a:pPr>
            <a:r>
              <a:rPr lang="fr-FR" sz="2800" dirty="0">
                <a:solidFill>
                  <a:srgbClr val="FFFFFF"/>
                </a:solidFill>
                <a:latin typeface="Calibri"/>
                <a:cs typeface="Calibri"/>
              </a:rPr>
              <a:t>IV. INFRACTIONS LIÉES AUX ATTEINTES À LA PROPRIÉTÉ INTELLECTUELLE ET AUX DROITS D’AUTEUR</a:t>
            </a:r>
          </a:p>
        </p:txBody>
      </p:sp>
      <p:sp>
        <p:nvSpPr>
          <p:cNvPr id="7" name="Rectangle : coins arrondis 6">
            <a:extLst>
              <a:ext uri="{FF2B5EF4-FFF2-40B4-BE49-F238E27FC236}">
                <a16:creationId xmlns:a16="http://schemas.microsoft.com/office/drawing/2014/main" id="{4ABF1CCF-4B91-0C22-92F8-8C1EBEAF092F}"/>
              </a:ext>
            </a:extLst>
          </p:cNvPr>
          <p:cNvSpPr/>
          <p:nvPr/>
        </p:nvSpPr>
        <p:spPr>
          <a:xfrm>
            <a:off x="4735286" y="3398211"/>
            <a:ext cx="6542314"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2800" dirty="0">
                <a:solidFill>
                  <a:srgbClr val="FFFFFF"/>
                </a:solidFill>
                <a:latin typeface="Calibri"/>
                <a:cs typeface="Calibri"/>
              </a:rPr>
              <a:t>II. INFRACTIONS LIÉES À L’INFORMATIQUE  </a:t>
            </a:r>
          </a:p>
        </p:txBody>
      </p:sp>
      <p:sp>
        <p:nvSpPr>
          <p:cNvPr id="8" name="Rectangle : coins arrondis 7">
            <a:extLst>
              <a:ext uri="{FF2B5EF4-FFF2-40B4-BE49-F238E27FC236}">
                <a16:creationId xmlns:a16="http://schemas.microsoft.com/office/drawing/2014/main" id="{C1AE71BE-FF03-493A-5260-6DB27E039CCF}"/>
              </a:ext>
            </a:extLst>
          </p:cNvPr>
          <p:cNvSpPr/>
          <p:nvPr/>
        </p:nvSpPr>
        <p:spPr>
          <a:xfrm>
            <a:off x="4722410" y="2315067"/>
            <a:ext cx="6326590" cy="809133"/>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2800" dirty="0">
                <a:solidFill>
                  <a:srgbClr val="FFFFFF"/>
                </a:solidFill>
                <a:latin typeface="Calibri"/>
                <a:cs typeface="Calibri"/>
              </a:rPr>
              <a:t>I. INFRACTIONS CONTRE LES SYSTÈMES ET LES DONNÉES </a:t>
            </a:r>
          </a:p>
        </p:txBody>
      </p:sp>
      <p:sp>
        <p:nvSpPr>
          <p:cNvPr id="11" name="Rectangle : coins arrondis 10">
            <a:extLst>
              <a:ext uri="{FF2B5EF4-FFF2-40B4-BE49-F238E27FC236}">
                <a16:creationId xmlns:a16="http://schemas.microsoft.com/office/drawing/2014/main" id="{4E49644A-96DC-3B48-C31B-E5E4EA623C5B}"/>
              </a:ext>
            </a:extLst>
          </p:cNvPr>
          <p:cNvSpPr/>
          <p:nvPr/>
        </p:nvSpPr>
        <p:spPr>
          <a:xfrm>
            <a:off x="4711524" y="4448698"/>
            <a:ext cx="5880276"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2800" dirty="0">
                <a:solidFill>
                  <a:srgbClr val="FFFFFF"/>
                </a:solidFill>
                <a:latin typeface="Calibri"/>
                <a:cs typeface="Calibri"/>
              </a:rPr>
              <a:t>III. INFRACTIONS LIÉES AU CONTENU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C506C-71FA-0D15-7047-DAA47E733B1C}"/>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92BF7773-F136-FABB-3543-830623A61249}"/>
              </a:ext>
            </a:extLst>
          </p:cNvPr>
          <p:cNvSpPr txBox="1">
            <a:spLocks noGrp="1"/>
          </p:cNvSpPr>
          <p:nvPr>
            <p:ph type="body" idx="1"/>
          </p:nvPr>
        </p:nvSpPr>
        <p:spPr>
          <a:xfrm>
            <a:off x="764541" y="2067559"/>
            <a:ext cx="9933305" cy="2131993"/>
          </a:xfrm>
          <a:prstGeom prst="rect">
            <a:avLst/>
          </a:prstGeom>
        </p:spPr>
        <p:txBody>
          <a:bodyPr vert="horz" wrap="square" lIns="0" tIns="805814" rIns="0" bIns="0" rtlCol="0">
            <a:spAutoFit/>
          </a:bodyPr>
          <a:lstStyle/>
          <a:p>
            <a:pPr marL="12700" marR="5080">
              <a:lnSpc>
                <a:spcPct val="100400"/>
              </a:lnSpc>
              <a:spcBef>
                <a:spcPts val="85"/>
              </a:spcBef>
            </a:pPr>
            <a:r>
              <a:rPr lang="fr-FR" sz="2800" dirty="0"/>
              <a:t>Ces infractions portent :</a:t>
            </a:r>
          </a:p>
          <a:p>
            <a:pPr marL="12700" marR="5080">
              <a:lnSpc>
                <a:spcPct val="100400"/>
              </a:lnSpc>
              <a:spcBef>
                <a:spcPts val="85"/>
              </a:spcBef>
            </a:pPr>
            <a:endParaRPr lang="fr-FR" sz="2800" dirty="0"/>
          </a:p>
          <a:p>
            <a:pPr marL="12700" marR="5080">
              <a:lnSpc>
                <a:spcPct val="100400"/>
              </a:lnSpc>
              <a:spcBef>
                <a:spcPts val="85"/>
              </a:spcBef>
            </a:pPr>
            <a:r>
              <a:rPr lang="fr-FR" sz="2800" dirty="0"/>
              <a:t>sur la diffusion de contenus illégaux.</a:t>
            </a:r>
            <a:endParaRPr sz="2800" dirty="0"/>
          </a:p>
        </p:txBody>
      </p:sp>
      <p:pic>
        <p:nvPicPr>
          <p:cNvPr id="4" name="Image 3">
            <a:extLst>
              <a:ext uri="{FF2B5EF4-FFF2-40B4-BE49-F238E27FC236}">
                <a16:creationId xmlns:a16="http://schemas.microsoft.com/office/drawing/2014/main" id="{4EC6B640-3274-4D38-059E-E83D48AE66D0}"/>
              </a:ext>
            </a:extLst>
          </p:cNvPr>
          <p:cNvPicPr>
            <a:picLocks noChangeAspect="1"/>
          </p:cNvPicPr>
          <p:nvPr/>
        </p:nvPicPr>
        <p:blipFill>
          <a:blip r:embed="rId2"/>
          <a:stretch>
            <a:fillRect/>
          </a:stretch>
        </p:blipFill>
        <p:spPr>
          <a:xfrm>
            <a:off x="10772875" y="0"/>
            <a:ext cx="1444877" cy="1444877"/>
          </a:xfrm>
          <a:prstGeom prst="rect">
            <a:avLst/>
          </a:prstGeom>
        </p:spPr>
      </p:pic>
      <p:pic>
        <p:nvPicPr>
          <p:cNvPr id="5" name="Image 4">
            <a:extLst>
              <a:ext uri="{FF2B5EF4-FFF2-40B4-BE49-F238E27FC236}">
                <a16:creationId xmlns:a16="http://schemas.microsoft.com/office/drawing/2014/main" id="{A7A26283-950F-B8A9-0891-1A070028825B}"/>
              </a:ext>
            </a:extLst>
          </p:cNvPr>
          <p:cNvPicPr>
            <a:picLocks noChangeAspect="1"/>
          </p:cNvPicPr>
          <p:nvPr/>
        </p:nvPicPr>
        <p:blipFill>
          <a:blip r:embed="rId2"/>
          <a:stretch>
            <a:fillRect/>
          </a:stretch>
        </p:blipFill>
        <p:spPr>
          <a:xfrm>
            <a:off x="-76200" y="0"/>
            <a:ext cx="1444877" cy="1444877"/>
          </a:xfrm>
          <a:prstGeom prst="rect">
            <a:avLst/>
          </a:prstGeom>
        </p:spPr>
      </p:pic>
      <p:sp>
        <p:nvSpPr>
          <p:cNvPr id="6" name="Rectangle : coins arrondis 5">
            <a:extLst>
              <a:ext uri="{FF2B5EF4-FFF2-40B4-BE49-F238E27FC236}">
                <a16:creationId xmlns:a16="http://schemas.microsoft.com/office/drawing/2014/main" id="{F537F780-271C-5E32-4857-BD7E14529B06}"/>
              </a:ext>
            </a:extLst>
          </p:cNvPr>
          <p:cNvSpPr/>
          <p:nvPr/>
        </p:nvSpPr>
        <p:spPr>
          <a:xfrm>
            <a:off x="3124200" y="368949"/>
            <a:ext cx="632460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2800" b="1" dirty="0">
                <a:solidFill>
                  <a:srgbClr val="FFFFFF"/>
                </a:solidFill>
                <a:latin typeface="Calibri"/>
                <a:cs typeface="Calibri"/>
              </a:rPr>
              <a:t>III. INFRACTIONS LIÉES AU CONTENU </a:t>
            </a:r>
          </a:p>
        </p:txBody>
      </p:sp>
    </p:spTree>
    <p:extLst>
      <p:ext uri="{BB962C8B-B14F-4D97-AF65-F5344CB8AC3E}">
        <p14:creationId xmlns:p14="http://schemas.microsoft.com/office/powerpoint/2010/main" val="68315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C10F0-53F4-BC85-EFBA-7F940CE191A0}"/>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9799229B-D3F4-0B5C-1C44-DB5B74B50BD7}"/>
              </a:ext>
            </a:extLst>
          </p:cNvPr>
          <p:cNvSpPr txBox="1">
            <a:spLocks noGrp="1"/>
          </p:cNvSpPr>
          <p:nvPr>
            <p:ph type="body" idx="1"/>
          </p:nvPr>
        </p:nvSpPr>
        <p:spPr>
          <a:xfrm>
            <a:off x="39812" y="5198937"/>
            <a:ext cx="5802977" cy="1565171"/>
          </a:xfrm>
          <a:prstGeom prst="rect">
            <a:avLst/>
          </a:prstGeom>
        </p:spPr>
        <p:txBody>
          <a:bodyPr vert="horz" wrap="square" lIns="0" tIns="805814" rIns="0" bIns="0" rtlCol="0">
            <a:spAutoFit/>
          </a:bodyPr>
          <a:lstStyle/>
          <a:p>
            <a:pPr marL="12700" marR="5080" algn="ctr">
              <a:lnSpc>
                <a:spcPct val="100400"/>
              </a:lnSpc>
              <a:spcBef>
                <a:spcPts val="85"/>
              </a:spcBef>
            </a:pPr>
            <a:r>
              <a:rPr lang="fr-FR" sz="2400" dirty="0"/>
              <a:t>Production, distribution ou possession </a:t>
            </a:r>
          </a:p>
          <a:p>
            <a:pPr marL="12700" marR="5080" algn="ctr">
              <a:lnSpc>
                <a:spcPct val="100400"/>
              </a:lnSpc>
              <a:spcBef>
                <a:spcPts val="85"/>
              </a:spcBef>
            </a:pPr>
            <a:r>
              <a:rPr lang="fr-FR" sz="2400" dirty="0"/>
              <a:t>de contenus illicites impliquant des mineurs.</a:t>
            </a:r>
            <a:endParaRPr sz="2400" dirty="0"/>
          </a:p>
        </p:txBody>
      </p:sp>
      <p:pic>
        <p:nvPicPr>
          <p:cNvPr id="4" name="Image 3">
            <a:extLst>
              <a:ext uri="{FF2B5EF4-FFF2-40B4-BE49-F238E27FC236}">
                <a16:creationId xmlns:a16="http://schemas.microsoft.com/office/drawing/2014/main" id="{4AFC0120-E577-0C8C-5268-6616784F8DC2}"/>
              </a:ext>
            </a:extLst>
          </p:cNvPr>
          <p:cNvPicPr>
            <a:picLocks noChangeAspect="1"/>
          </p:cNvPicPr>
          <p:nvPr/>
        </p:nvPicPr>
        <p:blipFill>
          <a:blip r:embed="rId2"/>
          <a:stretch>
            <a:fillRect/>
          </a:stretch>
        </p:blipFill>
        <p:spPr>
          <a:xfrm>
            <a:off x="10736237" y="0"/>
            <a:ext cx="1444877" cy="1444877"/>
          </a:xfrm>
          <a:prstGeom prst="rect">
            <a:avLst/>
          </a:prstGeom>
        </p:spPr>
      </p:pic>
      <p:pic>
        <p:nvPicPr>
          <p:cNvPr id="5" name="Image 4">
            <a:extLst>
              <a:ext uri="{FF2B5EF4-FFF2-40B4-BE49-F238E27FC236}">
                <a16:creationId xmlns:a16="http://schemas.microsoft.com/office/drawing/2014/main" id="{594C4D99-C429-24DC-7D8C-4A2E59966AB1}"/>
              </a:ext>
            </a:extLst>
          </p:cNvPr>
          <p:cNvPicPr>
            <a:picLocks noChangeAspect="1"/>
          </p:cNvPicPr>
          <p:nvPr/>
        </p:nvPicPr>
        <p:blipFill>
          <a:blip r:embed="rId3"/>
          <a:stretch>
            <a:fillRect/>
          </a:stretch>
        </p:blipFill>
        <p:spPr>
          <a:xfrm>
            <a:off x="381000" y="2281053"/>
            <a:ext cx="4815802" cy="3657000"/>
          </a:xfrm>
          <a:prstGeom prst="rect">
            <a:avLst/>
          </a:prstGeom>
        </p:spPr>
      </p:pic>
      <p:sp>
        <p:nvSpPr>
          <p:cNvPr id="9" name="ZoneTexte 8">
            <a:extLst>
              <a:ext uri="{FF2B5EF4-FFF2-40B4-BE49-F238E27FC236}">
                <a16:creationId xmlns:a16="http://schemas.microsoft.com/office/drawing/2014/main" id="{508B668E-C120-AA1F-4451-09265F28DB3A}"/>
              </a:ext>
            </a:extLst>
          </p:cNvPr>
          <p:cNvSpPr txBox="1"/>
          <p:nvPr/>
        </p:nvSpPr>
        <p:spPr>
          <a:xfrm>
            <a:off x="5989624" y="2438400"/>
            <a:ext cx="6097712" cy="2585323"/>
          </a:xfrm>
          <a:prstGeom prst="rect">
            <a:avLst/>
          </a:prstGeom>
          <a:noFill/>
        </p:spPr>
        <p:txBody>
          <a:bodyPr wrap="square">
            <a:spAutoFit/>
          </a:bodyPr>
          <a:lstStyle/>
          <a:p>
            <a:pPr algn="just"/>
            <a:r>
              <a:rPr lang="fr-FR" dirty="0">
                <a:solidFill>
                  <a:schemeClr val="bg1"/>
                </a:solidFill>
              </a:rPr>
              <a:t>Code pénal Sénégal</a:t>
            </a:r>
          </a:p>
          <a:p>
            <a:pPr algn="just"/>
            <a:endParaRPr lang="fr-FR" dirty="0">
              <a:solidFill>
                <a:schemeClr val="bg1"/>
              </a:solidFill>
            </a:endParaRPr>
          </a:p>
          <a:p>
            <a:pPr algn="just"/>
            <a:r>
              <a:rPr lang="fr-FR" dirty="0">
                <a:solidFill>
                  <a:schemeClr val="bg1"/>
                </a:solidFill>
              </a:rPr>
              <a:t>Article 431-34. Quiconque aura produit, enregistré, offert, mis à disposition, diffusé, transmis une image ou une représentation présentant un caractère de pornographie infantile par le biais d’un système informatique, sera puni d’un emprisonnement de cinq (5) à dix (10) ans et d’une amende de 5.000.000 à 15.000.000 francs ou de l’une de ces deux peines seulement. </a:t>
            </a:r>
          </a:p>
        </p:txBody>
      </p:sp>
      <p:pic>
        <p:nvPicPr>
          <p:cNvPr id="6" name="Image 5">
            <a:extLst>
              <a:ext uri="{FF2B5EF4-FFF2-40B4-BE49-F238E27FC236}">
                <a16:creationId xmlns:a16="http://schemas.microsoft.com/office/drawing/2014/main" id="{FC79F549-B3C5-9252-1EC3-1B1B03DC6DF0}"/>
              </a:ext>
            </a:extLst>
          </p:cNvPr>
          <p:cNvPicPr>
            <a:picLocks noChangeAspect="1"/>
          </p:cNvPicPr>
          <p:nvPr/>
        </p:nvPicPr>
        <p:blipFill>
          <a:blip r:embed="rId2"/>
          <a:stretch>
            <a:fillRect/>
          </a:stretch>
        </p:blipFill>
        <p:spPr>
          <a:xfrm>
            <a:off x="25540" y="24597"/>
            <a:ext cx="1444877" cy="1444877"/>
          </a:xfrm>
          <a:prstGeom prst="rect">
            <a:avLst/>
          </a:prstGeom>
        </p:spPr>
      </p:pic>
      <p:sp>
        <p:nvSpPr>
          <p:cNvPr id="7" name="Rectangle : coins arrondis 6">
            <a:extLst>
              <a:ext uri="{FF2B5EF4-FFF2-40B4-BE49-F238E27FC236}">
                <a16:creationId xmlns:a16="http://schemas.microsoft.com/office/drawing/2014/main" id="{B71E68CA-9558-159B-42A3-9295DA323747}"/>
              </a:ext>
            </a:extLst>
          </p:cNvPr>
          <p:cNvSpPr/>
          <p:nvPr/>
        </p:nvSpPr>
        <p:spPr>
          <a:xfrm>
            <a:off x="1835675" y="24597"/>
            <a:ext cx="8307898" cy="207236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4800" b="1" spc="-10" dirty="0"/>
              <a:t>DIFFUSION DE CONTENU PÉDOPORNOGRAPHIQUE (ARTICLE 9) </a:t>
            </a:r>
            <a:endParaRPr lang="fr-FR" sz="2800" b="1" dirty="0">
              <a:solidFill>
                <a:srgbClr val="FFFFFF"/>
              </a:solidFill>
              <a:latin typeface="Calibri"/>
              <a:cs typeface="Calibri"/>
            </a:endParaRPr>
          </a:p>
        </p:txBody>
      </p:sp>
    </p:spTree>
    <p:extLst>
      <p:ext uri="{BB962C8B-B14F-4D97-AF65-F5344CB8AC3E}">
        <p14:creationId xmlns:p14="http://schemas.microsoft.com/office/powerpoint/2010/main" val="523848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F1792-2777-E693-0B90-4FA9F84B677A}"/>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A44F9C00-503E-6AF6-69A2-6414EC491A91}"/>
              </a:ext>
            </a:extLst>
          </p:cNvPr>
          <p:cNvSpPr txBox="1">
            <a:spLocks noGrp="1"/>
          </p:cNvSpPr>
          <p:nvPr>
            <p:ph type="body" idx="1"/>
          </p:nvPr>
        </p:nvSpPr>
        <p:spPr>
          <a:xfrm>
            <a:off x="764541" y="2067559"/>
            <a:ext cx="9933305" cy="3437478"/>
          </a:xfrm>
          <a:prstGeom prst="rect">
            <a:avLst/>
          </a:prstGeom>
        </p:spPr>
        <p:txBody>
          <a:bodyPr vert="horz" wrap="square" lIns="0" tIns="805814" rIns="0" bIns="0" rtlCol="0">
            <a:spAutoFit/>
          </a:bodyPr>
          <a:lstStyle/>
          <a:p>
            <a:pPr marL="12700" marR="5080">
              <a:lnSpc>
                <a:spcPct val="100400"/>
              </a:lnSpc>
              <a:spcBef>
                <a:spcPts val="85"/>
              </a:spcBef>
            </a:pPr>
            <a:r>
              <a:rPr lang="fr-FR" sz="2800" dirty="0"/>
              <a:t>Violation du droit d’auteur et droits voisins (Article 10 convention Budapest) : </a:t>
            </a:r>
          </a:p>
          <a:p>
            <a:pPr marL="12700" marR="5080">
              <a:lnSpc>
                <a:spcPct val="100400"/>
              </a:lnSpc>
              <a:spcBef>
                <a:spcPts val="85"/>
              </a:spcBef>
            </a:pPr>
            <a:endParaRPr lang="fr-FR" sz="2800" dirty="0"/>
          </a:p>
          <a:p>
            <a:pPr marL="12700" marR="5080">
              <a:lnSpc>
                <a:spcPct val="100400"/>
              </a:lnSpc>
              <a:spcBef>
                <a:spcPts val="85"/>
              </a:spcBef>
            </a:pPr>
            <a:endParaRPr lang="fr-FR" sz="2800" dirty="0"/>
          </a:p>
          <a:p>
            <a:pPr marL="12700" marR="5080">
              <a:lnSpc>
                <a:spcPct val="100400"/>
              </a:lnSpc>
              <a:spcBef>
                <a:spcPts val="85"/>
              </a:spcBef>
            </a:pPr>
            <a:r>
              <a:rPr lang="fr-FR" sz="2800" dirty="0"/>
              <a:t>Contrefaçon et distribution illégale de contenus protégés (piratage, streaming illégal).</a:t>
            </a:r>
            <a:endParaRPr sz="2800" dirty="0"/>
          </a:p>
        </p:txBody>
      </p:sp>
      <p:pic>
        <p:nvPicPr>
          <p:cNvPr id="4" name="Image 3">
            <a:extLst>
              <a:ext uri="{FF2B5EF4-FFF2-40B4-BE49-F238E27FC236}">
                <a16:creationId xmlns:a16="http://schemas.microsoft.com/office/drawing/2014/main" id="{D5179AD3-85D9-11AE-0638-1AAF53272BD4}"/>
              </a:ext>
            </a:extLst>
          </p:cNvPr>
          <p:cNvPicPr>
            <a:picLocks noChangeAspect="1"/>
          </p:cNvPicPr>
          <p:nvPr/>
        </p:nvPicPr>
        <p:blipFill>
          <a:blip r:embed="rId2"/>
          <a:stretch>
            <a:fillRect/>
          </a:stretch>
        </p:blipFill>
        <p:spPr>
          <a:xfrm>
            <a:off x="10747123" y="-10886"/>
            <a:ext cx="1444877" cy="1444877"/>
          </a:xfrm>
          <a:prstGeom prst="rect">
            <a:avLst/>
          </a:prstGeom>
        </p:spPr>
      </p:pic>
      <p:pic>
        <p:nvPicPr>
          <p:cNvPr id="5" name="Image 4">
            <a:extLst>
              <a:ext uri="{FF2B5EF4-FFF2-40B4-BE49-F238E27FC236}">
                <a16:creationId xmlns:a16="http://schemas.microsoft.com/office/drawing/2014/main" id="{E055B28A-7CDE-74D0-C5C7-5A8895830528}"/>
              </a:ext>
            </a:extLst>
          </p:cNvPr>
          <p:cNvPicPr>
            <a:picLocks noChangeAspect="1"/>
          </p:cNvPicPr>
          <p:nvPr/>
        </p:nvPicPr>
        <p:blipFill>
          <a:blip r:embed="rId2"/>
          <a:stretch>
            <a:fillRect/>
          </a:stretch>
        </p:blipFill>
        <p:spPr>
          <a:xfrm>
            <a:off x="0" y="0"/>
            <a:ext cx="1444877" cy="1444877"/>
          </a:xfrm>
          <a:prstGeom prst="rect">
            <a:avLst/>
          </a:prstGeom>
        </p:spPr>
      </p:pic>
      <p:sp>
        <p:nvSpPr>
          <p:cNvPr id="6" name="Rectangle : coins arrondis 5">
            <a:extLst>
              <a:ext uri="{FF2B5EF4-FFF2-40B4-BE49-F238E27FC236}">
                <a16:creationId xmlns:a16="http://schemas.microsoft.com/office/drawing/2014/main" id="{4F2295BE-FDC0-287E-4290-EAB087B0B2B5}"/>
              </a:ext>
            </a:extLst>
          </p:cNvPr>
          <p:cNvSpPr/>
          <p:nvPr/>
        </p:nvSpPr>
        <p:spPr>
          <a:xfrm>
            <a:off x="2302193" y="280155"/>
            <a:ext cx="7832407" cy="144487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lnSpc>
                <a:spcPct val="100000"/>
              </a:lnSpc>
              <a:spcBef>
                <a:spcPts val="935"/>
              </a:spcBef>
              <a:tabLst>
                <a:tab pos="354965" algn="l"/>
              </a:tabLst>
            </a:pPr>
            <a:r>
              <a:rPr lang="fr-FR" sz="2800" b="1" dirty="0">
                <a:solidFill>
                  <a:srgbClr val="FFFFFF"/>
                </a:solidFill>
                <a:latin typeface="Calibri"/>
                <a:cs typeface="Calibri"/>
              </a:rPr>
              <a:t>IV. INFRACTIONS LIÉES AUX ATTEINTES À LA PROPRIÉTÉ INTELLECTUELLE ET AUX DROITS D’AUTEUR</a:t>
            </a:r>
          </a:p>
        </p:txBody>
      </p:sp>
    </p:spTree>
    <p:extLst>
      <p:ext uri="{BB962C8B-B14F-4D97-AF65-F5344CB8AC3E}">
        <p14:creationId xmlns:p14="http://schemas.microsoft.com/office/powerpoint/2010/main" val="39946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192F6-2F0A-A80E-3785-CEF533BC265A}"/>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D8D3F710-B16E-9426-E93A-98717EA71579}"/>
              </a:ext>
            </a:extLst>
          </p:cNvPr>
          <p:cNvSpPr txBox="1">
            <a:spLocks noGrp="1"/>
          </p:cNvSpPr>
          <p:nvPr>
            <p:ph type="body" idx="1"/>
          </p:nvPr>
        </p:nvSpPr>
        <p:spPr>
          <a:xfrm>
            <a:off x="764541" y="2067559"/>
            <a:ext cx="9933305" cy="3868366"/>
          </a:xfrm>
          <a:prstGeom prst="rect">
            <a:avLst/>
          </a:prstGeom>
        </p:spPr>
        <p:txBody>
          <a:bodyPr vert="horz" wrap="square" lIns="0" tIns="805814" rIns="0" bIns="0" rtlCol="0">
            <a:spAutoFit/>
          </a:bodyPr>
          <a:lstStyle/>
          <a:p>
            <a:pPr marL="469900" marR="5080" indent="-457200" algn="just">
              <a:lnSpc>
                <a:spcPct val="100400"/>
              </a:lnSpc>
              <a:spcBef>
                <a:spcPts val="85"/>
              </a:spcBef>
              <a:buFont typeface="Arial" panose="020B0604020202020204" pitchFamily="34" charset="0"/>
              <a:buChar char="•"/>
            </a:pPr>
            <a:r>
              <a:rPr lang="fr-FR" sz="2800" dirty="0"/>
              <a:t>Responsabilité des personnes morales (Article 12) : Sanctions contre les entreprises impliquées dans des infractions cyber.</a:t>
            </a:r>
          </a:p>
          <a:p>
            <a:pPr marL="12700" marR="5080">
              <a:lnSpc>
                <a:spcPct val="100400"/>
              </a:lnSpc>
              <a:spcBef>
                <a:spcPts val="85"/>
              </a:spcBef>
            </a:pPr>
            <a:endParaRPr lang="fr-FR" sz="2800" dirty="0"/>
          </a:p>
          <a:p>
            <a:pPr marL="12700" marR="5080">
              <a:lnSpc>
                <a:spcPct val="100400"/>
              </a:lnSpc>
              <a:spcBef>
                <a:spcPts val="85"/>
              </a:spcBef>
            </a:pPr>
            <a:endParaRPr lang="fr-FR" sz="2800" dirty="0"/>
          </a:p>
          <a:p>
            <a:pPr marL="469900" marR="5080" indent="-457200" algn="just">
              <a:lnSpc>
                <a:spcPct val="100400"/>
              </a:lnSpc>
              <a:spcBef>
                <a:spcPts val="85"/>
              </a:spcBef>
              <a:buFont typeface="Arial" panose="020B0604020202020204" pitchFamily="34" charset="0"/>
              <a:buChar char="•"/>
            </a:pPr>
            <a:r>
              <a:rPr lang="fr-FR" sz="2800" dirty="0"/>
              <a:t>Extradition et entraide judiciaire (Articles 23-35) : Coopération internationale pour l’investigation et la poursuite des cybercriminels.</a:t>
            </a:r>
            <a:endParaRPr sz="2800" dirty="0"/>
          </a:p>
        </p:txBody>
      </p:sp>
      <p:pic>
        <p:nvPicPr>
          <p:cNvPr id="4" name="Image 3">
            <a:extLst>
              <a:ext uri="{FF2B5EF4-FFF2-40B4-BE49-F238E27FC236}">
                <a16:creationId xmlns:a16="http://schemas.microsoft.com/office/drawing/2014/main" id="{B497C64A-1116-519C-90E9-A9FDC5319FB0}"/>
              </a:ext>
            </a:extLst>
          </p:cNvPr>
          <p:cNvPicPr>
            <a:picLocks noChangeAspect="1"/>
          </p:cNvPicPr>
          <p:nvPr/>
        </p:nvPicPr>
        <p:blipFill>
          <a:blip r:embed="rId2"/>
          <a:stretch>
            <a:fillRect/>
          </a:stretch>
        </p:blipFill>
        <p:spPr>
          <a:xfrm>
            <a:off x="10768894" y="-10886"/>
            <a:ext cx="1444877" cy="1444877"/>
          </a:xfrm>
          <a:prstGeom prst="rect">
            <a:avLst/>
          </a:prstGeom>
        </p:spPr>
      </p:pic>
      <p:pic>
        <p:nvPicPr>
          <p:cNvPr id="5" name="Image 4">
            <a:extLst>
              <a:ext uri="{FF2B5EF4-FFF2-40B4-BE49-F238E27FC236}">
                <a16:creationId xmlns:a16="http://schemas.microsoft.com/office/drawing/2014/main" id="{7481E12B-3E08-F59E-F196-5F5599E1C7CA}"/>
              </a:ext>
            </a:extLst>
          </p:cNvPr>
          <p:cNvPicPr>
            <a:picLocks noChangeAspect="1"/>
          </p:cNvPicPr>
          <p:nvPr/>
        </p:nvPicPr>
        <p:blipFill>
          <a:blip r:embed="rId2"/>
          <a:stretch>
            <a:fillRect/>
          </a:stretch>
        </p:blipFill>
        <p:spPr>
          <a:xfrm>
            <a:off x="-32657" y="21771"/>
            <a:ext cx="1444877" cy="1444877"/>
          </a:xfrm>
          <a:prstGeom prst="rect">
            <a:avLst/>
          </a:prstGeom>
        </p:spPr>
      </p:pic>
      <p:sp>
        <p:nvSpPr>
          <p:cNvPr id="6" name="Rectangle : coins arrondis 5">
            <a:extLst>
              <a:ext uri="{FF2B5EF4-FFF2-40B4-BE49-F238E27FC236}">
                <a16:creationId xmlns:a16="http://schemas.microsoft.com/office/drawing/2014/main" id="{68D815DA-833F-2AF5-8C1B-3EF1630CEDC6}"/>
              </a:ext>
            </a:extLst>
          </p:cNvPr>
          <p:cNvSpPr/>
          <p:nvPr/>
        </p:nvSpPr>
        <p:spPr>
          <a:xfrm>
            <a:off x="2209800" y="312475"/>
            <a:ext cx="8210011" cy="121920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lnSpc>
                <a:spcPct val="100000"/>
              </a:lnSpc>
              <a:spcBef>
                <a:spcPts val="935"/>
              </a:spcBef>
              <a:tabLst>
                <a:tab pos="354965" algn="l"/>
              </a:tabLst>
            </a:pPr>
            <a:r>
              <a:rPr lang="fr-FR" sz="4400" b="1" dirty="0"/>
              <a:t>AUTRES DISPOSITIONS IMPORTANTES</a:t>
            </a:r>
            <a:endParaRPr lang="fr-FR" sz="2400" b="1" dirty="0">
              <a:solidFill>
                <a:srgbClr val="FFFFFF"/>
              </a:solidFill>
              <a:latin typeface="Calibri"/>
              <a:cs typeface="Calibri"/>
            </a:endParaRPr>
          </a:p>
        </p:txBody>
      </p:sp>
    </p:spTree>
    <p:extLst>
      <p:ext uri="{BB962C8B-B14F-4D97-AF65-F5344CB8AC3E}">
        <p14:creationId xmlns:p14="http://schemas.microsoft.com/office/powerpoint/2010/main" val="3335648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DFAF9-78C6-9614-D6B4-22E8064DBCE4}"/>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5479066D-C4C5-64FA-0B1A-974E73DB8EC8}"/>
              </a:ext>
            </a:extLst>
          </p:cNvPr>
          <p:cNvSpPr txBox="1">
            <a:spLocks noGrp="1"/>
          </p:cNvSpPr>
          <p:nvPr>
            <p:ph type="body" idx="1"/>
          </p:nvPr>
        </p:nvSpPr>
        <p:spPr>
          <a:xfrm>
            <a:off x="771468" y="2375827"/>
            <a:ext cx="9933305" cy="2106345"/>
          </a:xfrm>
          <a:prstGeom prst="rect">
            <a:avLst/>
          </a:prstGeom>
        </p:spPr>
        <p:txBody>
          <a:bodyPr vert="horz" wrap="square" lIns="0" tIns="805814" rIns="0" bIns="0" rtlCol="0">
            <a:spAutoFit/>
          </a:bodyPr>
          <a:lstStyle/>
          <a:p>
            <a:pPr marL="12700" marR="5080" algn="just">
              <a:lnSpc>
                <a:spcPct val="100400"/>
              </a:lnSpc>
              <a:spcBef>
                <a:spcPts val="85"/>
              </a:spcBef>
            </a:pPr>
            <a:r>
              <a:rPr lang="fr-FR" sz="2800" dirty="0"/>
              <a:t>La Convention de Budapest sert de base aux législations nationales et aux accords de coopération, mais tous les pays ne l’ont pas adoptée ou appliquée de manière uniforme.</a:t>
            </a:r>
            <a:endParaRPr sz="2800" dirty="0"/>
          </a:p>
        </p:txBody>
      </p:sp>
      <p:pic>
        <p:nvPicPr>
          <p:cNvPr id="4" name="Image 3">
            <a:extLst>
              <a:ext uri="{FF2B5EF4-FFF2-40B4-BE49-F238E27FC236}">
                <a16:creationId xmlns:a16="http://schemas.microsoft.com/office/drawing/2014/main" id="{10675B98-C425-112B-7EC2-76E8B0B965C6}"/>
              </a:ext>
            </a:extLst>
          </p:cNvPr>
          <p:cNvPicPr>
            <a:picLocks noChangeAspect="1"/>
          </p:cNvPicPr>
          <p:nvPr/>
        </p:nvPicPr>
        <p:blipFill>
          <a:blip r:embed="rId2"/>
          <a:stretch>
            <a:fillRect/>
          </a:stretch>
        </p:blipFill>
        <p:spPr>
          <a:xfrm>
            <a:off x="10734641" y="-21772"/>
            <a:ext cx="1444877" cy="1444877"/>
          </a:xfrm>
          <a:prstGeom prst="rect">
            <a:avLst/>
          </a:prstGeom>
        </p:spPr>
      </p:pic>
      <p:pic>
        <p:nvPicPr>
          <p:cNvPr id="5" name="Image 4">
            <a:extLst>
              <a:ext uri="{FF2B5EF4-FFF2-40B4-BE49-F238E27FC236}">
                <a16:creationId xmlns:a16="http://schemas.microsoft.com/office/drawing/2014/main" id="{707CB076-51FA-071F-C265-9916EFE24466}"/>
              </a:ext>
            </a:extLst>
          </p:cNvPr>
          <p:cNvPicPr>
            <a:picLocks noChangeAspect="1"/>
          </p:cNvPicPr>
          <p:nvPr/>
        </p:nvPicPr>
        <p:blipFill>
          <a:blip r:embed="rId2"/>
          <a:stretch>
            <a:fillRect/>
          </a:stretch>
        </p:blipFill>
        <p:spPr>
          <a:xfrm>
            <a:off x="-24382" y="1924"/>
            <a:ext cx="1444877" cy="1444877"/>
          </a:xfrm>
          <a:prstGeom prst="rect">
            <a:avLst/>
          </a:prstGeom>
        </p:spPr>
      </p:pic>
      <p:sp>
        <p:nvSpPr>
          <p:cNvPr id="8" name="Rectangle : coins arrondis 7">
            <a:extLst>
              <a:ext uri="{FF2B5EF4-FFF2-40B4-BE49-F238E27FC236}">
                <a16:creationId xmlns:a16="http://schemas.microsoft.com/office/drawing/2014/main" id="{022F957D-3365-872E-AD57-79BF621DED37}"/>
              </a:ext>
            </a:extLst>
          </p:cNvPr>
          <p:cNvSpPr/>
          <p:nvPr/>
        </p:nvSpPr>
        <p:spPr>
          <a:xfrm>
            <a:off x="3810000" y="759670"/>
            <a:ext cx="362740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35"/>
              </a:spcBef>
              <a:tabLst>
                <a:tab pos="354965" algn="l"/>
              </a:tabLst>
            </a:pPr>
            <a:r>
              <a:rPr lang="fr-FR" sz="4000" b="1" dirty="0">
                <a:solidFill>
                  <a:srgbClr val="FFFFFF"/>
                </a:solidFill>
                <a:latin typeface="Calibri"/>
                <a:cs typeface="Calibri"/>
              </a:rPr>
              <a:t>CONCLUSION</a:t>
            </a:r>
            <a:r>
              <a:rPr lang="fr-FR" sz="2400" dirty="0">
                <a:solidFill>
                  <a:srgbClr val="FFFFFF"/>
                </a:solidFill>
                <a:latin typeface="Calibri"/>
                <a:cs typeface="Calibri"/>
              </a:rPr>
              <a:t> </a:t>
            </a:r>
          </a:p>
        </p:txBody>
      </p:sp>
    </p:spTree>
    <p:extLst>
      <p:ext uri="{BB962C8B-B14F-4D97-AF65-F5344CB8AC3E}">
        <p14:creationId xmlns:p14="http://schemas.microsoft.com/office/powerpoint/2010/main" val="716166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7149F-5CD9-CBF6-F545-E4304E71722F}"/>
            </a:ext>
          </a:extLst>
        </p:cNvPr>
        <p:cNvGrpSpPr/>
        <p:nvPr/>
      </p:nvGrpSpPr>
      <p:grpSpPr>
        <a:xfrm>
          <a:off x="0" y="0"/>
          <a:ext cx="0" cy="0"/>
          <a:chOff x="0" y="0"/>
          <a:chExt cx="0" cy="0"/>
        </a:xfrm>
      </p:grpSpPr>
      <p:pic>
        <p:nvPicPr>
          <p:cNvPr id="5126" name="Picture 6" descr="Profil za Message pour aider les orphelins">
            <a:extLst>
              <a:ext uri="{FF2B5EF4-FFF2-40B4-BE49-F238E27FC236}">
                <a16:creationId xmlns:a16="http://schemas.microsoft.com/office/drawing/2014/main" id="{4D1A179F-0098-8BFE-E8D7-53AD491D33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76200"/>
            <a:ext cx="12344400" cy="7239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8D7D6A97-B990-1AE2-D0C9-88FFB7F26482}"/>
              </a:ext>
            </a:extLst>
          </p:cNvPr>
          <p:cNvPicPr>
            <a:picLocks noChangeAspect="1"/>
          </p:cNvPicPr>
          <p:nvPr/>
        </p:nvPicPr>
        <p:blipFill>
          <a:blip r:embed="rId3"/>
          <a:stretch>
            <a:fillRect/>
          </a:stretch>
        </p:blipFill>
        <p:spPr>
          <a:xfrm>
            <a:off x="10758009" y="-65314"/>
            <a:ext cx="1444877" cy="1444877"/>
          </a:xfrm>
          <a:prstGeom prst="rect">
            <a:avLst/>
          </a:prstGeom>
        </p:spPr>
      </p:pic>
      <p:pic>
        <p:nvPicPr>
          <p:cNvPr id="2" name="Image 1">
            <a:extLst>
              <a:ext uri="{FF2B5EF4-FFF2-40B4-BE49-F238E27FC236}">
                <a16:creationId xmlns:a16="http://schemas.microsoft.com/office/drawing/2014/main" id="{5E2606CB-E5F4-313B-118C-65321805708D}"/>
              </a:ext>
            </a:extLst>
          </p:cNvPr>
          <p:cNvPicPr>
            <a:picLocks noChangeAspect="1"/>
          </p:cNvPicPr>
          <p:nvPr/>
        </p:nvPicPr>
        <p:blipFill>
          <a:blip r:embed="rId3"/>
          <a:stretch>
            <a:fillRect/>
          </a:stretch>
        </p:blipFill>
        <p:spPr>
          <a:xfrm>
            <a:off x="-43543" y="-43543"/>
            <a:ext cx="1444877" cy="1444877"/>
          </a:xfrm>
          <a:prstGeom prst="rect">
            <a:avLst/>
          </a:prstGeom>
        </p:spPr>
      </p:pic>
    </p:spTree>
    <p:extLst>
      <p:ext uri="{BB962C8B-B14F-4D97-AF65-F5344CB8AC3E}">
        <p14:creationId xmlns:p14="http://schemas.microsoft.com/office/powerpoint/2010/main" val="33199729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E40FF-0030-9089-1602-B567E19F5408}"/>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471F0ECA-6917-1CB0-1551-467A1F1B89CB}"/>
              </a:ext>
            </a:extLst>
          </p:cNvPr>
          <p:cNvSpPr txBox="1">
            <a:spLocks noGrp="1"/>
          </p:cNvSpPr>
          <p:nvPr>
            <p:ph type="body" idx="1"/>
          </p:nvPr>
        </p:nvSpPr>
        <p:spPr>
          <a:xfrm>
            <a:off x="762000" y="2321529"/>
            <a:ext cx="10088246" cy="4041427"/>
          </a:xfrm>
          <a:prstGeom prst="rect">
            <a:avLst/>
          </a:prstGeom>
        </p:spPr>
        <p:txBody>
          <a:bodyPr vert="horz" wrap="square" lIns="0" tIns="188976" rIns="0" bIns="0" rtlCol="0">
            <a:spAutoFit/>
          </a:bodyPr>
          <a:lstStyle/>
          <a:p>
            <a:pPr marL="12700" marR="5080" algn="just">
              <a:lnSpc>
                <a:spcPct val="148600"/>
              </a:lnSpc>
              <a:spcBef>
                <a:spcPts val="100"/>
              </a:spcBef>
            </a:pPr>
            <a:r>
              <a:rPr lang="fr-FR" sz="2800" dirty="0"/>
              <a:t>			</a:t>
            </a:r>
            <a:r>
              <a:rPr lang="fr-FR" sz="2800" b="1" dirty="0"/>
              <a:t>Premier traité international</a:t>
            </a:r>
          </a:p>
          <a:p>
            <a:pPr marL="12700" marR="5080" algn="just">
              <a:lnSpc>
                <a:spcPct val="148600"/>
              </a:lnSpc>
              <a:spcBef>
                <a:spcPts val="100"/>
              </a:spcBef>
            </a:pPr>
            <a:r>
              <a:rPr lang="fr-FR" sz="2800" dirty="0"/>
              <a:t>	Visant à harmoniser :</a:t>
            </a:r>
          </a:p>
          <a:p>
            <a:pPr marL="469900" marR="5080" indent="-457200" algn="just">
              <a:lnSpc>
                <a:spcPct val="148600"/>
              </a:lnSpc>
              <a:spcBef>
                <a:spcPts val="100"/>
              </a:spcBef>
              <a:buFont typeface="Wingdings" panose="05000000000000000000" pitchFamily="2" charset="2"/>
              <a:buChar char="Ø"/>
            </a:pPr>
            <a:r>
              <a:rPr lang="fr-FR" sz="2800" dirty="0"/>
              <a:t>la législation sur la cybercriminalité</a:t>
            </a:r>
          </a:p>
          <a:p>
            <a:pPr marL="469900" marR="5080" indent="-457200" algn="just">
              <a:lnSpc>
                <a:spcPct val="148600"/>
              </a:lnSpc>
              <a:spcBef>
                <a:spcPts val="100"/>
              </a:spcBef>
              <a:buFont typeface="Wingdings" panose="05000000000000000000" pitchFamily="2" charset="2"/>
              <a:buChar char="Ø"/>
            </a:pPr>
            <a:r>
              <a:rPr lang="fr-FR" sz="2800" dirty="0"/>
              <a:t>faciliter la coopération entre les états</a:t>
            </a:r>
          </a:p>
          <a:p>
            <a:pPr marL="469900" marR="5080" indent="-457200" algn="just">
              <a:lnSpc>
                <a:spcPct val="148600"/>
              </a:lnSpc>
              <a:spcBef>
                <a:spcPts val="100"/>
              </a:spcBef>
              <a:buFont typeface="Wingdings" panose="05000000000000000000" pitchFamily="2" charset="2"/>
              <a:buChar char="Ø"/>
            </a:pPr>
            <a:r>
              <a:rPr lang="fr-FR" sz="2800" dirty="0"/>
              <a:t>renforcer les capacités d’enquêtes </a:t>
            </a:r>
            <a:r>
              <a:rPr lang="fr-FR" sz="1900" dirty="0"/>
              <a:t>	</a:t>
            </a:r>
          </a:p>
          <a:p>
            <a:pPr marL="12700" marR="5080" algn="just">
              <a:lnSpc>
                <a:spcPct val="148600"/>
              </a:lnSpc>
              <a:spcBef>
                <a:spcPts val="100"/>
              </a:spcBef>
            </a:pPr>
            <a:endParaRPr sz="2800" dirty="0"/>
          </a:p>
        </p:txBody>
      </p:sp>
      <p:pic>
        <p:nvPicPr>
          <p:cNvPr id="4" name="Image 3">
            <a:extLst>
              <a:ext uri="{FF2B5EF4-FFF2-40B4-BE49-F238E27FC236}">
                <a16:creationId xmlns:a16="http://schemas.microsoft.com/office/drawing/2014/main" id="{2201B35A-5822-FBAA-25C7-EF0D7DC6FBFB}"/>
              </a:ext>
            </a:extLst>
          </p:cNvPr>
          <p:cNvPicPr>
            <a:picLocks noChangeAspect="1"/>
          </p:cNvPicPr>
          <p:nvPr/>
        </p:nvPicPr>
        <p:blipFill>
          <a:blip r:embed="rId2"/>
          <a:stretch>
            <a:fillRect/>
          </a:stretch>
        </p:blipFill>
        <p:spPr>
          <a:xfrm>
            <a:off x="10697846" y="29908"/>
            <a:ext cx="1444877" cy="1444877"/>
          </a:xfrm>
          <a:prstGeom prst="rect">
            <a:avLst/>
          </a:prstGeom>
        </p:spPr>
      </p:pic>
      <p:sp>
        <p:nvSpPr>
          <p:cNvPr id="5" name="Rectangle : coins arrondis 4">
            <a:extLst>
              <a:ext uri="{FF2B5EF4-FFF2-40B4-BE49-F238E27FC236}">
                <a16:creationId xmlns:a16="http://schemas.microsoft.com/office/drawing/2014/main" id="{59173928-6DD4-0A47-1B37-8C0F518F59A4}"/>
              </a:ext>
            </a:extLst>
          </p:cNvPr>
          <p:cNvSpPr/>
          <p:nvPr/>
        </p:nvSpPr>
        <p:spPr>
          <a:xfrm>
            <a:off x="4495800" y="139598"/>
            <a:ext cx="264722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35"/>
              </a:spcBef>
              <a:tabLst>
                <a:tab pos="354965" algn="l"/>
              </a:tabLst>
            </a:pPr>
            <a:r>
              <a:rPr lang="fr-FR" sz="2800" b="1" dirty="0">
                <a:solidFill>
                  <a:srgbClr val="FFFFFF"/>
                </a:solidFill>
                <a:latin typeface="Calibri"/>
                <a:cs typeface="Calibri"/>
              </a:rPr>
              <a:t>INTRODUCTION</a:t>
            </a:r>
            <a:r>
              <a:rPr lang="fr-FR" sz="2000" dirty="0">
                <a:solidFill>
                  <a:srgbClr val="FFFFFF"/>
                </a:solidFill>
                <a:latin typeface="Calibri"/>
                <a:cs typeface="Calibri"/>
              </a:rPr>
              <a:t> </a:t>
            </a:r>
          </a:p>
        </p:txBody>
      </p:sp>
      <p:pic>
        <p:nvPicPr>
          <p:cNvPr id="10" name="Image 9">
            <a:extLst>
              <a:ext uri="{FF2B5EF4-FFF2-40B4-BE49-F238E27FC236}">
                <a16:creationId xmlns:a16="http://schemas.microsoft.com/office/drawing/2014/main" id="{F802D12E-89F4-B23C-1F2F-1D23213A9621}"/>
              </a:ext>
            </a:extLst>
          </p:cNvPr>
          <p:cNvPicPr>
            <a:picLocks noChangeAspect="1"/>
          </p:cNvPicPr>
          <p:nvPr/>
        </p:nvPicPr>
        <p:blipFill>
          <a:blip r:embed="rId2"/>
          <a:stretch>
            <a:fillRect/>
          </a:stretch>
        </p:blipFill>
        <p:spPr>
          <a:xfrm>
            <a:off x="49277" y="29907"/>
            <a:ext cx="1444877" cy="1444877"/>
          </a:xfrm>
          <a:prstGeom prst="rect">
            <a:avLst/>
          </a:prstGeom>
        </p:spPr>
      </p:pic>
      <p:pic>
        <p:nvPicPr>
          <p:cNvPr id="11" name="Picture 2" descr="Point d'interrogation on Pinterest">
            <a:extLst>
              <a:ext uri="{FF2B5EF4-FFF2-40B4-BE49-F238E27FC236}">
                <a16:creationId xmlns:a16="http://schemas.microsoft.com/office/drawing/2014/main" id="{2F003CC3-360B-8F4A-D1FF-F7A96863F4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660" y="1285471"/>
            <a:ext cx="2148713" cy="513424"/>
          </a:xfrm>
          <a:prstGeom prst="rect">
            <a:avLst/>
          </a:prstGeom>
          <a:solidFill>
            <a:schemeClr val="accent4">
              <a:lumMod val="75000"/>
            </a:schemeClr>
          </a:solidFill>
        </p:spPr>
      </p:pic>
      <p:sp>
        <p:nvSpPr>
          <p:cNvPr id="12" name="Titre 1">
            <a:extLst>
              <a:ext uri="{FF2B5EF4-FFF2-40B4-BE49-F238E27FC236}">
                <a16:creationId xmlns:a16="http://schemas.microsoft.com/office/drawing/2014/main" id="{863D29A9-4BBD-6D4F-AA53-4D8CD8E0A4E4}"/>
              </a:ext>
            </a:extLst>
          </p:cNvPr>
          <p:cNvSpPr txBox="1">
            <a:spLocks/>
          </p:cNvSpPr>
          <p:nvPr/>
        </p:nvSpPr>
        <p:spPr>
          <a:xfrm>
            <a:off x="2046513" y="1192949"/>
            <a:ext cx="5556504" cy="738664"/>
          </a:xfrm>
          <a:prstGeom prst="rect">
            <a:avLst/>
          </a:prstGeom>
        </p:spPr>
        <p:txBody>
          <a:bodyPr wrap="square" lIns="0" tIns="0" rIns="0" bIns="0">
            <a:spAutoFit/>
          </a:bodyPr>
          <a:lstStyle>
            <a:lvl1pPr>
              <a:defRPr sz="3600" b="0" i="0">
                <a:solidFill>
                  <a:schemeClr val="bg1"/>
                </a:solidFill>
                <a:latin typeface="Calibri Light"/>
                <a:ea typeface="+mj-ea"/>
                <a:cs typeface="Calibri Light"/>
              </a:defRPr>
            </a:lvl1pPr>
          </a:lstStyle>
          <a:p>
            <a:r>
              <a:rPr lang="fr-FR" sz="4800" b="1" dirty="0"/>
              <a:t>De quoi s’agit-il ?</a:t>
            </a:r>
          </a:p>
        </p:txBody>
      </p:sp>
    </p:spTree>
    <p:extLst>
      <p:ext uri="{BB962C8B-B14F-4D97-AF65-F5344CB8AC3E}">
        <p14:creationId xmlns:p14="http://schemas.microsoft.com/office/powerpoint/2010/main" val="393151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body" idx="1"/>
          </p:nvPr>
        </p:nvSpPr>
        <p:spPr>
          <a:xfrm>
            <a:off x="458470" y="1752600"/>
            <a:ext cx="11275060" cy="5528052"/>
          </a:xfrm>
          <a:prstGeom prst="rect">
            <a:avLst/>
          </a:prstGeom>
        </p:spPr>
        <p:txBody>
          <a:bodyPr vert="horz" wrap="square" lIns="0" tIns="51816" rIns="0" bIns="0" rtlCol="0">
            <a:spAutoFit/>
          </a:bodyPr>
          <a:lstStyle/>
          <a:p>
            <a:pPr marL="12700" marR="5080" algn="just">
              <a:lnSpc>
                <a:spcPct val="140000"/>
              </a:lnSpc>
              <a:spcBef>
                <a:spcPts val="100"/>
              </a:spcBef>
            </a:pPr>
            <a:r>
              <a:rPr lang="fr-FR" sz="2800" dirty="0"/>
              <a:t>                                                Confidentialité</a:t>
            </a:r>
          </a:p>
          <a:p>
            <a:pPr marL="12700" marR="5080" algn="just">
              <a:lnSpc>
                <a:spcPct val="140000"/>
              </a:lnSpc>
              <a:spcBef>
                <a:spcPts val="100"/>
              </a:spcBef>
            </a:pPr>
            <a:endParaRPr lang="fr-FR" sz="2800" dirty="0"/>
          </a:p>
          <a:p>
            <a:pPr marL="12700" marR="5080" algn="just">
              <a:lnSpc>
                <a:spcPct val="140000"/>
              </a:lnSpc>
              <a:spcBef>
                <a:spcPts val="100"/>
              </a:spcBef>
            </a:pPr>
            <a:endParaRPr lang="fr-FR" sz="2800" dirty="0"/>
          </a:p>
          <a:p>
            <a:pPr marL="12700" marR="5080" algn="just">
              <a:lnSpc>
                <a:spcPct val="140000"/>
              </a:lnSpc>
              <a:spcBef>
                <a:spcPts val="100"/>
              </a:spcBef>
            </a:pPr>
            <a:r>
              <a:rPr lang="fr-FR" sz="2800" dirty="0"/>
              <a:t>                                                                                             </a:t>
            </a:r>
          </a:p>
          <a:p>
            <a:pPr marL="12700" marR="5080" algn="just">
              <a:lnSpc>
                <a:spcPct val="140000"/>
              </a:lnSpc>
              <a:spcBef>
                <a:spcPts val="100"/>
              </a:spcBef>
            </a:pPr>
            <a:r>
              <a:rPr lang="fr-FR" sz="2800" dirty="0"/>
              <a:t>                                                                                                    Intégrité </a:t>
            </a:r>
          </a:p>
          <a:p>
            <a:pPr marL="12700" marR="5080" algn="just">
              <a:lnSpc>
                <a:spcPct val="140000"/>
              </a:lnSpc>
              <a:spcBef>
                <a:spcPts val="100"/>
              </a:spcBef>
            </a:pPr>
            <a:endParaRPr lang="fr-FR" sz="2800" dirty="0"/>
          </a:p>
          <a:p>
            <a:pPr marL="12700" marR="5080" algn="just">
              <a:lnSpc>
                <a:spcPct val="140000"/>
              </a:lnSpc>
              <a:spcBef>
                <a:spcPts val="100"/>
              </a:spcBef>
            </a:pPr>
            <a:endParaRPr lang="fr-FR" sz="2800" dirty="0"/>
          </a:p>
          <a:p>
            <a:pPr marL="12700" marR="5080" algn="just">
              <a:lnSpc>
                <a:spcPct val="140000"/>
              </a:lnSpc>
              <a:spcBef>
                <a:spcPts val="100"/>
              </a:spcBef>
            </a:pPr>
            <a:r>
              <a:rPr lang="fr-FR" sz="2800" dirty="0"/>
              <a:t>                  Disponibilité </a:t>
            </a:r>
          </a:p>
          <a:p>
            <a:pPr marL="12700" marR="5080" algn="just">
              <a:lnSpc>
                <a:spcPct val="140000"/>
              </a:lnSpc>
              <a:spcBef>
                <a:spcPts val="100"/>
              </a:spcBef>
            </a:pPr>
            <a:endParaRPr sz="2800" dirty="0"/>
          </a:p>
        </p:txBody>
      </p:sp>
      <p:pic>
        <p:nvPicPr>
          <p:cNvPr id="6" name="Image 5">
            <a:extLst>
              <a:ext uri="{FF2B5EF4-FFF2-40B4-BE49-F238E27FC236}">
                <a16:creationId xmlns:a16="http://schemas.microsoft.com/office/drawing/2014/main" id="{BFD1139A-8451-8B28-EB1B-C9F0237CF832}"/>
              </a:ext>
            </a:extLst>
          </p:cNvPr>
          <p:cNvPicPr>
            <a:picLocks noChangeAspect="1"/>
          </p:cNvPicPr>
          <p:nvPr/>
        </p:nvPicPr>
        <p:blipFill>
          <a:blip r:embed="rId2"/>
          <a:stretch>
            <a:fillRect/>
          </a:stretch>
        </p:blipFill>
        <p:spPr>
          <a:xfrm>
            <a:off x="2895600" y="2667000"/>
            <a:ext cx="5486400" cy="3352800"/>
          </a:xfrm>
          <a:prstGeom prst="rect">
            <a:avLst/>
          </a:prstGeom>
        </p:spPr>
      </p:pic>
      <p:pic>
        <p:nvPicPr>
          <p:cNvPr id="7" name="Image 6">
            <a:extLst>
              <a:ext uri="{FF2B5EF4-FFF2-40B4-BE49-F238E27FC236}">
                <a16:creationId xmlns:a16="http://schemas.microsoft.com/office/drawing/2014/main" id="{CB7145F8-45DF-E6C8-5DA3-3C34FD29CBED}"/>
              </a:ext>
            </a:extLst>
          </p:cNvPr>
          <p:cNvPicPr>
            <a:picLocks noChangeAspect="1"/>
          </p:cNvPicPr>
          <p:nvPr/>
        </p:nvPicPr>
        <p:blipFill>
          <a:blip r:embed="rId3"/>
          <a:stretch>
            <a:fillRect/>
          </a:stretch>
        </p:blipFill>
        <p:spPr>
          <a:xfrm>
            <a:off x="10768894" y="-16502"/>
            <a:ext cx="1444877" cy="1444877"/>
          </a:xfrm>
          <a:prstGeom prst="rect">
            <a:avLst/>
          </a:prstGeom>
        </p:spPr>
      </p:pic>
      <p:sp>
        <p:nvSpPr>
          <p:cNvPr id="4" name="Rectangle : coins arrondis 3">
            <a:extLst>
              <a:ext uri="{FF2B5EF4-FFF2-40B4-BE49-F238E27FC236}">
                <a16:creationId xmlns:a16="http://schemas.microsoft.com/office/drawing/2014/main" id="{B23E48E1-AED8-1859-591B-CE57E507FCE9}"/>
              </a:ext>
            </a:extLst>
          </p:cNvPr>
          <p:cNvSpPr/>
          <p:nvPr/>
        </p:nvSpPr>
        <p:spPr>
          <a:xfrm>
            <a:off x="1828800" y="433493"/>
            <a:ext cx="876300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2800" b="1" dirty="0">
                <a:solidFill>
                  <a:srgbClr val="FFFFFF"/>
                </a:solidFill>
                <a:latin typeface="Calibri"/>
                <a:cs typeface="Calibri"/>
              </a:rPr>
              <a:t>I. INFRACTIONS CONTRE LES SYSTÈMES ET LES DONNÉES </a:t>
            </a:r>
          </a:p>
        </p:txBody>
      </p:sp>
      <p:pic>
        <p:nvPicPr>
          <p:cNvPr id="9" name="Image 8">
            <a:extLst>
              <a:ext uri="{FF2B5EF4-FFF2-40B4-BE49-F238E27FC236}">
                <a16:creationId xmlns:a16="http://schemas.microsoft.com/office/drawing/2014/main" id="{D3A5BD2E-C311-DFCB-C11C-4BE2CB741278}"/>
              </a:ext>
            </a:extLst>
          </p:cNvPr>
          <p:cNvPicPr>
            <a:picLocks noChangeAspect="1"/>
          </p:cNvPicPr>
          <p:nvPr/>
        </p:nvPicPr>
        <p:blipFill>
          <a:blip r:embed="rId3"/>
          <a:stretch>
            <a:fillRect/>
          </a:stretch>
        </p:blipFill>
        <p:spPr>
          <a:xfrm>
            <a:off x="0" y="-16501"/>
            <a:ext cx="1444877" cy="14448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8611BD0-A08D-900A-D86E-3A7ADF9AE870}"/>
              </a:ext>
            </a:extLst>
          </p:cNvPr>
          <p:cNvPicPr>
            <a:picLocks noChangeAspect="1"/>
          </p:cNvPicPr>
          <p:nvPr/>
        </p:nvPicPr>
        <p:blipFill>
          <a:blip r:embed="rId2"/>
          <a:stretch>
            <a:fillRect/>
          </a:stretch>
        </p:blipFill>
        <p:spPr>
          <a:xfrm>
            <a:off x="1905000" y="1911074"/>
            <a:ext cx="7772400" cy="4032526"/>
          </a:xfrm>
          <a:prstGeom prst="rect">
            <a:avLst/>
          </a:prstGeom>
        </p:spPr>
      </p:pic>
      <p:pic>
        <p:nvPicPr>
          <p:cNvPr id="7" name="Image 6">
            <a:extLst>
              <a:ext uri="{FF2B5EF4-FFF2-40B4-BE49-F238E27FC236}">
                <a16:creationId xmlns:a16="http://schemas.microsoft.com/office/drawing/2014/main" id="{80104F2F-D0AC-766E-3EBB-B86BB7ED0E1C}"/>
              </a:ext>
            </a:extLst>
          </p:cNvPr>
          <p:cNvPicPr>
            <a:picLocks noChangeAspect="1"/>
          </p:cNvPicPr>
          <p:nvPr/>
        </p:nvPicPr>
        <p:blipFill>
          <a:blip r:embed="rId3"/>
          <a:stretch>
            <a:fillRect/>
          </a:stretch>
        </p:blipFill>
        <p:spPr>
          <a:xfrm>
            <a:off x="10747123" y="-1"/>
            <a:ext cx="1444877" cy="1444877"/>
          </a:xfrm>
          <a:prstGeom prst="rect">
            <a:avLst/>
          </a:prstGeom>
        </p:spPr>
      </p:pic>
      <p:sp>
        <p:nvSpPr>
          <p:cNvPr id="8" name="ZoneTexte 7">
            <a:extLst>
              <a:ext uri="{FF2B5EF4-FFF2-40B4-BE49-F238E27FC236}">
                <a16:creationId xmlns:a16="http://schemas.microsoft.com/office/drawing/2014/main" id="{2B02AEC6-30BB-6E01-59EB-0BB895963A44}"/>
              </a:ext>
            </a:extLst>
          </p:cNvPr>
          <p:cNvSpPr txBox="1"/>
          <p:nvPr/>
        </p:nvSpPr>
        <p:spPr>
          <a:xfrm>
            <a:off x="2986258" y="5257800"/>
            <a:ext cx="1219200" cy="369332"/>
          </a:xfrm>
          <a:prstGeom prst="rect">
            <a:avLst/>
          </a:prstGeom>
          <a:noFill/>
        </p:spPr>
        <p:txBody>
          <a:bodyPr wrap="square" rtlCol="0">
            <a:spAutoFit/>
          </a:bodyPr>
          <a:lstStyle/>
          <a:p>
            <a:r>
              <a:rPr lang="fr-FR" dirty="0"/>
              <a:t>bonjour</a:t>
            </a:r>
          </a:p>
        </p:txBody>
      </p:sp>
      <p:sp>
        <p:nvSpPr>
          <p:cNvPr id="9" name="ZoneTexte 8">
            <a:extLst>
              <a:ext uri="{FF2B5EF4-FFF2-40B4-BE49-F238E27FC236}">
                <a16:creationId xmlns:a16="http://schemas.microsoft.com/office/drawing/2014/main" id="{93FCB461-CE20-396B-4906-02509E665DFA}"/>
              </a:ext>
            </a:extLst>
          </p:cNvPr>
          <p:cNvSpPr txBox="1"/>
          <p:nvPr/>
        </p:nvSpPr>
        <p:spPr>
          <a:xfrm>
            <a:off x="5410200" y="3962400"/>
            <a:ext cx="990600" cy="369332"/>
          </a:xfrm>
          <a:prstGeom prst="rect">
            <a:avLst/>
          </a:prstGeom>
          <a:noFill/>
        </p:spPr>
        <p:txBody>
          <a:bodyPr wrap="square" rtlCol="0">
            <a:spAutoFit/>
          </a:bodyPr>
          <a:lstStyle/>
          <a:p>
            <a:r>
              <a:rPr lang="fr-FR" dirty="0"/>
              <a:t>kjs2l!p</a:t>
            </a:r>
          </a:p>
        </p:txBody>
      </p:sp>
      <p:pic>
        <p:nvPicPr>
          <p:cNvPr id="10" name="Image 9">
            <a:extLst>
              <a:ext uri="{FF2B5EF4-FFF2-40B4-BE49-F238E27FC236}">
                <a16:creationId xmlns:a16="http://schemas.microsoft.com/office/drawing/2014/main" id="{EDEA5314-85EA-283B-D8E3-4E575E8982C7}"/>
              </a:ext>
            </a:extLst>
          </p:cNvPr>
          <p:cNvPicPr>
            <a:picLocks noChangeAspect="1"/>
          </p:cNvPicPr>
          <p:nvPr/>
        </p:nvPicPr>
        <p:blipFill>
          <a:blip r:embed="rId4"/>
          <a:stretch>
            <a:fillRect/>
          </a:stretch>
        </p:blipFill>
        <p:spPr>
          <a:xfrm>
            <a:off x="7467600" y="5195556"/>
            <a:ext cx="1274174" cy="493819"/>
          </a:xfrm>
          <a:prstGeom prst="rect">
            <a:avLst/>
          </a:prstGeom>
        </p:spPr>
      </p:pic>
      <p:pic>
        <p:nvPicPr>
          <p:cNvPr id="3" name="Image 2">
            <a:extLst>
              <a:ext uri="{FF2B5EF4-FFF2-40B4-BE49-F238E27FC236}">
                <a16:creationId xmlns:a16="http://schemas.microsoft.com/office/drawing/2014/main" id="{587B2BC8-16D0-D664-958F-094D639B2270}"/>
              </a:ext>
            </a:extLst>
          </p:cNvPr>
          <p:cNvPicPr>
            <a:picLocks noChangeAspect="1"/>
          </p:cNvPicPr>
          <p:nvPr/>
        </p:nvPicPr>
        <p:blipFill>
          <a:blip r:embed="rId3"/>
          <a:stretch>
            <a:fillRect/>
          </a:stretch>
        </p:blipFill>
        <p:spPr>
          <a:xfrm>
            <a:off x="42102" y="0"/>
            <a:ext cx="1444877" cy="1444877"/>
          </a:xfrm>
          <a:prstGeom prst="rect">
            <a:avLst/>
          </a:prstGeom>
        </p:spPr>
      </p:pic>
      <p:sp>
        <p:nvSpPr>
          <p:cNvPr id="4" name="Rectangle : coins arrondis 3">
            <a:extLst>
              <a:ext uri="{FF2B5EF4-FFF2-40B4-BE49-F238E27FC236}">
                <a16:creationId xmlns:a16="http://schemas.microsoft.com/office/drawing/2014/main" id="{7689DB64-57C4-E8BF-B2EC-CB102ECCDD76}"/>
              </a:ext>
            </a:extLst>
          </p:cNvPr>
          <p:cNvSpPr/>
          <p:nvPr/>
        </p:nvSpPr>
        <p:spPr>
          <a:xfrm>
            <a:off x="2986258" y="542808"/>
            <a:ext cx="6538742"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3200" b="1" spc="-10" dirty="0"/>
              <a:t>I.1. ATTEINTE À LA CONFIDENTIALITÉ</a:t>
            </a:r>
            <a:r>
              <a:rPr lang="fr-FR" sz="2800" b="1" dirty="0">
                <a:solidFill>
                  <a:srgbClr val="FFFFFF"/>
                </a:solidFill>
                <a:latin typeface="Calibri"/>
                <a:cs typeface="Calibri"/>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FDB17-A07E-330F-2AFF-B6071DC769C7}"/>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CAB32C65-D6A6-DA95-E198-0DD7CABD18D2}"/>
              </a:ext>
            </a:extLst>
          </p:cNvPr>
          <p:cNvPicPr>
            <a:picLocks noChangeAspect="1"/>
          </p:cNvPicPr>
          <p:nvPr/>
        </p:nvPicPr>
        <p:blipFill>
          <a:blip r:embed="rId2"/>
          <a:stretch>
            <a:fillRect/>
          </a:stretch>
        </p:blipFill>
        <p:spPr>
          <a:xfrm>
            <a:off x="10725352" y="-20077"/>
            <a:ext cx="1444877" cy="1444877"/>
          </a:xfrm>
          <a:prstGeom prst="rect">
            <a:avLst/>
          </a:prstGeom>
        </p:spPr>
      </p:pic>
      <p:sp>
        <p:nvSpPr>
          <p:cNvPr id="4" name="ZoneTexte 3">
            <a:extLst>
              <a:ext uri="{FF2B5EF4-FFF2-40B4-BE49-F238E27FC236}">
                <a16:creationId xmlns:a16="http://schemas.microsoft.com/office/drawing/2014/main" id="{8EF7C769-5684-D071-5CF3-144D9AD9AF97}"/>
              </a:ext>
            </a:extLst>
          </p:cNvPr>
          <p:cNvSpPr txBox="1"/>
          <p:nvPr/>
        </p:nvSpPr>
        <p:spPr>
          <a:xfrm>
            <a:off x="609600" y="2819400"/>
            <a:ext cx="11353800" cy="3046988"/>
          </a:xfrm>
          <a:prstGeom prst="rect">
            <a:avLst/>
          </a:prstGeom>
          <a:noFill/>
        </p:spPr>
        <p:txBody>
          <a:bodyPr wrap="square">
            <a:spAutoFit/>
          </a:bodyPr>
          <a:lstStyle/>
          <a:p>
            <a:pPr marL="609600" indent="-609600" eaLnBrk="1" hangingPunct="1">
              <a:buFontTx/>
              <a:buNone/>
              <a:defRPr/>
            </a:pPr>
            <a:r>
              <a:rPr lang="fr-FR" sz="2800" dirty="0">
                <a:solidFill>
                  <a:schemeClr val="bg1"/>
                </a:solidFill>
              </a:rPr>
              <a:t>Deux  infractions:</a:t>
            </a:r>
          </a:p>
          <a:p>
            <a:pPr marL="609600" indent="-609600" eaLnBrk="1" hangingPunct="1">
              <a:buFontTx/>
              <a:buNone/>
              <a:defRPr/>
            </a:pPr>
            <a:endParaRPr lang="fr-FR" sz="2800" dirty="0">
              <a:solidFill>
                <a:schemeClr val="bg1"/>
              </a:solidFill>
            </a:endParaRPr>
          </a:p>
          <a:p>
            <a:pPr marL="609600" indent="-609600" eaLnBrk="1" hangingPunct="1">
              <a:buFont typeface="Wingdings" panose="05000000000000000000" pitchFamily="2" charset="2"/>
              <a:buChar char="Ø"/>
              <a:defRPr/>
            </a:pP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ACCES ILLEGAL (Article 2 convention Budapest)</a:t>
            </a:r>
          </a:p>
          <a:p>
            <a:pPr marL="609600" indent="-609600" eaLnBrk="1" hangingPunct="1">
              <a:buFontTx/>
              <a:buNone/>
              <a:defRPr/>
            </a:pPr>
            <a:endParaRPr kumimoji="0" lang="fr-FR" sz="3600" b="0" i="0" u="none" strike="noStrike" kern="0" cap="none" spc="-10" normalizeH="0" baseline="0" noProof="0" dirty="0">
              <a:ln>
                <a:noFill/>
              </a:ln>
              <a:solidFill>
                <a:prstClr val="white"/>
              </a:solidFill>
              <a:effectLst/>
              <a:uLnTx/>
              <a:uFillTx/>
              <a:latin typeface="Calibri Light"/>
              <a:ea typeface="+mj-ea"/>
              <a:cs typeface="Calibri Light"/>
            </a:endParaRPr>
          </a:p>
          <a:p>
            <a:pPr marL="609600" indent="-609600" eaLnBrk="1" hangingPunct="1">
              <a:buFont typeface="Wingdings" panose="05000000000000000000" pitchFamily="2" charset="2"/>
              <a:buChar char="Ø"/>
              <a:defRPr/>
            </a:pPr>
            <a:r>
              <a:rPr kumimoji="0" lang="fr-FR" sz="3600" b="0" i="0" u="none" strike="noStrike" kern="0" cap="none" spc="-10" normalizeH="0" baseline="0" noProof="0" dirty="0">
                <a:ln>
                  <a:noFill/>
                </a:ln>
                <a:solidFill>
                  <a:prstClr val="white"/>
                </a:solidFill>
                <a:effectLst/>
                <a:uLnTx/>
                <a:uFillTx/>
                <a:latin typeface="Calibri Light"/>
                <a:ea typeface="+mj-ea"/>
                <a:cs typeface="Calibri Light"/>
              </a:rPr>
              <a:t>INTERCEPTION ILLEGAL (Article 3 convention Budapest)</a:t>
            </a:r>
            <a:endParaRPr lang="fr-FR" sz="2800" dirty="0">
              <a:solidFill>
                <a:schemeClr val="bg1"/>
              </a:solidFill>
            </a:endParaRPr>
          </a:p>
          <a:p>
            <a:pPr marL="609600" indent="-609600" eaLnBrk="1" hangingPunct="1">
              <a:buFontTx/>
              <a:buNone/>
              <a:defRPr/>
            </a:pPr>
            <a:r>
              <a:rPr lang="fr-FR" sz="2800" dirty="0">
                <a:solidFill>
                  <a:schemeClr val="bg1"/>
                </a:solidFill>
              </a:rPr>
              <a:t> </a:t>
            </a:r>
          </a:p>
        </p:txBody>
      </p:sp>
      <p:pic>
        <p:nvPicPr>
          <p:cNvPr id="3" name="Image 2">
            <a:extLst>
              <a:ext uri="{FF2B5EF4-FFF2-40B4-BE49-F238E27FC236}">
                <a16:creationId xmlns:a16="http://schemas.microsoft.com/office/drawing/2014/main" id="{8FAC57A8-C20A-10A7-1E53-1EBD22355AF4}"/>
              </a:ext>
            </a:extLst>
          </p:cNvPr>
          <p:cNvPicPr>
            <a:picLocks noChangeAspect="1"/>
          </p:cNvPicPr>
          <p:nvPr/>
        </p:nvPicPr>
        <p:blipFill>
          <a:blip r:embed="rId2"/>
          <a:stretch>
            <a:fillRect/>
          </a:stretch>
        </p:blipFill>
        <p:spPr>
          <a:xfrm>
            <a:off x="44324" y="30200"/>
            <a:ext cx="1444877" cy="1444877"/>
          </a:xfrm>
          <a:prstGeom prst="rect">
            <a:avLst/>
          </a:prstGeom>
        </p:spPr>
      </p:pic>
      <p:sp>
        <p:nvSpPr>
          <p:cNvPr id="5" name="Rectangle : coins arrondis 4">
            <a:extLst>
              <a:ext uri="{FF2B5EF4-FFF2-40B4-BE49-F238E27FC236}">
                <a16:creationId xmlns:a16="http://schemas.microsoft.com/office/drawing/2014/main" id="{C94116AE-AA7D-2505-EC6D-B1867AEC1E69}"/>
              </a:ext>
            </a:extLst>
          </p:cNvPr>
          <p:cNvSpPr/>
          <p:nvPr/>
        </p:nvSpPr>
        <p:spPr>
          <a:xfrm>
            <a:off x="3200400" y="328177"/>
            <a:ext cx="6477000" cy="66343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spcBef>
                <a:spcPts val="1035"/>
              </a:spcBef>
              <a:tabLst>
                <a:tab pos="354965" algn="l"/>
              </a:tabLst>
            </a:pPr>
            <a:r>
              <a:rPr lang="fr-FR" sz="3200" b="1" spc="-10" dirty="0"/>
              <a:t>I.1. ATTEINTE À LA CONFIDENTIALITÉ</a:t>
            </a:r>
            <a:r>
              <a:rPr lang="fr-FR" sz="2800" b="1" dirty="0">
                <a:solidFill>
                  <a:srgbClr val="FFFFFF"/>
                </a:solidFill>
                <a:latin typeface="Calibri"/>
                <a:cs typeface="Calibri"/>
              </a:rPr>
              <a:t>  </a:t>
            </a:r>
          </a:p>
        </p:txBody>
      </p:sp>
    </p:spTree>
    <p:extLst>
      <p:ext uri="{BB962C8B-B14F-4D97-AF65-F5344CB8AC3E}">
        <p14:creationId xmlns:p14="http://schemas.microsoft.com/office/powerpoint/2010/main" val="3338472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7C7CD-B660-641F-7D1E-56999C829D75}"/>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50272FED-993E-FCEB-1C88-5125E021ED3D}"/>
              </a:ext>
            </a:extLst>
          </p:cNvPr>
          <p:cNvSpPr txBox="1">
            <a:spLocks noGrp="1"/>
          </p:cNvSpPr>
          <p:nvPr>
            <p:ph type="body" idx="1"/>
          </p:nvPr>
        </p:nvSpPr>
        <p:spPr>
          <a:xfrm>
            <a:off x="-756951" y="4675262"/>
            <a:ext cx="6248400" cy="1675458"/>
          </a:xfrm>
          <a:prstGeom prst="rect">
            <a:avLst/>
          </a:prstGeom>
        </p:spPr>
        <p:txBody>
          <a:bodyPr vert="horz" wrap="square" lIns="0" tIns="805814" rIns="0" bIns="0" rtlCol="0">
            <a:spAutoFit/>
          </a:bodyPr>
          <a:lstStyle/>
          <a:p>
            <a:pPr marL="12700" marR="5080" algn="ctr">
              <a:lnSpc>
                <a:spcPct val="100400"/>
              </a:lnSpc>
              <a:spcBef>
                <a:spcPts val="85"/>
              </a:spcBef>
            </a:pPr>
            <a:r>
              <a:rPr lang="fr-FR" sz="2800" dirty="0"/>
              <a:t>Intrusion dans un système sans autorisation (hacking).</a:t>
            </a:r>
            <a:endParaRPr sz="2800" dirty="0"/>
          </a:p>
        </p:txBody>
      </p:sp>
      <p:pic>
        <p:nvPicPr>
          <p:cNvPr id="4" name="Image 3">
            <a:extLst>
              <a:ext uri="{FF2B5EF4-FFF2-40B4-BE49-F238E27FC236}">
                <a16:creationId xmlns:a16="http://schemas.microsoft.com/office/drawing/2014/main" id="{2E2CC30B-918A-C3E1-D7EC-1D079120B2EC}"/>
              </a:ext>
            </a:extLst>
          </p:cNvPr>
          <p:cNvPicPr>
            <a:picLocks noChangeAspect="1"/>
          </p:cNvPicPr>
          <p:nvPr/>
        </p:nvPicPr>
        <p:blipFill>
          <a:blip r:embed="rId2"/>
          <a:stretch>
            <a:fillRect/>
          </a:stretch>
        </p:blipFill>
        <p:spPr>
          <a:xfrm>
            <a:off x="10733314" y="27912"/>
            <a:ext cx="1444877" cy="1444877"/>
          </a:xfrm>
          <a:prstGeom prst="rect">
            <a:avLst/>
          </a:prstGeom>
        </p:spPr>
      </p:pic>
      <p:pic>
        <p:nvPicPr>
          <p:cNvPr id="5" name="Image 4">
            <a:extLst>
              <a:ext uri="{FF2B5EF4-FFF2-40B4-BE49-F238E27FC236}">
                <a16:creationId xmlns:a16="http://schemas.microsoft.com/office/drawing/2014/main" id="{C85D2F7C-094A-D757-61EB-025EC157B79E}"/>
              </a:ext>
            </a:extLst>
          </p:cNvPr>
          <p:cNvPicPr>
            <a:picLocks noChangeAspect="1"/>
          </p:cNvPicPr>
          <p:nvPr/>
        </p:nvPicPr>
        <p:blipFill>
          <a:blip r:embed="rId3"/>
          <a:stretch>
            <a:fillRect/>
          </a:stretch>
        </p:blipFill>
        <p:spPr>
          <a:xfrm>
            <a:off x="457200" y="1600200"/>
            <a:ext cx="3820099" cy="3849943"/>
          </a:xfrm>
          <a:prstGeom prst="rect">
            <a:avLst/>
          </a:prstGeom>
        </p:spPr>
      </p:pic>
      <p:sp>
        <p:nvSpPr>
          <p:cNvPr id="6" name="ZoneTexte 5">
            <a:extLst>
              <a:ext uri="{FF2B5EF4-FFF2-40B4-BE49-F238E27FC236}">
                <a16:creationId xmlns:a16="http://schemas.microsoft.com/office/drawing/2014/main" id="{35618B24-96EC-1550-9088-A66775DF279F}"/>
              </a:ext>
            </a:extLst>
          </p:cNvPr>
          <p:cNvSpPr txBox="1"/>
          <p:nvPr/>
        </p:nvSpPr>
        <p:spPr>
          <a:xfrm>
            <a:off x="6096000" y="1981199"/>
            <a:ext cx="5940677" cy="3145476"/>
          </a:xfrm>
          <a:prstGeom prst="rect">
            <a:avLst/>
          </a:prstGeom>
          <a:noFill/>
        </p:spPr>
        <p:txBody>
          <a:bodyPr wrap="square" rtlCol="0">
            <a:spAutoFit/>
          </a:bodyPr>
          <a:lstStyle/>
          <a:p>
            <a:pPr marL="457200" marR="0" lvl="0" indent="-457200" algn="l" defTabSz="914400" rtl="0" eaLnBrk="0" fontAlgn="base" latinLnBrk="0" hangingPunct="0">
              <a:lnSpc>
                <a:spcPct val="100000"/>
              </a:lnSpc>
              <a:spcBef>
                <a:spcPct val="20000"/>
              </a:spcBef>
              <a:spcAft>
                <a:spcPct val="0"/>
              </a:spcAft>
              <a:buClr>
                <a:srgbClr val="FFCC00"/>
              </a:buClr>
              <a:buSzPct val="120000"/>
              <a:buFont typeface="Wingdings" panose="05000000000000000000" pitchFamily="2" charset="2"/>
              <a:buChar char="Ø"/>
              <a:tabLst/>
              <a:defRPr/>
            </a:pPr>
            <a:r>
              <a:rPr lang="fr-FR" sz="3200" dirty="0">
                <a:solidFill>
                  <a:srgbClr val="FFFFFF"/>
                </a:solidFill>
                <a:effectLst>
                  <a:outerShdw blurRad="38100" dist="38100" dir="2700000" algn="tl">
                    <a:srgbClr val="000000"/>
                  </a:outerShdw>
                </a:effectLst>
                <a:latin typeface="+mj-lt"/>
                <a:ea typeface="+mn-ea"/>
                <a:cs typeface="Arial"/>
              </a:rPr>
              <a:t>accès sans  droit intentionnel  ou non à tout ou partie d'un système informatique.</a:t>
            </a:r>
          </a:p>
          <a:p>
            <a:pPr marL="457200" marR="0" lvl="0" indent="-457200" algn="l" defTabSz="914400" rtl="0" eaLnBrk="0" fontAlgn="base" latinLnBrk="0" hangingPunct="0">
              <a:lnSpc>
                <a:spcPct val="100000"/>
              </a:lnSpc>
              <a:spcBef>
                <a:spcPct val="20000"/>
              </a:spcBef>
              <a:spcAft>
                <a:spcPct val="0"/>
              </a:spcAft>
              <a:buClr>
                <a:srgbClr val="FFCC00"/>
              </a:buClr>
              <a:buSzPct val="120000"/>
              <a:buFont typeface="Wingdings" panose="05000000000000000000" pitchFamily="2" charset="2"/>
              <a:buChar char="Ø"/>
              <a:tabLst/>
              <a:defRPr/>
            </a:pPr>
            <a:r>
              <a:rPr lang="fr-FR" sz="3200" dirty="0">
                <a:solidFill>
                  <a:srgbClr val="FFFFFF"/>
                </a:solidFill>
                <a:effectLst>
                  <a:outerShdw blurRad="38100" dist="38100" dir="2700000" algn="tl">
                    <a:srgbClr val="000000"/>
                  </a:outerShdw>
                </a:effectLst>
                <a:latin typeface="+mj-lt"/>
                <a:ea typeface="+mn-ea"/>
                <a:cs typeface="Arial"/>
              </a:rPr>
              <a:t>La   loi sanctionne  à la  fois  l’accès  </a:t>
            </a:r>
            <a:r>
              <a:rPr lang="fr-FR" sz="3200" dirty="0" err="1">
                <a:solidFill>
                  <a:srgbClr val="FFFFFF"/>
                </a:solidFill>
                <a:effectLst>
                  <a:outerShdw blurRad="38100" dist="38100" dir="2700000" algn="tl">
                    <a:srgbClr val="000000"/>
                  </a:outerShdw>
                </a:effectLst>
                <a:latin typeface="+mj-lt"/>
                <a:ea typeface="+mn-ea"/>
                <a:cs typeface="Arial"/>
              </a:rPr>
              <a:t>illegal</a:t>
            </a:r>
            <a:r>
              <a:rPr lang="fr-FR" sz="3200" dirty="0">
                <a:solidFill>
                  <a:srgbClr val="FFFFFF"/>
                </a:solidFill>
                <a:effectLst>
                  <a:outerShdw blurRad="38100" dist="38100" dir="2700000" algn="tl">
                    <a:srgbClr val="000000"/>
                  </a:outerShdw>
                </a:effectLst>
                <a:latin typeface="+mj-lt"/>
                <a:ea typeface="+mn-ea"/>
                <a:cs typeface="Arial"/>
              </a:rPr>
              <a:t>  et  la tentative  d’accès  illégal.</a:t>
            </a:r>
          </a:p>
        </p:txBody>
      </p:sp>
      <p:pic>
        <p:nvPicPr>
          <p:cNvPr id="7" name="Image 6">
            <a:extLst>
              <a:ext uri="{FF2B5EF4-FFF2-40B4-BE49-F238E27FC236}">
                <a16:creationId xmlns:a16="http://schemas.microsoft.com/office/drawing/2014/main" id="{08B3A773-C311-8CD5-0929-32D0F2F07CF1}"/>
              </a:ext>
            </a:extLst>
          </p:cNvPr>
          <p:cNvPicPr>
            <a:picLocks noChangeAspect="1"/>
          </p:cNvPicPr>
          <p:nvPr/>
        </p:nvPicPr>
        <p:blipFill>
          <a:blip r:embed="rId2"/>
          <a:stretch>
            <a:fillRect/>
          </a:stretch>
        </p:blipFill>
        <p:spPr>
          <a:xfrm>
            <a:off x="-16953" y="-37020"/>
            <a:ext cx="1444877" cy="1444877"/>
          </a:xfrm>
          <a:prstGeom prst="rect">
            <a:avLst/>
          </a:prstGeom>
        </p:spPr>
      </p:pic>
      <p:sp>
        <p:nvSpPr>
          <p:cNvPr id="8" name="Rectangle : coins arrondis 7">
            <a:extLst>
              <a:ext uri="{FF2B5EF4-FFF2-40B4-BE49-F238E27FC236}">
                <a16:creationId xmlns:a16="http://schemas.microsoft.com/office/drawing/2014/main" id="{785E52E3-DDE5-0015-1514-44DBAADB7982}"/>
              </a:ext>
            </a:extLst>
          </p:cNvPr>
          <p:cNvSpPr/>
          <p:nvPr/>
        </p:nvSpPr>
        <p:spPr>
          <a:xfrm>
            <a:off x="1524000" y="140079"/>
            <a:ext cx="9144000" cy="111908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3600" spc="-10" dirty="0">
                <a:solidFill>
                  <a:prstClr val="white"/>
                </a:solidFill>
              </a:rPr>
              <a:t>	</a:t>
            </a:r>
            <a:r>
              <a:rPr lang="fr-FR" sz="3600" b="1" spc="-10" dirty="0">
                <a:solidFill>
                  <a:prstClr val="white"/>
                </a:solidFill>
              </a:rPr>
              <a:t>ACCES ILLEGAL</a:t>
            </a:r>
          </a:p>
          <a:p>
            <a:pPr marL="12700" algn="ctr">
              <a:spcBef>
                <a:spcPts val="1035"/>
              </a:spcBef>
              <a:tabLst>
                <a:tab pos="354965" algn="l"/>
              </a:tabLst>
            </a:pPr>
            <a:r>
              <a:rPr lang="fr-FR" sz="3600" b="1" spc="-10" dirty="0">
                <a:solidFill>
                  <a:prstClr val="white"/>
                </a:solidFill>
              </a:rPr>
              <a:t> (ARTICLE 2 CONVENTION BUDAPEST)</a:t>
            </a:r>
            <a:endParaRPr lang="fr-FR" sz="1600" b="1" dirty="0">
              <a:solidFill>
                <a:srgbClr val="FFFFFF"/>
              </a:solidFill>
              <a:latin typeface="Calibri"/>
              <a:cs typeface="Calibri"/>
            </a:endParaRPr>
          </a:p>
        </p:txBody>
      </p:sp>
    </p:spTree>
    <p:extLst>
      <p:ext uri="{BB962C8B-B14F-4D97-AF65-F5344CB8AC3E}">
        <p14:creationId xmlns:p14="http://schemas.microsoft.com/office/powerpoint/2010/main" val="3504960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6197A-BCA0-A134-ADDF-8674520A4ACA}"/>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9DE25729-1635-B1BF-1D43-421F557B19B4}"/>
              </a:ext>
            </a:extLst>
          </p:cNvPr>
          <p:cNvSpPr txBox="1">
            <a:spLocks noGrp="1"/>
          </p:cNvSpPr>
          <p:nvPr>
            <p:ph type="body" idx="1"/>
          </p:nvPr>
        </p:nvSpPr>
        <p:spPr>
          <a:xfrm>
            <a:off x="-756951" y="4675262"/>
            <a:ext cx="6248400" cy="1675458"/>
          </a:xfrm>
          <a:prstGeom prst="rect">
            <a:avLst/>
          </a:prstGeom>
        </p:spPr>
        <p:txBody>
          <a:bodyPr vert="horz" wrap="square" lIns="0" tIns="805814" rIns="0" bIns="0" rtlCol="0">
            <a:spAutoFit/>
          </a:bodyPr>
          <a:lstStyle/>
          <a:p>
            <a:pPr marL="12700" marR="5080" algn="ctr">
              <a:lnSpc>
                <a:spcPct val="100400"/>
              </a:lnSpc>
              <a:spcBef>
                <a:spcPts val="85"/>
              </a:spcBef>
            </a:pPr>
            <a:r>
              <a:rPr lang="fr-FR" sz="2800" dirty="0"/>
              <a:t>Intrusion dans un système sans autorisation (hacking).</a:t>
            </a:r>
            <a:endParaRPr sz="2800" dirty="0"/>
          </a:p>
        </p:txBody>
      </p:sp>
      <p:pic>
        <p:nvPicPr>
          <p:cNvPr id="4" name="Image 3">
            <a:extLst>
              <a:ext uri="{FF2B5EF4-FFF2-40B4-BE49-F238E27FC236}">
                <a16:creationId xmlns:a16="http://schemas.microsoft.com/office/drawing/2014/main" id="{A1C5C0BE-435E-B705-70F7-5F56BFB8BCD9}"/>
              </a:ext>
            </a:extLst>
          </p:cNvPr>
          <p:cNvPicPr>
            <a:picLocks noChangeAspect="1"/>
          </p:cNvPicPr>
          <p:nvPr/>
        </p:nvPicPr>
        <p:blipFill>
          <a:blip r:embed="rId2"/>
          <a:stretch>
            <a:fillRect/>
          </a:stretch>
        </p:blipFill>
        <p:spPr>
          <a:xfrm>
            <a:off x="10591800" y="60929"/>
            <a:ext cx="1444877" cy="1444877"/>
          </a:xfrm>
          <a:prstGeom prst="rect">
            <a:avLst/>
          </a:prstGeom>
        </p:spPr>
      </p:pic>
      <p:pic>
        <p:nvPicPr>
          <p:cNvPr id="5" name="Image 4">
            <a:extLst>
              <a:ext uri="{FF2B5EF4-FFF2-40B4-BE49-F238E27FC236}">
                <a16:creationId xmlns:a16="http://schemas.microsoft.com/office/drawing/2014/main" id="{8BBC686F-22F0-C948-B30C-8129AF29FC46}"/>
              </a:ext>
            </a:extLst>
          </p:cNvPr>
          <p:cNvPicPr>
            <a:picLocks noChangeAspect="1"/>
          </p:cNvPicPr>
          <p:nvPr/>
        </p:nvPicPr>
        <p:blipFill>
          <a:blip r:embed="rId3"/>
          <a:stretch>
            <a:fillRect/>
          </a:stretch>
        </p:blipFill>
        <p:spPr>
          <a:xfrm>
            <a:off x="457200" y="1600200"/>
            <a:ext cx="3820099" cy="3849943"/>
          </a:xfrm>
          <a:prstGeom prst="rect">
            <a:avLst/>
          </a:prstGeom>
        </p:spPr>
      </p:pic>
      <p:sp>
        <p:nvSpPr>
          <p:cNvPr id="6" name="ZoneTexte 5">
            <a:extLst>
              <a:ext uri="{FF2B5EF4-FFF2-40B4-BE49-F238E27FC236}">
                <a16:creationId xmlns:a16="http://schemas.microsoft.com/office/drawing/2014/main" id="{BCB4988B-EC1B-954F-97EC-D5D4F15C26D3}"/>
              </a:ext>
            </a:extLst>
          </p:cNvPr>
          <p:cNvSpPr txBox="1"/>
          <p:nvPr/>
        </p:nvSpPr>
        <p:spPr>
          <a:xfrm>
            <a:off x="6096000" y="1981199"/>
            <a:ext cx="5940677" cy="3970318"/>
          </a:xfrm>
          <a:prstGeom prst="rect">
            <a:avLst/>
          </a:prstGeom>
          <a:noFill/>
        </p:spPr>
        <p:txBody>
          <a:bodyPr wrap="square" rtlCol="0">
            <a:spAutoFit/>
          </a:bodyPr>
          <a:lstStyle/>
          <a:p>
            <a:endParaRPr lang="fr-FR" sz="2800" dirty="0">
              <a:solidFill>
                <a:schemeClr val="bg1"/>
              </a:solidFill>
            </a:endParaRPr>
          </a:p>
          <a:p>
            <a:endParaRPr lang="fr-FR" sz="2800" dirty="0">
              <a:solidFill>
                <a:schemeClr val="bg1"/>
              </a:solidFill>
            </a:endParaRPr>
          </a:p>
          <a:p>
            <a:r>
              <a:rPr kumimoji="0" lang="fr-FR"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Tahoma"/>
                <a:ea typeface="+mn-ea"/>
                <a:cs typeface="Arial"/>
              </a:rPr>
              <a:t>Art.  431-8 Sénégal: « Est puni des mêmes peines, celui qui se procure ou tente de se procurer frauduleusement, pour soi-même ou pour autrui, un avantage quelconque en s’introduisant dans un système informatique ».</a:t>
            </a:r>
            <a:endParaRPr lang="fr-FR" dirty="0"/>
          </a:p>
        </p:txBody>
      </p:sp>
      <p:pic>
        <p:nvPicPr>
          <p:cNvPr id="7" name="Image 6">
            <a:extLst>
              <a:ext uri="{FF2B5EF4-FFF2-40B4-BE49-F238E27FC236}">
                <a16:creationId xmlns:a16="http://schemas.microsoft.com/office/drawing/2014/main" id="{51615003-7E98-0F63-268A-BB37C5641D70}"/>
              </a:ext>
            </a:extLst>
          </p:cNvPr>
          <p:cNvPicPr>
            <a:picLocks noChangeAspect="1"/>
          </p:cNvPicPr>
          <p:nvPr/>
        </p:nvPicPr>
        <p:blipFill>
          <a:blip r:embed="rId2"/>
          <a:stretch>
            <a:fillRect/>
          </a:stretch>
        </p:blipFill>
        <p:spPr>
          <a:xfrm>
            <a:off x="-73469" y="-187761"/>
            <a:ext cx="1444877" cy="1444877"/>
          </a:xfrm>
          <a:prstGeom prst="rect">
            <a:avLst/>
          </a:prstGeom>
        </p:spPr>
      </p:pic>
      <p:sp>
        <p:nvSpPr>
          <p:cNvPr id="8" name="Rectangle : coins arrondis 7">
            <a:extLst>
              <a:ext uri="{FF2B5EF4-FFF2-40B4-BE49-F238E27FC236}">
                <a16:creationId xmlns:a16="http://schemas.microsoft.com/office/drawing/2014/main" id="{35A0D153-2189-73FF-C109-27DD51A0EAB9}"/>
              </a:ext>
            </a:extLst>
          </p:cNvPr>
          <p:cNvSpPr/>
          <p:nvPr/>
        </p:nvSpPr>
        <p:spPr>
          <a:xfrm>
            <a:off x="1508619" y="125874"/>
            <a:ext cx="9144000" cy="111908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3600" spc="-10" dirty="0">
                <a:solidFill>
                  <a:prstClr val="white"/>
                </a:solidFill>
              </a:rPr>
              <a:t>	</a:t>
            </a:r>
            <a:r>
              <a:rPr lang="fr-FR" sz="3600" b="1" spc="-10" dirty="0">
                <a:solidFill>
                  <a:prstClr val="white"/>
                </a:solidFill>
              </a:rPr>
              <a:t>ACCES ILLEGAL</a:t>
            </a:r>
          </a:p>
          <a:p>
            <a:pPr marL="12700" algn="ctr">
              <a:spcBef>
                <a:spcPts val="1035"/>
              </a:spcBef>
              <a:tabLst>
                <a:tab pos="354965" algn="l"/>
              </a:tabLst>
            </a:pPr>
            <a:r>
              <a:rPr lang="fr-FR" sz="3600" b="1" spc="-10" dirty="0">
                <a:solidFill>
                  <a:prstClr val="white"/>
                </a:solidFill>
              </a:rPr>
              <a:t> (ARTICLE 2 CONVENTION BUDAPEST)</a:t>
            </a:r>
            <a:endParaRPr lang="fr-FR" sz="1600" b="1" dirty="0">
              <a:solidFill>
                <a:srgbClr val="FFFFFF"/>
              </a:solidFill>
              <a:latin typeface="Calibri"/>
              <a:cs typeface="Calibri"/>
            </a:endParaRPr>
          </a:p>
        </p:txBody>
      </p:sp>
    </p:spTree>
    <p:extLst>
      <p:ext uri="{BB962C8B-B14F-4D97-AF65-F5344CB8AC3E}">
        <p14:creationId xmlns:p14="http://schemas.microsoft.com/office/powerpoint/2010/main" val="27175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C931A-EFC9-5597-689E-0C7004F56535}"/>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359C7E23-311A-E8B0-2D36-9BA01FE618E8}"/>
              </a:ext>
            </a:extLst>
          </p:cNvPr>
          <p:cNvSpPr txBox="1">
            <a:spLocks noGrp="1"/>
          </p:cNvSpPr>
          <p:nvPr>
            <p:ph type="body" idx="1"/>
          </p:nvPr>
        </p:nvSpPr>
        <p:spPr>
          <a:xfrm>
            <a:off x="381000" y="4347071"/>
            <a:ext cx="6400800" cy="1675458"/>
          </a:xfrm>
          <a:prstGeom prst="rect">
            <a:avLst/>
          </a:prstGeom>
        </p:spPr>
        <p:txBody>
          <a:bodyPr vert="horz" wrap="square" lIns="0" tIns="805814" rIns="0" bIns="0" rtlCol="0">
            <a:spAutoFit/>
          </a:bodyPr>
          <a:lstStyle/>
          <a:p>
            <a:pPr marL="12700" marR="5080">
              <a:lnSpc>
                <a:spcPct val="100400"/>
              </a:lnSpc>
              <a:spcBef>
                <a:spcPts val="85"/>
              </a:spcBef>
            </a:pPr>
            <a:r>
              <a:rPr lang="fr-FR" sz="2800" dirty="0"/>
              <a:t>Capture non autorisée de données transmises (écoute clandestine, </a:t>
            </a:r>
            <a:r>
              <a:rPr lang="fr-FR" sz="2800" dirty="0" err="1"/>
              <a:t>sniffing</a:t>
            </a:r>
            <a:r>
              <a:rPr lang="fr-FR" sz="2800" dirty="0"/>
              <a:t>).</a:t>
            </a:r>
            <a:endParaRPr sz="2800" dirty="0"/>
          </a:p>
        </p:txBody>
      </p:sp>
      <p:pic>
        <p:nvPicPr>
          <p:cNvPr id="4" name="Image 3">
            <a:extLst>
              <a:ext uri="{FF2B5EF4-FFF2-40B4-BE49-F238E27FC236}">
                <a16:creationId xmlns:a16="http://schemas.microsoft.com/office/drawing/2014/main" id="{315F464A-058E-BA2D-6595-DC59726707C4}"/>
              </a:ext>
            </a:extLst>
          </p:cNvPr>
          <p:cNvPicPr>
            <a:picLocks noChangeAspect="1"/>
          </p:cNvPicPr>
          <p:nvPr/>
        </p:nvPicPr>
        <p:blipFill>
          <a:blip r:embed="rId2"/>
          <a:stretch>
            <a:fillRect/>
          </a:stretch>
        </p:blipFill>
        <p:spPr>
          <a:xfrm>
            <a:off x="10747123" y="0"/>
            <a:ext cx="1444877" cy="1444877"/>
          </a:xfrm>
          <a:prstGeom prst="rect">
            <a:avLst/>
          </a:prstGeom>
        </p:spPr>
      </p:pic>
      <p:pic>
        <p:nvPicPr>
          <p:cNvPr id="6" name="Image 5">
            <a:extLst>
              <a:ext uri="{FF2B5EF4-FFF2-40B4-BE49-F238E27FC236}">
                <a16:creationId xmlns:a16="http://schemas.microsoft.com/office/drawing/2014/main" id="{6698AC55-E587-E0A9-A67D-77787CC1EE9F}"/>
              </a:ext>
            </a:extLst>
          </p:cNvPr>
          <p:cNvPicPr>
            <a:picLocks noChangeAspect="1"/>
          </p:cNvPicPr>
          <p:nvPr/>
        </p:nvPicPr>
        <p:blipFill>
          <a:blip r:embed="rId3"/>
          <a:stretch>
            <a:fillRect/>
          </a:stretch>
        </p:blipFill>
        <p:spPr>
          <a:xfrm>
            <a:off x="181865" y="1371600"/>
            <a:ext cx="5227416" cy="3484944"/>
          </a:xfrm>
          <a:prstGeom prst="rect">
            <a:avLst/>
          </a:prstGeom>
        </p:spPr>
      </p:pic>
      <p:sp>
        <p:nvSpPr>
          <p:cNvPr id="11" name="ZoneTexte 10">
            <a:extLst>
              <a:ext uri="{FF2B5EF4-FFF2-40B4-BE49-F238E27FC236}">
                <a16:creationId xmlns:a16="http://schemas.microsoft.com/office/drawing/2014/main" id="{37349DF6-CB01-8952-5CDC-1F27B4073F23}"/>
              </a:ext>
            </a:extLst>
          </p:cNvPr>
          <p:cNvSpPr txBox="1"/>
          <p:nvPr/>
        </p:nvSpPr>
        <p:spPr>
          <a:xfrm>
            <a:off x="5715000" y="1505806"/>
            <a:ext cx="6276654" cy="3145476"/>
          </a:xfrm>
          <a:prstGeom prst="rect">
            <a:avLst/>
          </a:prstGeom>
          <a:noFill/>
        </p:spPr>
        <p:txBody>
          <a:bodyPr wrap="square">
            <a:spAutoFit/>
          </a:bodyPr>
          <a:lstStyle/>
          <a:p>
            <a:pPr marL="457200" marR="0" lvl="0" indent="-457200" algn="l" defTabSz="914400" rtl="0" eaLnBrk="0" fontAlgn="base" latinLnBrk="0" hangingPunct="0">
              <a:lnSpc>
                <a:spcPct val="100000"/>
              </a:lnSpc>
              <a:spcBef>
                <a:spcPct val="20000"/>
              </a:spcBef>
              <a:spcAft>
                <a:spcPct val="0"/>
              </a:spcAft>
              <a:buClr>
                <a:srgbClr val="FFCC00"/>
              </a:buClr>
              <a:buSzPct val="120000"/>
              <a:buFont typeface="Wingdings" panose="05000000000000000000" pitchFamily="2" charset="2"/>
              <a:buChar char="Ø"/>
              <a:tabLst/>
              <a:defRPr/>
            </a:pPr>
            <a:r>
              <a:rPr lang="fr-FR" sz="3200" dirty="0">
                <a:solidFill>
                  <a:srgbClr val="FFFFFF"/>
                </a:solidFill>
                <a:effectLst>
                  <a:outerShdw blurRad="38100" dist="38100" dir="2700000" algn="tl">
                    <a:srgbClr val="000000"/>
                  </a:outerShdw>
                </a:effectLst>
                <a:latin typeface="Calibri"/>
                <a:ea typeface="+mn-ea"/>
                <a:cs typeface="Arial"/>
              </a:rPr>
              <a:t>Interception</a:t>
            </a:r>
            <a:r>
              <a:rPr kumimoji="0" lang="fr-FR"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mn-ea"/>
                <a:cs typeface="Arial"/>
              </a:rPr>
              <a:t> sans  droit intentionnel  ou non à tout ou partie d'un système informatique.</a:t>
            </a:r>
          </a:p>
          <a:p>
            <a:pPr marL="457200" marR="0" lvl="0" indent="-457200" algn="l" defTabSz="914400" rtl="0" eaLnBrk="0" fontAlgn="base" latinLnBrk="0" hangingPunct="0">
              <a:lnSpc>
                <a:spcPct val="100000"/>
              </a:lnSpc>
              <a:spcBef>
                <a:spcPct val="20000"/>
              </a:spcBef>
              <a:spcAft>
                <a:spcPct val="0"/>
              </a:spcAft>
              <a:buClr>
                <a:srgbClr val="FFCC00"/>
              </a:buClr>
              <a:buSzPct val="120000"/>
              <a:buFont typeface="Wingdings" panose="05000000000000000000" pitchFamily="2" charset="2"/>
              <a:buChar char="Ø"/>
              <a:tabLst/>
              <a:defRPr/>
            </a:pPr>
            <a:r>
              <a:rPr kumimoji="0" lang="fr-FR"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mn-ea"/>
                <a:cs typeface="Arial"/>
              </a:rPr>
              <a:t>La   loi sanctionne  à la  fois  l’</a:t>
            </a:r>
            <a:r>
              <a:rPr lang="fr-FR" sz="3200" dirty="0">
                <a:solidFill>
                  <a:srgbClr val="FFFFFF"/>
                </a:solidFill>
                <a:effectLst>
                  <a:outerShdw blurRad="38100" dist="38100" dir="2700000" algn="tl">
                    <a:srgbClr val="000000"/>
                  </a:outerShdw>
                </a:effectLst>
                <a:latin typeface="Calibri"/>
                <a:ea typeface="+mn-ea"/>
                <a:cs typeface="Arial"/>
              </a:rPr>
              <a:t>interception</a:t>
            </a:r>
            <a:r>
              <a:rPr kumimoji="0" lang="fr-FR"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mn-ea"/>
                <a:cs typeface="Arial"/>
              </a:rPr>
              <a:t>  </a:t>
            </a:r>
            <a:r>
              <a:rPr kumimoji="0" lang="fr-FR" sz="32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a:ea typeface="+mn-ea"/>
                <a:cs typeface="Arial"/>
              </a:rPr>
              <a:t>illegal</a:t>
            </a:r>
            <a:r>
              <a:rPr kumimoji="0" lang="fr-FR" sz="32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a:ea typeface="+mn-ea"/>
                <a:cs typeface="Arial"/>
              </a:rPr>
              <a:t>  et  la tentative  d’interception  illégal.</a:t>
            </a:r>
          </a:p>
        </p:txBody>
      </p:sp>
      <p:pic>
        <p:nvPicPr>
          <p:cNvPr id="5" name="Image 4">
            <a:extLst>
              <a:ext uri="{FF2B5EF4-FFF2-40B4-BE49-F238E27FC236}">
                <a16:creationId xmlns:a16="http://schemas.microsoft.com/office/drawing/2014/main" id="{959FC9F3-B539-11A0-4344-88932D3B4210}"/>
              </a:ext>
            </a:extLst>
          </p:cNvPr>
          <p:cNvPicPr>
            <a:picLocks noChangeAspect="1"/>
          </p:cNvPicPr>
          <p:nvPr/>
        </p:nvPicPr>
        <p:blipFill>
          <a:blip r:embed="rId2"/>
          <a:stretch>
            <a:fillRect/>
          </a:stretch>
        </p:blipFill>
        <p:spPr>
          <a:xfrm>
            <a:off x="0" y="-73277"/>
            <a:ext cx="1444877" cy="1444877"/>
          </a:xfrm>
          <a:prstGeom prst="rect">
            <a:avLst/>
          </a:prstGeom>
        </p:spPr>
      </p:pic>
      <p:sp>
        <p:nvSpPr>
          <p:cNvPr id="7" name="Rectangle : coins arrondis 6">
            <a:extLst>
              <a:ext uri="{FF2B5EF4-FFF2-40B4-BE49-F238E27FC236}">
                <a16:creationId xmlns:a16="http://schemas.microsoft.com/office/drawing/2014/main" id="{32460E53-7CA2-E52A-7503-C1274B8C36AD}"/>
              </a:ext>
            </a:extLst>
          </p:cNvPr>
          <p:cNvSpPr/>
          <p:nvPr/>
        </p:nvSpPr>
        <p:spPr>
          <a:xfrm>
            <a:off x="1408238" y="89618"/>
            <a:ext cx="9144000" cy="1119087"/>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35"/>
              </a:spcBef>
              <a:tabLst>
                <a:tab pos="354965" algn="l"/>
              </a:tabLst>
            </a:pPr>
            <a:r>
              <a:rPr lang="fr-FR" sz="3600" b="1" spc="-10" dirty="0">
                <a:solidFill>
                  <a:prstClr val="white"/>
                </a:solidFill>
              </a:rPr>
              <a:t>	ACCES ILLEGAL</a:t>
            </a:r>
          </a:p>
          <a:p>
            <a:pPr marL="12700" algn="ctr">
              <a:spcBef>
                <a:spcPts val="1035"/>
              </a:spcBef>
              <a:tabLst>
                <a:tab pos="354965" algn="l"/>
              </a:tabLst>
            </a:pPr>
            <a:r>
              <a:rPr lang="fr-FR" sz="3600" b="1" spc="-10" dirty="0">
                <a:solidFill>
                  <a:prstClr val="white"/>
                </a:solidFill>
              </a:rPr>
              <a:t> (ARTICLE 3 CONVENTION BUDAPEST)</a:t>
            </a:r>
            <a:endParaRPr lang="fr-FR" sz="1600" b="1" dirty="0">
              <a:solidFill>
                <a:srgbClr val="FFFFFF"/>
              </a:solidFill>
              <a:latin typeface="Calibri"/>
              <a:cs typeface="Calibri"/>
            </a:endParaRPr>
          </a:p>
        </p:txBody>
      </p:sp>
    </p:spTree>
    <p:extLst>
      <p:ext uri="{BB962C8B-B14F-4D97-AF65-F5344CB8AC3E}">
        <p14:creationId xmlns:p14="http://schemas.microsoft.com/office/powerpoint/2010/main" val="3567070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7843</TotalTime>
  <Words>774</Words>
  <Application>Microsoft Office PowerPoint</Application>
  <PresentationFormat>Grand écran</PresentationFormat>
  <Paragraphs>124</Paragraphs>
  <Slides>25</Slides>
  <Notes>2</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25</vt:i4>
      </vt:variant>
    </vt:vector>
  </HeadingPairs>
  <TitlesOfParts>
    <vt:vector size="32" baseType="lpstr">
      <vt:lpstr>Arial</vt:lpstr>
      <vt:lpstr>Calibri</vt:lpstr>
      <vt:lpstr>Calibri </vt:lpstr>
      <vt:lpstr>Calibri Light</vt:lpstr>
      <vt:lpstr>Tahoma</vt:lpstr>
      <vt:lpstr>Wingdings</vt:lpstr>
      <vt:lpstr>Office Theme</vt:lpstr>
      <vt:lpstr>Présentation PowerPoint</vt:lpstr>
      <vt:lpstr>PLAN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DELL</cp:lastModifiedBy>
  <cp:revision>11</cp:revision>
  <cp:lastPrinted>2025-04-10T13:42:35Z</cp:lastPrinted>
  <dcterms:created xsi:type="dcterms:W3CDTF">2025-04-03T09:39:06Z</dcterms:created>
  <dcterms:modified xsi:type="dcterms:W3CDTF">2025-04-10T14:34:47Z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2023-12-18T00:00:00Z</vt:filetime>
  </property>
  <property fmtid="{D5CDD505-2E9C-101B-9397-08002B2CF9AE}" pid="3" name="LastSaved">
    <vt:filetime>2025-04-03T00:00:00Z</vt:filetime>
  </property>
  <property fmtid="{D5CDD505-2E9C-101B-9397-08002B2CF9AE}" pid="4" name="Producer">
    <vt:lpwstr>macOS Version 13.6.1 (assemblage 22G313) Quartz PDFContext</vt:lpwstr>
  </property>
</Properties>
</file>