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8" r:id="rId4"/>
  </p:sldMasterIdLst>
  <p:notesMasterIdLst>
    <p:notesMasterId r:id="rId19"/>
  </p:notesMasterIdLst>
  <p:sldIdLst>
    <p:sldId id="256" r:id="rId5"/>
    <p:sldId id="265" r:id="rId6"/>
    <p:sldId id="330" r:id="rId7"/>
    <p:sldId id="445" r:id="rId8"/>
    <p:sldId id="444" r:id="rId9"/>
    <p:sldId id="447" r:id="rId10"/>
    <p:sldId id="455" r:id="rId11"/>
    <p:sldId id="448" r:id="rId12"/>
    <p:sldId id="450" r:id="rId13"/>
    <p:sldId id="456" r:id="rId14"/>
    <p:sldId id="452" r:id="rId15"/>
    <p:sldId id="457" r:id="rId16"/>
    <p:sldId id="454" r:id="rId17"/>
    <p:sldId id="443"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eur" initials="M"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847999-3275-4A3A-8607-216AD156803C}" v="13" dt="2025-07-30T19:25:05.867"/>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066" autoAdjust="0"/>
  </p:normalViewPr>
  <p:slideViewPr>
    <p:cSldViewPr snapToGrid="0">
      <p:cViewPr>
        <p:scale>
          <a:sx n="56" d="100"/>
          <a:sy n="56" d="100"/>
        </p:scale>
        <p:origin x="1508" y="28"/>
      </p:cViewPr>
      <p:guideLst>
        <p:guide orient="horz" pos="2160"/>
        <p:guide pos="2880"/>
      </p:guideLst>
    </p:cSldViewPr>
  </p:slideViewPr>
  <p:notesTextViewPr>
    <p:cViewPr>
      <p:scale>
        <a:sx n="1" d="1"/>
        <a:sy n="1" d="1"/>
      </p:scale>
      <p:origin x="0" y="0"/>
    </p:cViewPr>
  </p:notesTextViewPr>
  <p:sorterViewPr>
    <p:cViewPr>
      <p:scale>
        <a:sx n="100" d="100"/>
        <a:sy n="100" d="100"/>
      </p:scale>
      <p:origin x="0" y="-1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latinLnBrk="0">
              <a:defRPr lang="fr-F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latinLnBrk="0">
              <a:defRPr lang="fr-FR" sz="1200"/>
            </a:lvl1pPr>
          </a:lstStyle>
          <a:p>
            <a:fld id="{3842907C-D0AA-4C58-9F94-58B40AD65B29}" type="datetimeFigureOut">
              <a:rPr lang="fr-FR"/>
              <a:pPr/>
              <a:t>29/07/2025</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p>
            <a:pPr lvl="0"/>
            <a:r>
              <a:rPr lang="fr-FR"/>
              <a:t>Cliquer ici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latinLnBrk="0">
              <a:defRPr lang="fr-F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latinLnBrk="0">
              <a:defRPr lang="fr-FR" sz="1200"/>
            </a:lvl1pPr>
          </a:lstStyle>
          <a:p>
            <a:fld id="{1D76769E-C829-4283-B80E-CB90D995C291}" type="slidenum">
              <a:rPr/>
              <a:pPr/>
              <a:t>‹N°›</a:t>
            </a:fld>
            <a:endParaRPr lang="fr-FR"/>
          </a:p>
        </p:txBody>
      </p:sp>
    </p:spTree>
    <p:extLst>
      <p:ext uri="{BB962C8B-B14F-4D97-AF65-F5344CB8AC3E}">
        <p14:creationId xmlns:p14="http://schemas.microsoft.com/office/powerpoint/2010/main" val="2392818996"/>
      </p:ext>
    </p:extLst>
  </p:cSld>
  <p:clrMap bg1="lt1" tx1="dk1" bg2="lt2" tx2="dk2" accent1="accent1" accent2="accent2" accent3="accent3" accent4="accent4" accent5="accent5" accent6="accent6" hlink="hlink" folHlink="folHlink"/>
  <p:notesStyle>
    <a:lvl1pPr marL="0" algn="l" rtl="0" latinLnBrk="0">
      <a:defRPr lang="fr-FR" sz="1200" kern="1200">
        <a:solidFill>
          <a:schemeClr val="tx1"/>
        </a:solidFill>
        <a:latin typeface="+mn-lt"/>
        <a:ea typeface="+mn-ea"/>
        <a:cs typeface="+mn-cs"/>
      </a:defRPr>
    </a:lvl1pPr>
    <a:lvl2pPr marL="457200" algn="l" rtl="0">
      <a:defRPr lang="fr-FR" sz="1200" kern="1200">
        <a:solidFill>
          <a:schemeClr val="tx1"/>
        </a:solidFill>
        <a:latin typeface="+mn-lt"/>
        <a:ea typeface="+mn-ea"/>
        <a:cs typeface="+mn-cs"/>
      </a:defRPr>
    </a:lvl2pPr>
    <a:lvl3pPr marL="914400" algn="l" rtl="0">
      <a:defRPr lang="fr-FR" sz="1200" kern="1200">
        <a:solidFill>
          <a:schemeClr val="tx1"/>
        </a:solidFill>
        <a:latin typeface="+mn-lt"/>
        <a:ea typeface="+mn-ea"/>
        <a:cs typeface="+mn-cs"/>
      </a:defRPr>
    </a:lvl3pPr>
    <a:lvl4pPr marL="1371600" algn="l" rtl="0">
      <a:defRPr lang="fr-FR" sz="1200" kern="1200">
        <a:solidFill>
          <a:schemeClr val="tx1"/>
        </a:solidFill>
        <a:latin typeface="+mn-lt"/>
        <a:ea typeface="+mn-ea"/>
        <a:cs typeface="+mn-cs"/>
      </a:defRPr>
    </a:lvl4pPr>
    <a:lvl5pPr marL="1828800" algn="l" rtl="0">
      <a:defRPr lang="fr-FR" sz="1200" kern="1200">
        <a:solidFill>
          <a:schemeClr val="tx1"/>
        </a:solidFill>
        <a:latin typeface="+mn-lt"/>
        <a:ea typeface="+mn-ea"/>
        <a:cs typeface="+mn-cs"/>
      </a:defRPr>
    </a:lvl5pPr>
    <a:lvl6pPr marL="2286000" algn="l" rtl="0">
      <a:defRPr lang="fr-FR" sz="1200" kern="1200">
        <a:solidFill>
          <a:schemeClr val="tx1"/>
        </a:solidFill>
        <a:latin typeface="+mn-lt"/>
        <a:ea typeface="+mn-ea"/>
        <a:cs typeface="+mn-cs"/>
      </a:defRPr>
    </a:lvl6pPr>
    <a:lvl7pPr marL="2743200" algn="l" rtl="0">
      <a:defRPr lang="fr-FR" sz="1200" kern="1200">
        <a:solidFill>
          <a:schemeClr val="tx1"/>
        </a:solidFill>
        <a:latin typeface="+mn-lt"/>
        <a:ea typeface="+mn-ea"/>
        <a:cs typeface="+mn-cs"/>
      </a:defRPr>
    </a:lvl7pPr>
    <a:lvl8pPr marL="3200400" algn="l" rtl="0">
      <a:defRPr lang="fr-FR" sz="1200" kern="1200">
        <a:solidFill>
          <a:schemeClr val="tx1"/>
        </a:solidFill>
        <a:latin typeface="+mn-lt"/>
        <a:ea typeface="+mn-ea"/>
        <a:cs typeface="+mn-cs"/>
      </a:defRPr>
    </a:lvl8pPr>
    <a:lvl9pPr marL="3657600" algn="l" rtl="0">
      <a:defRPr lang="fr-F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fld id="{1D76769E-C829-4283-B80E-CB90D995C291}" type="slidenum">
              <a:rPr lang="fr-FR" smtClean="0"/>
              <a:pPr/>
              <a:t>1</a:t>
            </a:fld>
            <a:endParaRPr lang="fr-FR"/>
          </a:p>
        </p:txBody>
      </p:sp>
    </p:spTree>
    <p:extLst>
      <p:ext uri="{BB962C8B-B14F-4D97-AF65-F5344CB8AC3E}">
        <p14:creationId xmlns:p14="http://schemas.microsoft.com/office/powerpoint/2010/main" val="17743493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F4260-D9E1-3E87-A88F-E91E1B22FB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C3FEF5-7ABE-9480-D289-F183435DB2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DD7CBD-DCCD-C1D2-2B74-9A648E812A94}"/>
              </a:ext>
            </a:extLst>
          </p:cNvPr>
          <p:cNvSpPr>
            <a:spLocks noGrp="1"/>
          </p:cNvSpPr>
          <p:nvPr>
            <p:ph type="body" idx="1"/>
          </p:nvPr>
        </p:nvSpPr>
        <p:spPr/>
        <p:txBody>
          <a:bodyPr>
            <a:normAutofit/>
          </a:bodyPr>
          <a:lstStyle/>
          <a:p>
            <a:endParaRPr lang="fr-FR"/>
          </a:p>
        </p:txBody>
      </p:sp>
      <p:sp>
        <p:nvSpPr>
          <p:cNvPr id="4" name="Slide Number Placeholder 3">
            <a:extLst>
              <a:ext uri="{FF2B5EF4-FFF2-40B4-BE49-F238E27FC236}">
                <a16:creationId xmlns:a16="http://schemas.microsoft.com/office/drawing/2014/main" id="{E5CDF519-13BB-A9AA-CC33-EDFB1629B3D8}"/>
              </a:ext>
            </a:extLst>
          </p:cNvPr>
          <p:cNvSpPr>
            <a:spLocks noGrp="1"/>
          </p:cNvSpPr>
          <p:nvPr>
            <p:ph type="sldNum" sz="quarter" idx="10"/>
          </p:nvPr>
        </p:nvSpPr>
        <p:spPr/>
        <p:txBody>
          <a:bodyPr/>
          <a:lstStyle/>
          <a:p>
            <a:fld id="{1D76769E-C829-4283-B80E-CB90D995C291}" type="slidenum">
              <a:rPr lang="fr-FR" smtClean="0"/>
              <a:pPr/>
              <a:t>10</a:t>
            </a:fld>
            <a:endParaRPr lang="fr-FR"/>
          </a:p>
        </p:txBody>
      </p:sp>
    </p:spTree>
    <p:extLst>
      <p:ext uri="{BB962C8B-B14F-4D97-AF65-F5344CB8AC3E}">
        <p14:creationId xmlns:p14="http://schemas.microsoft.com/office/powerpoint/2010/main" val="817869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D6B5D-5416-6F99-DF32-8FAA2D49B7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B75C27-A3CD-164A-026D-83C29D1751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D464B6-2575-7530-AD23-89CAD7D17EBB}"/>
              </a:ext>
            </a:extLst>
          </p:cNvPr>
          <p:cNvSpPr>
            <a:spLocks noGrp="1"/>
          </p:cNvSpPr>
          <p:nvPr>
            <p:ph type="body" idx="1"/>
          </p:nvPr>
        </p:nvSpPr>
        <p:spPr/>
        <p:txBody>
          <a:bodyPr>
            <a:normAutofit fontScale="77500" lnSpcReduction="20000"/>
          </a:bodyPr>
          <a:lstStyle/>
          <a:p>
            <a:pPr lvl="0"/>
            <a:r>
              <a:rPr lang="fr-FR" sz="1200" b="1" kern="1200" cap="small" dirty="0">
                <a:solidFill>
                  <a:schemeClr val="tx1"/>
                </a:solidFill>
                <a:effectLst/>
                <a:latin typeface="+mn-lt"/>
                <a:ea typeface="+mn-ea"/>
                <a:cs typeface="+mn-cs"/>
              </a:rPr>
              <a:t>Homologation du Concordat</a:t>
            </a:r>
            <a:endParaRPr lang="fr-FR" sz="1400" b="1"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La soumission de l’homologation du concordat au juge a 3 raisons :</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Nécessité de protéger les créanciers minoritaires et absents qui seront liés par la décision de la majorité</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L’évitement de tout abus éventuel des créanciers majoritaires par un débiteur qui leur ferait de proposition intéressante mais difficile à exécuter</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Un concordat qui serait accordé à un débiteur indigne.</a:t>
            </a:r>
          </a:p>
          <a:p>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Les exigences auxquelles est subordonnée l’homologation du concordat de redressement </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Un concordat valide : la réunion des conditions de validité du concordat</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Absence de motif tire de l’ordre public ou de l’intérêt collectif empêchant le concordat</a:t>
            </a:r>
          </a:p>
          <a:p>
            <a:pPr marL="171450" indent="-171450">
              <a:buFont typeface="Arial" panose="020B0604020202020204" pitchFamily="34" charset="0"/>
              <a:buChar char="•"/>
            </a:pPr>
            <a:r>
              <a:rPr lang="fr-SN" sz="1200" kern="1200" dirty="0">
                <a:solidFill>
                  <a:schemeClr val="tx1"/>
                </a:solidFill>
                <a:effectLst/>
                <a:latin typeface="+mn-lt"/>
                <a:ea typeface="+mn-ea"/>
                <a:cs typeface="+mn-cs"/>
              </a:rPr>
              <a:t>Si le concordat offre des possibilités sérieuses de redressement de l’entreprise et du règlement du passif</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fr-SN" sz="1200" kern="1200" dirty="0">
                <a:solidFill>
                  <a:schemeClr val="tx1"/>
                </a:solidFill>
                <a:effectLst/>
                <a:latin typeface="+mn-lt"/>
                <a:ea typeface="+mn-ea"/>
                <a:cs typeface="+mn-cs"/>
              </a:rPr>
              <a:t>Le cas échéant, concernant le redressement judiciaire d’une personne morale, la direction de celle-ci n’est plus assurée par les dirigeants dont le remplacement a été proposé dans les offres concordataires ou par le syndic ou contre lesquels il a été prononce soit la faillite personnelle soit l’interdiction de diriger, gérer, administrer une entreprise commerciale</a:t>
            </a:r>
            <a:endParaRPr lang="fr-FR" sz="1200" kern="1200" dirty="0">
              <a:solidFill>
                <a:schemeClr val="tx1"/>
              </a:solidFill>
              <a:effectLst/>
              <a:latin typeface="+mn-lt"/>
              <a:ea typeface="+mn-ea"/>
              <a:cs typeface="+mn-cs"/>
            </a:endParaRPr>
          </a:p>
          <a:p>
            <a:r>
              <a:rPr lang="fr-SN" sz="1200" b="1" kern="1200" cap="small" dirty="0">
                <a:solidFill>
                  <a:schemeClr val="tx1"/>
                </a:solidFill>
                <a:effectLst/>
                <a:latin typeface="+mn-lt"/>
                <a:ea typeface="+mn-ea"/>
                <a:cs typeface="+mn-cs"/>
              </a:rPr>
              <a:t> </a:t>
            </a:r>
            <a:endParaRPr lang="fr-FR" sz="105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Lorsqu’elle constate la réunion de toutes les conditions requises, il y a homologation du concordat de redressement. Dans le cas contraire, la décision constate le rejet du concordat et convertit le redressement judiciaire en liquidation des biens</a:t>
            </a:r>
            <a:r>
              <a:rPr lang="fr-SN" sz="1200" b="1" kern="1200" dirty="0">
                <a:solidFill>
                  <a:schemeClr val="tx1"/>
                </a:solidFill>
                <a:effectLst/>
                <a:latin typeface="+mn-lt"/>
                <a:ea typeface="+mn-ea"/>
                <a:cs typeface="+mn-cs"/>
              </a:rPr>
              <a:t> (Article 126 al. 2 &amp; 3).</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La juridiction compétente peut désigner ou maintenir en fonction les contrôleurs ou le syndic pour surveiller l’exécution du concordat (</a:t>
            </a:r>
            <a:r>
              <a:rPr lang="fr-SN" sz="1200" b="1" kern="1200" dirty="0">
                <a:solidFill>
                  <a:schemeClr val="tx1"/>
                </a:solidFill>
                <a:effectLst/>
                <a:latin typeface="+mn-lt"/>
                <a:ea typeface="+mn-ea"/>
                <a:cs typeface="+mn-cs"/>
              </a:rPr>
              <a:t>Article 128 al. 1</a:t>
            </a:r>
            <a:r>
              <a:rPr lang="fr-SN"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Le greffier ou à défaut le syndic accomplit les formalités relatives à la décision d'homologation ou du rejet du concordat de redressement judiciaire</a:t>
            </a:r>
            <a:r>
              <a:rPr lang="fr-SN" sz="1200" b="1" kern="1200" dirty="0">
                <a:solidFill>
                  <a:schemeClr val="tx1"/>
                </a:solidFill>
                <a:effectLst/>
                <a:latin typeface="+mn-lt"/>
                <a:ea typeface="+mn-ea"/>
                <a:cs typeface="+mn-cs"/>
              </a:rPr>
              <a:t> (Article 129 al. 1 &amp; 2).</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La décision d’homologation ne peut faire l'objet que d'un appel formé par le syndic, un représentant mandaté par la majorité du personnel, un créancier contrôleur ou par le ministère public dans les quinze (15) jours à compter de sa publication</a:t>
            </a:r>
            <a:r>
              <a:rPr lang="fr-SN" sz="1200" b="1" kern="1200" dirty="0">
                <a:solidFill>
                  <a:schemeClr val="tx1"/>
                </a:solidFill>
                <a:effectLst/>
                <a:latin typeface="+mn-lt"/>
                <a:ea typeface="+mn-ea"/>
                <a:cs typeface="+mn-cs"/>
              </a:rPr>
              <a:t> (Article 129 al. 1).</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La décision de rejet du concordat de redressement judiciaire fait l'objet des communications et publicités par les soins du greffier ou syndic. Elle ne peut faire l'objet que d'un appel formé dans les quinze (15) jours de son prononcé, par le débiteur ou le ministère public</a:t>
            </a:r>
            <a:r>
              <a:rPr lang="fr-SN" sz="1200" b="1" kern="1200" dirty="0">
                <a:solidFill>
                  <a:schemeClr val="tx1"/>
                </a:solidFill>
                <a:effectLst/>
                <a:latin typeface="+mn-lt"/>
                <a:ea typeface="+mn-ea"/>
                <a:cs typeface="+mn-cs"/>
              </a:rPr>
              <a:t> (Article 129 al. 2).</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La décision de la juridiction d'appel fait l'objet des communications et publicités dans les mêmes conditions</a:t>
            </a:r>
            <a:r>
              <a:rPr lang="fr-SN" sz="1200" b="1" kern="1200" dirty="0">
                <a:solidFill>
                  <a:schemeClr val="tx1"/>
                </a:solidFill>
                <a:effectLst/>
                <a:latin typeface="+mn-lt"/>
                <a:ea typeface="+mn-ea"/>
                <a:cs typeface="+mn-cs"/>
              </a:rPr>
              <a:t> (Article 129 al. 3).</a:t>
            </a:r>
          </a:p>
          <a:p>
            <a:pPr marL="228600" lvl="0" indent="-228600">
              <a:buFont typeface="+mj-lt"/>
              <a:buAutoNum type="arabicPeriod"/>
            </a:pPr>
            <a:endParaRPr lang="fr-SN" sz="1200" b="1" kern="1200" dirty="0">
              <a:solidFill>
                <a:schemeClr val="tx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fr-SN" sz="1200" dirty="0">
                <a:latin typeface="Cambria" panose="02040503050406030204" pitchFamily="18" charset="0"/>
                <a:ea typeface="Cambria" panose="02040503050406030204" pitchFamily="18" charset="0"/>
              </a:rPr>
              <a:t>Le syndic rend compte de sa mission d'assistance au juge-commissaire. A cet effet, il établit un rapport écrit sur l'accomplissement de sa mission qu'il remet au juge-commissaire </a:t>
            </a:r>
            <a:r>
              <a:rPr lang="fr-SN" sz="1200" b="1" dirty="0">
                <a:latin typeface="Cambria" panose="02040503050406030204" pitchFamily="18" charset="0"/>
                <a:ea typeface="Cambria" panose="02040503050406030204" pitchFamily="18" charset="0"/>
              </a:rPr>
              <a:t>(Article 137).</a:t>
            </a:r>
            <a:r>
              <a:rPr lang="fr-SN" sz="1200" dirty="0">
                <a:latin typeface="Cambria" panose="02040503050406030204" pitchFamily="18" charset="0"/>
                <a:ea typeface="Cambria" panose="02040503050406030204" pitchFamily="18" charset="0"/>
              </a:rPr>
              <a:t> </a:t>
            </a:r>
            <a:endParaRPr lang="fr-FR" sz="1200" dirty="0">
              <a:latin typeface="Cambria" panose="02040503050406030204" pitchFamily="18" charset="0"/>
              <a:ea typeface="Cambria" panose="02040503050406030204" pitchFamily="18" charset="0"/>
            </a:endParaRPr>
          </a:p>
          <a:p>
            <a:pPr marL="228600" lvl="0" indent="-228600">
              <a:buFont typeface="+mj-lt"/>
              <a:buAutoNum type="arabicPeriod"/>
            </a:pPr>
            <a:endParaRPr lang="fr-FR"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0EF3F899-6BCB-AA0A-F3A2-95082A25A923}"/>
              </a:ext>
            </a:extLst>
          </p:cNvPr>
          <p:cNvSpPr>
            <a:spLocks noGrp="1"/>
          </p:cNvSpPr>
          <p:nvPr>
            <p:ph type="sldNum" sz="quarter" idx="10"/>
          </p:nvPr>
        </p:nvSpPr>
        <p:spPr/>
        <p:txBody>
          <a:bodyPr/>
          <a:lstStyle/>
          <a:p>
            <a:fld id="{1D76769E-C829-4283-B80E-CB90D995C291}" type="slidenum">
              <a:rPr lang="fr-FR" smtClean="0"/>
              <a:pPr/>
              <a:t>11</a:t>
            </a:fld>
            <a:endParaRPr lang="fr-FR"/>
          </a:p>
        </p:txBody>
      </p:sp>
    </p:spTree>
    <p:extLst>
      <p:ext uri="{BB962C8B-B14F-4D97-AF65-F5344CB8AC3E}">
        <p14:creationId xmlns:p14="http://schemas.microsoft.com/office/powerpoint/2010/main" val="344131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2E23D-2624-6639-AD7F-3D9E0C7C81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9C256D-46B2-C3FC-1EA7-348CD3C24E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FA0915-94A8-C58A-C33C-F901E2AD9A2D}"/>
              </a:ext>
            </a:extLst>
          </p:cNvPr>
          <p:cNvSpPr>
            <a:spLocks noGrp="1"/>
          </p:cNvSpPr>
          <p:nvPr>
            <p:ph type="body" idx="1"/>
          </p:nvPr>
        </p:nvSpPr>
        <p:spPr/>
        <p:txBody>
          <a:bodyPr>
            <a:normAutofit/>
          </a:bodyPr>
          <a:lstStyle/>
          <a:p>
            <a:endParaRPr lang="fr-FR"/>
          </a:p>
        </p:txBody>
      </p:sp>
      <p:sp>
        <p:nvSpPr>
          <p:cNvPr id="4" name="Slide Number Placeholder 3">
            <a:extLst>
              <a:ext uri="{FF2B5EF4-FFF2-40B4-BE49-F238E27FC236}">
                <a16:creationId xmlns:a16="http://schemas.microsoft.com/office/drawing/2014/main" id="{B6EE6546-82DD-E761-48D6-1A06402676EA}"/>
              </a:ext>
            </a:extLst>
          </p:cNvPr>
          <p:cNvSpPr>
            <a:spLocks noGrp="1"/>
          </p:cNvSpPr>
          <p:nvPr>
            <p:ph type="sldNum" sz="quarter" idx="10"/>
          </p:nvPr>
        </p:nvSpPr>
        <p:spPr/>
        <p:txBody>
          <a:bodyPr/>
          <a:lstStyle/>
          <a:p>
            <a:fld id="{1D76769E-C829-4283-B80E-CB90D995C291}" type="slidenum">
              <a:rPr lang="fr-FR" smtClean="0"/>
              <a:pPr/>
              <a:t>12</a:t>
            </a:fld>
            <a:endParaRPr lang="fr-FR"/>
          </a:p>
        </p:txBody>
      </p:sp>
    </p:spTree>
    <p:extLst>
      <p:ext uri="{BB962C8B-B14F-4D97-AF65-F5344CB8AC3E}">
        <p14:creationId xmlns:p14="http://schemas.microsoft.com/office/powerpoint/2010/main" val="22742630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64DDA-C0B3-C6B1-1A94-13FBEFD005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9610ED-B24F-89B2-BBC4-7C4CFFAF8A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007441-F94A-0157-D889-1C23960F0680}"/>
              </a:ext>
            </a:extLst>
          </p:cNvPr>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fr-FR" sz="1200" b="1" kern="1200" cap="small" dirty="0">
                <a:solidFill>
                  <a:schemeClr val="tx1"/>
                </a:solidFill>
                <a:effectLst/>
                <a:latin typeface="+mn-lt"/>
                <a:ea typeface="+mn-ea"/>
                <a:cs typeface="+mn-cs"/>
              </a:rPr>
              <a:t>Exécution du Concordat de redressement Homologue</a:t>
            </a:r>
            <a:endParaRPr lang="fr-FR" sz="1200" b="1"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Principe : Effet obligatoire à l’égard des créanciers de la masse  </a:t>
            </a:r>
            <a:endParaRPr lang="fr-FR" sz="1200" kern="1200" dirty="0">
              <a:solidFill>
                <a:schemeClr val="tx1"/>
              </a:solidFill>
              <a:effectLst/>
              <a:latin typeface="+mn-lt"/>
              <a:ea typeface="+mn-ea"/>
              <a:cs typeface="+mn-cs"/>
            </a:endParaRPr>
          </a:p>
          <a:p>
            <a:pPr marL="228600" indent="-228600">
              <a:buFont typeface="Arial" panose="020B0604020202020204" pitchFamily="34" charset="0"/>
              <a:buChar char="•"/>
            </a:pPr>
            <a:r>
              <a:rPr lang="fr-SN" sz="1200" kern="1200" dirty="0">
                <a:solidFill>
                  <a:schemeClr val="tx1"/>
                </a:solidFill>
                <a:effectLst/>
                <a:latin typeface="+mn-lt"/>
                <a:ea typeface="+mn-ea"/>
                <a:cs typeface="+mn-cs"/>
              </a:rPr>
              <a:t>Le concordat homologué devient obligatoire pour tous les créanciers antérieurs à la décision d’ouverture et quelle que soit la nature de leurs créances, y compris ceux qui ne l'ont pas accepté, mettant fin à la possibilité de poursuites individuelles </a:t>
            </a:r>
            <a:r>
              <a:rPr lang="fr-SN" sz="1200" b="1" kern="1200" dirty="0">
                <a:solidFill>
                  <a:schemeClr val="tx1"/>
                </a:solidFill>
                <a:effectLst/>
                <a:latin typeface="+mn-lt"/>
                <a:ea typeface="+mn-ea"/>
                <a:cs typeface="+mn-cs"/>
              </a:rPr>
              <a:t>(Article 134 al. 1).</a:t>
            </a:r>
            <a:endParaRPr lang="fr-FR" sz="1200" kern="1200" dirty="0">
              <a:solidFill>
                <a:schemeClr val="tx1"/>
              </a:solidFill>
              <a:effectLst/>
              <a:latin typeface="+mn-lt"/>
              <a:ea typeface="+mn-ea"/>
              <a:cs typeface="+mn-cs"/>
            </a:endParaRPr>
          </a:p>
          <a:p>
            <a:pPr marL="228600" lvl="0" indent="-228600">
              <a:buFont typeface="+mj-lt"/>
              <a:buAutoNum type="arabicPeriod" startAt="2"/>
            </a:pPr>
            <a:r>
              <a:rPr lang="fr-SN" sz="1200" kern="1200" dirty="0">
                <a:solidFill>
                  <a:schemeClr val="tx1"/>
                </a:solidFill>
                <a:effectLst/>
                <a:latin typeface="+mn-lt"/>
                <a:ea typeface="+mn-ea"/>
                <a:cs typeface="+mn-cs"/>
              </a:rPr>
              <a:t>Exception : Effet relative à l’égard de certains créanciers </a:t>
            </a:r>
            <a:endParaRPr lang="fr-FR" sz="1200" kern="1200" dirty="0">
              <a:solidFill>
                <a:schemeClr val="tx1"/>
              </a:solidFill>
              <a:effectLst/>
              <a:latin typeface="+mn-lt"/>
              <a:ea typeface="+mn-ea"/>
              <a:cs typeface="+mn-cs"/>
            </a:endParaRPr>
          </a:p>
          <a:p>
            <a:pPr marL="228600" lvl="0" indent="-228600">
              <a:buFont typeface="Arial" panose="020B0604020202020204" pitchFamily="34" charset="0"/>
              <a:buChar char="•"/>
            </a:pPr>
            <a:r>
              <a:rPr lang="fr-SN" sz="1200" kern="1200" dirty="0">
                <a:solidFill>
                  <a:schemeClr val="tx1"/>
                </a:solidFill>
                <a:effectLst/>
                <a:latin typeface="+mn-lt"/>
                <a:ea typeface="+mn-ea"/>
                <a:cs typeface="+mn-cs"/>
              </a:rPr>
              <a:t>Les créanciers munis de sûretés réelles spéciales ne sont pas tenus s’ils ont fait connaître au greffe, en application de l’article 119 al. 3, s’ils acceptent les propositions concordataires ou entendent accorder des délais et des remises différents de ceux proposés au concordat. Toutefois, si le concordat comporte des délais n'excédant pas deux (02) ans, ceux-ci peuvent leur être opposés si les délais par eux consentis sont inférieurs </a:t>
            </a:r>
            <a:r>
              <a:rPr lang="fr-SN" sz="1200" b="1" kern="1200" dirty="0">
                <a:solidFill>
                  <a:schemeClr val="tx1"/>
                </a:solidFill>
                <a:effectLst/>
                <a:latin typeface="+mn-lt"/>
                <a:ea typeface="+mn-ea"/>
                <a:cs typeface="+mn-cs"/>
              </a:rPr>
              <a:t>(Article 134 al. 2)</a:t>
            </a:r>
            <a:r>
              <a:rPr lang="fr-SN"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228600" lvl="0" indent="-228600">
              <a:buFont typeface="Arial" panose="020B0604020202020204" pitchFamily="34" charset="0"/>
              <a:buChar char="•"/>
            </a:pPr>
            <a:r>
              <a:rPr lang="fr-SN" sz="1200" kern="1200" dirty="0">
                <a:solidFill>
                  <a:schemeClr val="tx1"/>
                </a:solidFill>
                <a:effectLst/>
                <a:latin typeface="+mn-lt"/>
                <a:ea typeface="+mn-ea"/>
                <a:cs typeface="+mn-cs"/>
              </a:rPr>
              <a:t>Le concordat homologué est aussi opposable aux créanciers salariés, mais les remises et délais de paiement qui leur sont imposés ne peuvent excéder deux (2) ans </a:t>
            </a:r>
            <a:r>
              <a:rPr lang="fr-SN" sz="1200" b="1" kern="1200" dirty="0">
                <a:solidFill>
                  <a:schemeClr val="tx1"/>
                </a:solidFill>
                <a:effectLst/>
                <a:latin typeface="+mn-lt"/>
                <a:ea typeface="+mn-ea"/>
                <a:cs typeface="+mn-cs"/>
              </a:rPr>
              <a:t>(Article 134 al. 3).</a:t>
            </a:r>
            <a:endParaRPr lang="fr-FR" sz="1200" kern="1200" dirty="0">
              <a:solidFill>
                <a:schemeClr val="tx1"/>
              </a:solidFill>
              <a:effectLst/>
              <a:latin typeface="+mn-lt"/>
              <a:ea typeface="+mn-ea"/>
              <a:cs typeface="+mn-cs"/>
            </a:endParaRPr>
          </a:p>
          <a:p>
            <a:pPr marL="228600" indent="-228600">
              <a:buFont typeface="+mj-lt"/>
              <a:buAutoNum type="arabicPeriod" startAt="2"/>
            </a:pPr>
            <a:endParaRPr lang="fr-FR" sz="1200" kern="1200" dirty="0">
              <a:solidFill>
                <a:schemeClr val="tx1"/>
              </a:solidFill>
              <a:effectLst/>
              <a:latin typeface="+mn-lt"/>
              <a:ea typeface="+mn-ea"/>
              <a:cs typeface="+mn-cs"/>
            </a:endParaRPr>
          </a:p>
          <a:p>
            <a:pPr marL="228600" lvl="0" indent="-228600">
              <a:buFont typeface="+mj-lt"/>
              <a:buAutoNum type="arabicPeriod" startAt="3"/>
            </a:pPr>
            <a:r>
              <a:rPr lang="fr-SN" sz="1200" kern="1200" dirty="0">
                <a:solidFill>
                  <a:schemeClr val="tx1"/>
                </a:solidFill>
                <a:effectLst/>
                <a:latin typeface="+mn-lt"/>
                <a:ea typeface="+mn-ea"/>
                <a:cs typeface="+mn-cs"/>
              </a:rPr>
              <a:t>L'homologation marque la fin de la période d'observation, pendant laquelle le débiteur était soumis à une assistance ou à un contrôle de la justice, et lui permet désormais de reprendre son autonomie de gestion, sous réserve des stipulations du concordat.</a:t>
            </a:r>
            <a:endParaRPr lang="fr-FR" sz="1200" kern="1200" dirty="0">
              <a:solidFill>
                <a:schemeClr val="tx1"/>
              </a:solidFill>
              <a:effectLst/>
              <a:latin typeface="+mn-lt"/>
              <a:ea typeface="+mn-ea"/>
              <a:cs typeface="+mn-cs"/>
            </a:endParaRPr>
          </a:p>
          <a:p>
            <a:pPr marL="228600" indent="-228600">
              <a:buFont typeface="+mj-lt"/>
              <a:buAutoNum type="arabicPeriod" startAt="3"/>
            </a:pPr>
            <a:endParaRPr lang="fr-FR" sz="1200" kern="1200" dirty="0">
              <a:solidFill>
                <a:schemeClr val="tx1"/>
              </a:solidFill>
              <a:effectLst/>
              <a:latin typeface="+mn-lt"/>
              <a:ea typeface="+mn-ea"/>
              <a:cs typeface="+mn-cs"/>
            </a:endParaRPr>
          </a:p>
          <a:p>
            <a:pPr marL="228600" lvl="0" indent="-228600">
              <a:buFont typeface="+mj-lt"/>
              <a:buAutoNum type="arabicPeriod" startAt="3"/>
            </a:pPr>
            <a:r>
              <a:rPr lang="fr-SN" sz="1200" kern="1200" dirty="0">
                <a:solidFill>
                  <a:schemeClr val="tx1"/>
                </a:solidFill>
                <a:effectLst/>
                <a:latin typeface="+mn-lt"/>
                <a:ea typeface="+mn-ea"/>
                <a:cs typeface="+mn-cs"/>
              </a:rPr>
              <a:t>Le concordat de redressement judiciaire accordé au débiteur principal ou à un coobligé ne profite pas aux autres coobligés ou aux personnes ayant consenti un cautionnement ou affecté ou cédé un bien en garantie </a:t>
            </a:r>
            <a:r>
              <a:rPr lang="fr-SN" sz="1200" b="1" kern="1200" dirty="0">
                <a:solidFill>
                  <a:schemeClr val="tx1"/>
                </a:solidFill>
                <a:effectLst/>
                <a:latin typeface="+mn-lt"/>
                <a:ea typeface="+mn-ea"/>
                <a:cs typeface="+mn-cs"/>
              </a:rPr>
              <a:t>(Article 134 al. 5).</a:t>
            </a:r>
            <a:endParaRPr lang="fr-FR" sz="1200" kern="1200" dirty="0">
              <a:solidFill>
                <a:schemeClr val="tx1"/>
              </a:solidFill>
              <a:effectLst/>
              <a:latin typeface="+mn-lt"/>
              <a:ea typeface="+mn-ea"/>
              <a:cs typeface="+mn-cs"/>
            </a:endParaRPr>
          </a:p>
          <a:p>
            <a:pPr marL="228600" indent="-228600">
              <a:buFont typeface="+mj-lt"/>
              <a:buAutoNum type="arabicPeriod" startAt="3"/>
            </a:pPr>
            <a:endParaRPr lang="fr-FR" sz="1200" kern="1200" dirty="0">
              <a:solidFill>
                <a:schemeClr val="tx1"/>
              </a:solidFill>
              <a:effectLst/>
              <a:latin typeface="+mn-lt"/>
              <a:ea typeface="+mn-ea"/>
              <a:cs typeface="+mn-cs"/>
            </a:endParaRPr>
          </a:p>
          <a:p>
            <a:pPr marL="228600" lvl="0" indent="-228600">
              <a:buFont typeface="+mj-lt"/>
              <a:buAutoNum type="arabicPeriod" startAt="3"/>
            </a:pPr>
            <a:r>
              <a:rPr lang="fr-SN" sz="1200" kern="1200" dirty="0">
                <a:solidFill>
                  <a:schemeClr val="tx1"/>
                </a:solidFill>
                <a:effectLst/>
                <a:latin typeface="+mn-lt"/>
                <a:ea typeface="+mn-ea"/>
                <a:cs typeface="+mn-cs"/>
              </a:rPr>
              <a:t>Lorsqu’il a été désigné comme contrôleur de l’exécution du concordat, le syndic doit, sans délai, faire un rapport de tout retard ou autre manquement à l’exécution du concordat au Président de la juridiction compétente</a:t>
            </a:r>
            <a:r>
              <a:rPr lang="fr-SN" sz="1200" b="1" kern="1200" dirty="0">
                <a:solidFill>
                  <a:schemeClr val="tx1"/>
                </a:solidFill>
                <a:effectLst/>
                <a:latin typeface="+mn-lt"/>
                <a:ea typeface="+mn-ea"/>
                <a:cs typeface="+mn-cs"/>
              </a:rPr>
              <a:t> (Article 138).</a:t>
            </a:r>
            <a:endParaRPr lang="fr-FR" sz="1200" kern="1200" dirty="0">
              <a:solidFill>
                <a:schemeClr val="tx1"/>
              </a:solidFill>
              <a:effectLst/>
              <a:latin typeface="+mn-lt"/>
              <a:ea typeface="+mn-ea"/>
              <a:cs typeface="+mn-cs"/>
            </a:endParaRPr>
          </a:p>
          <a:p>
            <a:pPr marL="228600" indent="-228600">
              <a:buFont typeface="+mj-lt"/>
              <a:buAutoNum type="arabicPeriod" startAt="3"/>
            </a:pPr>
            <a:endParaRPr lang="fr-FR" sz="1200" kern="1200" dirty="0">
              <a:solidFill>
                <a:schemeClr val="tx1"/>
              </a:solidFill>
              <a:effectLst/>
              <a:latin typeface="+mn-lt"/>
              <a:ea typeface="+mn-ea"/>
              <a:cs typeface="+mn-cs"/>
            </a:endParaRPr>
          </a:p>
          <a:p>
            <a:pPr marL="228600" lvl="0" indent="-228600">
              <a:buFont typeface="+mj-lt"/>
              <a:buAutoNum type="arabicPeriod" startAt="3"/>
            </a:pPr>
            <a:r>
              <a:rPr lang="fr-SN" sz="1200" kern="1200" dirty="0">
                <a:solidFill>
                  <a:schemeClr val="tx1"/>
                </a:solidFill>
                <a:effectLst/>
                <a:latin typeface="+mn-lt"/>
                <a:ea typeface="+mn-ea"/>
                <a:cs typeface="+mn-cs"/>
              </a:rPr>
              <a:t>Si le concordat homologué n'est pas respecté ou si le redressement s'avère impossible, sur rapport du syndic, la juridiction peut convertir le redressement en liquidation judiciaire, entraînant la vente des actifs de l'entreprise pour rembourser les créanciers.</a:t>
            </a:r>
            <a:endParaRPr lang="fr-FR" sz="1200" kern="1200" dirty="0">
              <a:solidFill>
                <a:schemeClr val="tx1"/>
              </a:solidFill>
              <a:effectLst/>
              <a:latin typeface="+mn-lt"/>
              <a:ea typeface="+mn-ea"/>
              <a:cs typeface="+mn-cs"/>
            </a:endParaRPr>
          </a:p>
          <a:p>
            <a:pPr marL="228600" indent="-228600">
              <a:buFont typeface="+mj-lt"/>
              <a:buAutoNum type="arabicPeriod" startAt="3"/>
            </a:pPr>
            <a:endParaRPr lang="fr-FR" sz="1200" kern="1200" dirty="0">
              <a:solidFill>
                <a:schemeClr val="tx1"/>
              </a:solidFill>
              <a:effectLst/>
              <a:latin typeface="+mn-lt"/>
              <a:ea typeface="+mn-ea"/>
              <a:cs typeface="+mn-cs"/>
            </a:endParaRPr>
          </a:p>
          <a:p>
            <a:pPr marL="228600" lvl="0" indent="-228600">
              <a:buFont typeface="+mj-lt"/>
              <a:buAutoNum type="arabicPeriod" startAt="3"/>
            </a:pPr>
            <a:r>
              <a:rPr lang="fr-SN" sz="1200" kern="1200" dirty="0">
                <a:solidFill>
                  <a:schemeClr val="tx1"/>
                </a:solidFill>
                <a:effectLst/>
                <a:latin typeface="+mn-lt"/>
                <a:ea typeface="+mn-ea"/>
                <a:cs typeface="+mn-cs"/>
              </a:rPr>
              <a:t>Le débiteur, le juge-commissaire sur rapport du syndic ou les créanciers représentant plus de la moitié de la valeur des créances totales peuvent demander au président de la juridiction compétente la modification du concordat en vue d'en favoriser l’exécution (</a:t>
            </a:r>
            <a:r>
              <a:rPr lang="fr-SN" sz="1200" b="1" kern="1200" dirty="0">
                <a:solidFill>
                  <a:schemeClr val="tx1"/>
                </a:solidFill>
                <a:effectLst/>
                <a:latin typeface="+mn-lt"/>
                <a:ea typeface="+mn-ea"/>
                <a:cs typeface="+mn-cs"/>
              </a:rPr>
              <a:t>Article 138-1</a:t>
            </a:r>
            <a:r>
              <a:rPr lang="fr-SN"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228600" indent="-228600">
              <a:buFont typeface="+mj-lt"/>
              <a:buAutoNum type="arabicPeriod" startAt="3"/>
            </a:pPr>
            <a:endParaRPr lang="fr-FR" sz="1200" kern="1200" dirty="0">
              <a:solidFill>
                <a:schemeClr val="tx1"/>
              </a:solidFill>
              <a:effectLst/>
              <a:latin typeface="+mn-lt"/>
              <a:ea typeface="+mn-ea"/>
              <a:cs typeface="+mn-cs"/>
            </a:endParaRPr>
          </a:p>
          <a:p>
            <a:pPr marL="228600" lvl="0" indent="-228600">
              <a:buFont typeface="+mj-lt"/>
              <a:buAutoNum type="arabicPeriod" startAt="3"/>
            </a:pPr>
            <a:r>
              <a:rPr lang="fr-SN" sz="1200" kern="1200" dirty="0">
                <a:solidFill>
                  <a:schemeClr val="tx1"/>
                </a:solidFill>
                <a:effectLst/>
                <a:latin typeface="+mn-lt"/>
                <a:ea typeface="+mn-ea"/>
                <a:cs typeface="+mn-cs"/>
              </a:rPr>
              <a:t>Le concordat homologué peut être aussi annulé si existe une dissimulation d'actifs ou une exagération du passif par le débiteur, découverte après l'homologation </a:t>
            </a:r>
            <a:r>
              <a:rPr lang="fr-SN" sz="1200" b="1" kern="1200" dirty="0">
                <a:solidFill>
                  <a:schemeClr val="tx1"/>
                </a:solidFill>
                <a:effectLst/>
                <a:latin typeface="+mn-lt"/>
                <a:ea typeface="+mn-ea"/>
                <a:cs typeface="+mn-cs"/>
              </a:rPr>
              <a:t>(Article 140).</a:t>
            </a:r>
            <a:endParaRPr lang="fr-FR"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725696E2-2A5D-0B7A-BB05-272F94898E3C}"/>
              </a:ext>
            </a:extLst>
          </p:cNvPr>
          <p:cNvSpPr>
            <a:spLocks noGrp="1"/>
          </p:cNvSpPr>
          <p:nvPr>
            <p:ph type="sldNum" sz="quarter" idx="10"/>
          </p:nvPr>
        </p:nvSpPr>
        <p:spPr/>
        <p:txBody>
          <a:bodyPr/>
          <a:lstStyle/>
          <a:p>
            <a:fld id="{1D76769E-C829-4283-B80E-CB90D995C291}" type="slidenum">
              <a:rPr lang="fr-FR" smtClean="0"/>
              <a:pPr/>
              <a:t>13</a:t>
            </a:fld>
            <a:endParaRPr lang="fr-FR"/>
          </a:p>
        </p:txBody>
      </p:sp>
    </p:spTree>
    <p:extLst>
      <p:ext uri="{BB962C8B-B14F-4D97-AF65-F5344CB8AC3E}">
        <p14:creationId xmlns:p14="http://schemas.microsoft.com/office/powerpoint/2010/main" val="411807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23E68B-7F6B-CFC7-BBDE-1D92F7E096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4A01AD-A1FA-A063-8485-47E171A8CA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8AA64A-6941-A79F-562A-FC4F689BD440}"/>
              </a:ext>
            </a:extLst>
          </p:cNvPr>
          <p:cNvSpPr>
            <a:spLocks noGrp="1"/>
          </p:cNvSpPr>
          <p:nvPr>
            <p:ph type="body" idx="1"/>
          </p:nvPr>
        </p:nvSpPr>
        <p:spPr/>
        <p:txBody>
          <a:bodyPr>
            <a:normAutofit/>
          </a:bodyPr>
          <a:lstStyle/>
          <a:p>
            <a:endParaRPr lang="fr-FR"/>
          </a:p>
        </p:txBody>
      </p:sp>
      <p:sp>
        <p:nvSpPr>
          <p:cNvPr id="4" name="Slide Number Placeholder 3">
            <a:extLst>
              <a:ext uri="{FF2B5EF4-FFF2-40B4-BE49-F238E27FC236}">
                <a16:creationId xmlns:a16="http://schemas.microsoft.com/office/drawing/2014/main" id="{7CD3F814-4EAB-71C7-BA6F-A9B4600FDDCB}"/>
              </a:ext>
            </a:extLst>
          </p:cNvPr>
          <p:cNvSpPr>
            <a:spLocks noGrp="1"/>
          </p:cNvSpPr>
          <p:nvPr>
            <p:ph type="sldNum" sz="quarter" idx="10"/>
          </p:nvPr>
        </p:nvSpPr>
        <p:spPr/>
        <p:txBody>
          <a:bodyPr/>
          <a:lstStyle/>
          <a:p>
            <a:fld id="{1D76769E-C829-4283-B80E-CB90D995C291}" type="slidenum">
              <a:rPr lang="fr-FR" smtClean="0"/>
              <a:pPr/>
              <a:t>14</a:t>
            </a:fld>
            <a:endParaRPr lang="fr-FR"/>
          </a:p>
        </p:txBody>
      </p:sp>
    </p:spTree>
    <p:extLst>
      <p:ext uri="{BB962C8B-B14F-4D97-AF65-F5344CB8AC3E}">
        <p14:creationId xmlns:p14="http://schemas.microsoft.com/office/powerpoint/2010/main" val="1100387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r-FR"/>
          </a:p>
        </p:txBody>
      </p:sp>
      <p:sp>
        <p:nvSpPr>
          <p:cNvPr id="4" name="Slide Number Placeholder 3"/>
          <p:cNvSpPr>
            <a:spLocks noGrp="1"/>
          </p:cNvSpPr>
          <p:nvPr>
            <p:ph type="sldNum" sz="quarter" idx="10"/>
          </p:nvPr>
        </p:nvSpPr>
        <p:spPr/>
        <p:txBody>
          <a:bodyPr/>
          <a:lstStyle/>
          <a:p>
            <a:fld id="{1D76769E-C829-4283-B80E-CB90D995C291}" type="slidenum">
              <a:rPr lang="fr-FR" smtClean="0"/>
              <a:pPr/>
              <a:t>2</a:t>
            </a:fld>
            <a:endParaRPr lang="fr-FR"/>
          </a:p>
        </p:txBody>
      </p:sp>
    </p:spTree>
    <p:extLst>
      <p:ext uri="{BB962C8B-B14F-4D97-AF65-F5344CB8AC3E}">
        <p14:creationId xmlns:p14="http://schemas.microsoft.com/office/powerpoint/2010/main" val="3363277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8E0CDA-39B2-CA32-7F65-7EF9004921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0F7A5D-1B87-29E9-A7D6-EF65959EF7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3839C4-E349-285B-1224-2B4961B618D4}"/>
              </a:ext>
            </a:extLst>
          </p:cNvPr>
          <p:cNvSpPr>
            <a:spLocks noGrp="1"/>
          </p:cNvSpPr>
          <p:nvPr>
            <p:ph type="body" idx="1"/>
          </p:nvPr>
        </p:nvSpPr>
        <p:spPr/>
        <p:txBody>
          <a:bodyPr>
            <a:normAutofit fontScale="25000" lnSpcReduction="20000"/>
          </a:bodyPr>
          <a:lstStyle/>
          <a:p>
            <a:pPr lvl="0"/>
            <a:r>
              <a:rPr lang="fr-FR" sz="1200" b="1" kern="1200" cap="small" dirty="0">
                <a:solidFill>
                  <a:schemeClr val="tx1"/>
                </a:solidFill>
                <a:effectLst/>
                <a:latin typeface="+mn-lt"/>
                <a:ea typeface="+mn-ea"/>
                <a:cs typeface="+mn-cs"/>
              </a:rPr>
              <a:t>Préparation et formation </a:t>
            </a:r>
            <a:endParaRPr lang="fr-FR" sz="1400" b="1"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1</a:t>
            </a:r>
            <a:r>
              <a:rPr lang="fr-SN" sz="1200" kern="1200" dirty="0">
                <a:solidFill>
                  <a:schemeClr val="tx1"/>
                </a:solidFill>
                <a:effectLst/>
                <a:latin typeface="+mn-lt"/>
                <a:ea typeface="+mn-ea"/>
                <a:cs typeface="+mn-cs"/>
              </a:rPr>
              <a:t>. Après le dépôt de la proposition de concordat par le débiteur, le greffier la communique au syndic qui recueille l’avis des contrôleurs</a:t>
            </a:r>
            <a:r>
              <a:rPr lang="fr-SN" sz="1200" b="1" kern="1200" dirty="0">
                <a:solidFill>
                  <a:schemeClr val="tx1"/>
                </a:solidFill>
                <a:effectLst/>
                <a:latin typeface="+mn-lt"/>
                <a:ea typeface="+mn-ea"/>
                <a:cs typeface="+mn-cs"/>
              </a:rPr>
              <a:t> (Article 119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2. </a:t>
            </a:r>
            <a:r>
              <a:rPr lang="fr-SN" sz="1200" kern="1200" dirty="0">
                <a:solidFill>
                  <a:schemeClr val="tx1"/>
                </a:solidFill>
                <a:effectLst/>
                <a:latin typeface="+mn-lt"/>
                <a:ea typeface="+mn-ea"/>
                <a:cs typeface="+mn-cs"/>
              </a:rPr>
              <a:t>Le greffier avise les créanciers de cette proposition et avertit les créanciers munis d’une sûreté réelle spéciale d’avoir à faire connaître s’ils acceptent ces propositions concordataires ou entendent octroyer des délais et des remises différents de ceux proposés et lesquels</a:t>
            </a:r>
            <a:r>
              <a:rPr lang="fr-SN" sz="1200" b="1" kern="1200" dirty="0">
                <a:solidFill>
                  <a:schemeClr val="tx1"/>
                </a:solidFill>
                <a:effectLst/>
                <a:latin typeface="+mn-lt"/>
                <a:ea typeface="+mn-ea"/>
                <a:cs typeface="+mn-cs"/>
              </a:rPr>
              <a:t> (Article 119 al. 3).</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3. </a:t>
            </a:r>
            <a:r>
              <a:rPr lang="fr-SN" sz="1200" kern="1200" dirty="0">
                <a:solidFill>
                  <a:schemeClr val="tx1"/>
                </a:solidFill>
                <a:effectLst/>
                <a:latin typeface="+mn-lt"/>
                <a:ea typeface="+mn-ea"/>
                <a:cs typeface="+mn-cs"/>
              </a:rPr>
              <a:t>Le syndic met à profit les délais de production et de vérification des créances pour rapprocher les positions du débiteur et des créanciers sur l’élaboration du concordat et pour établir le bilan économique et social</a:t>
            </a:r>
            <a:r>
              <a:rPr lang="fr-SN" sz="1200" b="1" kern="1200" dirty="0">
                <a:solidFill>
                  <a:schemeClr val="tx1"/>
                </a:solidFill>
                <a:effectLst/>
                <a:latin typeface="+mn-lt"/>
                <a:ea typeface="+mn-ea"/>
                <a:cs typeface="+mn-cs"/>
              </a:rPr>
              <a:t> (Article 119 al. 5).</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4. </a:t>
            </a:r>
            <a:r>
              <a:rPr lang="fr-SN" sz="1200" kern="1200" dirty="0">
                <a:solidFill>
                  <a:schemeClr val="tx1"/>
                </a:solidFill>
                <a:effectLst/>
                <a:latin typeface="+mn-lt"/>
                <a:ea typeface="+mn-ea"/>
                <a:cs typeface="+mn-cs"/>
              </a:rPr>
              <a:t>Il transmet au juge-commissaire, avant la convocation de 1' assemblée concordataire, un rapport indiquant, pour chaque créancier :                                                               </a:t>
            </a:r>
            <a:endParaRPr lang="fr-FR" sz="1200" kern="1200" dirty="0">
              <a:solidFill>
                <a:schemeClr val="tx1"/>
              </a:solidFill>
              <a:effectLst/>
              <a:latin typeface="+mn-lt"/>
              <a:ea typeface="+mn-ea"/>
              <a:cs typeface="+mn-cs"/>
            </a:endParaRPr>
          </a:p>
          <a:p>
            <a:pPr lvl="0"/>
            <a:r>
              <a:rPr lang="fr-SN" sz="1200" kern="1200" dirty="0">
                <a:solidFill>
                  <a:schemeClr val="tx1"/>
                </a:solidFill>
                <a:effectLst/>
                <a:latin typeface="+mn-lt"/>
                <a:ea typeface="+mn-ea"/>
                <a:cs typeface="+mn-cs"/>
              </a:rPr>
              <a:t>s'il a été effectivement contacté et à quelle date ; </a:t>
            </a:r>
            <a:endParaRPr lang="fr-FR" sz="1200" kern="1200" dirty="0">
              <a:solidFill>
                <a:schemeClr val="tx1"/>
              </a:solidFill>
              <a:effectLst/>
              <a:latin typeface="+mn-lt"/>
              <a:ea typeface="+mn-ea"/>
              <a:cs typeface="+mn-cs"/>
            </a:endParaRPr>
          </a:p>
          <a:p>
            <a:pPr lvl="0"/>
            <a:r>
              <a:rPr lang="fr-SN" sz="1200" kern="1200" dirty="0">
                <a:solidFill>
                  <a:schemeClr val="tx1"/>
                </a:solidFill>
                <a:effectLst/>
                <a:latin typeface="+mn-lt"/>
                <a:ea typeface="+mn-ea"/>
                <a:cs typeface="+mn-cs"/>
              </a:rPr>
              <a:t>s'il apprécie positivement le projet de concordat et est favorable à son adoption ; s'il y est défavorable, la raison qu'il invoque</a:t>
            </a:r>
            <a:r>
              <a:rPr lang="fr-SN" sz="1200" b="1" kern="1200" dirty="0">
                <a:solidFill>
                  <a:schemeClr val="tx1"/>
                </a:solidFill>
                <a:effectLst/>
                <a:latin typeface="+mn-lt"/>
                <a:ea typeface="+mn-ea"/>
                <a:cs typeface="+mn-cs"/>
              </a:rPr>
              <a:t> (Article 119 al. 5).</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5. </a:t>
            </a:r>
            <a:r>
              <a:rPr lang="fr-SN" sz="1200" kern="1200" dirty="0">
                <a:solidFill>
                  <a:schemeClr val="tx1"/>
                </a:solidFill>
                <a:effectLst/>
                <a:latin typeface="+mn-lt"/>
                <a:ea typeface="+mn-ea"/>
                <a:cs typeface="+mn-cs"/>
              </a:rPr>
              <a:t>Les créanciers munis de sûretés réelles spéciales, même si leur sûreté est contestée, déposent au greffe leurs réponses à l’avertissement à eux fait</a:t>
            </a:r>
            <a:r>
              <a:rPr lang="fr-SN" sz="1200" b="1" kern="1200" dirty="0">
                <a:solidFill>
                  <a:schemeClr val="tx1"/>
                </a:solidFill>
                <a:effectLst/>
                <a:latin typeface="+mn-lt"/>
                <a:ea typeface="+mn-ea"/>
                <a:cs typeface="+mn-cs"/>
              </a:rPr>
              <a:t> (Article 120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6. </a:t>
            </a:r>
            <a:r>
              <a:rPr lang="fr-SN" sz="1200" kern="1200" dirty="0">
                <a:solidFill>
                  <a:schemeClr val="tx1"/>
                </a:solidFill>
                <a:effectLst/>
                <a:latin typeface="+mn-lt"/>
                <a:ea typeface="+mn-ea"/>
                <a:cs typeface="+mn-cs"/>
              </a:rPr>
              <a:t>Le greffier transmet au fur et à mesure de leur réception, copie des déclarations des créanciers au juge commissaire et au syndic</a:t>
            </a:r>
            <a:r>
              <a:rPr lang="fr-SN" sz="1200" b="1" kern="1200" dirty="0">
                <a:solidFill>
                  <a:schemeClr val="tx1"/>
                </a:solidFill>
                <a:effectLst/>
                <a:latin typeface="+mn-lt"/>
                <a:ea typeface="+mn-ea"/>
                <a:cs typeface="+mn-cs"/>
              </a:rPr>
              <a:t> (Article 120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7. </a:t>
            </a:r>
            <a:r>
              <a:rPr lang="fr-SN" sz="1200" kern="1200" dirty="0">
                <a:solidFill>
                  <a:schemeClr val="tx1"/>
                </a:solidFill>
                <a:effectLst/>
                <a:latin typeface="+mn-lt"/>
                <a:ea typeface="+mn-ea"/>
                <a:cs typeface="+mn-cs"/>
              </a:rPr>
              <a:t>Avec le concours du débiteur, le syndic établit un bilan économique et social qui précise 1'origine, 1'importance et la nature des difficultés de 1'entreprise débitrice. A cette fin, il reçoit du juge-commissaire tous renseignements et documents utiles et peut entendre toute personne susceptible de lui apporter toutes informations utiles</a:t>
            </a:r>
            <a:r>
              <a:rPr lang="fr-SN" sz="1200" b="1" kern="1200" dirty="0">
                <a:solidFill>
                  <a:schemeClr val="tx1"/>
                </a:solidFill>
                <a:effectLst/>
                <a:latin typeface="+mn-lt"/>
                <a:ea typeface="+mn-ea"/>
                <a:cs typeface="+mn-cs"/>
              </a:rPr>
              <a:t> (Article 119-1 a.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8. </a:t>
            </a:r>
            <a:r>
              <a:rPr lang="fr-SN" sz="1200" kern="1200" dirty="0">
                <a:solidFill>
                  <a:schemeClr val="tx1"/>
                </a:solidFill>
                <a:effectLst/>
                <a:latin typeface="+mn-lt"/>
                <a:ea typeface="+mn-ea"/>
                <a:cs typeface="+mn-cs"/>
              </a:rPr>
              <a:t>Lorsque le projet de concordat de redressement judiciaire prévoit une modification de capital social, le syndic demande au conseil d'administration de la personne morale débitrice, au président de la société par actions simplifiées ou aux gérants, selon le cas, de convoquer l'assemblée générale extraordinaire ou l'assemblée des associés. Si cette convocation n'est pas intervenue dans le délai de quinze (15) jours suivant la demande du syndic, celui-ci y procède lui-même</a:t>
            </a:r>
            <a:r>
              <a:rPr lang="fr-SN" sz="1200" b="1" kern="1200" dirty="0">
                <a:solidFill>
                  <a:schemeClr val="tx1"/>
                </a:solidFill>
                <a:effectLst/>
                <a:latin typeface="+mn-lt"/>
                <a:ea typeface="+mn-ea"/>
                <a:cs typeface="+mn-cs"/>
              </a:rPr>
              <a:t> (Article 119-2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9. </a:t>
            </a:r>
            <a:r>
              <a:rPr lang="fr-SN" sz="1200" kern="1200" dirty="0">
                <a:solidFill>
                  <a:schemeClr val="tx1"/>
                </a:solidFill>
                <a:effectLst/>
                <a:latin typeface="+mn-lt"/>
                <a:ea typeface="+mn-ea"/>
                <a:cs typeface="+mn-cs"/>
              </a:rPr>
              <a:t>Lorsque le projet de concordat de redressement judiciaire comporte des propositions de conversion de créances en titres donnant ou pouvant donner accès au capital social de 1'entreprise débitrice, le syndic recueille par écrit l'accord individuel de chaque créancier dont la créance est mise et qui accepte une telle conversion</a:t>
            </a:r>
            <a:r>
              <a:rPr lang="fr-SN" sz="1200" b="1" kern="1200" dirty="0">
                <a:solidFill>
                  <a:schemeClr val="tx1"/>
                </a:solidFill>
                <a:effectLst/>
                <a:latin typeface="+mn-lt"/>
                <a:ea typeface="+mn-ea"/>
                <a:cs typeface="+mn-cs"/>
              </a:rPr>
              <a:t> (Article 119-3 a.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 </a:t>
            </a:r>
          </a:p>
          <a:p>
            <a:pPr lvl="0"/>
            <a:r>
              <a:rPr lang="fr-FR" sz="1200" b="1" kern="1200" cap="small" dirty="0">
                <a:solidFill>
                  <a:schemeClr val="tx1"/>
                </a:solidFill>
                <a:effectLst/>
                <a:latin typeface="+mn-lt"/>
                <a:ea typeface="+mn-ea"/>
                <a:cs typeface="+mn-cs"/>
              </a:rPr>
              <a:t>Convocation de l’Assemblée Concordataire</a:t>
            </a:r>
            <a:endParaRPr lang="fr-FR" sz="1400" b="1"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1. </a:t>
            </a:r>
            <a:r>
              <a:rPr lang="fr-SN" sz="1200" kern="1200" dirty="0">
                <a:solidFill>
                  <a:schemeClr val="tx1"/>
                </a:solidFill>
                <a:effectLst/>
                <a:latin typeface="+mn-lt"/>
                <a:ea typeface="+mn-ea"/>
                <a:cs typeface="+mn-cs"/>
              </a:rPr>
              <a:t>Le juge commissaire saisit le président du tribunal qui fait convoquer les créanciers dont les créances ont été admises à titre chirographaire, définitivement ou par provision</a:t>
            </a:r>
            <a:r>
              <a:rPr lang="fr-SN" sz="1200" b="1" kern="1200" dirty="0">
                <a:solidFill>
                  <a:schemeClr val="tx1"/>
                </a:solidFill>
                <a:effectLst/>
                <a:latin typeface="+mn-lt"/>
                <a:ea typeface="+mn-ea"/>
                <a:cs typeface="+mn-cs"/>
              </a:rPr>
              <a:t> (Article 122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2. </a:t>
            </a:r>
            <a:r>
              <a:rPr lang="fr-SN" sz="1200" kern="1200" dirty="0">
                <a:solidFill>
                  <a:schemeClr val="tx1"/>
                </a:solidFill>
                <a:effectLst/>
                <a:latin typeface="+mn-lt"/>
                <a:ea typeface="+mn-ea"/>
                <a:cs typeface="+mn-cs"/>
              </a:rPr>
              <a:t>A cette convocation, il est joint : </a:t>
            </a:r>
            <a:endParaRPr lang="fr-FR" sz="1200" kern="1200" dirty="0">
              <a:solidFill>
                <a:schemeClr val="tx1"/>
              </a:solidFill>
              <a:effectLst/>
              <a:latin typeface="+mn-lt"/>
              <a:ea typeface="+mn-ea"/>
              <a:cs typeface="+mn-cs"/>
            </a:endParaRPr>
          </a:p>
          <a:p>
            <a:pPr lvl="0"/>
            <a:r>
              <a:rPr lang="fr-SN" sz="1200" kern="1200" dirty="0">
                <a:solidFill>
                  <a:schemeClr val="tx1"/>
                </a:solidFill>
                <a:effectLst/>
                <a:latin typeface="+mn-lt"/>
                <a:ea typeface="+mn-ea"/>
                <a:cs typeface="+mn-cs"/>
              </a:rPr>
              <a:t>l’état établi par le syndic et déposé au greffe dressant la situation active et passive du débiteur avec ventilation de l’actif mobilier et immobilier</a:t>
            </a:r>
            <a:endParaRPr lang="fr-FR" sz="1200" kern="1200" dirty="0">
              <a:solidFill>
                <a:schemeClr val="tx1"/>
              </a:solidFill>
              <a:effectLst/>
              <a:latin typeface="+mn-lt"/>
              <a:ea typeface="+mn-ea"/>
              <a:cs typeface="+mn-cs"/>
            </a:endParaRPr>
          </a:p>
          <a:p>
            <a:pPr lvl="0"/>
            <a:r>
              <a:rPr lang="fr-SN" sz="1200" kern="1200" dirty="0">
                <a:solidFill>
                  <a:schemeClr val="tx1"/>
                </a:solidFill>
                <a:effectLst/>
                <a:latin typeface="+mn-lt"/>
                <a:ea typeface="+mn-ea"/>
                <a:cs typeface="+mn-cs"/>
              </a:rPr>
              <a:t>le texte définitif des propositions concordataires du débiteur avec indication des garanties offertes et des mesures de redressement</a:t>
            </a:r>
            <a:endParaRPr lang="fr-FR" sz="1200" kern="1200" dirty="0">
              <a:solidFill>
                <a:schemeClr val="tx1"/>
              </a:solidFill>
              <a:effectLst/>
              <a:latin typeface="+mn-lt"/>
              <a:ea typeface="+mn-ea"/>
              <a:cs typeface="+mn-cs"/>
            </a:endParaRPr>
          </a:p>
          <a:p>
            <a:pPr lvl="0"/>
            <a:r>
              <a:rPr lang="fr-SN" sz="1200" kern="1200" dirty="0">
                <a:solidFill>
                  <a:schemeClr val="tx1"/>
                </a:solidFill>
                <a:effectLst/>
                <a:latin typeface="+mn-lt"/>
                <a:ea typeface="+mn-ea"/>
                <a:cs typeface="+mn-cs"/>
              </a:rPr>
              <a:t>l’avis des contrôleurs s’ils ont été nommés</a:t>
            </a:r>
            <a:endParaRPr lang="fr-FR" sz="1200" kern="1200" dirty="0">
              <a:solidFill>
                <a:schemeClr val="tx1"/>
              </a:solidFill>
              <a:effectLst/>
              <a:latin typeface="+mn-lt"/>
              <a:ea typeface="+mn-ea"/>
              <a:cs typeface="+mn-cs"/>
            </a:endParaRPr>
          </a:p>
          <a:p>
            <a:pPr lvl="0"/>
            <a:r>
              <a:rPr lang="fr-SN" sz="1200" kern="1200" dirty="0">
                <a:solidFill>
                  <a:schemeClr val="tx1"/>
                </a:solidFill>
                <a:effectLst/>
                <a:latin typeface="+mn-lt"/>
                <a:ea typeface="+mn-ea"/>
                <a:cs typeface="+mn-cs"/>
              </a:rPr>
              <a:t>l’indication que chaque créancier muni d’une sûreté réelle a souscrit ou non la déclaration</a:t>
            </a:r>
            <a:r>
              <a:rPr lang="fr-SN" sz="1200" b="1" kern="1200" dirty="0">
                <a:solidFill>
                  <a:schemeClr val="tx1"/>
                </a:solidFill>
                <a:effectLst/>
                <a:latin typeface="+mn-lt"/>
                <a:ea typeface="+mn-ea"/>
                <a:cs typeface="+mn-cs"/>
              </a:rPr>
              <a:t> (Article 122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3. </a:t>
            </a:r>
            <a:r>
              <a:rPr lang="fr-SN" sz="1200" kern="1200" dirty="0">
                <a:solidFill>
                  <a:schemeClr val="tx1"/>
                </a:solidFill>
                <a:effectLst/>
                <a:latin typeface="+mn-lt"/>
                <a:ea typeface="+mn-ea"/>
                <a:cs typeface="+mn-cs"/>
              </a:rPr>
              <a:t>Aux lieu, jour et heure fixés par le tribunal, l’assemblée se réunit, le juge commissaire et le Procureur de la République sont présents et entendus</a:t>
            </a:r>
            <a:r>
              <a:rPr lang="fr-SN" sz="1200" b="1" kern="1200" dirty="0">
                <a:solidFill>
                  <a:schemeClr val="tx1"/>
                </a:solidFill>
                <a:effectLst/>
                <a:latin typeface="+mn-lt"/>
                <a:ea typeface="+mn-ea"/>
                <a:cs typeface="+mn-cs"/>
              </a:rPr>
              <a:t> (Article 123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4. </a:t>
            </a:r>
            <a:r>
              <a:rPr lang="fr-SN" sz="1200" kern="1200" dirty="0">
                <a:solidFill>
                  <a:schemeClr val="tx1"/>
                </a:solidFill>
                <a:effectLst/>
                <a:latin typeface="+mn-lt"/>
                <a:ea typeface="+mn-ea"/>
                <a:cs typeface="+mn-cs"/>
              </a:rPr>
              <a:t>Les créanciers admis se présentent en personne ou se font représenter par un mandataire muni d’une procuration régulière et spéciale</a:t>
            </a:r>
            <a:r>
              <a:rPr lang="fr-SN" sz="1200" b="1" kern="1200" dirty="0">
                <a:solidFill>
                  <a:schemeClr val="tx1"/>
                </a:solidFill>
                <a:effectLst/>
                <a:latin typeface="+mn-lt"/>
                <a:ea typeface="+mn-ea"/>
                <a:cs typeface="+mn-cs"/>
              </a:rPr>
              <a:t> (Article 123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5. </a:t>
            </a:r>
            <a:r>
              <a:rPr lang="fr-SN" sz="1200" kern="1200" dirty="0">
                <a:solidFill>
                  <a:schemeClr val="tx1"/>
                </a:solidFill>
                <a:effectLst/>
                <a:latin typeface="+mn-lt"/>
                <a:ea typeface="+mn-ea"/>
                <a:cs typeface="+mn-cs"/>
              </a:rPr>
              <a:t>Le débiteur ou les dirigeants sociaux appelés à cette assemblée doivent s’y présenter en personne. S’ils doivent se faire représenter, c’est pour des motifs reconnus légitimes par le tribunal</a:t>
            </a:r>
            <a:r>
              <a:rPr lang="fr-SN" sz="1200" b="1" kern="1200" dirty="0">
                <a:solidFill>
                  <a:schemeClr val="tx1"/>
                </a:solidFill>
                <a:effectLst/>
                <a:latin typeface="+mn-lt"/>
                <a:ea typeface="+mn-ea"/>
                <a:cs typeface="+mn-cs"/>
              </a:rPr>
              <a:t> (Article 123 al. 4).</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FR" sz="1200" b="1" kern="1200" cap="small" dirty="0">
                <a:solidFill>
                  <a:schemeClr val="tx1"/>
                </a:solidFill>
                <a:effectLst/>
                <a:latin typeface="+mn-lt"/>
                <a:ea typeface="+mn-ea"/>
                <a:cs typeface="+mn-cs"/>
              </a:rPr>
              <a:t>Modalités du Concordat de Redressement</a:t>
            </a:r>
            <a:endParaRPr lang="fr-FR" sz="1400" b="1"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1. </a:t>
            </a:r>
            <a:r>
              <a:rPr lang="fr-SN" sz="1200" kern="1200" dirty="0">
                <a:solidFill>
                  <a:schemeClr val="tx1"/>
                </a:solidFill>
                <a:effectLst/>
                <a:latin typeface="+mn-lt"/>
                <a:ea typeface="+mn-ea"/>
                <a:cs typeface="+mn-cs"/>
              </a:rPr>
              <a:t>Lorsque la survie de l'entreprise débitrice le requiert, la juridiction compétente, sur la demande du syndic ou d'office, peut subordonner l'adoption du concordat de redressement judiciaire au remplacement d'un ou plusieurs dirigeants</a:t>
            </a:r>
            <a:r>
              <a:rPr lang="fr-SN" sz="1200" b="1" kern="1200" dirty="0">
                <a:solidFill>
                  <a:schemeClr val="tx1"/>
                </a:solidFill>
                <a:effectLst/>
                <a:latin typeface="+mn-lt"/>
                <a:ea typeface="+mn-ea"/>
                <a:cs typeface="+mn-cs"/>
              </a:rPr>
              <a:t> (Article127-1a.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2. </a:t>
            </a:r>
            <a:r>
              <a:rPr lang="fr-SN" sz="1200" kern="1200" dirty="0">
                <a:solidFill>
                  <a:schemeClr val="tx1"/>
                </a:solidFill>
                <a:effectLst/>
                <a:latin typeface="+mn-lt"/>
                <a:ea typeface="+mn-ea"/>
                <a:cs typeface="+mn-cs"/>
              </a:rPr>
              <a:t>A cette fin, la juridiction compétente peut, sur la demande du syndic, prononcer l’incessibilité des parts sociales, titres de capital ou valeurs mobilières donnant accès au capital, détenus par un ou plusieurs dirigeants, de droit ou de fait, rémunérés ou non, et décider que le droit de vote y attaché sera exercé par le syndic ou par un mandataire ad hoc désigné par la juridiction compétente pour une durée qu'elle fixe. Il peut encore ordonner la cession de ces parts sociales, titres de capital ou valeurs mobilières donnant accès au capital, le prix de cession étant fixé à dire d'expert</a:t>
            </a:r>
            <a:r>
              <a:rPr lang="fr-SN" sz="1200" b="1" kern="1200" dirty="0">
                <a:solidFill>
                  <a:schemeClr val="tx1"/>
                </a:solidFill>
                <a:effectLst/>
                <a:latin typeface="+mn-lt"/>
                <a:ea typeface="+mn-ea"/>
                <a:cs typeface="+mn-cs"/>
              </a:rPr>
              <a:t> (Article 127-1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3. </a:t>
            </a:r>
            <a:r>
              <a:rPr lang="fr-SN" sz="1200" kern="1200" dirty="0">
                <a:solidFill>
                  <a:schemeClr val="tx1"/>
                </a:solidFill>
                <a:effectLst/>
                <a:latin typeface="+mn-lt"/>
                <a:ea typeface="+mn-ea"/>
                <a:cs typeface="+mn-cs"/>
              </a:rPr>
              <a:t>Lorsque la cession totale ou partielle d'actif ou d'entreprise ou d'établissement est envisagée dans le concordat de redressement judiciaire, le syndic doit établir un état descriptif des biens meubles et immeubles dont la cession est envisagée, la liste des emplois qui y sont attachés, les sûretés réelles dont ils sont affectés et la quote-part de chaque bien dans le prix de cession. Cet état est joint à la convocation individuelle des créanciers dont les créances ont été admises à titre chirographaire, définitivement ou par provision</a:t>
            </a:r>
            <a:r>
              <a:rPr lang="fr-SN" sz="1200" b="1" kern="1200" dirty="0">
                <a:solidFill>
                  <a:schemeClr val="tx1"/>
                </a:solidFill>
                <a:effectLst/>
                <a:latin typeface="+mn-lt"/>
                <a:ea typeface="+mn-ea"/>
                <a:cs typeface="+mn-cs"/>
              </a:rPr>
              <a:t> (Article 131 al. 4).</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4. </a:t>
            </a:r>
            <a:r>
              <a:rPr lang="fr-SN" sz="1200" kern="1200" dirty="0">
                <a:solidFill>
                  <a:schemeClr val="tx1"/>
                </a:solidFill>
                <a:effectLst/>
                <a:latin typeface="+mn-lt"/>
                <a:ea typeface="+mn-ea"/>
                <a:cs typeface="+mn-cs"/>
              </a:rPr>
              <a:t>Le syndic est chargé de faire connaître ces offres de cession par tous moyens, notamment par la voie d'annonces légales, dès le moment où elles sont définitivement arrêtées par lui et le débiteur et approuvées par une décision du juge-commissaire</a:t>
            </a:r>
            <a:r>
              <a:rPr lang="fr-SN" sz="1200" b="1" kern="1200" dirty="0">
                <a:solidFill>
                  <a:schemeClr val="tx1"/>
                </a:solidFill>
                <a:effectLst/>
                <a:latin typeface="+mn-lt"/>
                <a:ea typeface="+mn-ea"/>
                <a:cs typeface="+mn-cs"/>
              </a:rPr>
              <a:t> (Article 131 al. 5).</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5. </a:t>
            </a:r>
            <a:r>
              <a:rPr lang="fr-SN" sz="1200" kern="1200" dirty="0">
                <a:solidFill>
                  <a:schemeClr val="tx1"/>
                </a:solidFill>
                <a:effectLst/>
                <a:latin typeface="+mn-lt"/>
                <a:ea typeface="+mn-ea"/>
                <a:cs typeface="+mn-cs"/>
              </a:rPr>
              <a:t>Les offres d'acquisition sont reçues par le débiteur, assisté du syndic, et portées à la connaissance de l'assemblée concordataire qui décide, aux conditions de majorité prévues par l'article 125 ci-dessus, de retenir l'offre la plus avantageuse</a:t>
            </a:r>
            <a:r>
              <a:rPr lang="fr-SN" sz="1200" b="1" kern="1200" dirty="0">
                <a:solidFill>
                  <a:schemeClr val="tx1"/>
                </a:solidFill>
                <a:effectLst/>
                <a:latin typeface="+mn-lt"/>
                <a:ea typeface="+mn-ea"/>
                <a:cs typeface="+mn-cs"/>
              </a:rPr>
              <a:t> (Article 132 a.1).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6. </a:t>
            </a:r>
            <a:r>
              <a:rPr lang="fr-SN" sz="1200" kern="1200" dirty="0">
                <a:solidFill>
                  <a:schemeClr val="tx1"/>
                </a:solidFill>
                <a:effectLst/>
                <a:latin typeface="+mn-lt"/>
                <a:ea typeface="+mn-ea"/>
                <a:cs typeface="+mn-cs"/>
              </a:rPr>
              <a:t>Le tribunal ne peut homologuer la cession totale ou partielle d'actif que :   </a:t>
            </a:r>
            <a:endParaRPr lang="fr-FR" sz="1200" kern="1200" dirty="0">
              <a:solidFill>
                <a:schemeClr val="tx1"/>
              </a:solidFill>
              <a:effectLst/>
              <a:latin typeface="+mn-lt"/>
              <a:ea typeface="+mn-ea"/>
              <a:cs typeface="+mn-cs"/>
            </a:endParaRPr>
          </a:p>
          <a:p>
            <a:r>
              <a:rPr lang="fr-SN"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pPr lvl="0"/>
            <a:r>
              <a:rPr lang="fr-SN" sz="1200" kern="1200" dirty="0">
                <a:solidFill>
                  <a:schemeClr val="tx1"/>
                </a:solidFill>
                <a:effectLst/>
                <a:latin typeface="+mn-lt"/>
                <a:ea typeface="+mn-ea"/>
                <a:cs typeface="+mn-cs"/>
              </a:rPr>
              <a:t>si le prix est suffisant pour désintéresser les créanciers munis de sûretés réelles spéciales sur les biens cédés, sauf renonciation par eux à cette condition et acceptation des dispositions de l'article 168 de l’AUPCAP ;</a:t>
            </a:r>
            <a:endParaRPr lang="fr-FR" sz="1200" kern="1200" dirty="0">
              <a:solidFill>
                <a:schemeClr val="tx1"/>
              </a:solidFill>
              <a:effectLst/>
              <a:latin typeface="+mn-lt"/>
              <a:ea typeface="+mn-ea"/>
              <a:cs typeface="+mn-cs"/>
            </a:endParaRPr>
          </a:p>
          <a:p>
            <a:pPr lvl="0"/>
            <a:r>
              <a:rPr lang="fr-SN" sz="1200" kern="1200" dirty="0">
                <a:solidFill>
                  <a:schemeClr val="tx1"/>
                </a:solidFill>
                <a:effectLst/>
                <a:latin typeface="+mn-lt"/>
                <a:ea typeface="+mn-ea"/>
                <a:cs typeface="+mn-cs"/>
              </a:rPr>
              <a:t>si le prix est payable au comptant ou si, dans le cas où des délais de paiement sont accordés à l'acquéreur, ceux-ci n'excèdent pas deux (02) ans et sont garantis par le cautionnement solidaire d'un établissement bancaire</a:t>
            </a:r>
            <a:r>
              <a:rPr lang="fr-SN" sz="1200" b="1" kern="1200" dirty="0">
                <a:solidFill>
                  <a:schemeClr val="tx1"/>
                </a:solidFill>
                <a:effectLst/>
                <a:latin typeface="+mn-lt"/>
                <a:ea typeface="+mn-ea"/>
                <a:cs typeface="+mn-cs"/>
              </a:rPr>
              <a:t> (Article 132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7. </a:t>
            </a:r>
            <a:r>
              <a:rPr lang="fr-SN" sz="1200" kern="1200" dirty="0">
                <a:solidFill>
                  <a:schemeClr val="tx1"/>
                </a:solidFill>
                <a:effectLst/>
                <a:latin typeface="+mn-lt"/>
                <a:ea typeface="+mn-ea"/>
                <a:cs typeface="+mn-cs"/>
              </a:rPr>
              <a:t>Le débiteur, assisté du syndic, accomplit toutes les formalités de la cession</a:t>
            </a:r>
            <a:r>
              <a:rPr lang="fr-SN" sz="1200" b="1" kern="1200" dirty="0">
                <a:solidFill>
                  <a:schemeClr val="tx1"/>
                </a:solidFill>
                <a:effectLst/>
                <a:latin typeface="+mn-lt"/>
                <a:ea typeface="+mn-ea"/>
                <a:cs typeface="+mn-cs"/>
              </a:rPr>
              <a:t> (Article 132 al. 3).</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 </a:t>
            </a:r>
          </a:p>
          <a:p>
            <a:pPr lvl="0"/>
            <a:r>
              <a:rPr lang="fr-FR" sz="1200" b="1" kern="1200" cap="small" dirty="0">
                <a:solidFill>
                  <a:schemeClr val="tx1"/>
                </a:solidFill>
                <a:effectLst/>
                <a:latin typeface="+mn-lt"/>
                <a:ea typeface="+mn-ea"/>
                <a:cs typeface="+mn-cs"/>
              </a:rPr>
              <a:t>Assemblée Concordataire</a:t>
            </a:r>
            <a:endParaRPr lang="fr-FR" sz="1400" b="1"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1. </a:t>
            </a:r>
            <a:r>
              <a:rPr lang="fr-SN" sz="1200" kern="1200" dirty="0">
                <a:solidFill>
                  <a:schemeClr val="tx1"/>
                </a:solidFill>
                <a:effectLst/>
                <a:latin typeface="+mn-lt"/>
                <a:ea typeface="+mn-ea"/>
                <a:cs typeface="+mn-cs"/>
              </a:rPr>
              <a:t>Le syndic fait à l’assemblée un rapport sur l’état du redressement judiciaire, les formalités qui ont été remplies, les opérations qui ont eu lieu et sur les résultats obtenus pendant la durée de la continuation de l’activité</a:t>
            </a:r>
            <a:r>
              <a:rPr lang="fr-SN" sz="1200" b="1" kern="1200" dirty="0">
                <a:solidFill>
                  <a:schemeClr val="tx1"/>
                </a:solidFill>
                <a:effectLst/>
                <a:latin typeface="+mn-lt"/>
                <a:ea typeface="+mn-ea"/>
                <a:cs typeface="+mn-cs"/>
              </a:rPr>
              <a:t> (Article 124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2. </a:t>
            </a:r>
            <a:r>
              <a:rPr lang="fr-SN" sz="1200" kern="1200" dirty="0">
                <a:solidFill>
                  <a:schemeClr val="tx1"/>
                </a:solidFill>
                <a:effectLst/>
                <a:latin typeface="+mn-lt"/>
                <a:ea typeface="+mn-ea"/>
                <a:cs typeface="+mn-cs"/>
              </a:rPr>
              <a:t>A l’appui de ce rapport est présenté un état de situation établi et arrêté au dernier jour du mois passé, état dans lequel il est mentionné l’actif disponible ou réalisable, le passif chirographaire et celui garanti par une sûreté réelle spéciale ou un privilège général ainsi que l’avis du syndic sur les propositions concordataires</a:t>
            </a:r>
            <a:r>
              <a:rPr lang="fr-SN" sz="1200" b="1" kern="1200" dirty="0">
                <a:solidFill>
                  <a:schemeClr val="tx1"/>
                </a:solidFill>
                <a:effectLst/>
                <a:latin typeface="+mn-lt"/>
                <a:ea typeface="+mn-ea"/>
                <a:cs typeface="+mn-cs"/>
              </a:rPr>
              <a:t> (Article 124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3. </a:t>
            </a:r>
            <a:r>
              <a:rPr lang="fr-SN" sz="1200" kern="1200" dirty="0">
                <a:solidFill>
                  <a:schemeClr val="tx1"/>
                </a:solidFill>
                <a:effectLst/>
                <a:latin typeface="+mn-lt"/>
                <a:ea typeface="+mn-ea"/>
                <a:cs typeface="+mn-cs"/>
              </a:rPr>
              <a:t>Le rapport du syndic est remis signé au tribunal qui le reçoit après avoir entendu le juge commissaire en ses observations sur les caractères du redressement judiciaire et sur l’admissibilité du concordat</a:t>
            </a:r>
            <a:r>
              <a:rPr lang="fr-SN" sz="1200" b="1" kern="1200" dirty="0">
                <a:solidFill>
                  <a:schemeClr val="tx1"/>
                </a:solidFill>
                <a:effectLst/>
                <a:latin typeface="+mn-lt"/>
                <a:ea typeface="+mn-ea"/>
                <a:cs typeface="+mn-cs"/>
              </a:rPr>
              <a:t> (Article 124 al. 3).</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4. </a:t>
            </a:r>
            <a:r>
              <a:rPr lang="fr-SN" sz="1200" kern="1200" dirty="0">
                <a:solidFill>
                  <a:schemeClr val="tx1"/>
                </a:solidFill>
                <a:effectLst/>
                <a:latin typeface="+mn-lt"/>
                <a:ea typeface="+mn-ea"/>
                <a:cs typeface="+mn-cs"/>
              </a:rPr>
              <a:t>Le Procureur de la République est entendu en ses conclusions écrites et orales</a:t>
            </a:r>
            <a:r>
              <a:rPr lang="fr-SN" sz="1200" b="1" kern="1200" dirty="0">
                <a:solidFill>
                  <a:schemeClr val="tx1"/>
                </a:solidFill>
                <a:effectLst/>
                <a:latin typeface="+mn-lt"/>
                <a:ea typeface="+mn-ea"/>
                <a:cs typeface="+mn-cs"/>
              </a:rPr>
              <a:t> (Article 124 al. 4).</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5. </a:t>
            </a:r>
            <a:r>
              <a:rPr lang="fr-SN" sz="1200" kern="1200" dirty="0">
                <a:solidFill>
                  <a:schemeClr val="tx1"/>
                </a:solidFill>
                <a:effectLst/>
                <a:latin typeface="+mn-lt"/>
                <a:ea typeface="+mn-ea"/>
                <a:cs typeface="+mn-cs"/>
              </a:rPr>
              <a:t>Après remise du rapport du syndic, le tribunal fait procéder au vote. Sont aussi admis les votes par correspondance et par procuration</a:t>
            </a:r>
            <a:r>
              <a:rPr lang="fr-SN" sz="1200" b="1" kern="1200" dirty="0">
                <a:solidFill>
                  <a:schemeClr val="tx1"/>
                </a:solidFill>
                <a:effectLst/>
                <a:latin typeface="+mn-lt"/>
                <a:ea typeface="+mn-ea"/>
                <a:cs typeface="+mn-cs"/>
              </a:rPr>
              <a:t> (Article 125 al. 1 &amp;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6. </a:t>
            </a:r>
            <a:r>
              <a:rPr lang="fr-SN" sz="1200" kern="1200" dirty="0">
                <a:solidFill>
                  <a:schemeClr val="tx1"/>
                </a:solidFill>
                <a:effectLst/>
                <a:latin typeface="+mn-lt"/>
                <a:ea typeface="+mn-ea"/>
                <a:cs typeface="+mn-cs"/>
              </a:rPr>
              <a:t>Le concordat est voté par la majorité en nombre des créanciers admis définitivement ou provisoirement représentant la moitié au moins du total des créances</a:t>
            </a:r>
            <a:r>
              <a:rPr lang="fr-SN" sz="1200" b="1" kern="1200" dirty="0">
                <a:solidFill>
                  <a:schemeClr val="tx1"/>
                </a:solidFill>
                <a:effectLst/>
                <a:latin typeface="+mn-lt"/>
                <a:ea typeface="+mn-ea"/>
                <a:cs typeface="+mn-cs"/>
              </a:rPr>
              <a:t> (Article 125 al. 5).</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7. </a:t>
            </a:r>
            <a:r>
              <a:rPr lang="fr-SN" sz="1200" kern="1200" dirty="0">
                <a:solidFill>
                  <a:schemeClr val="tx1"/>
                </a:solidFill>
                <a:effectLst/>
                <a:latin typeface="+mn-lt"/>
                <a:ea typeface="+mn-ea"/>
                <a:cs typeface="+mn-cs"/>
              </a:rPr>
              <a:t>Le tribunal dresse procès-verbal de ce qui a été dit et décidé au cours de l’assemblée</a:t>
            </a:r>
            <a:r>
              <a:rPr lang="fr-SN" sz="1200" b="1" kern="1200" dirty="0">
                <a:solidFill>
                  <a:schemeClr val="tx1"/>
                </a:solidFill>
                <a:effectLst/>
                <a:latin typeface="+mn-lt"/>
                <a:ea typeface="+mn-ea"/>
                <a:cs typeface="+mn-cs"/>
              </a:rPr>
              <a:t> (Article 126 al. 1).</a:t>
            </a:r>
            <a:endParaRPr lang="fr-FR" sz="10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a:t>
            </a:r>
          </a:p>
          <a:p>
            <a:pPr lvl="0"/>
            <a:r>
              <a:rPr lang="fr-FR" sz="1200" b="1" kern="1200" cap="small" dirty="0">
                <a:solidFill>
                  <a:schemeClr val="tx1"/>
                </a:solidFill>
                <a:effectLst/>
                <a:latin typeface="+mn-lt"/>
                <a:ea typeface="+mn-ea"/>
                <a:cs typeface="+mn-cs"/>
              </a:rPr>
              <a:t>Homologation du Concordataire</a:t>
            </a:r>
            <a:endParaRPr lang="fr-FR" sz="1400" b="1"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La soumission de l’homologation du concordat au juge a 3 raisons :</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Nécessité de protéger les créanciers minoritaires et absents qui seront liés par la décision de la majorité</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L’évitement de tout abus éventuel des créanciers majoritaires par un débiteur qui leur ferait de proposition intéressante mais difficile à exécuter</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Un concordat qui serait accordé à un débiteur indigne.</a:t>
            </a:r>
          </a:p>
          <a:p>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Les exigences auxquelles est subordonnée l’homologation du concordat de redressement </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Un concordat valide : la réunion des conditions de validité du concordat</a:t>
            </a:r>
          </a:p>
          <a:p>
            <a:pPr marL="171450" indent="-171450">
              <a:buFont typeface="Arial" panose="020B0604020202020204" pitchFamily="34" charset="0"/>
              <a:buChar char="•"/>
            </a:pPr>
            <a:r>
              <a:rPr lang="fr-FR" sz="1200" kern="1200" dirty="0">
                <a:solidFill>
                  <a:schemeClr val="tx1"/>
                </a:solidFill>
                <a:effectLst/>
                <a:latin typeface="+mn-lt"/>
                <a:ea typeface="+mn-ea"/>
                <a:cs typeface="+mn-cs"/>
              </a:rPr>
              <a:t>Absence de motif tire de l’ordre public ou de l’intérêt collectif empêchant le concordat</a:t>
            </a:r>
          </a:p>
          <a:p>
            <a:pPr marL="171450" indent="-171450">
              <a:buFont typeface="Arial" panose="020B0604020202020204" pitchFamily="34" charset="0"/>
              <a:buChar char="•"/>
            </a:pPr>
            <a:r>
              <a:rPr lang="fr-SN" sz="1200" kern="1200" dirty="0">
                <a:solidFill>
                  <a:schemeClr val="tx1"/>
                </a:solidFill>
                <a:effectLst/>
                <a:latin typeface="+mn-lt"/>
                <a:ea typeface="+mn-ea"/>
                <a:cs typeface="+mn-cs"/>
              </a:rPr>
              <a:t>Si le concordat offre des possibilités sérieuses de redressement de l’entreprise et du règlement du passif</a:t>
            </a:r>
            <a:endParaRPr lang="fr-FR" sz="1200" kern="1200" dirty="0">
              <a:solidFill>
                <a:schemeClr val="tx1"/>
              </a:solidFill>
              <a:effectLst/>
              <a:latin typeface="+mn-lt"/>
              <a:ea typeface="+mn-ea"/>
              <a:cs typeface="+mn-cs"/>
            </a:endParaRPr>
          </a:p>
          <a:p>
            <a:pPr marL="171450" indent="-171450">
              <a:buFont typeface="Arial" panose="020B0604020202020204" pitchFamily="34" charset="0"/>
              <a:buChar char="•"/>
            </a:pPr>
            <a:r>
              <a:rPr lang="fr-SN" sz="1200" kern="1200" dirty="0">
                <a:solidFill>
                  <a:schemeClr val="tx1"/>
                </a:solidFill>
                <a:effectLst/>
                <a:latin typeface="+mn-lt"/>
                <a:ea typeface="+mn-ea"/>
                <a:cs typeface="+mn-cs"/>
              </a:rPr>
              <a:t>Le cas échéant, concernant le redressement judiciaire d’une personne morale, la direction de celle-ci n’est plus assurée par les dirigeants dont le remplacement a été proposé dans les offres concordataires ou par le syndic ou contre lesquels il a été prononce soit la faillite personnelle soit l’interdiction de diriger, gérer, administrer une entreprise commerciale</a:t>
            </a:r>
            <a:endParaRPr lang="fr-FR" sz="1200" kern="1200" dirty="0">
              <a:solidFill>
                <a:schemeClr val="tx1"/>
              </a:solidFill>
              <a:effectLst/>
              <a:latin typeface="+mn-lt"/>
              <a:ea typeface="+mn-ea"/>
              <a:cs typeface="+mn-cs"/>
            </a:endParaRPr>
          </a:p>
          <a:p>
            <a:r>
              <a:rPr lang="fr-SN" sz="1200" b="1" kern="1200" cap="small" dirty="0">
                <a:solidFill>
                  <a:schemeClr val="tx1"/>
                </a:solidFill>
                <a:effectLst/>
                <a:latin typeface="+mn-lt"/>
                <a:ea typeface="+mn-ea"/>
                <a:cs typeface="+mn-cs"/>
              </a:rPr>
              <a:t> </a:t>
            </a:r>
            <a:endParaRPr lang="fr-FR" sz="105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Lorsqu’elle constate la réunion de toutes les conditions requises, il y a homologation du concordat de redressement. Dans le cas contraire, la décision constate le rejet du concordat et convertit le redressement judiciaire en liquidation des biens</a:t>
            </a:r>
            <a:r>
              <a:rPr lang="fr-SN" sz="1200" b="1" kern="1200" dirty="0">
                <a:solidFill>
                  <a:schemeClr val="tx1"/>
                </a:solidFill>
                <a:effectLst/>
                <a:latin typeface="+mn-lt"/>
                <a:ea typeface="+mn-ea"/>
                <a:cs typeface="+mn-cs"/>
              </a:rPr>
              <a:t> (Article 126 al. 2 &amp; 3).</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La juridiction compétente peut désigner ou maintenir en fonction les contrôleurs ou le syndic pour surveiller l’exécution du concordat (</a:t>
            </a:r>
            <a:r>
              <a:rPr lang="fr-SN" sz="1200" b="1" kern="1200" dirty="0">
                <a:solidFill>
                  <a:schemeClr val="tx1"/>
                </a:solidFill>
                <a:effectLst/>
                <a:latin typeface="+mn-lt"/>
                <a:ea typeface="+mn-ea"/>
                <a:cs typeface="+mn-cs"/>
              </a:rPr>
              <a:t>Article 128 al. 1</a:t>
            </a:r>
            <a:r>
              <a:rPr lang="fr-SN" sz="1200" kern="1200" dirty="0">
                <a:solidFill>
                  <a:schemeClr val="tx1"/>
                </a:solidFill>
                <a:effectLst/>
                <a:latin typeface="+mn-lt"/>
                <a:ea typeface="+mn-ea"/>
                <a:cs typeface="+mn-cs"/>
              </a:rPr>
              <a:t>)</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Le greffier ou à défaut le syndic accomplit les formalités relatives à la décision d'homologation ou du rejet du concordat de redressement judiciaire</a:t>
            </a:r>
            <a:r>
              <a:rPr lang="fr-SN" sz="1200" b="1" kern="1200" dirty="0">
                <a:solidFill>
                  <a:schemeClr val="tx1"/>
                </a:solidFill>
                <a:effectLst/>
                <a:latin typeface="+mn-lt"/>
                <a:ea typeface="+mn-ea"/>
                <a:cs typeface="+mn-cs"/>
              </a:rPr>
              <a:t> (Article 129 al. 1 &amp; 2).</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La décision d’homologation ne peut faire l'objet que d'un appel formé par le syndic, un représentant mandaté par la majorité du personnel, un créancier contrôleur ou par le ministère public dans les quinze (15) jours à compter de sa publication</a:t>
            </a:r>
            <a:r>
              <a:rPr lang="fr-SN" sz="1200" b="1" kern="1200" dirty="0">
                <a:solidFill>
                  <a:schemeClr val="tx1"/>
                </a:solidFill>
                <a:effectLst/>
                <a:latin typeface="+mn-lt"/>
                <a:ea typeface="+mn-ea"/>
                <a:cs typeface="+mn-cs"/>
              </a:rPr>
              <a:t> (Article 129 al. 1).</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La décision de rejet du concordat de redressement judiciaire fait l'objet des communications et publicités par les soins du greffier ou syndic. Elle ne peut faire l'objet que d'un appel formé dans les quinze (15) jours de son prononcé, par le débiteur ou le ministère public</a:t>
            </a:r>
            <a:r>
              <a:rPr lang="fr-SN" sz="1200" b="1" kern="1200" dirty="0">
                <a:solidFill>
                  <a:schemeClr val="tx1"/>
                </a:solidFill>
                <a:effectLst/>
                <a:latin typeface="+mn-lt"/>
                <a:ea typeface="+mn-ea"/>
                <a:cs typeface="+mn-cs"/>
              </a:rPr>
              <a:t> (Article 129 al. 2).</a:t>
            </a:r>
            <a:endParaRPr lang="fr-FR" sz="1200" kern="1200" dirty="0">
              <a:solidFill>
                <a:schemeClr val="tx1"/>
              </a:solidFill>
              <a:effectLst/>
              <a:latin typeface="+mn-lt"/>
              <a:ea typeface="+mn-ea"/>
              <a:cs typeface="+mn-cs"/>
            </a:endParaRPr>
          </a:p>
          <a:p>
            <a:pPr marL="228600" indent="-228600">
              <a:buFont typeface="+mj-lt"/>
              <a:buAutoNum type="arabicPeriod"/>
            </a:pPr>
            <a:endParaRPr lang="fr-FR" sz="1200" kern="1200" dirty="0">
              <a:solidFill>
                <a:schemeClr val="tx1"/>
              </a:solidFill>
              <a:effectLst/>
              <a:latin typeface="+mn-lt"/>
              <a:ea typeface="+mn-ea"/>
              <a:cs typeface="+mn-cs"/>
            </a:endParaRPr>
          </a:p>
          <a:p>
            <a:pPr marL="228600" lvl="0" indent="-228600">
              <a:buFont typeface="+mj-lt"/>
              <a:buAutoNum type="arabicPeriod"/>
            </a:pPr>
            <a:r>
              <a:rPr lang="fr-SN" sz="1200" kern="1200" dirty="0">
                <a:solidFill>
                  <a:schemeClr val="tx1"/>
                </a:solidFill>
                <a:effectLst/>
                <a:latin typeface="+mn-lt"/>
                <a:ea typeface="+mn-ea"/>
                <a:cs typeface="+mn-cs"/>
              </a:rPr>
              <a:t>La décision de la juridiction d'appel fait l'objet des communications et publicités dans les mêmes conditions</a:t>
            </a:r>
            <a:r>
              <a:rPr lang="fr-SN" sz="1200" b="1" kern="1200" dirty="0">
                <a:solidFill>
                  <a:schemeClr val="tx1"/>
                </a:solidFill>
                <a:effectLst/>
                <a:latin typeface="+mn-lt"/>
                <a:ea typeface="+mn-ea"/>
                <a:cs typeface="+mn-cs"/>
              </a:rPr>
              <a:t> (Article 129 al. 3).</a:t>
            </a:r>
            <a:endParaRPr lang="fr-FR"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 </a:t>
            </a:r>
          </a:p>
          <a:p>
            <a:pPr lvl="0"/>
            <a:r>
              <a:rPr lang="fr-FR" sz="1200" b="1" kern="1200" cap="small" dirty="0">
                <a:solidFill>
                  <a:schemeClr val="tx1"/>
                </a:solidFill>
                <a:effectLst/>
                <a:latin typeface="+mn-lt"/>
                <a:ea typeface="+mn-ea"/>
                <a:cs typeface="+mn-cs"/>
              </a:rPr>
              <a:t>Exécution du Concordataire de redressement Homologue</a:t>
            </a:r>
            <a:endParaRPr lang="fr-FR" sz="1400" b="1"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endParaRPr lang="fr-FR" dirty="0"/>
          </a:p>
        </p:txBody>
      </p:sp>
      <p:sp>
        <p:nvSpPr>
          <p:cNvPr id="4" name="Slide Number Placeholder 3">
            <a:extLst>
              <a:ext uri="{FF2B5EF4-FFF2-40B4-BE49-F238E27FC236}">
                <a16:creationId xmlns:a16="http://schemas.microsoft.com/office/drawing/2014/main" id="{21D3E0BF-D266-8EAF-8FC4-B4F99954695D}"/>
              </a:ext>
            </a:extLst>
          </p:cNvPr>
          <p:cNvSpPr>
            <a:spLocks noGrp="1"/>
          </p:cNvSpPr>
          <p:nvPr>
            <p:ph type="sldNum" sz="quarter" idx="10"/>
          </p:nvPr>
        </p:nvSpPr>
        <p:spPr/>
        <p:txBody>
          <a:bodyPr/>
          <a:lstStyle/>
          <a:p>
            <a:fld id="{1D76769E-C829-4283-B80E-CB90D995C291}" type="slidenum">
              <a:rPr lang="fr-FR" smtClean="0"/>
              <a:pPr/>
              <a:t>3</a:t>
            </a:fld>
            <a:endParaRPr lang="fr-FR"/>
          </a:p>
        </p:txBody>
      </p:sp>
    </p:spTree>
    <p:extLst>
      <p:ext uri="{BB962C8B-B14F-4D97-AF65-F5344CB8AC3E}">
        <p14:creationId xmlns:p14="http://schemas.microsoft.com/office/powerpoint/2010/main" val="2691549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8448E-2177-6C08-1845-36906B1500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EB6A90-C891-2176-2383-A86FB6AF44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2FCADE-2B34-9B6D-898F-E04F1C69E59B}"/>
              </a:ext>
            </a:extLst>
          </p:cNvPr>
          <p:cNvSpPr>
            <a:spLocks noGrp="1"/>
          </p:cNvSpPr>
          <p:nvPr>
            <p:ph type="body" idx="1"/>
          </p:nvPr>
        </p:nvSpPr>
        <p:spPr/>
        <p:txBody>
          <a:bodyPr>
            <a:normAutofit fontScale="85000" lnSpcReduction="20000"/>
          </a:bodyPr>
          <a:lstStyle/>
          <a:p>
            <a:pPr lvl="0"/>
            <a:r>
              <a:rPr lang="fr-FR" sz="1200" b="1" kern="1200" cap="small" dirty="0">
                <a:solidFill>
                  <a:schemeClr val="tx1"/>
                </a:solidFill>
                <a:effectLst/>
                <a:latin typeface="+mn-lt"/>
                <a:ea typeface="+mn-ea"/>
                <a:cs typeface="+mn-cs"/>
              </a:rPr>
              <a:t>Préparation et formation </a:t>
            </a:r>
            <a:endParaRPr lang="fr-FR" sz="1400" b="1"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1</a:t>
            </a:r>
            <a:r>
              <a:rPr lang="fr-SN" sz="1200" kern="1200" dirty="0">
                <a:solidFill>
                  <a:schemeClr val="tx1"/>
                </a:solidFill>
                <a:effectLst/>
                <a:latin typeface="+mn-lt"/>
                <a:ea typeface="+mn-ea"/>
                <a:cs typeface="+mn-cs"/>
              </a:rPr>
              <a:t>. Après le dépôt de la proposition de concordat par le débiteur, le greffier la communique au syndic qui recueille l’avis des contrôleurs</a:t>
            </a:r>
            <a:r>
              <a:rPr lang="fr-SN" sz="1200" b="1" kern="1200" dirty="0">
                <a:solidFill>
                  <a:schemeClr val="tx1"/>
                </a:solidFill>
                <a:effectLst/>
                <a:latin typeface="+mn-lt"/>
                <a:ea typeface="+mn-ea"/>
                <a:cs typeface="+mn-cs"/>
              </a:rPr>
              <a:t> (Article 119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2. </a:t>
            </a:r>
            <a:r>
              <a:rPr lang="fr-SN" sz="1200" kern="1200" dirty="0">
                <a:solidFill>
                  <a:schemeClr val="tx1"/>
                </a:solidFill>
                <a:effectLst/>
                <a:latin typeface="+mn-lt"/>
                <a:ea typeface="+mn-ea"/>
                <a:cs typeface="+mn-cs"/>
              </a:rPr>
              <a:t>Le greffier avise les créanciers de cette proposition et avertit les créanciers munis d’une sûreté réelle spéciale d’avoir à faire connaître s’ils acceptent ces propositions concordataires ou entendent octroyer des délais et des remises différents de ceux proposés et lesquels</a:t>
            </a:r>
            <a:r>
              <a:rPr lang="fr-SN" sz="1200" b="1" kern="1200" dirty="0">
                <a:solidFill>
                  <a:schemeClr val="tx1"/>
                </a:solidFill>
                <a:effectLst/>
                <a:latin typeface="+mn-lt"/>
                <a:ea typeface="+mn-ea"/>
                <a:cs typeface="+mn-cs"/>
              </a:rPr>
              <a:t> (Article 119 al. 3).</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3. </a:t>
            </a:r>
            <a:r>
              <a:rPr lang="fr-SN" sz="1200" kern="1200" dirty="0">
                <a:solidFill>
                  <a:schemeClr val="tx1"/>
                </a:solidFill>
                <a:effectLst/>
                <a:latin typeface="+mn-lt"/>
                <a:ea typeface="+mn-ea"/>
                <a:cs typeface="+mn-cs"/>
              </a:rPr>
              <a:t>Le syndic met à profit les délais de production et de vérification des créances pour rapprocher les positions du débiteur et des créanciers sur l’élaboration du concordat et pour établir le bilan économique et social</a:t>
            </a:r>
            <a:r>
              <a:rPr lang="fr-SN" sz="1200" b="1" kern="1200" dirty="0">
                <a:solidFill>
                  <a:schemeClr val="tx1"/>
                </a:solidFill>
                <a:effectLst/>
                <a:latin typeface="+mn-lt"/>
                <a:ea typeface="+mn-ea"/>
                <a:cs typeface="+mn-cs"/>
              </a:rPr>
              <a:t> (Article 119 al. 5).</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4. </a:t>
            </a:r>
            <a:r>
              <a:rPr lang="fr-SN" sz="1200" kern="1200" dirty="0">
                <a:solidFill>
                  <a:schemeClr val="tx1"/>
                </a:solidFill>
                <a:effectLst/>
                <a:latin typeface="+mn-lt"/>
                <a:ea typeface="+mn-ea"/>
                <a:cs typeface="+mn-cs"/>
              </a:rPr>
              <a:t>Il transmet au juge-commissaire, avant la convocation de 1' assemblée concordataire, un rapport indiquant, pour chaque créancier :                                                               </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SN" sz="1200" kern="1200" dirty="0">
                <a:solidFill>
                  <a:schemeClr val="tx1"/>
                </a:solidFill>
                <a:effectLst/>
                <a:latin typeface="+mn-lt"/>
                <a:ea typeface="+mn-ea"/>
                <a:cs typeface="+mn-cs"/>
              </a:rPr>
              <a:t>s'il a été effectivement contacté et à quelle date ; </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SN" sz="1200" kern="1200" dirty="0">
                <a:solidFill>
                  <a:schemeClr val="tx1"/>
                </a:solidFill>
                <a:effectLst/>
                <a:latin typeface="+mn-lt"/>
                <a:ea typeface="+mn-ea"/>
                <a:cs typeface="+mn-cs"/>
              </a:rPr>
              <a:t>s'il apprécie positivement le projet de concordat et est favorable à son adoption ; s'il y est défavorable, la raison qu'il invoque</a:t>
            </a:r>
            <a:r>
              <a:rPr lang="fr-SN" sz="1200" b="1" kern="1200" dirty="0">
                <a:solidFill>
                  <a:schemeClr val="tx1"/>
                </a:solidFill>
                <a:effectLst/>
                <a:latin typeface="+mn-lt"/>
                <a:ea typeface="+mn-ea"/>
                <a:cs typeface="+mn-cs"/>
              </a:rPr>
              <a:t> (Article 119 al. 5).</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5. </a:t>
            </a:r>
            <a:r>
              <a:rPr lang="fr-SN" sz="1200" kern="1200" dirty="0">
                <a:solidFill>
                  <a:schemeClr val="tx1"/>
                </a:solidFill>
                <a:effectLst/>
                <a:latin typeface="+mn-lt"/>
                <a:ea typeface="+mn-ea"/>
                <a:cs typeface="+mn-cs"/>
              </a:rPr>
              <a:t>Les créanciers munis de sûretés réelles spéciales, même si leur sûreté est contestée, déposent au greffe leurs réponses à l’avertissement à eux fait</a:t>
            </a:r>
            <a:r>
              <a:rPr lang="fr-SN" sz="1200" b="1" kern="1200" dirty="0">
                <a:solidFill>
                  <a:schemeClr val="tx1"/>
                </a:solidFill>
                <a:effectLst/>
                <a:latin typeface="+mn-lt"/>
                <a:ea typeface="+mn-ea"/>
                <a:cs typeface="+mn-cs"/>
              </a:rPr>
              <a:t> (Article 120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6. </a:t>
            </a:r>
            <a:r>
              <a:rPr lang="fr-SN" sz="1200" kern="1200" dirty="0">
                <a:solidFill>
                  <a:schemeClr val="tx1"/>
                </a:solidFill>
                <a:effectLst/>
                <a:latin typeface="+mn-lt"/>
                <a:ea typeface="+mn-ea"/>
                <a:cs typeface="+mn-cs"/>
              </a:rPr>
              <a:t>Le greffier transmet au fur et à mesure de leur réception, copie des déclarations des créanciers au juge commissaire et au syndic</a:t>
            </a:r>
            <a:r>
              <a:rPr lang="fr-SN" sz="1200" b="1" kern="1200" dirty="0">
                <a:solidFill>
                  <a:schemeClr val="tx1"/>
                </a:solidFill>
                <a:effectLst/>
                <a:latin typeface="+mn-lt"/>
                <a:ea typeface="+mn-ea"/>
                <a:cs typeface="+mn-cs"/>
              </a:rPr>
              <a:t> (Article 120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7. </a:t>
            </a:r>
            <a:r>
              <a:rPr lang="fr-SN" sz="1200" kern="1200" dirty="0">
                <a:solidFill>
                  <a:schemeClr val="tx1"/>
                </a:solidFill>
                <a:effectLst/>
                <a:latin typeface="+mn-lt"/>
                <a:ea typeface="+mn-ea"/>
                <a:cs typeface="+mn-cs"/>
              </a:rPr>
              <a:t>Avec le concours du débiteur, le syndic établit un bilan économique et social qui précise 1'origine, 1'importance et la nature des difficultés de 1'entreprise débitrice. A cette fin, il reçoit du juge-commissaire tous renseignements et documents utiles et peut entendre toute personne susceptible de lui apporter toutes informations utiles</a:t>
            </a:r>
            <a:r>
              <a:rPr lang="fr-SN" sz="1200" b="1" kern="1200" dirty="0">
                <a:solidFill>
                  <a:schemeClr val="tx1"/>
                </a:solidFill>
                <a:effectLst/>
                <a:latin typeface="+mn-lt"/>
                <a:ea typeface="+mn-ea"/>
                <a:cs typeface="+mn-cs"/>
              </a:rPr>
              <a:t> (Article 119-1 a.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8. </a:t>
            </a:r>
            <a:r>
              <a:rPr lang="fr-SN" sz="1200" kern="1200" dirty="0">
                <a:solidFill>
                  <a:schemeClr val="tx1"/>
                </a:solidFill>
                <a:effectLst/>
                <a:latin typeface="+mn-lt"/>
                <a:ea typeface="+mn-ea"/>
                <a:cs typeface="+mn-cs"/>
              </a:rPr>
              <a:t>Lorsque le projet de concordat de redressement judiciaire prévoit une modification de capital social, le syndic demande au conseil d'administration de la personne morale débitrice, au président de la société par actions simplifiées ou aux gérants, selon le cas, de convoquer l'assemblée générale extraordinaire ou l'assemblée des associés. Si cette convocation n'est pas intervenue dans le délai de quinze (15) jours suivant la demande du syndic, celui-ci y procède lui-même</a:t>
            </a:r>
            <a:r>
              <a:rPr lang="fr-SN" sz="1200" b="1" kern="1200" dirty="0">
                <a:solidFill>
                  <a:schemeClr val="tx1"/>
                </a:solidFill>
                <a:effectLst/>
                <a:latin typeface="+mn-lt"/>
                <a:ea typeface="+mn-ea"/>
                <a:cs typeface="+mn-cs"/>
              </a:rPr>
              <a:t> (Article 119-2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9. </a:t>
            </a:r>
            <a:r>
              <a:rPr lang="fr-SN" sz="1200" kern="1200" dirty="0">
                <a:solidFill>
                  <a:schemeClr val="tx1"/>
                </a:solidFill>
                <a:effectLst/>
                <a:latin typeface="+mn-lt"/>
                <a:ea typeface="+mn-ea"/>
                <a:cs typeface="+mn-cs"/>
              </a:rPr>
              <a:t>Lorsque le projet de concordat de redressement judiciaire comporte des propositions de conversion de créances en titres donnant ou pouvant donner accès au capital social de 1'entreprise débitrice, le syndic recueille par écrit l'accord individuel de chaque créancier dont la créance est mise et qui accepte une telle conversion</a:t>
            </a:r>
            <a:r>
              <a:rPr lang="fr-SN" sz="1200" b="1" kern="1200" dirty="0">
                <a:solidFill>
                  <a:schemeClr val="tx1"/>
                </a:solidFill>
                <a:effectLst/>
                <a:latin typeface="+mn-lt"/>
                <a:ea typeface="+mn-ea"/>
                <a:cs typeface="+mn-cs"/>
              </a:rPr>
              <a:t> (Article 119-3 a. 1).</a:t>
            </a:r>
            <a:endParaRPr lang="fr-FR"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DD5265E-49DC-04A3-ED00-863B06F87DDC}"/>
              </a:ext>
            </a:extLst>
          </p:cNvPr>
          <p:cNvSpPr>
            <a:spLocks noGrp="1"/>
          </p:cNvSpPr>
          <p:nvPr>
            <p:ph type="sldNum" sz="quarter" idx="10"/>
          </p:nvPr>
        </p:nvSpPr>
        <p:spPr/>
        <p:txBody>
          <a:bodyPr/>
          <a:lstStyle/>
          <a:p>
            <a:fld id="{1D76769E-C829-4283-B80E-CB90D995C291}" type="slidenum">
              <a:rPr lang="fr-FR" smtClean="0"/>
              <a:pPr/>
              <a:t>4</a:t>
            </a:fld>
            <a:endParaRPr lang="fr-FR"/>
          </a:p>
        </p:txBody>
      </p:sp>
    </p:spTree>
    <p:extLst>
      <p:ext uri="{BB962C8B-B14F-4D97-AF65-F5344CB8AC3E}">
        <p14:creationId xmlns:p14="http://schemas.microsoft.com/office/powerpoint/2010/main" val="1872742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60D8A-8EB8-CA2B-AC08-11B1CAC986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7F8F1F-F6ED-0F24-8296-7D3CE39A1F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CE3777-C9E0-F871-1AA4-03F45E21A0FD}"/>
              </a:ext>
            </a:extLst>
          </p:cNvPr>
          <p:cNvSpPr>
            <a:spLocks noGrp="1"/>
          </p:cNvSpPr>
          <p:nvPr>
            <p:ph type="body" idx="1"/>
          </p:nvPr>
        </p:nvSpPr>
        <p:spPr/>
        <p:txBody>
          <a:bodyPr>
            <a:normAutofit/>
          </a:bodyPr>
          <a:lstStyle/>
          <a:p>
            <a:endParaRPr lang="fr-FR"/>
          </a:p>
        </p:txBody>
      </p:sp>
      <p:sp>
        <p:nvSpPr>
          <p:cNvPr id="4" name="Slide Number Placeholder 3">
            <a:extLst>
              <a:ext uri="{FF2B5EF4-FFF2-40B4-BE49-F238E27FC236}">
                <a16:creationId xmlns:a16="http://schemas.microsoft.com/office/drawing/2014/main" id="{DF94B0C8-C2B8-C985-445D-324145DF5929}"/>
              </a:ext>
            </a:extLst>
          </p:cNvPr>
          <p:cNvSpPr>
            <a:spLocks noGrp="1"/>
          </p:cNvSpPr>
          <p:nvPr>
            <p:ph type="sldNum" sz="quarter" idx="10"/>
          </p:nvPr>
        </p:nvSpPr>
        <p:spPr/>
        <p:txBody>
          <a:bodyPr/>
          <a:lstStyle/>
          <a:p>
            <a:fld id="{1D76769E-C829-4283-B80E-CB90D995C291}" type="slidenum">
              <a:rPr lang="fr-FR" smtClean="0"/>
              <a:pPr/>
              <a:t>5</a:t>
            </a:fld>
            <a:endParaRPr lang="fr-FR"/>
          </a:p>
        </p:txBody>
      </p:sp>
    </p:spTree>
    <p:extLst>
      <p:ext uri="{BB962C8B-B14F-4D97-AF65-F5344CB8AC3E}">
        <p14:creationId xmlns:p14="http://schemas.microsoft.com/office/powerpoint/2010/main" val="2999193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93351-9174-4DB5-47F2-A64EDCE31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C52333-52BB-C2BD-8198-037B1A83C7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6D1BC3-6C1A-2C67-E254-3A40C258BA77}"/>
              </a:ext>
            </a:extLst>
          </p:cNvPr>
          <p:cNvSpPr>
            <a:spLocks noGrp="1"/>
          </p:cNvSpPr>
          <p:nvPr>
            <p:ph type="body" idx="1"/>
          </p:nvPr>
        </p:nvSpPr>
        <p:spPr/>
        <p:txBody>
          <a:bodyPr>
            <a:normAutofit/>
          </a:bodyPr>
          <a:lstStyle/>
          <a:p>
            <a:pPr lvl="0"/>
            <a:r>
              <a:rPr lang="fr-FR" sz="1200" b="1" kern="1200" cap="small" dirty="0">
                <a:solidFill>
                  <a:schemeClr val="tx1"/>
                </a:solidFill>
                <a:effectLst/>
                <a:latin typeface="+mn-lt"/>
                <a:ea typeface="+mn-ea"/>
                <a:cs typeface="+mn-cs"/>
              </a:rPr>
              <a:t>Convocation de l’Assemblée Concordataire</a:t>
            </a:r>
            <a:endParaRPr lang="fr-FR" sz="1400" b="1"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1. </a:t>
            </a:r>
            <a:r>
              <a:rPr lang="fr-SN" sz="1200" kern="1200" dirty="0">
                <a:solidFill>
                  <a:schemeClr val="tx1"/>
                </a:solidFill>
                <a:effectLst/>
                <a:latin typeface="+mn-lt"/>
                <a:ea typeface="+mn-ea"/>
                <a:cs typeface="+mn-cs"/>
              </a:rPr>
              <a:t>Le juge commissaire saisit le président du tribunal qui fait convoquer les créanciers dont les créances ont été admises à titre chirographaire, définitivement ou par provision</a:t>
            </a:r>
            <a:r>
              <a:rPr lang="fr-SN" sz="1200" b="1" kern="1200" dirty="0">
                <a:solidFill>
                  <a:schemeClr val="tx1"/>
                </a:solidFill>
                <a:effectLst/>
                <a:latin typeface="+mn-lt"/>
                <a:ea typeface="+mn-ea"/>
                <a:cs typeface="+mn-cs"/>
              </a:rPr>
              <a:t> (Article 122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2. </a:t>
            </a:r>
            <a:r>
              <a:rPr lang="fr-SN" sz="1200" kern="1200" dirty="0">
                <a:solidFill>
                  <a:schemeClr val="tx1"/>
                </a:solidFill>
                <a:effectLst/>
                <a:latin typeface="+mn-lt"/>
                <a:ea typeface="+mn-ea"/>
                <a:cs typeface="+mn-cs"/>
              </a:rPr>
              <a:t>A cette convocation, il est joint : </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SN" sz="1200" kern="1200" dirty="0">
                <a:solidFill>
                  <a:schemeClr val="tx1"/>
                </a:solidFill>
                <a:effectLst/>
                <a:latin typeface="+mn-lt"/>
                <a:ea typeface="+mn-ea"/>
                <a:cs typeface="+mn-cs"/>
              </a:rPr>
              <a:t>l’état établi par le syndic et déposé au greffe dressant la situation active et passive du débiteur avec ventilation de l’actif mobilier et immobilier</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SN" sz="1200" kern="1200" dirty="0">
                <a:solidFill>
                  <a:schemeClr val="tx1"/>
                </a:solidFill>
                <a:effectLst/>
                <a:latin typeface="+mn-lt"/>
                <a:ea typeface="+mn-ea"/>
                <a:cs typeface="+mn-cs"/>
              </a:rPr>
              <a:t>le texte définitif des propositions concordataires du débiteur avec indication des garanties offertes et des mesures de redressement</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SN" sz="1200" kern="1200" dirty="0">
                <a:solidFill>
                  <a:schemeClr val="tx1"/>
                </a:solidFill>
                <a:effectLst/>
                <a:latin typeface="+mn-lt"/>
                <a:ea typeface="+mn-ea"/>
                <a:cs typeface="+mn-cs"/>
              </a:rPr>
              <a:t>l’avis des contrôleurs s’ils ont été nommés</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SN" sz="1200" kern="1200" dirty="0">
                <a:solidFill>
                  <a:schemeClr val="tx1"/>
                </a:solidFill>
                <a:effectLst/>
                <a:latin typeface="+mn-lt"/>
                <a:ea typeface="+mn-ea"/>
                <a:cs typeface="+mn-cs"/>
              </a:rPr>
              <a:t>l’indication que chaque créancier muni d’une sûreté réelle a souscrit ou non la déclaration</a:t>
            </a:r>
            <a:r>
              <a:rPr lang="fr-SN" sz="1200" b="1" kern="1200" dirty="0">
                <a:solidFill>
                  <a:schemeClr val="tx1"/>
                </a:solidFill>
                <a:effectLst/>
                <a:latin typeface="+mn-lt"/>
                <a:ea typeface="+mn-ea"/>
                <a:cs typeface="+mn-cs"/>
              </a:rPr>
              <a:t> (Article 122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3. </a:t>
            </a:r>
            <a:r>
              <a:rPr lang="fr-SN" sz="1200" kern="1200" dirty="0">
                <a:solidFill>
                  <a:schemeClr val="tx1"/>
                </a:solidFill>
                <a:effectLst/>
                <a:latin typeface="+mn-lt"/>
                <a:ea typeface="+mn-ea"/>
                <a:cs typeface="+mn-cs"/>
              </a:rPr>
              <a:t>Aux lieu, jour et heure fixés par le tribunal, l’assemblée se réunit, le juge commissaire et le Procureur de la République sont présents et entendus</a:t>
            </a:r>
            <a:r>
              <a:rPr lang="fr-SN" sz="1200" b="1" kern="1200" dirty="0">
                <a:solidFill>
                  <a:schemeClr val="tx1"/>
                </a:solidFill>
                <a:effectLst/>
                <a:latin typeface="+mn-lt"/>
                <a:ea typeface="+mn-ea"/>
                <a:cs typeface="+mn-cs"/>
              </a:rPr>
              <a:t> (Article 123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4. </a:t>
            </a:r>
            <a:r>
              <a:rPr lang="fr-SN" sz="1200" kern="1200" dirty="0">
                <a:solidFill>
                  <a:schemeClr val="tx1"/>
                </a:solidFill>
                <a:effectLst/>
                <a:latin typeface="+mn-lt"/>
                <a:ea typeface="+mn-ea"/>
                <a:cs typeface="+mn-cs"/>
              </a:rPr>
              <a:t>Les créanciers admis se présentent en personne ou se font représenter par un mandataire muni d’une procuration régulière et spéciale</a:t>
            </a:r>
            <a:r>
              <a:rPr lang="fr-SN" sz="1200" b="1" kern="1200" dirty="0">
                <a:solidFill>
                  <a:schemeClr val="tx1"/>
                </a:solidFill>
                <a:effectLst/>
                <a:latin typeface="+mn-lt"/>
                <a:ea typeface="+mn-ea"/>
                <a:cs typeface="+mn-cs"/>
              </a:rPr>
              <a:t> (Article 123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5. </a:t>
            </a:r>
            <a:r>
              <a:rPr lang="fr-SN" sz="1200" kern="1200" dirty="0">
                <a:solidFill>
                  <a:schemeClr val="tx1"/>
                </a:solidFill>
                <a:effectLst/>
                <a:latin typeface="+mn-lt"/>
                <a:ea typeface="+mn-ea"/>
                <a:cs typeface="+mn-cs"/>
              </a:rPr>
              <a:t>Le débiteur ou les dirigeants sociaux appelés à cette assemblée doivent s’y présenter en personne. S’ils doivent se faire représenter, c’est pour des motifs reconnus légitimes par le tribunal</a:t>
            </a:r>
            <a:r>
              <a:rPr lang="fr-SN" sz="1200" b="1" kern="1200" dirty="0">
                <a:solidFill>
                  <a:schemeClr val="tx1"/>
                </a:solidFill>
                <a:effectLst/>
                <a:latin typeface="+mn-lt"/>
                <a:ea typeface="+mn-ea"/>
                <a:cs typeface="+mn-cs"/>
              </a:rPr>
              <a:t> (Article 123 al. 4).</a:t>
            </a:r>
            <a:endParaRPr lang="fr-FR"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B211077-A2F7-B301-40A2-237981E2FB0D}"/>
              </a:ext>
            </a:extLst>
          </p:cNvPr>
          <p:cNvSpPr>
            <a:spLocks noGrp="1"/>
          </p:cNvSpPr>
          <p:nvPr>
            <p:ph type="sldNum" sz="quarter" idx="10"/>
          </p:nvPr>
        </p:nvSpPr>
        <p:spPr/>
        <p:txBody>
          <a:bodyPr/>
          <a:lstStyle/>
          <a:p>
            <a:fld id="{1D76769E-C829-4283-B80E-CB90D995C291}" type="slidenum">
              <a:rPr lang="fr-FR" smtClean="0"/>
              <a:pPr/>
              <a:t>6</a:t>
            </a:fld>
            <a:endParaRPr lang="fr-FR"/>
          </a:p>
        </p:txBody>
      </p:sp>
    </p:spTree>
    <p:extLst>
      <p:ext uri="{BB962C8B-B14F-4D97-AF65-F5344CB8AC3E}">
        <p14:creationId xmlns:p14="http://schemas.microsoft.com/office/powerpoint/2010/main" val="4136721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88A7C2-941D-EE70-485A-D2321FABE9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AFA3D5-947F-EEDB-746B-42188D8456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C5F3C9-565D-5780-F26B-EA972113FF20}"/>
              </a:ext>
            </a:extLst>
          </p:cNvPr>
          <p:cNvSpPr>
            <a:spLocks noGrp="1"/>
          </p:cNvSpPr>
          <p:nvPr>
            <p:ph type="body" idx="1"/>
          </p:nvPr>
        </p:nvSpPr>
        <p:spPr/>
        <p:txBody>
          <a:bodyPr>
            <a:normAutofit/>
          </a:bodyPr>
          <a:lstStyle/>
          <a:p>
            <a:endParaRPr lang="fr-FR"/>
          </a:p>
        </p:txBody>
      </p:sp>
      <p:sp>
        <p:nvSpPr>
          <p:cNvPr id="4" name="Slide Number Placeholder 3">
            <a:extLst>
              <a:ext uri="{FF2B5EF4-FFF2-40B4-BE49-F238E27FC236}">
                <a16:creationId xmlns:a16="http://schemas.microsoft.com/office/drawing/2014/main" id="{9288A8B1-F6BD-D1D7-3BEA-CFF15FA81861}"/>
              </a:ext>
            </a:extLst>
          </p:cNvPr>
          <p:cNvSpPr>
            <a:spLocks noGrp="1"/>
          </p:cNvSpPr>
          <p:nvPr>
            <p:ph type="sldNum" sz="quarter" idx="10"/>
          </p:nvPr>
        </p:nvSpPr>
        <p:spPr/>
        <p:txBody>
          <a:bodyPr/>
          <a:lstStyle/>
          <a:p>
            <a:fld id="{1D76769E-C829-4283-B80E-CB90D995C291}" type="slidenum">
              <a:rPr lang="fr-FR" smtClean="0"/>
              <a:pPr/>
              <a:t>7</a:t>
            </a:fld>
            <a:endParaRPr lang="fr-FR"/>
          </a:p>
        </p:txBody>
      </p:sp>
    </p:spTree>
    <p:extLst>
      <p:ext uri="{BB962C8B-B14F-4D97-AF65-F5344CB8AC3E}">
        <p14:creationId xmlns:p14="http://schemas.microsoft.com/office/powerpoint/2010/main" val="3279866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707F5F-0FE1-BE21-FB01-260E86CEF5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1B82B1-6E5E-33A9-25B4-2C2D065058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A8E2EC-A06B-FFEA-7DC2-AD0EDCBC69D6}"/>
              </a:ext>
            </a:extLst>
          </p:cNvPr>
          <p:cNvSpPr>
            <a:spLocks noGrp="1"/>
          </p:cNvSpPr>
          <p:nvPr>
            <p:ph type="body" idx="1"/>
          </p:nvPr>
        </p:nvSpPr>
        <p:spPr/>
        <p:txBody>
          <a:bodyPr>
            <a:normAutofit fontScale="77500" lnSpcReduction="20000"/>
          </a:bodyPr>
          <a:lstStyle/>
          <a:p>
            <a:r>
              <a:rPr lang="fr-FR" sz="1200" b="1" kern="1200" cap="small" dirty="0">
                <a:solidFill>
                  <a:schemeClr val="tx1"/>
                </a:solidFill>
                <a:effectLst/>
                <a:latin typeface="+mn-lt"/>
                <a:ea typeface="+mn-ea"/>
                <a:cs typeface="+mn-cs"/>
              </a:rPr>
              <a:t>Modalités du Concordat de Redressement</a:t>
            </a:r>
            <a:endParaRPr lang="fr-FR" sz="1400" b="1"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1. </a:t>
            </a:r>
            <a:r>
              <a:rPr lang="fr-SN" sz="1200" kern="1200" dirty="0">
                <a:solidFill>
                  <a:schemeClr val="tx1"/>
                </a:solidFill>
                <a:effectLst/>
                <a:latin typeface="+mn-lt"/>
                <a:ea typeface="+mn-ea"/>
                <a:cs typeface="+mn-cs"/>
              </a:rPr>
              <a:t>Lorsque la survie de l'entreprise débitrice le requiert, la juridiction compétente, sur la demande du syndic ou d'office, peut subordonner l'adoption du concordat de redressement judiciaire au remplacement d'un ou plusieurs dirigeants</a:t>
            </a:r>
            <a:r>
              <a:rPr lang="fr-SN" sz="1200" b="1" kern="1200" dirty="0">
                <a:solidFill>
                  <a:schemeClr val="tx1"/>
                </a:solidFill>
                <a:effectLst/>
                <a:latin typeface="+mn-lt"/>
                <a:ea typeface="+mn-ea"/>
                <a:cs typeface="+mn-cs"/>
              </a:rPr>
              <a:t> (Article127-1a.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2. </a:t>
            </a:r>
            <a:r>
              <a:rPr lang="fr-SN" sz="1200" kern="1200" dirty="0">
                <a:solidFill>
                  <a:schemeClr val="tx1"/>
                </a:solidFill>
                <a:effectLst/>
                <a:latin typeface="+mn-lt"/>
                <a:ea typeface="+mn-ea"/>
                <a:cs typeface="+mn-cs"/>
              </a:rPr>
              <a:t>A cette fin, la juridiction compétente peut, sur la demande du syndic, prononcer l’incessibilité des parts sociales, titres de capital ou valeurs mobilières donnant accès au capital, détenus par un ou plusieurs dirigeants, de droit ou de fait, rémunérés ou non, et décider que le droit de vote y attaché sera exercé par le syndic ou par un mandataire ad hoc désigné par la juridiction compétente pour une durée qu'elle fixe. Il peut encore ordonner la cession de ces parts sociales, titres de capital ou valeurs mobilières donnant accès au capital, le prix de cession étant fixé à dire d'expert</a:t>
            </a:r>
            <a:r>
              <a:rPr lang="fr-SN" sz="1200" b="1" kern="1200" dirty="0">
                <a:solidFill>
                  <a:schemeClr val="tx1"/>
                </a:solidFill>
                <a:effectLst/>
                <a:latin typeface="+mn-lt"/>
                <a:ea typeface="+mn-ea"/>
                <a:cs typeface="+mn-cs"/>
              </a:rPr>
              <a:t> (Article 127-1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3. </a:t>
            </a:r>
            <a:r>
              <a:rPr lang="fr-SN" sz="1200" kern="1200" dirty="0">
                <a:solidFill>
                  <a:schemeClr val="tx1"/>
                </a:solidFill>
                <a:effectLst/>
                <a:latin typeface="+mn-lt"/>
                <a:ea typeface="+mn-ea"/>
                <a:cs typeface="+mn-cs"/>
              </a:rPr>
              <a:t>Lorsque la cession totale ou partielle d'actif ou d'entreprise ou d'établissement est envisagée dans le concordat de redressement judiciaire, le syndic doit établir un état descriptif des biens meubles et immeubles dont la cession est envisagée, la liste des emplois qui y sont attachés, les sûretés réelles dont ils sont affectés et la quote-part de chaque bien dans le prix de cession. Cet état est joint à la convocation individuelle des créanciers dont les créances ont été admises à titre chirographaire, définitivement ou par provision</a:t>
            </a:r>
            <a:r>
              <a:rPr lang="fr-SN" sz="1200" b="1" kern="1200" dirty="0">
                <a:solidFill>
                  <a:schemeClr val="tx1"/>
                </a:solidFill>
                <a:effectLst/>
                <a:latin typeface="+mn-lt"/>
                <a:ea typeface="+mn-ea"/>
                <a:cs typeface="+mn-cs"/>
              </a:rPr>
              <a:t> (Article 131 al. 4).</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4. </a:t>
            </a:r>
            <a:r>
              <a:rPr lang="fr-SN" sz="1200" kern="1200" dirty="0">
                <a:solidFill>
                  <a:schemeClr val="tx1"/>
                </a:solidFill>
                <a:effectLst/>
                <a:latin typeface="+mn-lt"/>
                <a:ea typeface="+mn-ea"/>
                <a:cs typeface="+mn-cs"/>
              </a:rPr>
              <a:t>Le syndic est chargé de faire connaître ces offres de cession par tous moyens, notamment par la voie d'annonces légales, dès le moment où elles sont définitivement arrêtées par lui et le débiteur et approuvées par une décision du juge-commissaire</a:t>
            </a:r>
            <a:r>
              <a:rPr lang="fr-SN" sz="1200" b="1" kern="1200" dirty="0">
                <a:solidFill>
                  <a:schemeClr val="tx1"/>
                </a:solidFill>
                <a:effectLst/>
                <a:latin typeface="+mn-lt"/>
                <a:ea typeface="+mn-ea"/>
                <a:cs typeface="+mn-cs"/>
              </a:rPr>
              <a:t> (Article 131 al. 5).</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5. </a:t>
            </a:r>
            <a:r>
              <a:rPr lang="fr-SN" sz="1200" kern="1200" dirty="0">
                <a:solidFill>
                  <a:schemeClr val="tx1"/>
                </a:solidFill>
                <a:effectLst/>
                <a:latin typeface="+mn-lt"/>
                <a:ea typeface="+mn-ea"/>
                <a:cs typeface="+mn-cs"/>
              </a:rPr>
              <a:t>Les offres d'acquisition sont reçues par le débiteur, assisté du syndic, et portées à la connaissance de l'assemblée concordataire qui décide, aux conditions de majorité prévues par l'article 125 ci-dessus, de retenir l'offre la plus avantageuse</a:t>
            </a:r>
            <a:r>
              <a:rPr lang="fr-SN" sz="1200" b="1" kern="1200" dirty="0">
                <a:solidFill>
                  <a:schemeClr val="tx1"/>
                </a:solidFill>
                <a:effectLst/>
                <a:latin typeface="+mn-lt"/>
                <a:ea typeface="+mn-ea"/>
                <a:cs typeface="+mn-cs"/>
              </a:rPr>
              <a:t> (Article 132 a.1).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6. </a:t>
            </a:r>
            <a:r>
              <a:rPr lang="fr-SN" sz="1200" kern="1200" dirty="0">
                <a:solidFill>
                  <a:schemeClr val="tx1"/>
                </a:solidFill>
                <a:effectLst/>
                <a:latin typeface="+mn-lt"/>
                <a:ea typeface="+mn-ea"/>
                <a:cs typeface="+mn-cs"/>
              </a:rPr>
              <a:t>Le tribunal ne peut homologuer la cession totale ou partielle d'actif que :   </a:t>
            </a:r>
            <a:endParaRPr lang="fr-FR" sz="1200" kern="1200" dirty="0">
              <a:solidFill>
                <a:schemeClr val="tx1"/>
              </a:solidFill>
              <a:effectLst/>
              <a:latin typeface="+mn-lt"/>
              <a:ea typeface="+mn-ea"/>
              <a:cs typeface="+mn-cs"/>
            </a:endParaRPr>
          </a:p>
          <a:p>
            <a:r>
              <a:rPr lang="fr-SN" sz="1200"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SN" sz="1200" kern="1200" dirty="0">
                <a:solidFill>
                  <a:schemeClr val="tx1"/>
                </a:solidFill>
                <a:effectLst/>
                <a:latin typeface="+mn-lt"/>
                <a:ea typeface="+mn-ea"/>
                <a:cs typeface="+mn-cs"/>
              </a:rPr>
              <a:t>si le prix est suffisant pour désintéresser les créanciers munis de sûretés réelles spéciales sur les biens cédés, sauf renonciation par eux à cette condition et acceptation des dispositions de l'article 168 de l’AUPCAP ;</a:t>
            </a:r>
            <a:endParaRPr lang="fr-FR"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SN" sz="1200" kern="1200" dirty="0">
                <a:solidFill>
                  <a:schemeClr val="tx1"/>
                </a:solidFill>
                <a:effectLst/>
                <a:latin typeface="+mn-lt"/>
                <a:ea typeface="+mn-ea"/>
                <a:cs typeface="+mn-cs"/>
              </a:rPr>
              <a:t>si le prix est payable au comptant ou si, dans le cas où des délais de paiement sont accordés à l'acquéreur, ceux-ci n'excèdent pas deux (02) ans et sont garantis par le cautionnement solidaire d'un établissement bancaire</a:t>
            </a:r>
            <a:r>
              <a:rPr lang="fr-SN" sz="1200" b="1" kern="1200" dirty="0">
                <a:solidFill>
                  <a:schemeClr val="tx1"/>
                </a:solidFill>
                <a:effectLst/>
                <a:latin typeface="+mn-lt"/>
                <a:ea typeface="+mn-ea"/>
                <a:cs typeface="+mn-cs"/>
              </a:rPr>
              <a:t> (Article 132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7. </a:t>
            </a:r>
            <a:r>
              <a:rPr lang="fr-SN" sz="1200" kern="1200" dirty="0">
                <a:solidFill>
                  <a:schemeClr val="tx1"/>
                </a:solidFill>
                <a:effectLst/>
                <a:latin typeface="+mn-lt"/>
                <a:ea typeface="+mn-ea"/>
                <a:cs typeface="+mn-cs"/>
              </a:rPr>
              <a:t>Le débiteur, assisté du syndic, accomplit toutes les formalités de la cession</a:t>
            </a:r>
            <a:r>
              <a:rPr lang="fr-SN" sz="1200" b="1" kern="1200" dirty="0">
                <a:solidFill>
                  <a:schemeClr val="tx1"/>
                </a:solidFill>
                <a:effectLst/>
                <a:latin typeface="+mn-lt"/>
                <a:ea typeface="+mn-ea"/>
                <a:cs typeface="+mn-cs"/>
              </a:rPr>
              <a:t> (Article 132 al. 3).</a:t>
            </a:r>
            <a:endParaRPr lang="fr-FR"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15C1D0C-FEE0-22E1-6C21-58E33DA05B23}"/>
              </a:ext>
            </a:extLst>
          </p:cNvPr>
          <p:cNvSpPr>
            <a:spLocks noGrp="1"/>
          </p:cNvSpPr>
          <p:nvPr>
            <p:ph type="sldNum" sz="quarter" idx="10"/>
          </p:nvPr>
        </p:nvSpPr>
        <p:spPr/>
        <p:txBody>
          <a:bodyPr/>
          <a:lstStyle/>
          <a:p>
            <a:fld id="{1D76769E-C829-4283-B80E-CB90D995C291}" type="slidenum">
              <a:rPr lang="fr-FR" smtClean="0"/>
              <a:pPr/>
              <a:t>8</a:t>
            </a:fld>
            <a:endParaRPr lang="fr-FR"/>
          </a:p>
        </p:txBody>
      </p:sp>
    </p:spTree>
    <p:extLst>
      <p:ext uri="{BB962C8B-B14F-4D97-AF65-F5344CB8AC3E}">
        <p14:creationId xmlns:p14="http://schemas.microsoft.com/office/powerpoint/2010/main" val="2751592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66566-2584-E130-7BE3-B00D737921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EE2599-199B-8E4D-DD48-AFE414E53D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FAAF7B-6222-C025-F7EE-9E97B4926452}"/>
              </a:ext>
            </a:extLst>
          </p:cNvPr>
          <p:cNvSpPr>
            <a:spLocks noGrp="1"/>
          </p:cNvSpPr>
          <p:nvPr>
            <p:ph type="body" idx="1"/>
          </p:nvPr>
        </p:nvSpPr>
        <p:spPr/>
        <p:txBody>
          <a:bodyPr>
            <a:normAutofit fontScale="92500" lnSpcReduction="10000"/>
          </a:bodyPr>
          <a:lstStyle/>
          <a:p>
            <a:pPr lvl="0"/>
            <a:r>
              <a:rPr lang="fr-FR" sz="1200" b="1" kern="1200" cap="small" dirty="0">
                <a:solidFill>
                  <a:schemeClr val="tx1"/>
                </a:solidFill>
                <a:effectLst/>
                <a:latin typeface="+mn-lt"/>
                <a:ea typeface="+mn-ea"/>
                <a:cs typeface="+mn-cs"/>
              </a:rPr>
              <a:t>Assemblée Concordataire</a:t>
            </a:r>
            <a:endParaRPr lang="fr-FR" sz="1400" b="1"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1. </a:t>
            </a:r>
            <a:r>
              <a:rPr lang="fr-SN" sz="1200" kern="1200" dirty="0">
                <a:solidFill>
                  <a:schemeClr val="tx1"/>
                </a:solidFill>
                <a:effectLst/>
                <a:latin typeface="+mn-lt"/>
                <a:ea typeface="+mn-ea"/>
                <a:cs typeface="+mn-cs"/>
              </a:rPr>
              <a:t>Le syndic fait à l’assemblée un rapport sur l’état du redressement judiciaire, les formalités qui ont été remplies, les opérations qui ont eu lieu et sur les résultats obtenus pendant la durée de la continuation de l’activité</a:t>
            </a:r>
            <a:r>
              <a:rPr lang="fr-SN" sz="1200" b="1" kern="1200" dirty="0">
                <a:solidFill>
                  <a:schemeClr val="tx1"/>
                </a:solidFill>
                <a:effectLst/>
                <a:latin typeface="+mn-lt"/>
                <a:ea typeface="+mn-ea"/>
                <a:cs typeface="+mn-cs"/>
              </a:rPr>
              <a:t> (Article 124 al. 1).</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2. </a:t>
            </a:r>
            <a:r>
              <a:rPr lang="fr-SN" sz="1200" kern="1200" dirty="0">
                <a:solidFill>
                  <a:schemeClr val="tx1"/>
                </a:solidFill>
                <a:effectLst/>
                <a:latin typeface="+mn-lt"/>
                <a:ea typeface="+mn-ea"/>
                <a:cs typeface="+mn-cs"/>
              </a:rPr>
              <a:t>A l’appui de ce rapport est présenté un état de situation établi et arrêté au dernier jour du mois passé, état dans lequel il est mentionné l’actif disponible ou réalisable, le passif chirographaire et celui garanti par une sûreté réelle spéciale ou un privilège général ainsi que l’avis du syndic sur les propositions concordataires</a:t>
            </a:r>
            <a:r>
              <a:rPr lang="fr-SN" sz="1200" b="1" kern="1200" dirty="0">
                <a:solidFill>
                  <a:schemeClr val="tx1"/>
                </a:solidFill>
                <a:effectLst/>
                <a:latin typeface="+mn-lt"/>
                <a:ea typeface="+mn-ea"/>
                <a:cs typeface="+mn-cs"/>
              </a:rPr>
              <a:t> (Article 124 al.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3. </a:t>
            </a:r>
            <a:r>
              <a:rPr lang="fr-SN" sz="1200" kern="1200" dirty="0">
                <a:solidFill>
                  <a:schemeClr val="tx1"/>
                </a:solidFill>
                <a:effectLst/>
                <a:latin typeface="+mn-lt"/>
                <a:ea typeface="+mn-ea"/>
                <a:cs typeface="+mn-cs"/>
              </a:rPr>
              <a:t>Le rapport du syndic est remis signé au tribunal qui le reçoit après avoir entendu le juge commissaire en ses observations sur les caractères du redressement judiciaire et sur l’admissibilité du concordat</a:t>
            </a:r>
            <a:r>
              <a:rPr lang="fr-SN" sz="1200" b="1" kern="1200" dirty="0">
                <a:solidFill>
                  <a:schemeClr val="tx1"/>
                </a:solidFill>
                <a:effectLst/>
                <a:latin typeface="+mn-lt"/>
                <a:ea typeface="+mn-ea"/>
                <a:cs typeface="+mn-cs"/>
              </a:rPr>
              <a:t> (Article 124 al. 3).</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4. </a:t>
            </a:r>
            <a:r>
              <a:rPr lang="fr-SN" sz="1200" kern="1200" dirty="0">
                <a:solidFill>
                  <a:schemeClr val="tx1"/>
                </a:solidFill>
                <a:effectLst/>
                <a:latin typeface="+mn-lt"/>
                <a:ea typeface="+mn-ea"/>
                <a:cs typeface="+mn-cs"/>
              </a:rPr>
              <a:t>Le Procureur de la République est entendu en ses conclusions écrites et orales</a:t>
            </a:r>
            <a:r>
              <a:rPr lang="fr-SN" sz="1200" b="1" kern="1200" dirty="0">
                <a:solidFill>
                  <a:schemeClr val="tx1"/>
                </a:solidFill>
                <a:effectLst/>
                <a:latin typeface="+mn-lt"/>
                <a:ea typeface="+mn-ea"/>
                <a:cs typeface="+mn-cs"/>
              </a:rPr>
              <a:t> (Article 124 al. 4).</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5. </a:t>
            </a:r>
            <a:r>
              <a:rPr lang="fr-SN" sz="1200" kern="1200" dirty="0">
                <a:solidFill>
                  <a:schemeClr val="tx1"/>
                </a:solidFill>
                <a:effectLst/>
                <a:latin typeface="+mn-lt"/>
                <a:ea typeface="+mn-ea"/>
                <a:cs typeface="+mn-cs"/>
              </a:rPr>
              <a:t>Après remise du rapport du syndic, le tribunal fait procéder au vote. Sont aussi admis les votes par correspondance et par procuration</a:t>
            </a:r>
            <a:r>
              <a:rPr lang="fr-SN" sz="1200" b="1" kern="1200" dirty="0">
                <a:solidFill>
                  <a:schemeClr val="tx1"/>
                </a:solidFill>
                <a:effectLst/>
                <a:latin typeface="+mn-lt"/>
                <a:ea typeface="+mn-ea"/>
                <a:cs typeface="+mn-cs"/>
              </a:rPr>
              <a:t> (Article 125 al. 1 &amp; 2).</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6. </a:t>
            </a:r>
            <a:r>
              <a:rPr lang="fr-SN" sz="1200" kern="1200" dirty="0">
                <a:solidFill>
                  <a:schemeClr val="tx1"/>
                </a:solidFill>
                <a:effectLst/>
                <a:latin typeface="+mn-lt"/>
                <a:ea typeface="+mn-ea"/>
                <a:cs typeface="+mn-cs"/>
              </a:rPr>
              <a:t>Le concordat est voté par la majorité en nombre des créanciers admis définitivement ou provisoirement représentant la moitié au moins du total des créances</a:t>
            </a:r>
            <a:r>
              <a:rPr lang="fr-SN" sz="1200" b="1" kern="1200" dirty="0">
                <a:solidFill>
                  <a:schemeClr val="tx1"/>
                </a:solidFill>
                <a:effectLst/>
                <a:latin typeface="+mn-lt"/>
                <a:ea typeface="+mn-ea"/>
                <a:cs typeface="+mn-cs"/>
              </a:rPr>
              <a:t> (Article 125 al. 5).</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r>
              <a:rPr lang="fr-SN" sz="1200" b="1" kern="1200" dirty="0">
                <a:solidFill>
                  <a:schemeClr val="tx1"/>
                </a:solidFill>
                <a:effectLst/>
                <a:latin typeface="+mn-lt"/>
                <a:ea typeface="+mn-ea"/>
                <a:cs typeface="+mn-cs"/>
              </a:rPr>
              <a:t>7. </a:t>
            </a:r>
            <a:r>
              <a:rPr lang="fr-SN" sz="1200" kern="1200" dirty="0">
                <a:solidFill>
                  <a:schemeClr val="tx1"/>
                </a:solidFill>
                <a:effectLst/>
                <a:latin typeface="+mn-lt"/>
                <a:ea typeface="+mn-ea"/>
                <a:cs typeface="+mn-cs"/>
              </a:rPr>
              <a:t>Le tribunal dresse procès-verbal de ce qui a été dit et décidé au cours de l’assemblée</a:t>
            </a:r>
            <a:r>
              <a:rPr lang="fr-SN" sz="1200" b="1" kern="1200" dirty="0">
                <a:solidFill>
                  <a:schemeClr val="tx1"/>
                </a:solidFill>
                <a:effectLst/>
                <a:latin typeface="+mn-lt"/>
                <a:ea typeface="+mn-ea"/>
                <a:cs typeface="+mn-cs"/>
              </a:rPr>
              <a:t> (Article 126 al. 1).</a:t>
            </a:r>
            <a:endParaRPr lang="fr-FR" sz="10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401300A-5C45-60F4-0B4B-AA6610A9AD21}"/>
              </a:ext>
            </a:extLst>
          </p:cNvPr>
          <p:cNvSpPr>
            <a:spLocks noGrp="1"/>
          </p:cNvSpPr>
          <p:nvPr>
            <p:ph type="sldNum" sz="quarter" idx="10"/>
          </p:nvPr>
        </p:nvSpPr>
        <p:spPr/>
        <p:txBody>
          <a:bodyPr/>
          <a:lstStyle/>
          <a:p>
            <a:fld id="{1D76769E-C829-4283-B80E-CB90D995C291}" type="slidenum">
              <a:rPr lang="fr-FR" smtClean="0"/>
              <a:pPr/>
              <a:t>9</a:t>
            </a:fld>
            <a:endParaRPr lang="fr-FR"/>
          </a:p>
        </p:txBody>
      </p:sp>
    </p:spTree>
    <p:extLst>
      <p:ext uri="{BB962C8B-B14F-4D97-AF65-F5344CB8AC3E}">
        <p14:creationId xmlns:p14="http://schemas.microsoft.com/office/powerpoint/2010/main" val="42148606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fr-F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latinLnBrk="0">
              <a:defRPr lang="fr-FR" sz="4800" b="1">
                <a:solidFill>
                  <a:schemeClr val="tx2"/>
                </a:solidFill>
                <a:effectLst>
                  <a:outerShdw blurRad="31750" dist="25400" dir="5400000" algn="tl" rotWithShape="0">
                    <a:srgbClr val="000000">
                      <a:alpha val="25000"/>
                    </a:srgbClr>
                  </a:outerShdw>
                </a:effectLst>
              </a:defRPr>
            </a:lvl1pPr>
            <a:extLst/>
          </a:lstStyle>
          <a:p>
            <a:r>
              <a:rPr lang="fr-FR"/>
              <a:t>Modifiez le style du titre</a:t>
            </a:r>
          </a:p>
        </p:txBody>
      </p:sp>
      <p:sp>
        <p:nvSpPr>
          <p:cNvPr id="17" name="Subtitle 16"/>
          <p:cNvSpPr>
            <a:spLocks noGrp="1"/>
          </p:cNvSpPr>
          <p:nvPr>
            <p:ph type="subTitle" idx="1"/>
          </p:nvPr>
        </p:nvSpPr>
        <p:spPr>
          <a:xfrm>
            <a:off x="685800" y="3582807"/>
            <a:ext cx="7772400" cy="1199704"/>
          </a:xfrm>
        </p:spPr>
        <p:txBody>
          <a:bodyPr/>
          <a:lstStyle>
            <a:lvl1pPr marL="0" marR="64008" indent="0" algn="r" latinLnBrk="0">
              <a:buNone/>
              <a:defRPr lang="fr-F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fr-FR"/>
              <a:t>Modifiez le style des sous-titres du masque</a:t>
            </a:r>
          </a:p>
        </p:txBody>
      </p:sp>
      <p:grpSp>
        <p:nvGrpSpPr>
          <p:cNvPr id="2" name="Group 14"/>
          <p:cNvGrpSpPr/>
          <p:nvPr/>
        </p:nvGrpSpPr>
        <p:grpSpPr>
          <a:xfrm>
            <a:off x="-3765" y="4953000"/>
            <a:ext cx="9147765" cy="1912088"/>
            <a:chOff x="-3765" y="4832896"/>
            <a:chExt cx="9147765" cy="2032192"/>
          </a:xfrm>
        </p:grpSpPr>
        <p:sp>
          <p:nvSpPr>
            <p:cNvPr id="7" name="Shap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fr-FR"/>
            </a:p>
          </p:txBody>
        </p:sp>
        <p:sp>
          <p:nvSpPr>
            <p:cNvPr id="8" name="Shap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fr-FR"/>
            </a:p>
          </p:txBody>
        </p:sp>
        <p:sp>
          <p:nvSpPr>
            <p:cNvPr id="11" name="Shap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fr-F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latinLnBrk="0">
              <a:defRPr lang="fr-FR">
                <a:solidFill>
                  <a:srgbClr val="FFFFFF"/>
                </a:solidFill>
              </a:defRPr>
            </a:lvl1pPr>
            <a:extLst/>
          </a:lstStyle>
          <a:p>
            <a:fld id="{DA58D03A-860D-415D-B39E-ED2C7439B874}" type="datetime2">
              <a:rPr lang="fr-FR" smtClean="0"/>
              <a:t>mardi 29 juillet 2025</a:t>
            </a:fld>
            <a:endParaRPr lang="fr-FR">
              <a:solidFill>
                <a:srgbClr val="FFFFFF"/>
              </a:solidFill>
            </a:endParaRPr>
          </a:p>
        </p:txBody>
      </p:sp>
      <p:sp>
        <p:nvSpPr>
          <p:cNvPr id="19" name="Footer Placeholder 18"/>
          <p:cNvSpPr>
            <a:spLocks noGrp="1"/>
          </p:cNvSpPr>
          <p:nvPr>
            <p:ph type="ftr" sz="quarter" idx="11"/>
          </p:nvPr>
        </p:nvSpPr>
        <p:spPr/>
        <p:txBody>
          <a:bodyPr/>
          <a:lstStyle>
            <a:lvl1pPr latinLnBrk="0">
              <a:defRPr lang="fr-FR">
                <a:solidFill>
                  <a:schemeClr val="accent1">
                    <a:tint val="20000"/>
                  </a:schemeClr>
                </a:solidFill>
              </a:defRPr>
            </a:lvl1pPr>
            <a:extLst/>
          </a:lstStyle>
          <a:p>
            <a:endParaRPr lang="fr-FR">
              <a:solidFill>
                <a:schemeClr val="accent1">
                  <a:tint val="20000"/>
                </a:schemeClr>
              </a:solidFill>
            </a:endParaRPr>
          </a:p>
        </p:txBody>
      </p:sp>
      <p:sp>
        <p:nvSpPr>
          <p:cNvPr id="27" name="Slide Number Placeholder 26"/>
          <p:cNvSpPr>
            <a:spLocks noGrp="1"/>
          </p:cNvSpPr>
          <p:nvPr>
            <p:ph type="sldNum" sz="quarter" idx="12"/>
          </p:nvPr>
        </p:nvSpPr>
        <p:spPr/>
        <p:txBody>
          <a:bodyPr/>
          <a:lstStyle>
            <a:lvl1pPr latinLnBrk="0">
              <a:defRPr lang="fr-FR">
                <a:solidFill>
                  <a:srgbClr val="FFFFFF"/>
                </a:solidFill>
              </a:defRPr>
            </a:lvl1pPr>
            <a:extLst/>
          </a:lstStyle>
          <a:p>
            <a:fld id="{45292C34-3E5E-4BA5-AF54-F1601B144FB0}" type="slidenum">
              <a:rPr/>
              <a:pPr/>
              <a:t>‹N°›</a:t>
            </a:fld>
            <a:endParaRPr lang="fr-FR">
              <a:solidFill>
                <a:srgbClr val="FFFFFF"/>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Date Placeholder 3"/>
          <p:cNvSpPr>
            <a:spLocks noGrp="1"/>
          </p:cNvSpPr>
          <p:nvPr>
            <p:ph type="dt" sz="half" idx="10"/>
          </p:nvPr>
        </p:nvSpPr>
        <p:spPr/>
        <p:txBody>
          <a:bodyPr/>
          <a:lstStyle/>
          <a:p>
            <a:fld id="{28039910-8C60-4A30-808C-1ED952456B9D}" type="datetime2">
              <a:rPr lang="fr-FR" smtClean="0"/>
              <a:t>mardi 29 juillet 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5292C34-3E5E-4BA5-AF54-F1601B144FB0}" type="slidenum">
              <a:rPr lang="fr-FR" sz="1400">
                <a:solidFill>
                  <a:schemeClr val="tx2">
                    <a:shade val="50000"/>
                  </a:schemeClr>
                </a:solidFill>
              </a: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lang="fr-FR"/>
              <a:t>Modifiez le style du titre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Date Placeholder 3"/>
          <p:cNvSpPr>
            <a:spLocks noGrp="1"/>
          </p:cNvSpPr>
          <p:nvPr>
            <p:ph type="dt" sz="half" idx="10"/>
          </p:nvPr>
        </p:nvSpPr>
        <p:spPr/>
        <p:txBody>
          <a:bodyPr/>
          <a:lstStyle/>
          <a:p>
            <a:fld id="{488F6805-1DD1-4418-9313-66ED28514EF0}" type="datetime2">
              <a:rPr lang="fr-FR" smtClean="0"/>
              <a:t>mardi 29 juillet 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45292C34-3E5E-4BA5-AF54-F1601B144FB0}" type="slidenum">
              <a:rPr lang="fr-FR" sz="1400">
                <a:solidFill>
                  <a:schemeClr val="tx2">
                    <a:shade val="50000"/>
                  </a:schemeClr>
                </a:solidFill>
              </a: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Date Placeholder 3"/>
          <p:cNvSpPr>
            <a:spLocks noGrp="1"/>
          </p:cNvSpPr>
          <p:nvPr>
            <p:ph type="dt" sz="half" idx="10"/>
          </p:nvPr>
        </p:nvSpPr>
        <p:spPr/>
        <p:txBody>
          <a:bodyPr/>
          <a:lstStyle/>
          <a:p>
            <a:fld id="{E3A1FA4C-A3AC-40D8-916B-3A1562B5BD5E}" type="datetime2">
              <a:rPr lang="fr-FR" smtClean="0"/>
              <a:t>mardi 29 juillet 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C410EEA-824F-4D46-AFE7-60426C8C06B0}" type="slidenum">
              <a:rPr/>
              <a:pPr/>
              <a:t>‹N°›</a:t>
            </a:fld>
            <a:endParaRPr lang="fr-FR"/>
          </a:p>
        </p:txBody>
      </p:sp>
      <p:sp>
        <p:nvSpPr>
          <p:cNvPr id="7" name="Title 6"/>
          <p:cNvSpPr>
            <a:spLocks noGrp="1"/>
          </p:cNvSpPr>
          <p:nvPr>
            <p:ph type="title"/>
          </p:nvPr>
        </p:nvSpPr>
        <p:spPr/>
        <p:txBody>
          <a:bodyPr rtlCol="0"/>
          <a:lstStyle/>
          <a:p>
            <a:r>
              <a:rPr lang="fr-FR"/>
              <a:t>Modifiez le style du titre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latinLnBrk="0">
              <a:buNone/>
              <a:defRPr lang="fr-FR" sz="4800" b="1" cap="none" baseline="0">
                <a:effectLst>
                  <a:outerShdw blurRad="31750" dist="25400" dir="5400000" algn="tl" rotWithShape="0">
                    <a:srgbClr val="000000">
                      <a:alpha val="25000"/>
                    </a:srgbClr>
                  </a:outerShdw>
                </a:effectLst>
              </a:defRPr>
            </a:lvl1pPr>
            <a:extLst/>
          </a:lstStyle>
          <a:p>
            <a:r>
              <a:rPr lang="fr-FR"/>
              <a:t>Modifiez le style du titre</a:t>
            </a:r>
          </a:p>
        </p:txBody>
      </p:sp>
      <p:sp>
        <p:nvSpPr>
          <p:cNvPr id="3" name="Text Placeholder 2"/>
          <p:cNvSpPr>
            <a:spLocks noGrp="1"/>
          </p:cNvSpPr>
          <p:nvPr>
            <p:ph type="body" idx="1"/>
          </p:nvPr>
        </p:nvSpPr>
        <p:spPr>
          <a:xfrm>
            <a:off x="3922713" y="2888512"/>
            <a:ext cx="4572000" cy="1454888"/>
          </a:xfrm>
        </p:spPr>
        <p:txBody>
          <a:bodyPr anchor="t"/>
          <a:lstStyle>
            <a:lvl1pPr marL="0" indent="0" algn="l" latinLnBrk="0">
              <a:buNone/>
              <a:defRPr lang="fr-FR" sz="2300">
                <a:solidFill>
                  <a:schemeClr val="tx1"/>
                </a:solidFill>
              </a:defRPr>
            </a:lvl1pPr>
            <a:lvl2pPr>
              <a:buNone/>
              <a:defRPr lang="fr-FR" sz="1800">
                <a:solidFill>
                  <a:schemeClr val="tx1">
                    <a:tint val="75000"/>
                  </a:schemeClr>
                </a:solidFill>
              </a:defRPr>
            </a:lvl2pPr>
            <a:lvl3pPr>
              <a:buNone/>
              <a:defRPr lang="fr-FR" sz="1600">
                <a:solidFill>
                  <a:schemeClr val="tx1">
                    <a:tint val="75000"/>
                  </a:schemeClr>
                </a:solidFill>
              </a:defRPr>
            </a:lvl3pPr>
            <a:lvl4pPr>
              <a:buNone/>
              <a:defRPr lang="fr-FR" sz="1400">
                <a:solidFill>
                  <a:schemeClr val="tx1">
                    <a:tint val="75000"/>
                  </a:schemeClr>
                </a:solidFill>
              </a:defRPr>
            </a:lvl4pPr>
            <a:lvl5pPr>
              <a:buNone/>
              <a:defRPr lang="fr-FR" sz="1400">
                <a:solidFill>
                  <a:schemeClr val="tx1">
                    <a:tint val="75000"/>
                  </a:schemeClr>
                </a:solidFill>
              </a:defRPr>
            </a:lvl5pPr>
            <a:extLst/>
          </a:lstStyle>
          <a:p>
            <a:pPr lvl="0"/>
            <a:r>
              <a:rPr lang="fr-FR"/>
              <a:t>Modifiez les styles du texte du masque</a:t>
            </a:r>
          </a:p>
        </p:txBody>
      </p:sp>
      <p:sp>
        <p:nvSpPr>
          <p:cNvPr id="4" name="Date Placeholder 3"/>
          <p:cNvSpPr>
            <a:spLocks noGrp="1"/>
          </p:cNvSpPr>
          <p:nvPr>
            <p:ph type="dt" sz="half" idx="10"/>
          </p:nvPr>
        </p:nvSpPr>
        <p:spPr/>
        <p:txBody>
          <a:bodyPr/>
          <a:lstStyle/>
          <a:p>
            <a:fld id="{50D618E1-84AB-4F55-BC28-30A50FF5602E}" type="datetime2">
              <a:rPr lang="fr-FR" smtClean="0"/>
              <a:t>mardi 29 juillet 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C410EEA-824F-4D46-AFE7-60426C8C06B0}" type="slidenum">
              <a:rPr/>
              <a:pPr/>
              <a:t>‹N°›</a:t>
            </a:fld>
            <a:endParaRPr lang="fr-F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fr-F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latinLnBrk="0">
              <a:defRPr lang="fr-FR" sz="2800"/>
            </a:lvl1pPr>
            <a:lvl2pPr>
              <a:defRPr lang="fr-FR" sz="2400"/>
            </a:lvl2pPr>
            <a:lvl3pPr>
              <a:defRPr lang="fr-FR" sz="2000"/>
            </a:lvl3pPr>
            <a:lvl4pPr>
              <a:defRPr lang="fr-FR" sz="1800"/>
            </a:lvl4pPr>
            <a:lvl5pPr>
              <a:defRPr lang="fr-FR" sz="1800"/>
            </a:lvl5pPr>
            <a:extLs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Content Placeholder 3"/>
          <p:cNvSpPr>
            <a:spLocks noGrp="1"/>
          </p:cNvSpPr>
          <p:nvPr>
            <p:ph sz="half" idx="2"/>
          </p:nvPr>
        </p:nvSpPr>
        <p:spPr>
          <a:xfrm>
            <a:off x="4648200" y="1481328"/>
            <a:ext cx="4038600" cy="4525963"/>
          </a:xfrm>
        </p:spPr>
        <p:txBody>
          <a:bodyPr/>
          <a:lstStyle>
            <a:lvl1pPr latinLnBrk="0">
              <a:defRPr lang="fr-FR" sz="2800"/>
            </a:lvl1pPr>
            <a:lvl2pPr>
              <a:defRPr lang="fr-FR" sz="2400"/>
            </a:lvl2pPr>
            <a:lvl3pPr>
              <a:defRPr lang="fr-FR" sz="2000"/>
            </a:lvl3pPr>
            <a:lvl4pPr>
              <a:defRPr lang="fr-FR" sz="1800"/>
            </a:lvl4pPr>
            <a:lvl5pPr>
              <a:defRPr lang="fr-FR" sz="1800"/>
            </a:lvl5pPr>
            <a:extLs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Date Placeholder 4"/>
          <p:cNvSpPr>
            <a:spLocks noGrp="1"/>
          </p:cNvSpPr>
          <p:nvPr>
            <p:ph type="dt" sz="half" idx="10"/>
          </p:nvPr>
        </p:nvSpPr>
        <p:spPr/>
        <p:txBody>
          <a:bodyPr/>
          <a:lstStyle/>
          <a:p>
            <a:fld id="{1B50F2B2-FD5F-4244-BBEC-6F101D65AC83}" type="datetime2">
              <a:rPr lang="fr-FR" smtClean="0"/>
              <a:t>mardi 29 juillet 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BC410EEA-824F-4D46-AFE7-60426C8C06B0}" type="slidenum">
              <a:rPr/>
              <a:pPr/>
              <a:t>‹N°›</a:t>
            </a:fld>
            <a:endParaRPr lang="fr-FR"/>
          </a:p>
        </p:txBody>
      </p:sp>
      <p:sp>
        <p:nvSpPr>
          <p:cNvPr id="8" name="Title 7"/>
          <p:cNvSpPr>
            <a:spLocks noGrp="1"/>
          </p:cNvSpPr>
          <p:nvPr>
            <p:ph type="title"/>
          </p:nvPr>
        </p:nvSpPr>
        <p:spPr/>
        <p:txBody>
          <a:bodyPr rtlCol="0"/>
          <a:lstStyle/>
          <a:p>
            <a:r>
              <a:rPr lang="fr-FR"/>
              <a:t>Modifiez le style du titre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latinLnBrk="0">
              <a:defRPr lang="fr-FR"/>
            </a:lvl1pPr>
            <a:extLst/>
          </a:lstStyle>
          <a:p>
            <a:r>
              <a:rPr lang="fr-FR"/>
              <a:t>Modifiez le style du titre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latinLnBrk="0">
              <a:buNone/>
              <a:defRPr lang="fr-FR" sz="2400" b="0">
                <a:solidFill>
                  <a:schemeClr val="bg1"/>
                </a:solidFill>
              </a:defRPr>
            </a:lvl1pPr>
            <a:lvl2pPr>
              <a:buNone/>
              <a:defRPr lang="fr-FR" sz="2000" b="1"/>
            </a:lvl2pPr>
            <a:lvl3pPr>
              <a:buNone/>
              <a:defRPr lang="fr-FR" sz="1800" b="1"/>
            </a:lvl3pPr>
            <a:lvl4pPr>
              <a:buNone/>
              <a:defRPr lang="fr-FR" sz="1600" b="1"/>
            </a:lvl4pPr>
            <a:lvl5pPr>
              <a:buNone/>
              <a:defRPr lang="fr-FR" sz="1600" b="1"/>
            </a:lvl5pPr>
            <a:extLst/>
          </a:lstStyle>
          <a:p>
            <a:pPr lvl="0"/>
            <a:r>
              <a:rPr lang="fr-FR"/>
              <a:t>Modifiez les styles du texte du masque</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latinLnBrk="0">
              <a:buNone/>
              <a:defRPr lang="fr-FR" sz="2400" b="0">
                <a:solidFill>
                  <a:schemeClr val="bg1"/>
                </a:solidFill>
              </a:defRPr>
            </a:lvl1pPr>
            <a:lvl2pPr>
              <a:buNone/>
              <a:defRPr lang="fr-FR" sz="2000" b="1"/>
            </a:lvl2pPr>
            <a:lvl3pPr>
              <a:buNone/>
              <a:defRPr lang="fr-FR" sz="1800" b="1"/>
            </a:lvl3pPr>
            <a:lvl4pPr>
              <a:buNone/>
              <a:defRPr lang="fr-FR" sz="1600" b="1"/>
            </a:lvl4pPr>
            <a:lvl5pPr>
              <a:buNone/>
              <a:defRPr lang="fr-FR" sz="1600" b="1"/>
            </a:lvl5pPr>
            <a:extLst/>
          </a:lstStyle>
          <a:p>
            <a:pPr lvl="0"/>
            <a:r>
              <a:rPr lang="fr-FR"/>
              <a:t>Modifiez les styles du texte du masque</a:t>
            </a:r>
          </a:p>
        </p:txBody>
      </p:sp>
      <p:sp>
        <p:nvSpPr>
          <p:cNvPr id="5" name="Content Placeholder 4"/>
          <p:cNvSpPr>
            <a:spLocks noGrp="1"/>
          </p:cNvSpPr>
          <p:nvPr>
            <p:ph sz="quarter" idx="2"/>
          </p:nvPr>
        </p:nvSpPr>
        <p:spPr>
          <a:xfrm>
            <a:off x="457200" y="1472430"/>
            <a:ext cx="4040188" cy="3941763"/>
          </a:xfrm>
          <a:ln>
            <a:noFill/>
            <a:prstDash val="sysDash"/>
            <a:miter lim="800000"/>
          </a:ln>
        </p:spPr>
        <p:txBody>
          <a:bodyPr/>
          <a:lstStyle>
            <a:lvl1pPr latinLnBrk="0">
              <a:defRPr lang="fr-FR" sz="2400"/>
            </a:lvl1pPr>
            <a:lvl2pPr>
              <a:defRPr lang="fr-FR" sz="2000"/>
            </a:lvl2pPr>
            <a:lvl3pPr>
              <a:defRPr lang="fr-FR" sz="1800"/>
            </a:lvl3pPr>
            <a:lvl4pPr>
              <a:defRPr lang="fr-FR" sz="1600"/>
            </a:lvl4pPr>
            <a:lvl5pPr>
              <a:defRPr lang="fr-FR" sz="1600"/>
            </a:lvl5pPr>
            <a:extLs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Content Placeholder 5"/>
          <p:cNvSpPr>
            <a:spLocks noGrp="1"/>
          </p:cNvSpPr>
          <p:nvPr>
            <p:ph sz="quarter" idx="4"/>
          </p:nvPr>
        </p:nvSpPr>
        <p:spPr>
          <a:xfrm>
            <a:off x="4645025" y="1472430"/>
            <a:ext cx="4041775" cy="3941763"/>
          </a:xfrm>
          <a:ln>
            <a:noFill/>
            <a:prstDash val="sysDash"/>
            <a:miter lim="800000"/>
          </a:ln>
        </p:spPr>
        <p:txBody>
          <a:bodyPr/>
          <a:lstStyle>
            <a:lvl1pPr latinLnBrk="0">
              <a:spcBef>
                <a:spcPts val="0"/>
              </a:spcBef>
              <a:defRPr lang="fr-FR" sz="2400"/>
            </a:lvl1pPr>
            <a:lvl2pPr>
              <a:defRPr lang="fr-FR" sz="2000"/>
            </a:lvl2pPr>
            <a:lvl3pPr>
              <a:defRPr lang="fr-FR" sz="1800"/>
            </a:lvl3pPr>
            <a:lvl4pPr>
              <a:defRPr lang="fr-FR" sz="1600"/>
            </a:lvl4pPr>
            <a:lvl5pPr>
              <a:defRPr lang="fr-FR" sz="1600"/>
            </a:lvl5pPr>
            <a:extLs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Date Placeholder 6"/>
          <p:cNvSpPr>
            <a:spLocks noGrp="1"/>
          </p:cNvSpPr>
          <p:nvPr>
            <p:ph type="dt" sz="half" idx="10"/>
          </p:nvPr>
        </p:nvSpPr>
        <p:spPr/>
        <p:txBody>
          <a:bodyPr/>
          <a:lstStyle/>
          <a:p>
            <a:fld id="{D00332DD-F933-41B4-9CED-4590CFF8125D}" type="datetime2">
              <a:rPr lang="fr-FR" smtClean="0"/>
              <a:t>mardi 29 juillet 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BC410EEA-824F-4D46-AFE7-60426C8C06B0}" type="slidenum">
              <a:rPr/>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DCD7648-B09B-4922-A7C8-392D2250574B}" type="datetime2">
              <a:rPr lang="fr-FR" smtClean="0"/>
              <a:t>mardi 29 juillet 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BC410EEA-824F-4D46-AFE7-60426C8C06B0}" type="slidenum">
              <a:rPr/>
              <a:pPr/>
              <a:t>‹N°›</a:t>
            </a:fld>
            <a:endParaRPr lang="fr-FR"/>
          </a:p>
        </p:txBody>
      </p:sp>
      <p:sp>
        <p:nvSpPr>
          <p:cNvPr id="6" name="Title 5"/>
          <p:cNvSpPr>
            <a:spLocks noGrp="1"/>
          </p:cNvSpPr>
          <p:nvPr>
            <p:ph type="title"/>
          </p:nvPr>
        </p:nvSpPr>
        <p:spPr/>
        <p:txBody>
          <a:bodyPr rtlCol="0"/>
          <a:lstStyle/>
          <a:p>
            <a:r>
              <a:rPr lang="fr-FR"/>
              <a:t>Modifiez le style du titre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ABA093-1937-44AD-B273-18E8CA53D5A8}" type="datetime2">
              <a:rPr lang="fr-FR" smtClean="0"/>
              <a:t>mardi 29 juillet 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BC410EEA-824F-4D46-AFE7-60426C8C06B0}" type="slidenum">
              <a: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latinLnBrk="0">
              <a:buNone/>
              <a:defRPr lang="fr-FR" sz="2500" b="0">
                <a:solidFill>
                  <a:schemeClr val="accent1"/>
                </a:solidFill>
                <a:effectLst/>
              </a:defRPr>
            </a:lvl1pPr>
            <a:extLst/>
          </a:lstStyle>
          <a:p>
            <a:r>
              <a:rPr lang="fr-FR"/>
              <a:t>Modifiez le style du titre</a:t>
            </a:r>
          </a:p>
        </p:txBody>
      </p:sp>
      <p:sp>
        <p:nvSpPr>
          <p:cNvPr id="3" name="Text Placeholder 2"/>
          <p:cNvSpPr>
            <a:spLocks noGrp="1"/>
          </p:cNvSpPr>
          <p:nvPr>
            <p:ph type="body" idx="2"/>
          </p:nvPr>
        </p:nvSpPr>
        <p:spPr>
          <a:xfrm>
            <a:off x="4419600" y="5334000"/>
            <a:ext cx="3974592" cy="914400"/>
          </a:xfrm>
        </p:spPr>
        <p:txBody>
          <a:bodyPr/>
          <a:lstStyle>
            <a:lvl1pPr marL="0" indent="0" algn="r" latinLnBrk="0">
              <a:buNone/>
              <a:defRPr lang="fr-FR" sz="1600"/>
            </a:lvl1pPr>
            <a:lvl2pPr>
              <a:buNone/>
              <a:defRPr lang="fr-FR" sz="1200"/>
            </a:lvl2pPr>
            <a:lvl3pPr>
              <a:buNone/>
              <a:defRPr lang="fr-FR" sz="1000"/>
            </a:lvl3pPr>
            <a:lvl4pPr>
              <a:buNone/>
              <a:defRPr lang="fr-FR" sz="900"/>
            </a:lvl4pPr>
            <a:lvl5pPr>
              <a:buNone/>
              <a:defRPr lang="fr-FR" sz="900"/>
            </a:lvl5pPr>
            <a:extLst/>
          </a:lstStyle>
          <a:p>
            <a:pPr lvl="0"/>
            <a:r>
              <a:rPr lang="fr-FR"/>
              <a:t>Modifiez les styles du texte du masque</a:t>
            </a:r>
          </a:p>
        </p:txBody>
      </p:sp>
      <p:sp>
        <p:nvSpPr>
          <p:cNvPr id="4" name="Content Placeholder 3"/>
          <p:cNvSpPr>
            <a:spLocks noGrp="1"/>
          </p:cNvSpPr>
          <p:nvPr>
            <p:ph sz="half" idx="1"/>
          </p:nvPr>
        </p:nvSpPr>
        <p:spPr>
          <a:xfrm>
            <a:off x="914400" y="274320"/>
            <a:ext cx="7479792" cy="4572000"/>
          </a:xfrm>
        </p:spPr>
        <p:txBody>
          <a:bodyPr/>
          <a:lstStyle>
            <a:lvl1pPr latinLnBrk="0">
              <a:defRPr lang="fr-FR" sz="3200"/>
            </a:lvl1pPr>
            <a:lvl2pPr>
              <a:defRPr lang="fr-FR" sz="2800"/>
            </a:lvl2pPr>
            <a:lvl3pPr>
              <a:defRPr lang="fr-FR" sz="2400"/>
            </a:lvl3pPr>
            <a:lvl4pPr>
              <a:defRPr lang="fr-FR" sz="2000"/>
            </a:lvl4pPr>
            <a:lvl5pPr>
              <a:defRPr lang="fr-FR" sz="2000"/>
            </a:lvl5pPr>
            <a:extLs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Date Placeholder 4"/>
          <p:cNvSpPr>
            <a:spLocks noGrp="1"/>
          </p:cNvSpPr>
          <p:nvPr>
            <p:ph type="dt" sz="half" idx="10"/>
          </p:nvPr>
        </p:nvSpPr>
        <p:spPr>
          <a:xfrm>
            <a:off x="6727032" y="6407944"/>
            <a:ext cx="1920240" cy="365760"/>
          </a:xfrm>
        </p:spPr>
        <p:txBody>
          <a:bodyPr/>
          <a:lstStyle/>
          <a:p>
            <a:fld id="{7662918A-1862-45C1-B7B0-FA1A66A24CCD}" type="datetime2">
              <a:rPr lang="fr-FR" smtClean="0"/>
              <a:t>mardi 29 juillet 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BC410EEA-824F-4D46-AFE7-60426C8C06B0}" type="slidenum">
              <a:rPr/>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371568"/>
            <a:ext cx="7162800" cy="648232"/>
          </a:xfrm>
          <a:noFill/>
        </p:spPr>
        <p:txBody>
          <a:bodyPr anchor="t"/>
          <a:lstStyle>
            <a:lvl1pPr marL="0" marR="18288" indent="0" algn="r" latinLnBrk="0">
              <a:buNone/>
              <a:defRPr lang="fr-FR" sz="1400"/>
            </a:lvl1pPr>
            <a:lvl2pPr>
              <a:defRPr lang="fr-FR" sz="1200"/>
            </a:lvl2pPr>
            <a:lvl3pPr>
              <a:defRPr lang="fr-FR" sz="1000"/>
            </a:lvl3pPr>
            <a:lvl4pPr>
              <a:defRPr lang="fr-FR" sz="900"/>
            </a:lvl4pPr>
            <a:lvl5pPr>
              <a:defRPr lang="fr-FR" sz="900"/>
            </a:lvl5pPr>
            <a:extLst/>
          </a:lstStyle>
          <a:p>
            <a:pPr lvl="0"/>
            <a:r>
              <a:rPr lang="fr-FR"/>
              <a:t>Modifiez les styles du texte du masque</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latinLnBrk="0">
              <a:buNone/>
              <a:defRPr lang="fr-FR" sz="3200"/>
            </a:lvl1pPr>
            <a:extLst/>
          </a:lstStyle>
          <a:p>
            <a:r>
              <a:rPr lang="fr-FR"/>
              <a:t>Cliquez sur l'icône pour ajouter une image</a:t>
            </a:r>
          </a:p>
        </p:txBody>
      </p:sp>
      <p:sp>
        <p:nvSpPr>
          <p:cNvPr id="5" name="Date Placeholder 4"/>
          <p:cNvSpPr>
            <a:spLocks noGrp="1"/>
          </p:cNvSpPr>
          <p:nvPr>
            <p:ph type="dt" sz="half" idx="10"/>
          </p:nvPr>
        </p:nvSpPr>
        <p:spPr/>
        <p:txBody>
          <a:bodyPr/>
          <a:lstStyle>
            <a:lvl1pPr latinLnBrk="0">
              <a:defRPr lang="fr-FR">
                <a:solidFill>
                  <a:schemeClr val="tx1"/>
                </a:solidFill>
              </a:defRPr>
            </a:lvl1pPr>
            <a:extLst/>
          </a:lstStyle>
          <a:p>
            <a:fld id="{2556C66A-4583-4319-8A6C-62EC1DD4DE7F}" type="datetime2">
              <a:rPr lang="fr-FR" smtClean="0"/>
              <a:t>mardi 29 juillet 2025</a:t>
            </a:fld>
            <a:endParaRPr lang="fr-FR">
              <a:solidFill>
                <a:schemeClr val="tx1"/>
              </a:solidFill>
            </a:endParaRPr>
          </a:p>
        </p:txBody>
      </p:sp>
      <p:sp>
        <p:nvSpPr>
          <p:cNvPr id="6" name="Footer Placeholder 5"/>
          <p:cNvSpPr>
            <a:spLocks noGrp="1"/>
          </p:cNvSpPr>
          <p:nvPr>
            <p:ph type="ftr" sz="quarter" idx="11"/>
          </p:nvPr>
        </p:nvSpPr>
        <p:spPr>
          <a:xfrm>
            <a:off x="4380072" y="6407944"/>
            <a:ext cx="2350681" cy="365125"/>
          </a:xfrm>
        </p:spPr>
        <p:txBody>
          <a:bodyPr/>
          <a:lstStyle>
            <a:lvl1pPr latinLnBrk="0">
              <a:defRPr lang="fr-FR">
                <a:solidFill>
                  <a:schemeClr val="tx1"/>
                </a:solidFill>
              </a:defRPr>
            </a:lvl1pPr>
            <a:extLst/>
          </a:lstStyle>
          <a:p>
            <a:endParaRPr lang="fr-FR">
              <a:solidFill>
                <a:schemeClr val="tx1"/>
              </a:solidFill>
            </a:endParaRPr>
          </a:p>
        </p:txBody>
      </p:sp>
      <p:sp>
        <p:nvSpPr>
          <p:cNvPr id="7" name="Slide Number Placeholder 6"/>
          <p:cNvSpPr>
            <a:spLocks noGrp="1"/>
          </p:cNvSpPr>
          <p:nvPr>
            <p:ph type="sldNum" sz="quarter" idx="12"/>
          </p:nvPr>
        </p:nvSpPr>
        <p:spPr/>
        <p:txBody>
          <a:bodyPr/>
          <a:lstStyle>
            <a:lvl1pPr latinLnBrk="0">
              <a:defRPr lang="fr-FR">
                <a:solidFill>
                  <a:schemeClr val="tx1"/>
                </a:solidFill>
              </a:defRPr>
            </a:lvl1pPr>
            <a:extLst/>
          </a:lstStyle>
          <a:p>
            <a:fld id="{BC410EEA-824F-4D46-AFE7-60426C8C06B0}" type="slidenum">
              <a:rPr/>
              <a:pPr/>
              <a:t>‹N°›</a:t>
            </a:fld>
            <a:endParaRPr lang="fr-FR">
              <a:solidFill>
                <a:schemeClr val="tx1"/>
              </a:solidFill>
            </a:endParaRPr>
          </a:p>
        </p:txBody>
      </p:sp>
      <p:sp>
        <p:nvSpPr>
          <p:cNvPr id="2" name="Title 1"/>
          <p:cNvSpPr>
            <a:spLocks noGrp="1"/>
          </p:cNvSpPr>
          <p:nvPr>
            <p:ph type="title"/>
          </p:nvPr>
        </p:nvSpPr>
        <p:spPr>
          <a:xfrm>
            <a:off x="228600" y="4807688"/>
            <a:ext cx="8075432" cy="562672"/>
          </a:xfrm>
          <a:noFill/>
        </p:spPr>
        <p:txBody>
          <a:bodyPr anchor="t">
            <a:sp3d prstMaterial="softEdge"/>
          </a:bodyPr>
          <a:lstStyle>
            <a:lvl1pPr marR="0" algn="r" latinLnBrk="0">
              <a:buNone/>
              <a:defRPr lang="fr-FR" sz="3000" b="0">
                <a:solidFill>
                  <a:schemeClr val="accent1"/>
                </a:solidFill>
                <a:effectLst>
                  <a:outerShdw blurRad="50800" dist="25000" dir="5400000" algn="t" rotWithShape="0">
                    <a:prstClr val="black">
                      <a:alpha val="45000"/>
                    </a:prstClr>
                  </a:outerShdw>
                </a:effectLst>
              </a:defRPr>
            </a:lvl1pPr>
            <a:extLst/>
          </a:lstStyle>
          <a:p>
            <a:r>
              <a:rPr lang="fr-FR"/>
              <a:t>Modifiez le style du titre</a:t>
            </a:r>
          </a:p>
        </p:txBody>
      </p:sp>
      <p:sp>
        <p:nvSpPr>
          <p:cNvPr id="8" name="Shape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fr-FR"/>
          </a:p>
        </p:txBody>
      </p:sp>
      <p:sp>
        <p:nvSpPr>
          <p:cNvPr id="9" name="Shape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fr-F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fr-F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fr-F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a:endParaRPr lang="fr-F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Shape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fr-FR"/>
          </a:p>
        </p:txBody>
      </p:sp>
      <p:sp>
        <p:nvSpPr>
          <p:cNvPr id="12" name="Shape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fr-F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a:endParaRPr lang="fr-F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fr-FR"/>
              <a:t>Cliquer ici pour modifier le style du titre du masque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a:r>
              <a:rPr lang="fr-FR"/>
              <a:t>Cliquer ici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a:p>
            <a:pPr lvl="5"/>
            <a:r>
              <a:rPr lang="fr-FR"/>
              <a:t>Sixième niveau</a:t>
            </a:r>
          </a:p>
          <a:p>
            <a:pPr lvl="6"/>
            <a:r>
              <a:rPr lang="fr-FR"/>
              <a:t>Septième niveau</a:t>
            </a:r>
          </a:p>
          <a:p>
            <a:pPr lvl="7"/>
            <a:r>
              <a:rPr lang="fr-FR"/>
              <a:t>Huitième niveau</a:t>
            </a:r>
          </a:p>
          <a:p>
            <a:pPr lvl="8"/>
            <a:r>
              <a:rPr lang="fr-FR"/>
              <a:t>Neuvième niveau</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latinLnBrk="0">
              <a:defRPr lang="fr-FR" sz="1000">
                <a:solidFill>
                  <a:schemeClr val="tx1"/>
                </a:solidFill>
              </a:defRPr>
            </a:lvl1pPr>
            <a:extLst/>
          </a:lstStyle>
          <a:p>
            <a:fld id="{0487090F-79BC-4D21-9BAA-F79D4CD17646}" type="datetime2">
              <a:rPr lang="fr-FR" smtClean="0"/>
              <a:t>mardi 29 juillet 2025</a:t>
            </a:fld>
            <a:endParaRPr lang="fr-FR" sz="1000">
              <a:solidFill>
                <a:schemeClr val="tx1"/>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latinLnBrk="0">
              <a:defRPr lang="fr-FR" sz="1000">
                <a:solidFill>
                  <a:schemeClr val="tx1"/>
                </a:solidFill>
              </a:defRPr>
            </a:lvl1pPr>
            <a:extLst/>
          </a:lstStyle>
          <a:p>
            <a:pPr algn="r"/>
            <a:endParaRPr lang="fr-FR" sz="1000">
              <a:solidFill>
                <a:schemeClr val="tx1"/>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latinLnBrk="0">
              <a:defRPr lang="fr-FR" sz="1000" b="0">
                <a:solidFill>
                  <a:schemeClr val="tx1"/>
                </a:solidFill>
              </a:defRPr>
            </a:lvl1pPr>
            <a:extLst/>
          </a:lstStyle>
          <a:p>
            <a:fld id="{45292C34-3E5E-4BA5-AF54-F1601B144FB0}" type="slidenum">
              <a:rPr lang="fr-FR" sz="1400">
                <a:solidFill>
                  <a:schemeClr val="tx2">
                    <a:shade val="50000"/>
                  </a:schemeClr>
                </a:solidFill>
              </a:rPr>
              <a:pPr/>
              <a:t>‹N°›</a:t>
            </a:fld>
            <a:endParaRPr lang="fr-FR" sz="1000" b="0">
              <a:solidFill>
                <a:schemeClr val="tx1"/>
              </a:solidFill>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hdr="0" dt="0"/>
  <p:txStyles>
    <p:titleStyle>
      <a:lvl1pPr algn="l" rtl="0" eaLnBrk="1" latinLnBrk="0" hangingPunct="1">
        <a:spcBef>
          <a:spcPct val="0"/>
        </a:spcBef>
        <a:buNone/>
        <a:defRPr lang="fr-FR"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5000"/>
        <a:buFont typeface="Wingdings 3"/>
        <a:buChar char=""/>
        <a:defRPr lang="fr-FR"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lang="fr-FR"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lang="fr-FR"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lang="fr-FR"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lang="fr-FR"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lang="fr-FR"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lang="fr-FR"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lang="fr-FR"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lang="fr-FR" sz="1600" kern="1200" baseline="0">
          <a:solidFill>
            <a:schemeClr val="tx1"/>
          </a:solidFill>
          <a:latin typeface="+mn-lt"/>
          <a:ea typeface="+mn-ea"/>
          <a:cs typeface="+mn-cs"/>
        </a:defRPr>
      </a:lvl9pPr>
      <a:extLst/>
    </p:bodyStyle>
    <p:otherStyle>
      <a:lvl1pPr marL="0" algn="l" rtl="0" eaLnBrk="1" latinLnBrk="0" hangingPunct="1">
        <a:defRPr lang="fr-FR" kern="1200">
          <a:solidFill>
            <a:schemeClr val="tx1"/>
          </a:solidFill>
          <a:latin typeface="+mn-lt"/>
          <a:ea typeface="+mn-ea"/>
          <a:cs typeface="+mn-cs"/>
        </a:defRPr>
      </a:lvl1pPr>
      <a:lvl2pPr marL="457200" algn="l" rtl="0" eaLnBrk="1" hangingPunct="1">
        <a:defRPr lang="fr-FR" kern="1200">
          <a:solidFill>
            <a:schemeClr val="tx1"/>
          </a:solidFill>
          <a:latin typeface="+mn-lt"/>
          <a:ea typeface="+mn-ea"/>
          <a:cs typeface="+mn-cs"/>
        </a:defRPr>
      </a:lvl2pPr>
      <a:lvl3pPr marL="914400" algn="l" rtl="0" eaLnBrk="1" hangingPunct="1">
        <a:defRPr lang="fr-FR" kern="1200">
          <a:solidFill>
            <a:schemeClr val="tx1"/>
          </a:solidFill>
          <a:latin typeface="+mn-lt"/>
          <a:ea typeface="+mn-ea"/>
          <a:cs typeface="+mn-cs"/>
        </a:defRPr>
      </a:lvl3pPr>
      <a:lvl4pPr marL="1371600" algn="l" rtl="0" eaLnBrk="1" hangingPunct="1">
        <a:defRPr lang="fr-FR" kern="1200">
          <a:solidFill>
            <a:schemeClr val="tx1"/>
          </a:solidFill>
          <a:latin typeface="+mn-lt"/>
          <a:ea typeface="+mn-ea"/>
          <a:cs typeface="+mn-cs"/>
        </a:defRPr>
      </a:lvl4pPr>
      <a:lvl5pPr marL="1828800" algn="l" rtl="0" eaLnBrk="1" hangingPunct="1">
        <a:defRPr lang="fr-FR" kern="1200">
          <a:solidFill>
            <a:schemeClr val="tx1"/>
          </a:solidFill>
          <a:latin typeface="+mn-lt"/>
          <a:ea typeface="+mn-ea"/>
          <a:cs typeface="+mn-cs"/>
        </a:defRPr>
      </a:lvl5pPr>
      <a:lvl6pPr marL="2286000" algn="l" rtl="0" eaLnBrk="1" hangingPunct="1">
        <a:defRPr lang="fr-FR" kern="1200">
          <a:solidFill>
            <a:schemeClr val="tx1"/>
          </a:solidFill>
          <a:latin typeface="+mn-lt"/>
          <a:ea typeface="+mn-ea"/>
          <a:cs typeface="+mn-cs"/>
        </a:defRPr>
      </a:lvl6pPr>
      <a:lvl7pPr marL="2743200" algn="l" rtl="0" eaLnBrk="1" hangingPunct="1">
        <a:defRPr lang="fr-FR" kern="1200">
          <a:solidFill>
            <a:schemeClr val="tx1"/>
          </a:solidFill>
          <a:latin typeface="+mn-lt"/>
          <a:ea typeface="+mn-ea"/>
          <a:cs typeface="+mn-cs"/>
        </a:defRPr>
      </a:lvl7pPr>
      <a:lvl8pPr marL="3200400" algn="l" rtl="0" eaLnBrk="1" hangingPunct="1">
        <a:defRPr lang="fr-FR" kern="1200">
          <a:solidFill>
            <a:schemeClr val="tx1"/>
          </a:solidFill>
          <a:latin typeface="+mn-lt"/>
          <a:ea typeface="+mn-ea"/>
          <a:cs typeface="+mn-cs"/>
        </a:defRPr>
      </a:lvl8pPr>
      <a:lvl9pPr marL="3657600" algn="l" rtl="0" eaLnBrk="1" hangingPunct="1">
        <a:defRPr lang="fr-F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ctrTitle"/>
          </p:nvPr>
        </p:nvSpPr>
        <p:spPr>
          <a:xfrm>
            <a:off x="721804" y="2581862"/>
            <a:ext cx="7772400" cy="2271392"/>
          </a:xfrm>
          <a:noFill/>
          <a:ln cmpd="tri">
            <a:solidFill>
              <a:schemeClr val="bg2">
                <a:lumMod val="25000"/>
              </a:schemeClr>
            </a:solidFill>
            <a:prstDash val="solid"/>
          </a:ln>
        </p:spPr>
        <p:txBody>
          <a:bodyPr anchor="ctr">
            <a:normAutofit/>
          </a:bodyPr>
          <a:lstStyle/>
          <a:p>
            <a:pPr algn="ctr"/>
            <a:r>
              <a:rPr lang="fr-FR" sz="1600" dirty="0">
                <a:solidFill>
                  <a:schemeClr val="accent4">
                    <a:lumMod val="75000"/>
                  </a:schemeClr>
                </a:solidFill>
                <a:effectLst/>
                <a:latin typeface="Book Antiqua" panose="02040602050305030304" pitchFamily="18" charset="0"/>
              </a:rPr>
              <a:t>ATELIER DE FORMATION DES ELEVES MAGISTRATS </a:t>
            </a:r>
            <a:br>
              <a:rPr lang="fr-FR" sz="1600" dirty="0">
                <a:solidFill>
                  <a:schemeClr val="accent4">
                    <a:lumMod val="75000"/>
                  </a:schemeClr>
                </a:solidFill>
                <a:effectLst/>
                <a:latin typeface="Book Antiqua" panose="02040602050305030304" pitchFamily="18" charset="0"/>
              </a:rPr>
            </a:br>
            <a:br>
              <a:rPr lang="fr-FR" sz="1600" dirty="0">
                <a:solidFill>
                  <a:schemeClr val="accent4">
                    <a:lumMod val="75000"/>
                  </a:schemeClr>
                </a:solidFill>
                <a:effectLst/>
                <a:latin typeface="Book Antiqua" panose="02040602050305030304" pitchFamily="18" charset="0"/>
              </a:rPr>
            </a:br>
            <a:br>
              <a:rPr lang="fr-FR" sz="1600" dirty="0">
                <a:solidFill>
                  <a:schemeClr val="accent4">
                    <a:lumMod val="75000"/>
                  </a:schemeClr>
                </a:solidFill>
                <a:effectLst/>
                <a:latin typeface="Book Antiqua" panose="02040602050305030304" pitchFamily="18" charset="0"/>
              </a:rPr>
            </a:br>
            <a:r>
              <a:rPr lang="fr-FR" sz="2400" dirty="0">
                <a:solidFill>
                  <a:schemeClr val="bg2">
                    <a:lumMod val="50000"/>
                  </a:schemeClr>
                </a:solidFill>
                <a:effectLst/>
                <a:latin typeface="Book Antiqua" panose="02040602050305030304" pitchFamily="18" charset="0"/>
              </a:rPr>
              <a:t>PREPARATION DE L’ASSEMBLEE CONCORDATAIRE</a:t>
            </a:r>
            <a:br>
              <a:rPr lang="fr-FR" sz="1800" dirty="0">
                <a:solidFill>
                  <a:schemeClr val="bg2">
                    <a:lumMod val="50000"/>
                  </a:schemeClr>
                </a:solidFill>
                <a:effectLst/>
                <a:latin typeface="Book Antiqua" panose="02040602050305030304" pitchFamily="18" charset="0"/>
              </a:rPr>
            </a:br>
            <a:r>
              <a:rPr lang="fr-FR" sz="1800" dirty="0">
                <a:solidFill>
                  <a:schemeClr val="bg2">
                    <a:lumMod val="50000"/>
                  </a:schemeClr>
                </a:solidFill>
                <a:effectLst/>
                <a:latin typeface="Book Antiqua" panose="02040602050305030304" pitchFamily="18" charset="0"/>
              </a:rPr>
              <a:t>30 et 31 juillet 2025</a:t>
            </a:r>
            <a:br>
              <a:rPr lang="fr-FR" sz="2400" dirty="0">
                <a:solidFill>
                  <a:schemeClr val="bg2">
                    <a:lumMod val="50000"/>
                  </a:schemeClr>
                </a:solidFill>
                <a:effectLst/>
                <a:latin typeface="Book Antiqua" panose="02040602050305030304" pitchFamily="18" charset="0"/>
              </a:rPr>
            </a:br>
            <a:endParaRPr lang="fr-FR" sz="2400" dirty="0">
              <a:solidFill>
                <a:schemeClr val="bg2">
                  <a:lumMod val="50000"/>
                </a:schemeClr>
              </a:solidFill>
              <a:effectLst/>
              <a:latin typeface="Book Antiqua" panose="02040602050305030304" pitchFamily="18" charset="0"/>
            </a:endParaRPr>
          </a:p>
        </p:txBody>
      </p:sp>
      <p:sp>
        <p:nvSpPr>
          <p:cNvPr id="3" name="Rectangle 2"/>
          <p:cNvSpPr>
            <a:spLocks noGrp="1"/>
          </p:cNvSpPr>
          <p:nvPr>
            <p:ph type="subTitle" idx="1"/>
          </p:nvPr>
        </p:nvSpPr>
        <p:spPr>
          <a:xfrm>
            <a:off x="7058000" y="6397653"/>
            <a:ext cx="2086000" cy="460347"/>
          </a:xfrm>
        </p:spPr>
        <p:txBody>
          <a:bodyPr>
            <a:normAutofit/>
          </a:bodyPr>
          <a:lstStyle/>
          <a:p>
            <a:r>
              <a:rPr lang="fr-FR" sz="1400" b="1">
                <a:solidFill>
                  <a:schemeClr val="bg1"/>
                </a:solidFill>
                <a:latin typeface="Book Antiqua" panose="02040602050305030304" pitchFamily="18" charset="0"/>
              </a:rPr>
              <a:t>JUILLET 2025</a:t>
            </a:r>
          </a:p>
        </p:txBody>
      </p:sp>
      <p:pic>
        <p:nvPicPr>
          <p:cNvPr id="1026" name="Image 2" descr="senegal fl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1940" y="260648"/>
            <a:ext cx="1152128" cy="576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ZoneTexte 3"/>
          <p:cNvSpPr txBox="1"/>
          <p:nvPr/>
        </p:nvSpPr>
        <p:spPr>
          <a:xfrm>
            <a:off x="899592" y="980728"/>
            <a:ext cx="7416824" cy="1400383"/>
          </a:xfrm>
          <a:prstGeom prst="rect">
            <a:avLst/>
          </a:prstGeom>
          <a:noFill/>
        </p:spPr>
        <p:txBody>
          <a:bodyPr wrap="square" rtlCol="0">
            <a:spAutoFit/>
          </a:bodyPr>
          <a:lstStyle/>
          <a:p>
            <a:pPr algn="ctr"/>
            <a:r>
              <a:rPr lang="fr-FR" sz="1400" b="1" cap="small">
                <a:latin typeface="Book Antiqua" panose="02040602050305030304" pitchFamily="18" charset="0"/>
              </a:rPr>
              <a:t>Ministère de la justice</a:t>
            </a:r>
            <a:endParaRPr lang="fr-FR" sz="1400" cap="small">
              <a:latin typeface="Book Antiqua" panose="02040602050305030304" pitchFamily="18" charset="0"/>
            </a:endParaRPr>
          </a:p>
          <a:p>
            <a:pPr algn="ctr">
              <a:spcAft>
                <a:spcPts val="1200"/>
              </a:spcAft>
            </a:pPr>
            <a:r>
              <a:rPr lang="fr-FR" sz="1600" b="1" cap="small">
                <a:latin typeface="Book Antiqua" panose="02040602050305030304" pitchFamily="18" charset="0"/>
              </a:rPr>
              <a:t>Cour d’appel de Dakar</a:t>
            </a:r>
            <a:endParaRPr lang="fr-FR" sz="1600" cap="small">
              <a:latin typeface="Book Antiqua" panose="02040602050305030304" pitchFamily="18" charset="0"/>
            </a:endParaRPr>
          </a:p>
          <a:p>
            <a:pPr algn="ctr">
              <a:spcBef>
                <a:spcPts val="600"/>
              </a:spcBef>
            </a:pPr>
            <a:r>
              <a:rPr lang="fr-FR" sz="2000" b="1" cap="small">
                <a:latin typeface="Book Antiqua" panose="02040602050305030304" pitchFamily="18" charset="0"/>
              </a:rPr>
              <a:t>CENTRE DE FORMATION JUDICIAIRE DU SENEGAL (CFJ)</a:t>
            </a:r>
            <a:endParaRPr lang="fr-FR" sz="2000" cap="small">
              <a:latin typeface="Book Antiqua" panose="02040602050305030304" pitchFamily="18" charset="0"/>
            </a:endParaRPr>
          </a:p>
        </p:txBody>
      </p:sp>
      <p:pic>
        <p:nvPicPr>
          <p:cNvPr id="1028" name="Picture 4" descr="Logo AAC 2017"/>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135" y="5730203"/>
            <a:ext cx="2088232" cy="8976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49DC1-B563-CDD1-0F0F-31DB83DA86E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FD1429A-1DE2-0F73-6493-F0226E6CDEC5}"/>
              </a:ext>
            </a:extLst>
          </p:cNvPr>
          <p:cNvSpPr>
            <a:spLocks noGrp="1"/>
          </p:cNvSpPr>
          <p:nvPr>
            <p:ph type="title"/>
          </p:nvPr>
        </p:nvSpPr>
        <p:spPr>
          <a:xfrm>
            <a:off x="628074" y="274638"/>
            <a:ext cx="7444508" cy="565334"/>
          </a:xfrm>
          <a:ln cmpd="sng">
            <a:solidFill>
              <a:schemeClr val="bg2">
                <a:lumMod val="25000"/>
              </a:schemeClr>
            </a:solidFill>
          </a:ln>
        </p:spPr>
        <p:txBody>
          <a:bodyPr>
            <a:normAutofit fontScale="90000"/>
          </a:bodyPr>
          <a:lstStyle/>
          <a:p>
            <a:pPr defTabSz="268288"/>
            <a:r>
              <a:rPr lang="fr-FR" sz="2000" dirty="0">
                <a:solidFill>
                  <a:schemeClr val="bg2">
                    <a:lumMod val="25000"/>
                  </a:schemeClr>
                </a:solidFill>
                <a:effectLst/>
                <a:latin typeface="Book Antiqua" panose="02040602050305030304" pitchFamily="18" charset="0"/>
              </a:rPr>
              <a:t>MODELES D’ACTES DE PROCEDURE CONCORDAT DE REDRESSEMENT JUDICIAIRE </a:t>
            </a:r>
          </a:p>
        </p:txBody>
      </p:sp>
      <p:sp>
        <p:nvSpPr>
          <p:cNvPr id="7" name="Espace réservé du pied de page 6">
            <a:extLst>
              <a:ext uri="{FF2B5EF4-FFF2-40B4-BE49-F238E27FC236}">
                <a16:creationId xmlns:a16="http://schemas.microsoft.com/office/drawing/2014/main" id="{35E190B8-555D-463B-236B-5B2C7DA1D17A}"/>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59DC68AA-2983-F7E4-4823-22F2BBACC03B}"/>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10</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ED7C5AD9-BCD3-5281-7961-69AB56686BE6}"/>
              </a:ext>
            </a:extLst>
          </p:cNvPr>
          <p:cNvSpPr txBox="1"/>
          <p:nvPr/>
        </p:nvSpPr>
        <p:spPr>
          <a:xfrm>
            <a:off x="539552" y="991076"/>
            <a:ext cx="8147248" cy="1600438"/>
          </a:xfrm>
          <a:prstGeom prst="rect">
            <a:avLst/>
          </a:prstGeom>
          <a:noFill/>
        </p:spPr>
        <p:txBody>
          <a:bodyPr wrap="square" rtlCol="0">
            <a:spAutoFit/>
          </a:bodyPr>
          <a:lstStyle/>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MODÈLE DE FEUILLE DE PRÉSENCE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BULLETIN DE VOTE À L’ASSEMBLÉE CONCORDATAIRE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FEUILLE DE DÉPOUILLEMENT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RAPPORT DU SYNDIC À L’ASSEMBLÉE CONCORDATAIRE	</a:t>
            </a:r>
          </a:p>
        </p:txBody>
      </p:sp>
    </p:spTree>
    <p:extLst>
      <p:ext uri="{BB962C8B-B14F-4D97-AF65-F5344CB8AC3E}">
        <p14:creationId xmlns:p14="http://schemas.microsoft.com/office/powerpoint/2010/main" val="650229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46155-7C18-C8C7-3C8F-CA9CA838573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6748FEC-3CEF-B0C0-F350-E1A21230A3AA}"/>
              </a:ext>
            </a:extLst>
          </p:cNvPr>
          <p:cNvSpPr>
            <a:spLocks noGrp="1"/>
          </p:cNvSpPr>
          <p:nvPr>
            <p:ph type="title"/>
          </p:nvPr>
        </p:nvSpPr>
        <p:spPr>
          <a:xfrm>
            <a:off x="628074" y="203200"/>
            <a:ext cx="8058726" cy="510032"/>
          </a:xfrm>
          <a:ln cmpd="sng">
            <a:solidFill>
              <a:schemeClr val="bg2">
                <a:lumMod val="25000"/>
              </a:schemeClr>
            </a:solidFill>
          </a:ln>
        </p:spPr>
        <p:txBody>
          <a:bodyPr>
            <a:normAutofit fontScale="90000"/>
          </a:bodyPr>
          <a:lstStyle/>
          <a:p>
            <a:pPr algn="ctr" defTabSz="268288"/>
            <a:r>
              <a:rPr lang="fr-FR" sz="2000" dirty="0">
                <a:solidFill>
                  <a:schemeClr val="bg2">
                    <a:lumMod val="25000"/>
                  </a:schemeClr>
                </a:solidFill>
                <a:effectLst/>
                <a:latin typeface="Book Antiqua" panose="02040602050305030304" pitchFamily="18" charset="0"/>
              </a:rPr>
              <a:t>V. CONCORDAT DE REDRESSEMENT JUDICIAIRE : HOMOLOGATION DU CONCORDAT</a:t>
            </a:r>
          </a:p>
        </p:txBody>
      </p:sp>
      <p:sp>
        <p:nvSpPr>
          <p:cNvPr id="7" name="Espace réservé du pied de page 6">
            <a:extLst>
              <a:ext uri="{FF2B5EF4-FFF2-40B4-BE49-F238E27FC236}">
                <a16:creationId xmlns:a16="http://schemas.microsoft.com/office/drawing/2014/main" id="{A52688C0-AC3B-D396-773B-8B4BC0CB3ECB}"/>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21AA33CD-346B-18EB-C8C4-FF48E182C680}"/>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11</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791A6DE3-172E-CE90-9BEB-087C47C3E47A}"/>
              </a:ext>
            </a:extLst>
          </p:cNvPr>
          <p:cNvSpPr txBox="1"/>
          <p:nvPr/>
        </p:nvSpPr>
        <p:spPr>
          <a:xfrm>
            <a:off x="342900" y="991076"/>
            <a:ext cx="8549640" cy="3046988"/>
          </a:xfrm>
          <a:prstGeom prst="rect">
            <a:avLst/>
          </a:prstGeom>
          <a:noFill/>
        </p:spPr>
        <p:txBody>
          <a:bodyPr wrap="square" rtlCol="0">
            <a:spAutoFit/>
          </a:bodyPr>
          <a:lstStyle/>
          <a:p>
            <a:pPr algn="just"/>
            <a:r>
              <a:rPr lang="fr-FR" sz="1600" dirty="0">
                <a:latin typeface="Cambria" panose="02040503050406030204" pitchFamily="18" charset="0"/>
                <a:ea typeface="Cambria" panose="02040503050406030204" pitchFamily="18" charset="0"/>
              </a:rPr>
              <a:t>Justification de la soumission de l’homologation du concordat au juge</a:t>
            </a:r>
          </a:p>
          <a:p>
            <a:pPr algn="just"/>
            <a:r>
              <a:rPr lang="fr-FR" sz="1600" dirty="0">
                <a:latin typeface="Cambria" panose="02040503050406030204" pitchFamily="18" charset="0"/>
                <a:ea typeface="Cambria" panose="02040503050406030204" pitchFamily="18" charset="0"/>
              </a:rPr>
              <a:t>Exigences de l’homologation du concordat de redressement </a:t>
            </a:r>
          </a:p>
          <a:p>
            <a:pPr algn="just"/>
            <a:endParaRPr lang="fr-FR" sz="1600" dirty="0">
              <a:latin typeface="Cambria" panose="02040503050406030204" pitchFamily="18" charset="0"/>
              <a:ea typeface="Cambria" panose="02040503050406030204" pitchFamily="18" charset="0"/>
            </a:endParaRPr>
          </a:p>
          <a:p>
            <a:pPr marL="263525" indent="-263525" algn="just">
              <a:buFont typeface="+mj-lt"/>
              <a:buAutoNum type="arabicPeriod"/>
            </a:pPr>
            <a:r>
              <a:rPr lang="fr-SN" sz="1600" dirty="0">
                <a:latin typeface="Cambria" panose="02040503050406030204" pitchFamily="18" charset="0"/>
                <a:ea typeface="Cambria" panose="02040503050406030204" pitchFamily="18" charset="0"/>
              </a:rPr>
              <a:t>Homologation ou rejet du concordat de redressement</a:t>
            </a:r>
            <a:endParaRPr lang="fr-FR" sz="1600" dirty="0">
              <a:latin typeface="Cambria" panose="02040503050406030204" pitchFamily="18" charset="0"/>
              <a:ea typeface="Cambria" panose="02040503050406030204" pitchFamily="18" charset="0"/>
            </a:endParaRPr>
          </a:p>
          <a:p>
            <a:pPr marL="228600" lvl="0" indent="-228600" algn="just">
              <a:buFont typeface="+mj-lt"/>
              <a:buAutoNum type="arabicPeriod"/>
            </a:pPr>
            <a:r>
              <a:rPr lang="fr-SN" sz="1600" dirty="0">
                <a:latin typeface="Cambria" panose="02040503050406030204" pitchFamily="18" charset="0"/>
                <a:ea typeface="Cambria" panose="02040503050406030204" pitchFamily="18" charset="0"/>
              </a:rPr>
              <a:t>Désignation ou maintien des contrôleurs ou syndic pour surveiller l’exécution du concordat </a:t>
            </a:r>
            <a:endParaRPr lang="fr-FR" sz="1600" dirty="0">
              <a:latin typeface="Cambria" panose="02040503050406030204" pitchFamily="18" charset="0"/>
              <a:ea typeface="Cambria" panose="02040503050406030204" pitchFamily="18" charset="0"/>
            </a:endParaRPr>
          </a:p>
          <a:p>
            <a:pPr marL="228600" lvl="0" indent="-228600" algn="just">
              <a:buFont typeface="+mj-lt"/>
              <a:buAutoNum type="arabicPeriod"/>
            </a:pPr>
            <a:r>
              <a:rPr lang="fr-SN" sz="1600" dirty="0">
                <a:latin typeface="Cambria" panose="02040503050406030204" pitchFamily="18" charset="0"/>
                <a:ea typeface="Cambria" panose="02040503050406030204" pitchFamily="18" charset="0"/>
              </a:rPr>
              <a:t>Formalités d'homologation ou du rejet du concordat de redressement judiciaire</a:t>
            </a:r>
            <a:r>
              <a:rPr lang="fr-SN" sz="1600" b="1" dirty="0">
                <a:latin typeface="Cambria" panose="02040503050406030204" pitchFamily="18" charset="0"/>
                <a:ea typeface="Cambria" panose="02040503050406030204" pitchFamily="18" charset="0"/>
              </a:rPr>
              <a:t> </a:t>
            </a:r>
            <a:endParaRPr lang="fr-FR" sz="1600" dirty="0">
              <a:latin typeface="Cambria" panose="02040503050406030204" pitchFamily="18" charset="0"/>
              <a:ea typeface="Cambria" panose="02040503050406030204" pitchFamily="18" charset="0"/>
            </a:endParaRPr>
          </a:p>
          <a:p>
            <a:pPr marL="228600" lvl="0" indent="-228600" algn="just">
              <a:buFont typeface="+mj-lt"/>
              <a:buAutoNum type="arabicPeriod"/>
            </a:pPr>
            <a:r>
              <a:rPr lang="fr-SN" sz="1600" dirty="0">
                <a:latin typeface="Cambria" panose="02040503050406030204" pitchFamily="18" charset="0"/>
                <a:ea typeface="Cambria" panose="02040503050406030204" pitchFamily="18" charset="0"/>
              </a:rPr>
              <a:t>Appel contre la décision d’homologation</a:t>
            </a:r>
            <a:endParaRPr lang="fr-FR" sz="1600" dirty="0">
              <a:latin typeface="Cambria" panose="02040503050406030204" pitchFamily="18" charset="0"/>
              <a:ea typeface="Cambria" panose="02040503050406030204" pitchFamily="18" charset="0"/>
            </a:endParaRPr>
          </a:p>
          <a:p>
            <a:pPr marL="228600" lvl="0" indent="-228600" algn="just">
              <a:buFont typeface="+mj-lt"/>
              <a:buAutoNum type="arabicPeriod"/>
            </a:pPr>
            <a:r>
              <a:rPr lang="fr-FR" sz="1600" dirty="0">
                <a:latin typeface="Cambria" panose="02040503050406030204" pitchFamily="18" charset="0"/>
                <a:ea typeface="Cambria" panose="02040503050406030204" pitchFamily="18" charset="0"/>
              </a:rPr>
              <a:t>Communication et publicité de l</a:t>
            </a:r>
            <a:r>
              <a:rPr lang="fr-SN" sz="1600" dirty="0">
                <a:latin typeface="Cambria" panose="02040503050406030204" pitchFamily="18" charset="0"/>
                <a:ea typeface="Cambria" panose="02040503050406030204" pitchFamily="18" charset="0"/>
              </a:rPr>
              <a:t>a décision de rejet du concordat de redressement judiciaire</a:t>
            </a:r>
            <a:endParaRPr lang="fr-FR" sz="1600" dirty="0">
              <a:latin typeface="Cambria" panose="02040503050406030204" pitchFamily="18" charset="0"/>
              <a:ea typeface="Cambria" panose="02040503050406030204" pitchFamily="18" charset="0"/>
            </a:endParaRPr>
          </a:p>
          <a:p>
            <a:pPr marL="228600" lvl="0" indent="-228600" algn="just">
              <a:buFont typeface="+mj-lt"/>
              <a:buAutoNum type="arabicPeriod"/>
            </a:pPr>
            <a:r>
              <a:rPr lang="fr-FR" sz="1600" dirty="0">
                <a:latin typeface="Cambria" panose="02040503050406030204" pitchFamily="18" charset="0"/>
                <a:ea typeface="Cambria" panose="02040503050406030204" pitchFamily="18" charset="0"/>
              </a:rPr>
              <a:t>Communication et publicité de l</a:t>
            </a:r>
            <a:r>
              <a:rPr lang="fr-SN" sz="1600" dirty="0">
                <a:latin typeface="Cambria" panose="02040503050406030204" pitchFamily="18" charset="0"/>
                <a:ea typeface="Cambria" panose="02040503050406030204" pitchFamily="18" charset="0"/>
              </a:rPr>
              <a:t>a décision de la juridiction d'appel</a:t>
            </a:r>
            <a:endParaRPr lang="fr-SN" sz="1600" b="1" dirty="0">
              <a:latin typeface="Cambria" panose="02040503050406030204" pitchFamily="18" charset="0"/>
              <a:ea typeface="Cambria" panose="02040503050406030204" pitchFamily="18" charset="0"/>
            </a:endParaRPr>
          </a:p>
          <a:p>
            <a:pPr marL="228600" lvl="0" indent="-228600" algn="just">
              <a:buFont typeface="+mj-lt"/>
              <a:buAutoNum type="arabicPeriod"/>
            </a:pPr>
            <a:r>
              <a:rPr lang="fr-SN" sz="1600" dirty="0">
                <a:latin typeface="Cambria" panose="02040503050406030204" pitchFamily="18" charset="0"/>
                <a:ea typeface="Cambria" panose="02040503050406030204" pitchFamily="18" charset="0"/>
              </a:rPr>
              <a:t>Rapport du syndic de sa mission d'assistance au juge-commissaire.</a:t>
            </a:r>
            <a:endParaRPr lang="fr-FR" sz="1600" dirty="0">
              <a:latin typeface="Cambria" panose="02040503050406030204" pitchFamily="18" charset="0"/>
              <a:ea typeface="Cambria" panose="02040503050406030204" pitchFamily="18" charset="0"/>
            </a:endParaRPr>
          </a:p>
          <a:p>
            <a:pPr algn="just"/>
            <a:endParaRPr lang="fr-FR" sz="1600" dirty="0">
              <a:latin typeface="Cambria" panose="02040503050406030204" pitchFamily="18" charset="0"/>
              <a:ea typeface="Cambria" panose="02040503050406030204" pitchFamily="18" charset="0"/>
            </a:endParaRPr>
          </a:p>
          <a:p>
            <a:pPr algn="just"/>
            <a:endParaRPr lang="fr-FR"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41714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54B86-E369-8514-D16B-65A3DE39479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0F87F10-C134-AF7C-6CE7-B71348640457}"/>
              </a:ext>
            </a:extLst>
          </p:cNvPr>
          <p:cNvSpPr>
            <a:spLocks noGrp="1"/>
          </p:cNvSpPr>
          <p:nvPr>
            <p:ph type="title"/>
          </p:nvPr>
        </p:nvSpPr>
        <p:spPr>
          <a:xfrm>
            <a:off x="628074" y="274638"/>
            <a:ext cx="7444508" cy="565334"/>
          </a:xfrm>
          <a:ln cmpd="sng">
            <a:solidFill>
              <a:schemeClr val="bg2">
                <a:lumMod val="25000"/>
              </a:schemeClr>
            </a:solidFill>
          </a:ln>
        </p:spPr>
        <p:txBody>
          <a:bodyPr>
            <a:normAutofit fontScale="90000"/>
          </a:bodyPr>
          <a:lstStyle/>
          <a:p>
            <a:pPr defTabSz="268288"/>
            <a:r>
              <a:rPr lang="fr-FR" sz="2000" dirty="0">
                <a:solidFill>
                  <a:schemeClr val="bg2">
                    <a:lumMod val="25000"/>
                  </a:schemeClr>
                </a:solidFill>
                <a:effectLst/>
                <a:latin typeface="Book Antiqua" panose="02040602050305030304" pitchFamily="18" charset="0"/>
              </a:rPr>
              <a:t>MODELES D’ACTES DE PROCEDURE CONCORDAT DE REDRESSEMENT JUDICIAIRE </a:t>
            </a:r>
          </a:p>
        </p:txBody>
      </p:sp>
      <p:sp>
        <p:nvSpPr>
          <p:cNvPr id="7" name="Espace réservé du pied de page 6">
            <a:extLst>
              <a:ext uri="{FF2B5EF4-FFF2-40B4-BE49-F238E27FC236}">
                <a16:creationId xmlns:a16="http://schemas.microsoft.com/office/drawing/2014/main" id="{666D7142-BD11-88CF-DDAA-5C88C32C7AC0}"/>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C73B3A86-D1B9-F88C-D600-7804A9166007}"/>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12</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C1DBB017-3F03-1533-6517-18BA237058DB}"/>
              </a:ext>
            </a:extLst>
          </p:cNvPr>
          <p:cNvSpPr txBox="1"/>
          <p:nvPr/>
        </p:nvSpPr>
        <p:spPr>
          <a:xfrm>
            <a:off x="539552" y="991076"/>
            <a:ext cx="8147248" cy="2031325"/>
          </a:xfrm>
          <a:prstGeom prst="rect">
            <a:avLst/>
          </a:prstGeom>
          <a:noFill/>
        </p:spPr>
        <p:txBody>
          <a:bodyPr wrap="square" rtlCol="0">
            <a:spAutoFit/>
          </a:bodyPr>
          <a:lstStyle/>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PROCÈS-VERBAL DE L’ASSEMBLÉE CONCORDATAIRE DES CRÉANCIERS</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RAPPORT DU SYNDIC SUR L’ASSEMBLÉE CONCORDATAIRE</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AVIS D’HOMOLOGATION DU CONCORDAT DE REDRESSEMENT JUDICIAIRE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AVIS DE REJET DU CONCORDAT DE REDRESSEMENT JUDICIAIRE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REQUÊTE AUX FINS DE TAXATION D’HONORAIRES DU SYNDIC DE REDRESSEMENT JUDICIAIRE</a:t>
            </a:r>
          </a:p>
        </p:txBody>
      </p:sp>
    </p:spTree>
    <p:extLst>
      <p:ext uri="{BB962C8B-B14F-4D97-AF65-F5344CB8AC3E}">
        <p14:creationId xmlns:p14="http://schemas.microsoft.com/office/powerpoint/2010/main" val="16789045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96AAC-1432-B35A-ED56-F647EA14310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30E95FD-9482-EDEE-5433-8E8F2FB200A8}"/>
              </a:ext>
            </a:extLst>
          </p:cNvPr>
          <p:cNvSpPr>
            <a:spLocks noGrp="1"/>
          </p:cNvSpPr>
          <p:nvPr>
            <p:ph type="title"/>
          </p:nvPr>
        </p:nvSpPr>
        <p:spPr>
          <a:xfrm>
            <a:off x="628074" y="203200"/>
            <a:ext cx="8058726" cy="510032"/>
          </a:xfrm>
          <a:ln cmpd="sng">
            <a:solidFill>
              <a:schemeClr val="bg2">
                <a:lumMod val="25000"/>
              </a:schemeClr>
            </a:solidFill>
          </a:ln>
        </p:spPr>
        <p:txBody>
          <a:bodyPr>
            <a:normAutofit fontScale="90000"/>
          </a:bodyPr>
          <a:lstStyle/>
          <a:p>
            <a:pPr algn="ctr" defTabSz="268288"/>
            <a:r>
              <a:rPr lang="fr-FR" sz="2000" dirty="0">
                <a:solidFill>
                  <a:schemeClr val="bg2">
                    <a:lumMod val="25000"/>
                  </a:schemeClr>
                </a:solidFill>
                <a:effectLst/>
                <a:latin typeface="Book Antiqua" panose="02040602050305030304" pitchFamily="18" charset="0"/>
              </a:rPr>
              <a:t>VI. CONCORDAT DE REDRESSEMENT JUDICIAIRE : EXECUTION DU CONCORDAT</a:t>
            </a:r>
          </a:p>
        </p:txBody>
      </p:sp>
      <p:sp>
        <p:nvSpPr>
          <p:cNvPr id="7" name="Espace réservé du pied de page 6">
            <a:extLst>
              <a:ext uri="{FF2B5EF4-FFF2-40B4-BE49-F238E27FC236}">
                <a16:creationId xmlns:a16="http://schemas.microsoft.com/office/drawing/2014/main" id="{F7830008-BA62-1870-18F2-BF057D014097}"/>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93E30932-4D11-7C37-C427-EECB5DA59B35}"/>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13</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0531B8B1-955E-DB6B-94E6-68E5EDA957C6}"/>
              </a:ext>
            </a:extLst>
          </p:cNvPr>
          <p:cNvSpPr txBox="1"/>
          <p:nvPr/>
        </p:nvSpPr>
        <p:spPr>
          <a:xfrm>
            <a:off x="342900" y="991076"/>
            <a:ext cx="8549640" cy="2308324"/>
          </a:xfrm>
          <a:prstGeom prst="rect">
            <a:avLst/>
          </a:prstGeom>
          <a:noFill/>
        </p:spPr>
        <p:txBody>
          <a:bodyPr wrap="square" rtlCol="0">
            <a:spAutoFit/>
          </a:bodyPr>
          <a:lstStyle/>
          <a:p>
            <a:pPr marL="342900" lvl="0" indent="-342900">
              <a:buFont typeface="+mj-lt"/>
              <a:buAutoNum type="arabicPeriod"/>
            </a:pPr>
            <a:r>
              <a:rPr lang="fr-SN" sz="1600" dirty="0">
                <a:latin typeface="Cambria" panose="02040503050406030204" pitchFamily="18" charset="0"/>
                <a:ea typeface="Cambria" panose="02040503050406030204" pitchFamily="18" charset="0"/>
              </a:rPr>
              <a:t>Principe : Effet obligatoire à l’égard des créanciers de la masse  </a:t>
            </a:r>
            <a:endParaRPr lang="fr-FR" sz="1600" dirty="0">
              <a:latin typeface="Cambria" panose="02040503050406030204" pitchFamily="18" charset="0"/>
              <a:ea typeface="Cambria" panose="02040503050406030204" pitchFamily="18" charset="0"/>
            </a:endParaRPr>
          </a:p>
          <a:p>
            <a:pPr marL="342900" lvl="0" indent="-342900">
              <a:buFont typeface="+mj-lt"/>
              <a:buAutoNum type="arabicPeriod" startAt="2"/>
            </a:pPr>
            <a:r>
              <a:rPr lang="fr-SN" sz="1600" dirty="0">
                <a:latin typeface="Cambria" panose="02040503050406030204" pitchFamily="18" charset="0"/>
                <a:ea typeface="Cambria" panose="02040503050406030204" pitchFamily="18" charset="0"/>
              </a:rPr>
              <a:t>Exception : Effet relative à l’égard de certains créanciers </a:t>
            </a:r>
            <a:endParaRPr lang="fr-FR" sz="1600" dirty="0">
              <a:latin typeface="Cambria" panose="02040503050406030204" pitchFamily="18" charset="0"/>
              <a:ea typeface="Cambria" panose="02040503050406030204" pitchFamily="18" charset="0"/>
            </a:endParaRPr>
          </a:p>
          <a:p>
            <a:pPr marL="342900" lvl="0" indent="-342900">
              <a:buFont typeface="+mj-lt"/>
              <a:buAutoNum type="arabicPeriod" startAt="3"/>
            </a:pPr>
            <a:r>
              <a:rPr lang="fr-SN" sz="1600" dirty="0">
                <a:latin typeface="Cambria" panose="02040503050406030204" pitchFamily="18" charset="0"/>
                <a:ea typeface="Cambria" panose="02040503050406030204" pitchFamily="18" charset="0"/>
              </a:rPr>
              <a:t>Fin de la période d'observation</a:t>
            </a:r>
          </a:p>
          <a:p>
            <a:pPr marL="342900" lvl="0" indent="-342900">
              <a:buFont typeface="+mj-lt"/>
              <a:buAutoNum type="arabicPeriod" startAt="4"/>
            </a:pPr>
            <a:r>
              <a:rPr lang="fr-SN" sz="1600" dirty="0">
                <a:latin typeface="Cambria" panose="02040503050406030204" pitchFamily="18" charset="0"/>
                <a:ea typeface="Cambria" panose="02040503050406030204" pitchFamily="18" charset="0"/>
              </a:rPr>
              <a:t>Effet du concordat de redressement judiciaire sur les autres coobligés ou garants</a:t>
            </a:r>
            <a:endParaRPr lang="fr-FR" sz="1600" dirty="0">
              <a:latin typeface="Cambria" panose="02040503050406030204" pitchFamily="18" charset="0"/>
              <a:ea typeface="Cambria" panose="02040503050406030204" pitchFamily="18" charset="0"/>
            </a:endParaRPr>
          </a:p>
          <a:p>
            <a:pPr marL="342900" lvl="0" indent="-342900">
              <a:buFont typeface="+mj-lt"/>
              <a:buAutoNum type="arabicPeriod" startAt="4"/>
            </a:pPr>
            <a:r>
              <a:rPr lang="fr-SN" sz="1600" dirty="0">
                <a:latin typeface="Cambria" panose="02040503050406030204" pitchFamily="18" charset="0"/>
                <a:ea typeface="Cambria" panose="02040503050406030204" pitchFamily="18" charset="0"/>
              </a:rPr>
              <a:t>Rapport du syndic contrôleur de l’exécution du concordat</a:t>
            </a:r>
            <a:endParaRPr lang="fr-FR" sz="1600" dirty="0">
              <a:latin typeface="Cambria" panose="02040503050406030204" pitchFamily="18" charset="0"/>
              <a:ea typeface="Cambria" panose="02040503050406030204" pitchFamily="18" charset="0"/>
            </a:endParaRPr>
          </a:p>
          <a:p>
            <a:pPr marL="342900" lvl="0" indent="-342900">
              <a:buFont typeface="+mj-lt"/>
              <a:buAutoNum type="arabicPeriod" startAt="4"/>
            </a:pPr>
            <a:r>
              <a:rPr lang="fr-SN" sz="1600" dirty="0">
                <a:latin typeface="Cambria" panose="02040503050406030204" pitchFamily="18" charset="0"/>
                <a:ea typeface="Cambria" panose="02040503050406030204" pitchFamily="18" charset="0"/>
              </a:rPr>
              <a:t>Résolution du concordat</a:t>
            </a:r>
            <a:endParaRPr lang="fr-FR" sz="1600" dirty="0">
              <a:latin typeface="Cambria" panose="02040503050406030204" pitchFamily="18" charset="0"/>
              <a:ea typeface="Cambria" panose="02040503050406030204" pitchFamily="18" charset="0"/>
            </a:endParaRPr>
          </a:p>
          <a:p>
            <a:pPr marL="342900" lvl="0" indent="-342900">
              <a:buFont typeface="+mj-lt"/>
              <a:buAutoNum type="arabicPeriod" startAt="4"/>
            </a:pPr>
            <a:r>
              <a:rPr lang="fr-SN" sz="1600" dirty="0">
                <a:latin typeface="Cambria" panose="02040503050406030204" pitchFamily="18" charset="0"/>
                <a:ea typeface="Cambria" panose="02040503050406030204" pitchFamily="18" charset="0"/>
              </a:rPr>
              <a:t>Modification du concordat en vue d'en favoriser l’exécution </a:t>
            </a:r>
          </a:p>
          <a:p>
            <a:pPr marL="342900" lvl="0" indent="-342900">
              <a:buFont typeface="+mj-lt"/>
              <a:buAutoNum type="arabicPeriod" startAt="4"/>
            </a:pPr>
            <a:r>
              <a:rPr lang="fr-SN" sz="1600" dirty="0">
                <a:latin typeface="Cambria" panose="02040503050406030204" pitchFamily="18" charset="0"/>
                <a:ea typeface="Cambria" panose="02040503050406030204" pitchFamily="18" charset="0"/>
              </a:rPr>
              <a:t>Annulation du concordat</a:t>
            </a:r>
            <a:endParaRPr lang="fr-FR" sz="1600" dirty="0">
              <a:latin typeface="Cambria" panose="02040503050406030204" pitchFamily="18" charset="0"/>
              <a:ea typeface="Cambria" panose="02040503050406030204" pitchFamily="18" charset="0"/>
            </a:endParaRPr>
          </a:p>
          <a:p>
            <a:pPr marL="342900" lvl="0" indent="-342900">
              <a:buFont typeface="+mj-lt"/>
              <a:buAutoNum type="arabicPeriod" startAt="3"/>
            </a:pPr>
            <a:endParaRPr lang="fr-FR"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51404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48211-FDDF-E614-263E-FBD6EAF035E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51B7994-F33F-1B54-D96B-A06BDA28595A}"/>
              </a:ext>
            </a:extLst>
          </p:cNvPr>
          <p:cNvSpPr>
            <a:spLocks noGrp="1"/>
          </p:cNvSpPr>
          <p:nvPr>
            <p:ph type="title"/>
          </p:nvPr>
        </p:nvSpPr>
        <p:spPr>
          <a:xfrm>
            <a:off x="628074" y="274638"/>
            <a:ext cx="7444508" cy="565334"/>
          </a:xfrm>
          <a:ln cmpd="sng">
            <a:solidFill>
              <a:schemeClr val="bg2">
                <a:lumMod val="25000"/>
              </a:schemeClr>
            </a:solidFill>
          </a:ln>
        </p:spPr>
        <p:txBody>
          <a:bodyPr>
            <a:normAutofit fontScale="90000"/>
          </a:bodyPr>
          <a:lstStyle/>
          <a:p>
            <a:pPr defTabSz="268288"/>
            <a:r>
              <a:rPr lang="fr-FR" sz="2000" dirty="0">
                <a:solidFill>
                  <a:schemeClr val="bg2">
                    <a:lumMod val="25000"/>
                  </a:schemeClr>
                </a:solidFill>
                <a:effectLst/>
                <a:latin typeface="Book Antiqua" panose="02040602050305030304" pitchFamily="18" charset="0"/>
              </a:rPr>
              <a:t>MODELES D’ACTES DE PROCEDURE CONCORDAT DE REDRESSEMENT JUDICIAIRE </a:t>
            </a:r>
          </a:p>
        </p:txBody>
      </p:sp>
      <p:sp>
        <p:nvSpPr>
          <p:cNvPr id="7" name="Espace réservé du pied de page 6">
            <a:extLst>
              <a:ext uri="{FF2B5EF4-FFF2-40B4-BE49-F238E27FC236}">
                <a16:creationId xmlns:a16="http://schemas.microsoft.com/office/drawing/2014/main" id="{142974BB-789B-320C-3CC3-2BB3E20A488F}"/>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113D99F3-054E-1268-CB0E-94BDC018AC17}"/>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14</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1C35C6D6-F148-3286-F928-E4529CFA5A07}"/>
              </a:ext>
            </a:extLst>
          </p:cNvPr>
          <p:cNvSpPr txBox="1"/>
          <p:nvPr/>
        </p:nvSpPr>
        <p:spPr>
          <a:xfrm>
            <a:off x="539552" y="991076"/>
            <a:ext cx="8147248" cy="2246769"/>
          </a:xfrm>
          <a:prstGeom prst="rect">
            <a:avLst/>
          </a:prstGeom>
          <a:noFill/>
        </p:spPr>
        <p:txBody>
          <a:bodyPr wrap="square" rtlCol="0">
            <a:spAutoFit/>
          </a:bodyPr>
          <a:lstStyle/>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REQUÊTE AUX FINS DE PAIEMENT DE LA PREMIÈRE ÉCHÉANCE DU PLAN D’APUREMENT DU PASSIF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RAPPEL AU DÉBITEUR SUR LES OBLIGATIONS DE MISE EN ŒUVRE DU CONCORDAT ET DU RESPECT DES ENGAGEMENTS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RAPPEL D’UNE ÉCHÉANCE CONCORDATAIRE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NOTIFICATION AU JUGE-COMMISSAIRE DU NON-RESPECT DES ENGAGEMENTS CONCORDATAIRES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837488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p:cNvSpPr>
          <p:nvPr>
            <p:ph type="title"/>
          </p:nvPr>
        </p:nvSpPr>
        <p:spPr>
          <a:xfrm>
            <a:off x="457200" y="274638"/>
            <a:ext cx="8229600" cy="490066"/>
          </a:xfrm>
          <a:ln cmpd="sng">
            <a:solidFill>
              <a:schemeClr val="bg2">
                <a:lumMod val="25000"/>
              </a:schemeClr>
            </a:solidFill>
          </a:ln>
        </p:spPr>
        <p:txBody>
          <a:bodyPr>
            <a:normAutofit fontScale="90000"/>
          </a:bodyPr>
          <a:lstStyle/>
          <a:p>
            <a:r>
              <a:rPr lang="fr-FR" sz="2000">
                <a:solidFill>
                  <a:schemeClr val="bg2">
                    <a:lumMod val="25000"/>
                  </a:schemeClr>
                </a:solidFill>
                <a:effectLst/>
                <a:latin typeface="Book Antiqua" panose="02040602050305030304" pitchFamily="18" charset="0"/>
              </a:rPr>
              <a:t>FORMATION ET EXECUTION DU CONCORDAT DE REDRESSEMENT</a:t>
            </a:r>
            <a:endParaRPr lang="fr-FR" sz="2000">
              <a:solidFill>
                <a:schemeClr val="bg2">
                  <a:lumMod val="25000"/>
                </a:schemeClr>
              </a:solidFill>
              <a:latin typeface="Book Antiqua" panose="02040602050305030304" pitchFamily="18" charset="0"/>
            </a:endParaRPr>
          </a:p>
        </p:txBody>
      </p:sp>
      <p:sp>
        <p:nvSpPr>
          <p:cNvPr id="7" name="Espace réservé du pied de page 6"/>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2</a:t>
            </a:fld>
            <a:endParaRPr lang="fr-FR" sz="1100" b="1">
              <a:solidFill>
                <a:schemeClr val="bg2">
                  <a:lumMod val="50000"/>
                </a:schemeClr>
              </a:solidFill>
              <a:latin typeface="Book Antiqua" panose="02040602050305030304" pitchFamily="18" charset="0"/>
            </a:endParaRPr>
          </a:p>
        </p:txBody>
      </p:sp>
      <p:grpSp>
        <p:nvGrpSpPr>
          <p:cNvPr id="38" name="Groupe 37"/>
          <p:cNvGrpSpPr>
            <a:grpSpLocks/>
          </p:cNvGrpSpPr>
          <p:nvPr/>
        </p:nvGrpSpPr>
        <p:grpSpPr bwMode="auto">
          <a:xfrm>
            <a:off x="201230" y="908721"/>
            <a:ext cx="8657307" cy="5390666"/>
            <a:chOff x="-12799" y="-237902"/>
            <a:chExt cx="6778089" cy="8801817"/>
          </a:xfrm>
        </p:grpSpPr>
        <p:sp>
          <p:nvSpPr>
            <p:cNvPr id="39" name="Rectangle à coins arrondis 38"/>
            <p:cNvSpPr>
              <a:spLocks noChangeArrowheads="1"/>
            </p:cNvSpPr>
            <p:nvPr/>
          </p:nvSpPr>
          <p:spPr bwMode="auto">
            <a:xfrm>
              <a:off x="370821" y="-17744"/>
              <a:ext cx="876953" cy="1636993"/>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spcAft>
                  <a:spcPts val="0"/>
                </a:spcAf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1</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Dépôt du projet de concordat de redressement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0" name="Rectangle à coins arrondis 39"/>
            <p:cNvSpPr>
              <a:spLocks noChangeArrowheads="1"/>
            </p:cNvSpPr>
            <p:nvPr/>
          </p:nvSpPr>
          <p:spPr bwMode="auto">
            <a:xfrm>
              <a:off x="1496208" y="-237902"/>
              <a:ext cx="2764677" cy="2261171"/>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spcAft>
                  <a:spcPts val="0"/>
                </a:spcAf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2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Avis par le greffier aux créanciers de la proposition de concordat de redressement par insertion dans le  journal d’annonces légales où l’annonce du dépôt de l’état des créances est faite et invitation des créanciers munis de sûretés réelles spéciales à se prononcer sur cette proposition de concordat par lettre recommandée avec AR ou par tout moyen laissant trace écrite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1" name="Rectangle à coins arrondis 40"/>
            <p:cNvSpPr>
              <a:spLocks noChangeArrowheads="1"/>
            </p:cNvSpPr>
            <p:nvPr/>
          </p:nvSpPr>
          <p:spPr bwMode="auto">
            <a:xfrm>
              <a:off x="4497846" y="-237900"/>
              <a:ext cx="2102980" cy="2181003"/>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spcAft>
                  <a:spcPts val="0"/>
                </a:spcAf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3</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Dépôt par ces créanciers de leurs déclarations dans les 15 jours de la publication au JAL de l’annonce relative au dépôt des créances ou de la réception de la lettre visé à l’étape 2, lesquelles sont transmises par le greffe au juge-commissaire et au syndic</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2" name="Rectangle à coins arrondis 41"/>
            <p:cNvSpPr>
              <a:spLocks noChangeArrowheads="1"/>
            </p:cNvSpPr>
            <p:nvPr/>
          </p:nvSpPr>
          <p:spPr bwMode="auto">
            <a:xfrm>
              <a:off x="4493100" y="2142675"/>
              <a:ext cx="2272190" cy="2439929"/>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spcAft>
                  <a:spcPts val="0"/>
                </a:spcAf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4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  A l’expiration de ces délais, le juge-commissaire saisit le Président de la juridiction compétente pour convocation des créanciers dont les créances ont été admises définitivement ou par provision à l’assemblée concordataire, par avis dans le JAL et par LP contre récépissé ou par LR avec AR ou par tout moyen laissant trace écrite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3" name="Rectangle à coins arrondis 42"/>
            <p:cNvSpPr>
              <a:spLocks noChangeArrowheads="1"/>
            </p:cNvSpPr>
            <p:nvPr/>
          </p:nvSpPr>
          <p:spPr bwMode="auto">
            <a:xfrm>
              <a:off x="3108438" y="2225956"/>
              <a:ext cx="1038225" cy="1275262"/>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5                                                                                                                        Tenue de l’assemblée concordataire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4" name="Rectangle à coins arrondis 43"/>
            <p:cNvSpPr>
              <a:spLocks noChangeArrowheads="1"/>
            </p:cNvSpPr>
            <p:nvPr/>
          </p:nvSpPr>
          <p:spPr bwMode="auto">
            <a:xfrm>
              <a:off x="-12799" y="3731591"/>
              <a:ext cx="1809750" cy="1208627"/>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7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Si la juridiction n’homologue pas le concordat, elle convertit le redressement judiciaire en liquidation des biens </a:t>
              </a:r>
              <a:r>
                <a:rPr lang="fr-FR" sz="900" b="1">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5" name="Rectangle à coins arrondis 44"/>
            <p:cNvSpPr>
              <a:spLocks noChangeArrowheads="1"/>
            </p:cNvSpPr>
            <p:nvPr/>
          </p:nvSpPr>
          <p:spPr bwMode="auto">
            <a:xfrm>
              <a:off x="1980745" y="3703906"/>
              <a:ext cx="2280140" cy="1130199"/>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7 bis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Si la juridiction homologue le concordat, elle désigne ou maintient en fonctions les contrôleurs ou, à défaut, le syndic </a:t>
              </a:r>
              <a:r>
                <a:rPr lang="fr-FR" sz="900" b="1">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6" name="Rectangle à coins arrondis 45"/>
            <p:cNvSpPr>
              <a:spLocks noChangeArrowheads="1"/>
            </p:cNvSpPr>
            <p:nvPr/>
          </p:nvSpPr>
          <p:spPr bwMode="auto">
            <a:xfrm>
              <a:off x="432899" y="2156537"/>
              <a:ext cx="2236873" cy="1089072"/>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6                                                                                                                        L’option de la juridiction statuant sur l’homologation du concordat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7" name="Rectangle à coins arrondis 46"/>
            <p:cNvSpPr>
              <a:spLocks noChangeArrowheads="1"/>
            </p:cNvSpPr>
            <p:nvPr/>
          </p:nvSpPr>
          <p:spPr bwMode="auto">
            <a:xfrm>
              <a:off x="10387" y="5217155"/>
              <a:ext cx="2028825" cy="953663"/>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8</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Publicités légales de la décision prévues par les articles 36 et 37 (article 129 al.1)</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8" name="Rectangle à coins arrondis 47"/>
            <p:cNvSpPr>
              <a:spLocks noChangeArrowheads="1"/>
            </p:cNvSpPr>
            <p:nvPr/>
          </p:nvSpPr>
          <p:spPr bwMode="auto">
            <a:xfrm>
              <a:off x="2295525" y="5074135"/>
              <a:ext cx="3351826" cy="790575"/>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8 bis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Publicités légales de la décision prévues par les articles 36 et 37 (article 129 al.2)</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9" name="Rectangle à coins arrondis 48"/>
            <p:cNvSpPr>
              <a:spLocks noChangeArrowheads="1"/>
            </p:cNvSpPr>
            <p:nvPr/>
          </p:nvSpPr>
          <p:spPr bwMode="auto">
            <a:xfrm>
              <a:off x="432899" y="6382105"/>
              <a:ext cx="3612707" cy="1180792"/>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9</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S’il survient un problème dans l’exécution du concordat (non-exécution par le débiteur de ses engagements ou tout autre motif légal) </a:t>
              </a:r>
              <a:r>
                <a:rPr lang="fr-FR" sz="900" b="1">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=&gt;</a:t>
              </a: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 possibilité de demander la résolution ou l’annulation du concordat (articles 139 et 140)</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0" name="Rectangle à coins arrondis 49"/>
            <p:cNvSpPr>
              <a:spLocks noChangeArrowheads="1"/>
            </p:cNvSpPr>
            <p:nvPr/>
          </p:nvSpPr>
          <p:spPr bwMode="auto">
            <a:xfrm>
              <a:off x="4260885" y="6418295"/>
              <a:ext cx="2324100" cy="879162"/>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9 bis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S’il n’y a pas problème, le concordat est exécuté purement et simplement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1" name="Flèche droite 50"/>
            <p:cNvSpPr>
              <a:spLocks noChangeArrowheads="1"/>
            </p:cNvSpPr>
            <p:nvPr/>
          </p:nvSpPr>
          <p:spPr bwMode="auto">
            <a:xfrm>
              <a:off x="1259249" y="853416"/>
              <a:ext cx="225485" cy="108000"/>
            </a:xfrm>
            <a:prstGeom prst="rightArrow">
              <a:avLst>
                <a:gd name="adj1" fmla="val 50000"/>
                <a:gd name="adj2" fmla="val 50000"/>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sp>
          <p:nvSpPr>
            <p:cNvPr id="52" name="Flèche droite 51"/>
            <p:cNvSpPr>
              <a:spLocks noChangeArrowheads="1"/>
            </p:cNvSpPr>
            <p:nvPr/>
          </p:nvSpPr>
          <p:spPr bwMode="auto">
            <a:xfrm>
              <a:off x="4272361" y="820580"/>
              <a:ext cx="225485" cy="108000"/>
            </a:xfrm>
            <a:prstGeom prst="rightArrow">
              <a:avLst>
                <a:gd name="adj1" fmla="val 50000"/>
                <a:gd name="adj2" fmla="val 50000"/>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sp>
          <p:nvSpPr>
            <p:cNvPr id="78" name="Flèche droite 77"/>
            <p:cNvSpPr>
              <a:spLocks noChangeArrowheads="1"/>
            </p:cNvSpPr>
            <p:nvPr/>
          </p:nvSpPr>
          <p:spPr bwMode="auto">
            <a:xfrm rot="10800000">
              <a:off x="4146663" y="2892442"/>
              <a:ext cx="360000" cy="108000"/>
            </a:xfrm>
            <a:prstGeom prst="rightArrow">
              <a:avLst>
                <a:gd name="adj1" fmla="val 50000"/>
                <a:gd name="adj2" fmla="val 50000"/>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sp>
          <p:nvSpPr>
            <p:cNvPr id="79" name="Flèche droite 78"/>
            <p:cNvSpPr>
              <a:spLocks noChangeArrowheads="1"/>
            </p:cNvSpPr>
            <p:nvPr/>
          </p:nvSpPr>
          <p:spPr bwMode="auto">
            <a:xfrm rot="10800000">
              <a:off x="2691526" y="2801639"/>
              <a:ext cx="422458" cy="82949"/>
            </a:xfrm>
            <a:prstGeom prst="rightArrow">
              <a:avLst>
                <a:gd name="adj1" fmla="val 50000"/>
                <a:gd name="adj2" fmla="val 50000"/>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grpSp>
          <p:nvGrpSpPr>
            <p:cNvPr id="80" name="Groupe 79"/>
            <p:cNvGrpSpPr>
              <a:grpSpLocks/>
            </p:cNvGrpSpPr>
            <p:nvPr/>
          </p:nvGrpSpPr>
          <p:grpSpPr bwMode="auto">
            <a:xfrm>
              <a:off x="523422" y="3199082"/>
              <a:ext cx="2146349" cy="506512"/>
              <a:chOff x="-210003" y="-325168"/>
              <a:chExt cx="2146349" cy="506512"/>
            </a:xfrm>
          </p:grpSpPr>
          <p:sp>
            <p:nvSpPr>
              <p:cNvPr id="91" name="Flèche droite 90"/>
              <p:cNvSpPr>
                <a:spLocks noChangeArrowheads="1"/>
              </p:cNvSpPr>
              <p:nvPr/>
            </p:nvSpPr>
            <p:spPr bwMode="auto">
              <a:xfrm rot="5400000">
                <a:off x="1756345" y="-8181"/>
                <a:ext cx="252001" cy="108000"/>
              </a:xfrm>
              <a:prstGeom prst="rightArrow">
                <a:avLst>
                  <a:gd name="adj1" fmla="val 50000"/>
                  <a:gd name="adj2" fmla="val 50005"/>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sp>
            <p:nvSpPr>
              <p:cNvPr id="92" name="Rectangle 91"/>
              <p:cNvSpPr>
                <a:spLocks noChangeArrowheads="1"/>
              </p:cNvSpPr>
              <p:nvPr/>
            </p:nvSpPr>
            <p:spPr bwMode="auto">
              <a:xfrm>
                <a:off x="-177229" y="-93905"/>
                <a:ext cx="2084400" cy="54000"/>
              </a:xfrm>
              <a:prstGeom prst="rect">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sp>
            <p:nvSpPr>
              <p:cNvPr id="93" name="Moins 20"/>
              <p:cNvSpPr>
                <a:spLocks/>
              </p:cNvSpPr>
              <p:nvPr/>
            </p:nvSpPr>
            <p:spPr bwMode="auto">
              <a:xfrm rot="16200000">
                <a:off x="741935" y="-289168"/>
                <a:ext cx="251999" cy="180000"/>
              </a:xfrm>
              <a:custGeom>
                <a:avLst/>
                <a:gdLst>
                  <a:gd name="T0" fmla="*/ 33403 w 252000"/>
                  <a:gd name="T1" fmla="*/ 68832 h 180000"/>
                  <a:gd name="T2" fmla="*/ 218597 w 252000"/>
                  <a:gd name="T3" fmla="*/ 68832 h 180000"/>
                  <a:gd name="T4" fmla="*/ 218597 w 252000"/>
                  <a:gd name="T5" fmla="*/ 111168 h 180000"/>
                  <a:gd name="T6" fmla="*/ 33403 w 252000"/>
                  <a:gd name="T7" fmla="*/ 111168 h 180000"/>
                  <a:gd name="T8" fmla="*/ 33403 w 252000"/>
                  <a:gd name="T9" fmla="*/ 68832 h 18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000" h="180000">
                    <a:moveTo>
                      <a:pt x="33403" y="68832"/>
                    </a:moveTo>
                    <a:lnTo>
                      <a:pt x="218597" y="68832"/>
                    </a:lnTo>
                    <a:lnTo>
                      <a:pt x="218597" y="111168"/>
                    </a:lnTo>
                    <a:lnTo>
                      <a:pt x="33403" y="111168"/>
                    </a:lnTo>
                    <a:lnTo>
                      <a:pt x="33403" y="68832"/>
                    </a:lnTo>
                    <a:close/>
                  </a:path>
                </a:pathLst>
              </a:custGeom>
              <a:solidFill>
                <a:srgbClr val="006699"/>
              </a:solidFill>
              <a:ln w="12700" cap="flat" cmpd="sng" algn="ctr">
                <a:solidFill>
                  <a:srgbClr val="006699"/>
                </a:solidFill>
                <a:prstDash val="solid"/>
                <a:miter lim="800000"/>
                <a:headEnd/>
                <a:tailEnd/>
              </a:ln>
            </p:spPr>
            <p:txBody>
              <a:bodyPr rot="0" vert="horz" wrap="square" lIns="91440" tIns="45720" rIns="91440" bIns="45720" anchor="ctr" anchorCtr="0" upright="1">
                <a:noAutofit/>
              </a:bodyPr>
              <a:lstStyle/>
              <a:p>
                <a:endParaRPr lang="fr-FR"/>
              </a:p>
            </p:txBody>
          </p:sp>
          <p:sp>
            <p:nvSpPr>
              <p:cNvPr id="94" name="Flèche droite 93"/>
              <p:cNvSpPr>
                <a:spLocks noChangeArrowheads="1"/>
              </p:cNvSpPr>
              <p:nvPr/>
            </p:nvSpPr>
            <p:spPr bwMode="auto">
              <a:xfrm rot="5400000">
                <a:off x="-282004" y="1344"/>
                <a:ext cx="252001" cy="108000"/>
              </a:xfrm>
              <a:prstGeom prst="rightArrow">
                <a:avLst>
                  <a:gd name="adj1" fmla="val 50000"/>
                  <a:gd name="adj2" fmla="val 50005"/>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grpSp>
        <p:sp>
          <p:nvSpPr>
            <p:cNvPr id="81" name="Flèche droite 80"/>
            <p:cNvSpPr>
              <a:spLocks noChangeArrowheads="1"/>
            </p:cNvSpPr>
            <p:nvPr/>
          </p:nvSpPr>
          <p:spPr bwMode="auto">
            <a:xfrm rot="5400000">
              <a:off x="3146287" y="4913924"/>
              <a:ext cx="261263" cy="56371"/>
            </a:xfrm>
            <a:prstGeom prst="rightArrow">
              <a:avLst>
                <a:gd name="adj1" fmla="val 50000"/>
                <a:gd name="adj2" fmla="val 50005"/>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sp>
          <p:nvSpPr>
            <p:cNvPr id="82" name="Flèche droite 81"/>
            <p:cNvSpPr>
              <a:spLocks noChangeArrowheads="1"/>
            </p:cNvSpPr>
            <p:nvPr/>
          </p:nvSpPr>
          <p:spPr bwMode="auto">
            <a:xfrm rot="5400000">
              <a:off x="865982" y="5058338"/>
              <a:ext cx="261263" cy="56371"/>
            </a:xfrm>
            <a:prstGeom prst="rightArrow">
              <a:avLst>
                <a:gd name="adj1" fmla="val 50000"/>
                <a:gd name="adj2" fmla="val 49996"/>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grpSp>
          <p:nvGrpSpPr>
            <p:cNvPr id="83" name="Groupe 82"/>
            <p:cNvGrpSpPr>
              <a:grpSpLocks/>
            </p:cNvGrpSpPr>
            <p:nvPr/>
          </p:nvGrpSpPr>
          <p:grpSpPr bwMode="auto">
            <a:xfrm>
              <a:off x="2645097" y="5823763"/>
              <a:ext cx="2356182" cy="590859"/>
              <a:chOff x="540072" y="-224612"/>
              <a:chExt cx="2356182" cy="590859"/>
            </a:xfrm>
          </p:grpSpPr>
          <p:sp>
            <p:nvSpPr>
              <p:cNvPr id="87" name="Moins 25"/>
              <p:cNvSpPr>
                <a:spLocks/>
              </p:cNvSpPr>
              <p:nvPr/>
            </p:nvSpPr>
            <p:spPr bwMode="auto">
              <a:xfrm rot="16200000">
                <a:off x="1597364" y="-188611"/>
                <a:ext cx="252001" cy="180000"/>
              </a:xfrm>
              <a:custGeom>
                <a:avLst/>
                <a:gdLst>
                  <a:gd name="T0" fmla="*/ 33403 w 252000"/>
                  <a:gd name="T1" fmla="*/ 68832 h 180000"/>
                  <a:gd name="T2" fmla="*/ 218597 w 252000"/>
                  <a:gd name="T3" fmla="*/ 68832 h 180000"/>
                  <a:gd name="T4" fmla="*/ 218597 w 252000"/>
                  <a:gd name="T5" fmla="*/ 111168 h 180000"/>
                  <a:gd name="T6" fmla="*/ 33403 w 252000"/>
                  <a:gd name="T7" fmla="*/ 111168 h 180000"/>
                  <a:gd name="T8" fmla="*/ 33403 w 252000"/>
                  <a:gd name="T9" fmla="*/ 68832 h 18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000" h="180000">
                    <a:moveTo>
                      <a:pt x="33403" y="68832"/>
                    </a:moveTo>
                    <a:lnTo>
                      <a:pt x="218597" y="68832"/>
                    </a:lnTo>
                    <a:lnTo>
                      <a:pt x="218597" y="111168"/>
                    </a:lnTo>
                    <a:lnTo>
                      <a:pt x="33403" y="111168"/>
                    </a:lnTo>
                    <a:lnTo>
                      <a:pt x="33403" y="68832"/>
                    </a:lnTo>
                    <a:close/>
                  </a:path>
                </a:pathLst>
              </a:custGeom>
              <a:solidFill>
                <a:srgbClr val="006699"/>
              </a:solidFill>
              <a:ln w="12700" cap="flat" cmpd="sng" algn="ctr">
                <a:solidFill>
                  <a:srgbClr val="006699"/>
                </a:solidFill>
                <a:prstDash val="solid"/>
                <a:miter lim="800000"/>
                <a:headEnd/>
                <a:tailEnd/>
              </a:ln>
            </p:spPr>
            <p:txBody>
              <a:bodyPr rot="0" vert="horz" wrap="square" lIns="91440" tIns="45720" rIns="91440" bIns="45720" anchor="ctr" anchorCtr="0" upright="1">
                <a:noAutofit/>
              </a:bodyPr>
              <a:lstStyle/>
              <a:p>
                <a:endParaRPr lang="fr-FR"/>
              </a:p>
            </p:txBody>
          </p:sp>
          <p:sp>
            <p:nvSpPr>
              <p:cNvPr id="88" name="Rectangle 87"/>
              <p:cNvSpPr>
                <a:spLocks noChangeArrowheads="1"/>
              </p:cNvSpPr>
              <p:nvPr/>
            </p:nvSpPr>
            <p:spPr bwMode="auto">
              <a:xfrm>
                <a:off x="573427" y="-2874"/>
                <a:ext cx="2296795" cy="53974"/>
              </a:xfrm>
              <a:prstGeom prst="rect">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sp>
            <p:nvSpPr>
              <p:cNvPr id="89" name="Flèche droite 88"/>
              <p:cNvSpPr>
                <a:spLocks noChangeArrowheads="1"/>
              </p:cNvSpPr>
              <p:nvPr/>
            </p:nvSpPr>
            <p:spPr bwMode="auto">
              <a:xfrm rot="5400000">
                <a:off x="404968" y="124978"/>
                <a:ext cx="326579" cy="56371"/>
              </a:xfrm>
              <a:prstGeom prst="rightArrow">
                <a:avLst>
                  <a:gd name="adj1" fmla="val 50000"/>
                  <a:gd name="adj2" fmla="val 49996"/>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sp>
            <p:nvSpPr>
              <p:cNvPr id="90" name="Flèche droite 89"/>
              <p:cNvSpPr>
                <a:spLocks noChangeArrowheads="1"/>
              </p:cNvSpPr>
              <p:nvPr/>
            </p:nvSpPr>
            <p:spPr bwMode="auto">
              <a:xfrm rot="5400000">
                <a:off x="2704779" y="174772"/>
                <a:ext cx="326579" cy="56371"/>
              </a:xfrm>
              <a:prstGeom prst="rightArrow">
                <a:avLst>
                  <a:gd name="adj1" fmla="val 50000"/>
                  <a:gd name="adj2" fmla="val 49996"/>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grpSp>
        <p:sp>
          <p:nvSpPr>
            <p:cNvPr id="84" name="Rectangle à coins arrondis 83"/>
            <p:cNvSpPr>
              <a:spLocks noChangeArrowheads="1"/>
            </p:cNvSpPr>
            <p:nvPr/>
          </p:nvSpPr>
          <p:spPr bwMode="auto">
            <a:xfrm>
              <a:off x="1639430" y="7897164"/>
              <a:ext cx="2406175" cy="666751"/>
            </a:xfrm>
            <a:prstGeom prst="roundRect">
              <a:avLst>
                <a:gd name="adj" fmla="val 16667"/>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pPr algn="ctr">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10</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tabLst>
                  <a:tab pos="9601200" algn="l"/>
                </a:tabLst>
              </a:pP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Possibilité d’appel</a:t>
              </a:r>
              <a:r>
                <a:rPr lang="fr-FR" sz="900" b="1" i="1">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 </a:t>
              </a:r>
              <a:r>
                <a:rPr lang="fr-FR" sz="900">
                  <a:solidFill>
                    <a:srgbClr val="FFFFFF"/>
                  </a:solidFill>
                  <a:effectLst/>
                  <a:latin typeface="Book Antiqua" panose="02040602050305030304" pitchFamily="18" charset="0"/>
                  <a:ea typeface="Calibri" panose="020F0502020204030204" pitchFamily="34" charset="0"/>
                  <a:cs typeface="Times New Roman" panose="02020603050405020304" pitchFamily="18" charset="0"/>
                </a:rPr>
                <a:t>contre cette décision dans les 15 jours</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5" name="Flèche droite 84"/>
            <p:cNvSpPr>
              <a:spLocks noChangeArrowheads="1"/>
            </p:cNvSpPr>
            <p:nvPr/>
          </p:nvSpPr>
          <p:spPr bwMode="auto">
            <a:xfrm rot="5400000">
              <a:off x="2473736" y="7723357"/>
              <a:ext cx="326579" cy="56371"/>
            </a:xfrm>
            <a:prstGeom prst="rightArrow">
              <a:avLst>
                <a:gd name="adj1" fmla="val 50000"/>
                <a:gd name="adj2" fmla="val 50005"/>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sp>
          <p:nvSpPr>
            <p:cNvPr id="86" name="Flèche droite 85"/>
            <p:cNvSpPr>
              <a:spLocks noChangeArrowheads="1"/>
            </p:cNvSpPr>
            <p:nvPr/>
          </p:nvSpPr>
          <p:spPr bwMode="auto">
            <a:xfrm rot="5400000">
              <a:off x="5512297" y="2011029"/>
              <a:ext cx="198783" cy="71324"/>
            </a:xfrm>
            <a:prstGeom prst="rightArrow">
              <a:avLst>
                <a:gd name="adj1" fmla="val 50000"/>
                <a:gd name="adj2" fmla="val 50005"/>
              </a:avLst>
            </a:prstGeom>
            <a:solidFill>
              <a:srgbClr val="006699"/>
            </a:solidFill>
            <a:ln w="12700" algn="ctr">
              <a:solidFill>
                <a:srgbClr val="006699"/>
              </a:solidFill>
              <a:miter lim="800000"/>
              <a:headEnd/>
              <a:tailEnd/>
            </a:ln>
          </p:spPr>
          <p:txBody>
            <a:bodyPr rot="0" vert="horz" wrap="square" lIns="91440" tIns="45720" rIns="91440" bIns="45720" anchor="ctr" anchorCtr="0" upright="1">
              <a:noAutofit/>
            </a:bodyPr>
            <a:lstStyle/>
            <a:p>
              <a:endParaRPr lang="fr-FR"/>
            </a:p>
          </p:txBody>
        </p:sp>
      </p:grpSp>
      <p:sp>
        <p:nvSpPr>
          <p:cNvPr id="3" name="ZoneTexte 2"/>
          <p:cNvSpPr txBox="1"/>
          <p:nvPr/>
        </p:nvSpPr>
        <p:spPr>
          <a:xfrm>
            <a:off x="5521201" y="5709912"/>
            <a:ext cx="3344639" cy="784830"/>
          </a:xfrm>
          <a:prstGeom prst="rect">
            <a:avLst/>
          </a:prstGeom>
          <a:noFill/>
        </p:spPr>
        <p:txBody>
          <a:bodyPr wrap="square" rtlCol="0">
            <a:spAutoFit/>
          </a:bodyPr>
          <a:lstStyle/>
          <a:p>
            <a:pPr algn="just"/>
            <a:r>
              <a:rPr lang="fr-FR" sz="900" b="1">
                <a:latin typeface="Book Antiqua" panose="02040602050305030304" pitchFamily="18" charset="0"/>
              </a:rPr>
              <a:t>NB : (*) : L’appel contre cette décision est possible seulement dans les 15 j. par le ministère public ou le débiteur (décision d’homologation du concordat) ou le ministère public uniquement (décision de rejet du concordat).</a:t>
            </a:r>
            <a:endParaRPr lang="fr-FR" sz="900">
              <a:latin typeface="Book Antiqua" panose="02040602050305030304" pitchFamily="18" charset="0"/>
            </a:endParaRPr>
          </a:p>
        </p:txBody>
      </p:sp>
    </p:spTree>
    <p:extLst>
      <p:ext uri="{BB962C8B-B14F-4D97-AF65-F5344CB8AC3E}">
        <p14:creationId xmlns:p14="http://schemas.microsoft.com/office/powerpoint/2010/main" val="3907794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876EA-7B63-3347-5659-4CDACC187BF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45EB450-4EAE-3FC4-D44A-1034A33F06F5}"/>
              </a:ext>
            </a:extLst>
          </p:cNvPr>
          <p:cNvSpPr>
            <a:spLocks noGrp="1"/>
          </p:cNvSpPr>
          <p:nvPr>
            <p:ph type="title"/>
          </p:nvPr>
        </p:nvSpPr>
        <p:spPr>
          <a:xfrm>
            <a:off x="628074" y="203200"/>
            <a:ext cx="8058726" cy="510032"/>
          </a:xfrm>
          <a:ln cmpd="sng">
            <a:solidFill>
              <a:schemeClr val="bg2">
                <a:lumMod val="25000"/>
              </a:schemeClr>
            </a:solidFill>
          </a:ln>
        </p:spPr>
        <p:txBody>
          <a:bodyPr>
            <a:normAutofit/>
          </a:bodyPr>
          <a:lstStyle/>
          <a:p>
            <a:pPr algn="ctr" defTabSz="268288"/>
            <a:r>
              <a:rPr lang="fr-FR" sz="2000" dirty="0">
                <a:solidFill>
                  <a:schemeClr val="bg2">
                    <a:lumMod val="25000"/>
                  </a:schemeClr>
                </a:solidFill>
                <a:effectLst/>
                <a:latin typeface="Book Antiqua" panose="02040602050305030304" pitchFamily="18" charset="0"/>
              </a:rPr>
              <a:t>CONCORDAT DE REDRESSEMENT JUDICIAIRE </a:t>
            </a:r>
          </a:p>
        </p:txBody>
      </p:sp>
      <p:sp>
        <p:nvSpPr>
          <p:cNvPr id="7" name="Espace réservé du pied de page 6">
            <a:extLst>
              <a:ext uri="{FF2B5EF4-FFF2-40B4-BE49-F238E27FC236}">
                <a16:creationId xmlns:a16="http://schemas.microsoft.com/office/drawing/2014/main" id="{026DD46F-EC6E-07E3-086B-977EF3D234F8}"/>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6719405F-2A46-1C27-3263-4EB5BFB36363}"/>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3</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C9F9D12F-FC60-24B9-9EDD-A676BE2F3CF3}"/>
              </a:ext>
            </a:extLst>
          </p:cNvPr>
          <p:cNvSpPr txBox="1"/>
          <p:nvPr/>
        </p:nvSpPr>
        <p:spPr>
          <a:xfrm>
            <a:off x="539552" y="991076"/>
            <a:ext cx="8147248" cy="2462213"/>
          </a:xfrm>
          <a:prstGeom prst="rect">
            <a:avLst/>
          </a:prstGeom>
          <a:noFill/>
        </p:spPr>
        <p:txBody>
          <a:bodyPr wrap="square" rtlCol="0">
            <a:spAutoFit/>
          </a:bodyPr>
          <a:lstStyle/>
          <a:p>
            <a:pPr marL="400050" lvl="0" indent="-400050" defTabSz="360363">
              <a:buAutoNum type="romanUcPeriod"/>
              <a:tabLst>
                <a:tab pos="92075" algn="l"/>
                <a:tab pos="268288" algn="l"/>
              </a:tabLst>
            </a:pPr>
            <a:r>
              <a:rPr lang="fr-FR" sz="1400" b="1" cap="all" dirty="0">
                <a:latin typeface="Cambria" panose="02040503050406030204" pitchFamily="18" charset="0"/>
                <a:ea typeface="Cambria" panose="02040503050406030204" pitchFamily="18" charset="0"/>
              </a:rPr>
              <a:t>PREPARATION ET FORMATION </a:t>
            </a:r>
          </a:p>
          <a:p>
            <a:pPr marL="400050" lvl="0" indent="-400050" defTabSz="360363">
              <a:buAutoNum type="romanUcPeriod"/>
              <a:tabLst>
                <a:tab pos="92075" algn="l"/>
                <a:tab pos="268288" algn="l"/>
              </a:tabLst>
            </a:pPr>
            <a:endParaRPr lang="fr-FR" sz="1400" b="1" cap="all" dirty="0">
              <a:latin typeface="Cambria" panose="02040503050406030204" pitchFamily="18" charset="0"/>
              <a:ea typeface="Cambria" panose="02040503050406030204" pitchFamily="18" charset="0"/>
            </a:endParaRPr>
          </a:p>
          <a:p>
            <a:pPr marL="400050" lvl="0" indent="-400050" defTabSz="360363">
              <a:buAutoNum type="romanUcPeriod"/>
              <a:tabLst>
                <a:tab pos="92075" algn="l"/>
                <a:tab pos="268288" algn="l"/>
              </a:tabLst>
            </a:pPr>
            <a:r>
              <a:rPr lang="fr-FR" sz="1400" b="1" dirty="0">
                <a:latin typeface="Cambria" panose="02040503050406030204" pitchFamily="18" charset="0"/>
                <a:ea typeface="Cambria" panose="02040503050406030204" pitchFamily="18" charset="0"/>
              </a:rPr>
              <a:t>CONVOCATION DE L’ASSEMBLEE CONCORDATAIRE	</a:t>
            </a:r>
          </a:p>
          <a:p>
            <a:pPr marL="400050" lvl="0" indent="-400050" defTabSz="360363">
              <a:buAutoNum type="romanUcPeriod"/>
              <a:tabLst>
                <a:tab pos="92075" algn="l"/>
                <a:tab pos="268288" algn="l"/>
              </a:tabLst>
            </a:pPr>
            <a:endParaRPr lang="fr-FR" sz="1400" b="1" dirty="0">
              <a:latin typeface="Cambria" panose="02040503050406030204" pitchFamily="18" charset="0"/>
              <a:ea typeface="Cambria" panose="02040503050406030204" pitchFamily="18" charset="0"/>
            </a:endParaRPr>
          </a:p>
          <a:p>
            <a:pPr marL="400050" lvl="0" indent="-400050" defTabSz="360363">
              <a:buAutoNum type="romanUcPeriod"/>
              <a:tabLst>
                <a:tab pos="92075" algn="l"/>
                <a:tab pos="268288" algn="l"/>
              </a:tabLst>
            </a:pPr>
            <a:r>
              <a:rPr lang="fr-FR" sz="1400" b="1" dirty="0">
                <a:latin typeface="Cambria" panose="02040503050406030204" pitchFamily="18" charset="0"/>
                <a:ea typeface="Cambria" panose="02040503050406030204" pitchFamily="18" charset="0"/>
              </a:rPr>
              <a:t>MODALITES DU CONCORDAT DE REDRESSEMENT	</a:t>
            </a:r>
          </a:p>
          <a:p>
            <a:pPr marL="400050" lvl="0" indent="-400050" defTabSz="360363">
              <a:buAutoNum type="romanUcPeriod"/>
              <a:tabLst>
                <a:tab pos="92075" algn="l"/>
                <a:tab pos="268288" algn="l"/>
              </a:tabLst>
            </a:pPr>
            <a:endParaRPr lang="fr-FR" sz="1400" b="1" dirty="0">
              <a:latin typeface="Cambria" panose="02040503050406030204" pitchFamily="18" charset="0"/>
              <a:ea typeface="Cambria" panose="02040503050406030204" pitchFamily="18" charset="0"/>
            </a:endParaRPr>
          </a:p>
          <a:p>
            <a:pPr marL="400050" lvl="0" indent="-400050" defTabSz="360363">
              <a:buAutoNum type="romanUcPeriod"/>
              <a:tabLst>
                <a:tab pos="92075" algn="l"/>
                <a:tab pos="268288" algn="l"/>
              </a:tabLst>
            </a:pPr>
            <a:r>
              <a:rPr lang="fr-FR" sz="1400" b="1" dirty="0">
                <a:latin typeface="Cambria" panose="02040503050406030204" pitchFamily="18" charset="0"/>
                <a:ea typeface="Cambria" panose="02040503050406030204" pitchFamily="18" charset="0"/>
              </a:rPr>
              <a:t>ASSEMBLEE CONCORDATAIRE	</a:t>
            </a:r>
          </a:p>
          <a:p>
            <a:pPr marL="400050" lvl="0" indent="-400050" defTabSz="360363">
              <a:buAutoNum type="romanUcPeriod"/>
              <a:tabLst>
                <a:tab pos="92075" algn="l"/>
                <a:tab pos="268288" algn="l"/>
              </a:tabLst>
            </a:pPr>
            <a:endParaRPr lang="fr-FR" sz="1400" b="1" dirty="0">
              <a:latin typeface="Cambria" panose="02040503050406030204" pitchFamily="18" charset="0"/>
              <a:ea typeface="Cambria" panose="02040503050406030204" pitchFamily="18" charset="0"/>
            </a:endParaRPr>
          </a:p>
          <a:p>
            <a:pPr marL="400050" lvl="0" indent="-400050" defTabSz="360363">
              <a:buAutoNum type="romanUcPeriod"/>
              <a:tabLst>
                <a:tab pos="92075" algn="l"/>
                <a:tab pos="268288" algn="l"/>
              </a:tabLst>
            </a:pPr>
            <a:r>
              <a:rPr lang="fr-FR" sz="1400" b="1" dirty="0">
                <a:latin typeface="Cambria" panose="02040503050406030204" pitchFamily="18" charset="0"/>
                <a:ea typeface="Cambria" panose="02040503050406030204" pitchFamily="18" charset="0"/>
              </a:rPr>
              <a:t>HOMOLOGATION DU CONCORDAT	</a:t>
            </a:r>
          </a:p>
          <a:p>
            <a:pPr marL="400050" lvl="0" indent="-400050" defTabSz="360363">
              <a:buAutoNum type="romanUcPeriod"/>
              <a:tabLst>
                <a:tab pos="92075" algn="l"/>
                <a:tab pos="268288" algn="l"/>
              </a:tabLst>
            </a:pPr>
            <a:endParaRPr lang="fr-FR" sz="1400" b="1" dirty="0">
              <a:latin typeface="Cambria" panose="02040503050406030204" pitchFamily="18" charset="0"/>
              <a:ea typeface="Cambria" panose="02040503050406030204" pitchFamily="18" charset="0"/>
            </a:endParaRPr>
          </a:p>
          <a:p>
            <a:pPr marL="400050" lvl="0" indent="-400050" defTabSz="360363">
              <a:buAutoNum type="romanUcPeriod"/>
              <a:tabLst>
                <a:tab pos="92075" algn="l"/>
                <a:tab pos="268288" algn="l"/>
              </a:tabLst>
            </a:pPr>
            <a:r>
              <a:rPr lang="fr-FR" sz="1400" b="1" dirty="0">
                <a:latin typeface="Cambria" panose="02040503050406030204" pitchFamily="18" charset="0"/>
                <a:ea typeface="Cambria" panose="02040503050406030204" pitchFamily="18" charset="0"/>
              </a:rPr>
              <a:t>EXECUTION DU CONCORDAT DE REDRESSEMENT HOMOLOGUE</a:t>
            </a:r>
            <a:r>
              <a:rPr lang="fr-FR" sz="1400" dirty="0">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1059889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02165-7572-0238-4594-FA54F4FEAF2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E6CF14C-D320-D05A-F2A6-3CAABEAD0E65}"/>
              </a:ext>
            </a:extLst>
          </p:cNvPr>
          <p:cNvSpPr>
            <a:spLocks noGrp="1"/>
          </p:cNvSpPr>
          <p:nvPr>
            <p:ph type="title"/>
          </p:nvPr>
        </p:nvSpPr>
        <p:spPr>
          <a:xfrm>
            <a:off x="628074" y="203200"/>
            <a:ext cx="8058726" cy="510032"/>
          </a:xfrm>
          <a:ln cmpd="sng">
            <a:solidFill>
              <a:schemeClr val="bg2">
                <a:lumMod val="25000"/>
              </a:schemeClr>
            </a:solidFill>
          </a:ln>
        </p:spPr>
        <p:txBody>
          <a:bodyPr>
            <a:normAutofit fontScale="90000"/>
          </a:bodyPr>
          <a:lstStyle/>
          <a:p>
            <a:pPr algn="ctr" defTabSz="268288"/>
            <a:r>
              <a:rPr lang="fr-FR" sz="2000" dirty="0">
                <a:solidFill>
                  <a:schemeClr val="bg2">
                    <a:lumMod val="25000"/>
                  </a:schemeClr>
                </a:solidFill>
                <a:effectLst/>
                <a:latin typeface="Book Antiqua" panose="02040602050305030304" pitchFamily="18" charset="0"/>
              </a:rPr>
              <a:t>I. CONCORDAT DE REDRESSEMENT JUDICIAIRE : PREPARATION ET FORMATION DU CONCORDAT </a:t>
            </a:r>
          </a:p>
        </p:txBody>
      </p:sp>
      <p:sp>
        <p:nvSpPr>
          <p:cNvPr id="7" name="Espace réservé du pied de page 6">
            <a:extLst>
              <a:ext uri="{FF2B5EF4-FFF2-40B4-BE49-F238E27FC236}">
                <a16:creationId xmlns:a16="http://schemas.microsoft.com/office/drawing/2014/main" id="{B19404F2-2E0A-8985-7B92-E865D7F1E108}"/>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6489AFA7-D9BC-D10A-348A-52F53282736F}"/>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4</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852A5E99-EDD0-3C68-CED8-D23B43550C34}"/>
              </a:ext>
            </a:extLst>
          </p:cNvPr>
          <p:cNvSpPr txBox="1"/>
          <p:nvPr/>
        </p:nvSpPr>
        <p:spPr>
          <a:xfrm>
            <a:off x="539552" y="991076"/>
            <a:ext cx="8147248" cy="3247043"/>
          </a:xfrm>
          <a:prstGeom prst="rect">
            <a:avLst/>
          </a:prstGeom>
          <a:noFill/>
        </p:spPr>
        <p:txBody>
          <a:bodyPr wrap="square" rtlCol="0">
            <a:spAutoFit/>
          </a:bodyPr>
          <a:lstStyle/>
          <a:p>
            <a:pPr algn="just">
              <a:spcAft>
                <a:spcPts val="600"/>
              </a:spcAft>
            </a:pPr>
            <a:r>
              <a:rPr lang="fr-SN" sz="1600" b="1" dirty="0">
                <a:latin typeface="Cambria" panose="02040503050406030204" pitchFamily="18" charset="0"/>
                <a:ea typeface="Cambria" panose="02040503050406030204" pitchFamily="18" charset="0"/>
              </a:rPr>
              <a:t>1</a:t>
            </a:r>
            <a:r>
              <a:rPr lang="fr-SN" sz="1600" dirty="0">
                <a:latin typeface="Cambria" panose="02040503050406030204" pitchFamily="18" charset="0"/>
                <a:ea typeface="Cambria" panose="02040503050406030204" pitchFamily="18" charset="0"/>
              </a:rPr>
              <a:t>. Dépôt de la proposition de concordat par le débiteur</a:t>
            </a:r>
            <a:endParaRPr lang="fr-FR" sz="1600" dirty="0">
              <a:latin typeface="Cambria" panose="02040503050406030204" pitchFamily="18" charset="0"/>
              <a:ea typeface="Cambria" panose="02040503050406030204" pitchFamily="18" charset="0"/>
            </a:endParaRPr>
          </a:p>
          <a:p>
            <a:pPr algn="just">
              <a:spcAft>
                <a:spcPts val="600"/>
              </a:spcAft>
            </a:pPr>
            <a:r>
              <a:rPr lang="fr-SN" sz="1600" b="1" dirty="0">
                <a:latin typeface="Cambria" panose="02040503050406030204" pitchFamily="18" charset="0"/>
                <a:ea typeface="Cambria" panose="02040503050406030204" pitchFamily="18" charset="0"/>
              </a:rPr>
              <a:t>2. </a:t>
            </a:r>
            <a:r>
              <a:rPr lang="fr-SN" sz="1600" dirty="0">
                <a:latin typeface="Cambria" panose="02040503050406030204" pitchFamily="18" charset="0"/>
                <a:ea typeface="Cambria" panose="02040503050406030204" pitchFamily="18" charset="0"/>
              </a:rPr>
              <a:t>Avis du greffier aux créanciers et aux créanciers munis d’une sûreté réelle spéciale </a:t>
            </a:r>
          </a:p>
          <a:p>
            <a:pPr algn="just">
              <a:spcAft>
                <a:spcPts val="600"/>
              </a:spcAft>
            </a:pPr>
            <a:r>
              <a:rPr lang="fr-SN" sz="1600" b="1" dirty="0">
                <a:latin typeface="Cambria" panose="02040503050406030204" pitchFamily="18" charset="0"/>
                <a:ea typeface="Cambria" panose="02040503050406030204" pitchFamily="18" charset="0"/>
              </a:rPr>
              <a:t>3. </a:t>
            </a:r>
            <a:r>
              <a:rPr lang="fr-SN" sz="1600" dirty="0">
                <a:latin typeface="Cambria" panose="02040503050406030204" pitchFamily="18" charset="0"/>
                <a:ea typeface="Cambria" panose="02040503050406030204" pitchFamily="18" charset="0"/>
              </a:rPr>
              <a:t>Négociation du concordat avec les créanciers</a:t>
            </a:r>
          </a:p>
          <a:p>
            <a:pPr algn="just">
              <a:spcAft>
                <a:spcPts val="600"/>
              </a:spcAft>
            </a:pPr>
            <a:r>
              <a:rPr lang="fr-SN" sz="1600" b="1" dirty="0">
                <a:latin typeface="Cambria" panose="02040503050406030204" pitchFamily="18" charset="0"/>
                <a:ea typeface="Cambria" panose="02040503050406030204" pitchFamily="18" charset="0"/>
              </a:rPr>
              <a:t>4. </a:t>
            </a:r>
            <a:r>
              <a:rPr lang="fr-SN" sz="1600" dirty="0">
                <a:latin typeface="Cambria" panose="02040503050406030204" pitchFamily="18" charset="0"/>
                <a:ea typeface="Cambria" panose="02040503050406030204" pitchFamily="18" charset="0"/>
              </a:rPr>
              <a:t>Rapport du syndic au juge-commissaire sur la négociation avec les créanciers</a:t>
            </a:r>
            <a:endParaRPr lang="fr-FR" sz="1600" dirty="0">
              <a:latin typeface="Cambria" panose="02040503050406030204" pitchFamily="18" charset="0"/>
              <a:ea typeface="Cambria" panose="02040503050406030204" pitchFamily="18" charset="0"/>
            </a:endParaRPr>
          </a:p>
          <a:p>
            <a:pPr algn="just">
              <a:spcAft>
                <a:spcPts val="600"/>
              </a:spcAft>
            </a:pPr>
            <a:r>
              <a:rPr lang="fr-SN" sz="1600" b="1" dirty="0">
                <a:latin typeface="Cambria" panose="02040503050406030204" pitchFamily="18" charset="0"/>
                <a:ea typeface="Cambria" panose="02040503050406030204" pitchFamily="18" charset="0"/>
              </a:rPr>
              <a:t>5. </a:t>
            </a:r>
            <a:r>
              <a:rPr lang="fr-SN" sz="1600" dirty="0">
                <a:latin typeface="Cambria" panose="02040503050406030204" pitchFamily="18" charset="0"/>
                <a:ea typeface="Cambria" panose="02040503050406030204" pitchFamily="18" charset="0"/>
              </a:rPr>
              <a:t>Dépôt au greffe des réponses des créanciers munis de sûretés réelles spéciales</a:t>
            </a:r>
          </a:p>
          <a:p>
            <a:pPr algn="just">
              <a:spcAft>
                <a:spcPts val="600"/>
              </a:spcAft>
            </a:pPr>
            <a:r>
              <a:rPr lang="fr-SN" sz="1600" b="1" dirty="0">
                <a:latin typeface="Cambria" panose="02040503050406030204" pitchFamily="18" charset="0"/>
                <a:ea typeface="Cambria" panose="02040503050406030204" pitchFamily="18" charset="0"/>
              </a:rPr>
              <a:t>6. </a:t>
            </a:r>
            <a:r>
              <a:rPr lang="fr-SN" sz="1600" dirty="0">
                <a:latin typeface="Cambria" panose="02040503050406030204" pitchFamily="18" charset="0"/>
                <a:ea typeface="Cambria" panose="02040503050406030204" pitchFamily="18" charset="0"/>
              </a:rPr>
              <a:t>Remise par le greffier des déclarations des créanciers au juge commissaire et au syndic</a:t>
            </a:r>
            <a:endParaRPr lang="fr-SN" sz="1600" b="1" dirty="0">
              <a:latin typeface="Cambria" panose="02040503050406030204" pitchFamily="18" charset="0"/>
              <a:ea typeface="Cambria" panose="02040503050406030204" pitchFamily="18" charset="0"/>
            </a:endParaRPr>
          </a:p>
          <a:p>
            <a:pPr algn="just">
              <a:spcAft>
                <a:spcPts val="600"/>
              </a:spcAft>
            </a:pPr>
            <a:r>
              <a:rPr lang="fr-SN" sz="1600" b="1" dirty="0">
                <a:latin typeface="Cambria" panose="02040503050406030204" pitchFamily="18" charset="0"/>
                <a:ea typeface="Cambria" panose="02040503050406030204" pitchFamily="18" charset="0"/>
              </a:rPr>
              <a:t>7. </a:t>
            </a:r>
            <a:r>
              <a:rPr lang="fr-SN" sz="1600" dirty="0">
                <a:latin typeface="Cambria" panose="02040503050406030204" pitchFamily="18" charset="0"/>
                <a:ea typeface="Cambria" panose="02040503050406030204" pitchFamily="18" charset="0"/>
              </a:rPr>
              <a:t>Etablissement du bilan économique et social </a:t>
            </a:r>
          </a:p>
          <a:p>
            <a:pPr algn="just">
              <a:spcAft>
                <a:spcPts val="600"/>
              </a:spcAft>
            </a:pPr>
            <a:r>
              <a:rPr lang="fr-SN" sz="1600" b="1" dirty="0">
                <a:latin typeface="Cambria" panose="02040503050406030204" pitchFamily="18" charset="0"/>
                <a:ea typeface="Cambria" panose="02040503050406030204" pitchFamily="18" charset="0"/>
              </a:rPr>
              <a:t>8. </a:t>
            </a:r>
            <a:r>
              <a:rPr lang="fr-SN" sz="1600" dirty="0">
                <a:latin typeface="Cambria" panose="02040503050406030204" pitchFamily="18" charset="0"/>
                <a:ea typeface="Cambria" panose="02040503050406030204" pitchFamily="18" charset="0"/>
              </a:rPr>
              <a:t>Convocation de l'assemblée générale extraordinaire </a:t>
            </a:r>
            <a:r>
              <a:rPr lang="fr-FR" sz="1600" dirty="0">
                <a:latin typeface="Cambria" panose="02040503050406030204" pitchFamily="18" charset="0"/>
                <a:ea typeface="Cambria" panose="02040503050406030204" pitchFamily="18" charset="0"/>
              </a:rPr>
              <a:t>en cas d’augmentation du capital</a:t>
            </a:r>
          </a:p>
          <a:p>
            <a:pPr algn="just">
              <a:spcAft>
                <a:spcPts val="600"/>
              </a:spcAft>
            </a:pPr>
            <a:r>
              <a:rPr lang="fr-SN" sz="1600" b="1" dirty="0">
                <a:latin typeface="Cambria" panose="02040503050406030204" pitchFamily="18" charset="0"/>
                <a:ea typeface="Cambria" panose="02040503050406030204" pitchFamily="18" charset="0"/>
              </a:rPr>
              <a:t>9. </a:t>
            </a:r>
            <a:r>
              <a:rPr lang="fr-SN" sz="1600" dirty="0">
                <a:latin typeface="Cambria" panose="02040503050406030204" pitchFamily="18" charset="0"/>
                <a:ea typeface="Cambria" panose="02040503050406030204" pitchFamily="18" charset="0"/>
              </a:rPr>
              <a:t>Recueil de l'accord individuel des créanciers en cas conversion de créance </a:t>
            </a:r>
            <a:r>
              <a:rPr lang="fr-FR" sz="1600" dirty="0">
                <a:latin typeface="Cambria" panose="02040503050406030204" pitchFamily="18" charset="0"/>
                <a:ea typeface="Cambria" panose="02040503050406030204" pitchFamily="18" charset="0"/>
              </a:rPr>
              <a:t>en capital</a:t>
            </a:r>
            <a:endParaRPr lang="fr-FR" sz="1400" dirty="0">
              <a:latin typeface="Cambria" panose="02040503050406030204" pitchFamily="18" charset="0"/>
              <a:ea typeface="Cambria" panose="02040503050406030204" pitchFamily="18" charset="0"/>
            </a:endParaRPr>
          </a:p>
          <a:p>
            <a:pPr algn="just">
              <a:spcAft>
                <a:spcPts val="600"/>
              </a:spcAft>
            </a:pPr>
            <a:r>
              <a:rPr lang="fr-FR" sz="1600" dirty="0">
                <a:latin typeface="Cambria" panose="02040503050406030204" pitchFamily="18" charset="0"/>
                <a:ea typeface="Cambria" panose="02040503050406030204" pitchFamily="18" charset="0"/>
              </a:rPr>
              <a:t>	</a:t>
            </a:r>
          </a:p>
        </p:txBody>
      </p:sp>
    </p:spTree>
    <p:extLst>
      <p:ext uri="{BB962C8B-B14F-4D97-AF65-F5344CB8AC3E}">
        <p14:creationId xmlns:p14="http://schemas.microsoft.com/office/powerpoint/2010/main" val="3464152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F2AA8-8F66-7E03-95A8-1BDBEC93CF9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DEDEEDA-8479-0992-1A1A-85570AFAA7C5}"/>
              </a:ext>
            </a:extLst>
          </p:cNvPr>
          <p:cNvSpPr>
            <a:spLocks noGrp="1"/>
          </p:cNvSpPr>
          <p:nvPr>
            <p:ph type="title"/>
          </p:nvPr>
        </p:nvSpPr>
        <p:spPr>
          <a:xfrm>
            <a:off x="628074" y="274638"/>
            <a:ext cx="7444508" cy="565334"/>
          </a:xfrm>
          <a:ln cmpd="sng">
            <a:solidFill>
              <a:schemeClr val="bg2">
                <a:lumMod val="25000"/>
              </a:schemeClr>
            </a:solidFill>
          </a:ln>
        </p:spPr>
        <p:txBody>
          <a:bodyPr>
            <a:normAutofit fontScale="90000"/>
          </a:bodyPr>
          <a:lstStyle/>
          <a:p>
            <a:pPr defTabSz="268288"/>
            <a:r>
              <a:rPr lang="fr-FR" sz="2000" dirty="0">
                <a:solidFill>
                  <a:schemeClr val="bg2">
                    <a:lumMod val="25000"/>
                  </a:schemeClr>
                </a:solidFill>
                <a:effectLst/>
                <a:latin typeface="Book Antiqua" panose="02040602050305030304" pitchFamily="18" charset="0"/>
              </a:rPr>
              <a:t>MODELES D’ACTES DE PROCEDURE DE REDRESSEMENT JUDICIAIRE : PREPARATION ET FORMATION DU CONCORDAT</a:t>
            </a:r>
          </a:p>
        </p:txBody>
      </p:sp>
      <p:sp>
        <p:nvSpPr>
          <p:cNvPr id="7" name="Espace réservé du pied de page 6">
            <a:extLst>
              <a:ext uri="{FF2B5EF4-FFF2-40B4-BE49-F238E27FC236}">
                <a16:creationId xmlns:a16="http://schemas.microsoft.com/office/drawing/2014/main" id="{27CD96E3-9D1A-8377-7CC4-E1F1C23D5F2D}"/>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A6339A73-C631-61DB-FBE6-D95BD8481802}"/>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5</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A5540513-5BF4-ED26-B410-D058777CAF3D}"/>
              </a:ext>
            </a:extLst>
          </p:cNvPr>
          <p:cNvSpPr txBox="1"/>
          <p:nvPr/>
        </p:nvSpPr>
        <p:spPr>
          <a:xfrm>
            <a:off x="539552" y="991076"/>
            <a:ext cx="8147248" cy="1384995"/>
          </a:xfrm>
          <a:prstGeom prst="rect">
            <a:avLst/>
          </a:prstGeom>
          <a:noFill/>
        </p:spPr>
        <p:txBody>
          <a:bodyPr wrap="square" rtlCol="0">
            <a:spAutoFit/>
          </a:bodyPr>
          <a:lstStyle/>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OFFRE DE CONCORDAT AU CRÉANCIER</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OFFRE DE CONCORDAT DE REDRESSEMENT	</a:t>
            </a:r>
          </a:p>
          <a:p>
            <a:pPr defTabSz="179388"/>
            <a:r>
              <a:rPr lang="fr-FR" sz="1400" dirty="0">
                <a:latin typeface="Cambria" panose="02040503050406030204" pitchFamily="18" charset="0"/>
                <a:ea typeface="Cambria" panose="02040503050406030204" pitchFamily="18" charset="0"/>
              </a:rPr>
              <a:t>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defTabSz="179388"/>
            <a:endParaRPr lang="fr-FR" sz="1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962327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D38E8-0456-1294-E11F-F6EE68093DE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4405795-5184-625F-BA86-8B8AF0757200}"/>
              </a:ext>
            </a:extLst>
          </p:cNvPr>
          <p:cNvSpPr>
            <a:spLocks noGrp="1"/>
          </p:cNvSpPr>
          <p:nvPr>
            <p:ph type="title"/>
          </p:nvPr>
        </p:nvSpPr>
        <p:spPr>
          <a:xfrm>
            <a:off x="628074" y="203200"/>
            <a:ext cx="8058726" cy="510032"/>
          </a:xfrm>
          <a:ln cmpd="sng">
            <a:solidFill>
              <a:schemeClr val="bg2">
                <a:lumMod val="25000"/>
              </a:schemeClr>
            </a:solidFill>
          </a:ln>
        </p:spPr>
        <p:txBody>
          <a:bodyPr>
            <a:normAutofit fontScale="90000"/>
          </a:bodyPr>
          <a:lstStyle/>
          <a:p>
            <a:pPr algn="ctr" defTabSz="268288"/>
            <a:r>
              <a:rPr lang="fr-FR" sz="2000" dirty="0">
                <a:solidFill>
                  <a:schemeClr val="bg2">
                    <a:lumMod val="25000"/>
                  </a:schemeClr>
                </a:solidFill>
                <a:effectLst/>
                <a:latin typeface="Book Antiqua" panose="02040602050305030304" pitchFamily="18" charset="0"/>
              </a:rPr>
              <a:t>II. CONCORDAT DE REDRESSEMENT JUDICIAIRE : CONVOCATION DE L’ASSEMBLEE CONCORDATAIRE</a:t>
            </a:r>
          </a:p>
        </p:txBody>
      </p:sp>
      <p:sp>
        <p:nvSpPr>
          <p:cNvPr id="7" name="Espace réservé du pied de page 6">
            <a:extLst>
              <a:ext uri="{FF2B5EF4-FFF2-40B4-BE49-F238E27FC236}">
                <a16:creationId xmlns:a16="http://schemas.microsoft.com/office/drawing/2014/main" id="{47BE5449-F01C-909E-F854-A9A0A9898560}"/>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E26CBB5F-5A46-4920-A116-7E2EE36FE9B4}"/>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6</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B06D8167-E375-B32E-66E6-B0864C635C60}"/>
              </a:ext>
            </a:extLst>
          </p:cNvPr>
          <p:cNvSpPr txBox="1"/>
          <p:nvPr/>
        </p:nvSpPr>
        <p:spPr>
          <a:xfrm>
            <a:off x="539552" y="991076"/>
            <a:ext cx="8147248" cy="1631216"/>
          </a:xfrm>
          <a:prstGeom prst="rect">
            <a:avLst/>
          </a:prstGeom>
          <a:noFill/>
        </p:spPr>
        <p:txBody>
          <a:bodyPr wrap="square" rtlCol="0">
            <a:spAutoFit/>
          </a:bodyPr>
          <a:lstStyle/>
          <a:p>
            <a:pPr algn="just">
              <a:spcAft>
                <a:spcPts val="600"/>
              </a:spcAft>
            </a:pPr>
            <a:r>
              <a:rPr lang="fr-SN" sz="1600" b="1" dirty="0">
                <a:latin typeface="Cambria" panose="02040503050406030204" pitchFamily="18" charset="0"/>
                <a:ea typeface="Cambria" panose="02040503050406030204" pitchFamily="18" charset="0"/>
              </a:rPr>
              <a:t>1. </a:t>
            </a:r>
            <a:r>
              <a:rPr lang="fr-SN" sz="1600" dirty="0">
                <a:latin typeface="Cambria" panose="02040503050406030204" pitchFamily="18" charset="0"/>
                <a:ea typeface="Cambria" panose="02040503050406030204" pitchFamily="18" charset="0"/>
              </a:rPr>
              <a:t>Saisine du président du tribunal pour convocation de l’assemblée concordataire</a:t>
            </a:r>
            <a:endParaRPr lang="fr-FR" sz="1600" dirty="0">
              <a:latin typeface="Cambria" panose="02040503050406030204" pitchFamily="18" charset="0"/>
              <a:ea typeface="Cambria" panose="02040503050406030204" pitchFamily="18" charset="0"/>
            </a:endParaRPr>
          </a:p>
          <a:p>
            <a:pPr algn="just">
              <a:spcAft>
                <a:spcPts val="600"/>
              </a:spcAft>
            </a:pPr>
            <a:r>
              <a:rPr lang="fr-SN" sz="1600" b="1" dirty="0">
                <a:latin typeface="Cambria" panose="02040503050406030204" pitchFamily="18" charset="0"/>
                <a:ea typeface="Cambria" panose="02040503050406030204" pitchFamily="18" charset="0"/>
              </a:rPr>
              <a:t>2. </a:t>
            </a:r>
            <a:r>
              <a:rPr lang="fr-SN" sz="1600" dirty="0">
                <a:latin typeface="Cambria" panose="02040503050406030204" pitchFamily="18" charset="0"/>
                <a:ea typeface="Cambria" panose="02040503050406030204" pitchFamily="18" charset="0"/>
              </a:rPr>
              <a:t>Documents annexes à la convocation</a:t>
            </a:r>
          </a:p>
          <a:p>
            <a:pPr algn="just">
              <a:spcAft>
                <a:spcPts val="600"/>
              </a:spcAft>
            </a:pPr>
            <a:r>
              <a:rPr lang="fr-SN" sz="1600" b="1" dirty="0">
                <a:latin typeface="Cambria" panose="02040503050406030204" pitchFamily="18" charset="0"/>
                <a:ea typeface="Cambria" panose="02040503050406030204" pitchFamily="18" charset="0"/>
              </a:rPr>
              <a:t>3. </a:t>
            </a:r>
            <a:r>
              <a:rPr lang="fr-SN" sz="1600" dirty="0">
                <a:latin typeface="Cambria" panose="02040503050406030204" pitchFamily="18" charset="0"/>
                <a:ea typeface="Cambria" panose="02040503050406030204" pitchFamily="18" charset="0"/>
              </a:rPr>
              <a:t>Tenue de l’assemblée </a:t>
            </a:r>
          </a:p>
          <a:p>
            <a:pPr algn="just">
              <a:spcAft>
                <a:spcPts val="600"/>
              </a:spcAft>
            </a:pPr>
            <a:r>
              <a:rPr lang="fr-SN" sz="1600" b="1" dirty="0">
                <a:latin typeface="Cambria" panose="02040503050406030204" pitchFamily="18" charset="0"/>
                <a:ea typeface="Cambria" panose="02040503050406030204" pitchFamily="18" charset="0"/>
              </a:rPr>
              <a:t>4. </a:t>
            </a:r>
            <a:r>
              <a:rPr lang="fr-SN" sz="1600" dirty="0">
                <a:latin typeface="Cambria" panose="02040503050406030204" pitchFamily="18" charset="0"/>
                <a:ea typeface="Cambria" panose="02040503050406030204" pitchFamily="18" charset="0"/>
              </a:rPr>
              <a:t>Présence et représentation des créanciers</a:t>
            </a:r>
            <a:endParaRPr lang="fr-FR" sz="1600" dirty="0">
              <a:latin typeface="Cambria" panose="02040503050406030204" pitchFamily="18" charset="0"/>
              <a:ea typeface="Cambria" panose="02040503050406030204" pitchFamily="18" charset="0"/>
            </a:endParaRPr>
          </a:p>
          <a:p>
            <a:pPr algn="just">
              <a:spcAft>
                <a:spcPts val="600"/>
              </a:spcAft>
            </a:pPr>
            <a:r>
              <a:rPr lang="fr-SN" sz="1600" b="1" dirty="0">
                <a:latin typeface="Cambria" panose="02040503050406030204" pitchFamily="18" charset="0"/>
                <a:ea typeface="Cambria" panose="02040503050406030204" pitchFamily="18" charset="0"/>
              </a:rPr>
              <a:t>5. </a:t>
            </a:r>
            <a:r>
              <a:rPr lang="fr-SN" sz="1600" dirty="0">
                <a:latin typeface="Cambria" panose="02040503050406030204" pitchFamily="18" charset="0"/>
                <a:ea typeface="Cambria" panose="02040503050406030204" pitchFamily="18" charset="0"/>
              </a:rPr>
              <a:t>Présence des dirigeants sociaux</a:t>
            </a:r>
            <a:endParaRPr lang="fr-FR" sz="1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9372165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49E83-7C44-8A92-06FC-B34809BAD7A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DFFB862-05B8-A511-7F21-D45CD60E3FE8}"/>
              </a:ext>
            </a:extLst>
          </p:cNvPr>
          <p:cNvSpPr>
            <a:spLocks noGrp="1"/>
          </p:cNvSpPr>
          <p:nvPr>
            <p:ph type="title"/>
          </p:nvPr>
        </p:nvSpPr>
        <p:spPr>
          <a:xfrm>
            <a:off x="628074" y="274638"/>
            <a:ext cx="7444508" cy="565334"/>
          </a:xfrm>
          <a:ln cmpd="sng">
            <a:solidFill>
              <a:schemeClr val="bg2">
                <a:lumMod val="25000"/>
              </a:schemeClr>
            </a:solidFill>
          </a:ln>
        </p:spPr>
        <p:txBody>
          <a:bodyPr>
            <a:normAutofit fontScale="90000"/>
          </a:bodyPr>
          <a:lstStyle/>
          <a:p>
            <a:pPr defTabSz="268288"/>
            <a:r>
              <a:rPr lang="fr-FR" sz="2000" dirty="0">
                <a:solidFill>
                  <a:schemeClr val="bg2">
                    <a:lumMod val="25000"/>
                  </a:schemeClr>
                </a:solidFill>
                <a:effectLst/>
                <a:latin typeface="Book Antiqua" panose="02040602050305030304" pitchFamily="18" charset="0"/>
              </a:rPr>
              <a:t>MODELES D’ACTES DE PROCEDURE CONCORDAT DE REDRESSEMENT JUDICIAIRE </a:t>
            </a:r>
          </a:p>
        </p:txBody>
      </p:sp>
      <p:sp>
        <p:nvSpPr>
          <p:cNvPr id="7" name="Espace réservé du pied de page 6">
            <a:extLst>
              <a:ext uri="{FF2B5EF4-FFF2-40B4-BE49-F238E27FC236}">
                <a16:creationId xmlns:a16="http://schemas.microsoft.com/office/drawing/2014/main" id="{B7A0CB33-6DB4-A895-882C-D68B7BBF480E}"/>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4295EF38-5A08-AC3F-6340-331F10F18E8C}"/>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7</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B1F8D847-9326-F641-3A49-F42D2DF444DF}"/>
              </a:ext>
            </a:extLst>
          </p:cNvPr>
          <p:cNvSpPr txBox="1"/>
          <p:nvPr/>
        </p:nvSpPr>
        <p:spPr>
          <a:xfrm>
            <a:off x="539552" y="991076"/>
            <a:ext cx="8147248" cy="1600438"/>
          </a:xfrm>
          <a:prstGeom prst="rect">
            <a:avLst/>
          </a:prstGeom>
          <a:noFill/>
        </p:spPr>
        <p:txBody>
          <a:bodyPr wrap="square" rtlCol="0">
            <a:spAutoFit/>
          </a:bodyPr>
          <a:lstStyle/>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DEMANDE DE CONVOCATION DE L’ASSEMBLÉE CONCORDATAIRE DES CRÉANCIERS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CONVOCATION DE L’ASSEMBLÉE CONCORDATAIRE DES CRÉANCIERS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marL="342900" indent="-342900" defTabSz="179388">
              <a:buFont typeface="+mj-lt"/>
              <a:buAutoNum type="arabicPeriod"/>
            </a:pPr>
            <a:r>
              <a:rPr lang="fr-FR" sz="1400" dirty="0">
                <a:latin typeface="Cambria" panose="02040503050406030204" pitchFamily="18" charset="0"/>
                <a:ea typeface="Cambria" panose="02040503050406030204" pitchFamily="18" charset="0"/>
              </a:rPr>
              <a:t>MANDAT DE REPRÉSENTATION À L’ASSEMBLÉE CONCORDATAIRE	</a:t>
            </a:r>
          </a:p>
          <a:p>
            <a:pPr marL="342900" indent="-342900" defTabSz="179388">
              <a:buFont typeface="+mj-lt"/>
              <a:buAutoNum type="arabicPeriod"/>
            </a:pPr>
            <a:endParaRPr lang="fr-FR" sz="1400" dirty="0">
              <a:latin typeface="Cambria" panose="02040503050406030204" pitchFamily="18" charset="0"/>
              <a:ea typeface="Cambria" panose="02040503050406030204" pitchFamily="18" charset="0"/>
            </a:endParaRPr>
          </a:p>
          <a:p>
            <a:pPr defTabSz="179388"/>
            <a:endParaRPr lang="fr-FR" sz="14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627501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1630D-2124-3BBC-65B8-32480BB78C0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EA65E40-BBCC-1BBF-1D91-E28CA4FC64EE}"/>
              </a:ext>
            </a:extLst>
          </p:cNvPr>
          <p:cNvSpPr>
            <a:spLocks noGrp="1"/>
          </p:cNvSpPr>
          <p:nvPr>
            <p:ph type="title"/>
          </p:nvPr>
        </p:nvSpPr>
        <p:spPr>
          <a:xfrm>
            <a:off x="628074" y="203200"/>
            <a:ext cx="8058726" cy="510032"/>
          </a:xfrm>
          <a:ln cmpd="sng">
            <a:solidFill>
              <a:schemeClr val="bg2">
                <a:lumMod val="25000"/>
              </a:schemeClr>
            </a:solidFill>
          </a:ln>
        </p:spPr>
        <p:txBody>
          <a:bodyPr>
            <a:normAutofit fontScale="90000"/>
          </a:bodyPr>
          <a:lstStyle/>
          <a:p>
            <a:pPr algn="ctr" defTabSz="268288"/>
            <a:r>
              <a:rPr lang="fr-FR" sz="2000" dirty="0">
                <a:solidFill>
                  <a:schemeClr val="bg2">
                    <a:lumMod val="25000"/>
                  </a:schemeClr>
                </a:solidFill>
                <a:effectLst/>
                <a:latin typeface="Book Antiqua" panose="02040602050305030304" pitchFamily="18" charset="0"/>
              </a:rPr>
              <a:t>III. CONCORDAT DE REDRESSEMENT JUDICIAIRE : MODALITES DU CONCORDAT</a:t>
            </a:r>
          </a:p>
        </p:txBody>
      </p:sp>
      <p:sp>
        <p:nvSpPr>
          <p:cNvPr id="7" name="Espace réservé du pied de page 6">
            <a:extLst>
              <a:ext uri="{FF2B5EF4-FFF2-40B4-BE49-F238E27FC236}">
                <a16:creationId xmlns:a16="http://schemas.microsoft.com/office/drawing/2014/main" id="{7123AC1F-7898-7CFF-8F3B-DE424A6220F4}"/>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283D7D45-08ED-74C8-6632-E0841E688E33}"/>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8</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0EE32A7A-4D78-55F1-214D-F10CFBBD8951}"/>
              </a:ext>
            </a:extLst>
          </p:cNvPr>
          <p:cNvSpPr txBox="1"/>
          <p:nvPr/>
        </p:nvSpPr>
        <p:spPr>
          <a:xfrm>
            <a:off x="539552" y="991076"/>
            <a:ext cx="8147248" cy="1815882"/>
          </a:xfrm>
          <a:prstGeom prst="rect">
            <a:avLst/>
          </a:prstGeom>
          <a:noFill/>
        </p:spPr>
        <p:txBody>
          <a:bodyPr wrap="square" rtlCol="0">
            <a:spAutoFit/>
          </a:bodyPr>
          <a:lstStyle/>
          <a:p>
            <a:pPr algn="just"/>
            <a:r>
              <a:rPr lang="fr-SN" sz="1600" b="1" dirty="0">
                <a:latin typeface="Cambria" panose="02040503050406030204" pitchFamily="18" charset="0"/>
                <a:ea typeface="Cambria" panose="02040503050406030204" pitchFamily="18" charset="0"/>
              </a:rPr>
              <a:t>1. </a:t>
            </a:r>
            <a:r>
              <a:rPr lang="fr-SN" sz="1600" dirty="0">
                <a:latin typeface="Cambria" panose="02040503050406030204" pitchFamily="18" charset="0"/>
                <a:ea typeface="Cambria" panose="02040503050406030204" pitchFamily="18" charset="0"/>
              </a:rPr>
              <a:t>Remplacement d'un ou plusieurs dirigeants</a:t>
            </a:r>
            <a:r>
              <a:rPr lang="fr-SN" sz="1600" b="1" dirty="0">
                <a:latin typeface="Cambria" panose="02040503050406030204" pitchFamily="18" charset="0"/>
                <a:ea typeface="Cambria" panose="02040503050406030204" pitchFamily="18" charset="0"/>
              </a:rPr>
              <a:t>  </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2. </a:t>
            </a:r>
            <a:r>
              <a:rPr lang="fr-SN" sz="1600" dirty="0">
                <a:latin typeface="Cambria" panose="02040503050406030204" pitchFamily="18" charset="0"/>
                <a:ea typeface="Cambria" panose="02040503050406030204" pitchFamily="18" charset="0"/>
              </a:rPr>
              <a:t>Prononcé de l’incessibilité des titres sociaux des dirigeants</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3. </a:t>
            </a:r>
            <a:r>
              <a:rPr lang="fr-SN" sz="1600" dirty="0">
                <a:latin typeface="Cambria" panose="02040503050406030204" pitchFamily="18" charset="0"/>
                <a:ea typeface="Cambria" panose="02040503050406030204" pitchFamily="18" charset="0"/>
              </a:rPr>
              <a:t>Cession totale ou partielle d'actif ou d'entreprise ou d'établissement</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4. </a:t>
            </a:r>
            <a:r>
              <a:rPr lang="fr-SN" sz="1600" dirty="0">
                <a:latin typeface="Cambria" panose="02040503050406030204" pitchFamily="18" charset="0"/>
                <a:ea typeface="Cambria" panose="02040503050406030204" pitchFamily="18" charset="0"/>
              </a:rPr>
              <a:t>Appel d’offres de cession </a:t>
            </a:r>
            <a:r>
              <a:rPr lang="fr-SN" sz="1600" b="1" dirty="0">
                <a:latin typeface="Cambria" panose="02040503050406030204" pitchFamily="18" charset="0"/>
                <a:ea typeface="Cambria" panose="02040503050406030204" pitchFamily="18" charset="0"/>
              </a:rPr>
              <a:t> </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5. </a:t>
            </a:r>
            <a:r>
              <a:rPr lang="fr-SN" sz="1600" dirty="0">
                <a:latin typeface="Cambria" panose="02040503050406030204" pitchFamily="18" charset="0"/>
                <a:ea typeface="Cambria" panose="02040503050406030204" pitchFamily="18" charset="0"/>
              </a:rPr>
              <a:t>Communication des offres d'acquisition et décision de l'assemblée concordataire</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6. </a:t>
            </a:r>
            <a:r>
              <a:rPr lang="fr-SN" sz="1600" dirty="0">
                <a:latin typeface="Cambria" panose="02040503050406030204" pitchFamily="18" charset="0"/>
                <a:ea typeface="Cambria" panose="02040503050406030204" pitchFamily="18" charset="0"/>
              </a:rPr>
              <a:t>Homologation de la cession totale ou partielle d'actif</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7. F</a:t>
            </a:r>
            <a:r>
              <a:rPr lang="fr-SN" sz="1600" dirty="0">
                <a:latin typeface="Cambria" panose="02040503050406030204" pitchFamily="18" charset="0"/>
                <a:ea typeface="Cambria" panose="02040503050406030204" pitchFamily="18" charset="0"/>
              </a:rPr>
              <a:t>ormalités de la cession</a:t>
            </a:r>
            <a:endParaRPr lang="fr-FR"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075044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CF34C4-1BBC-64E1-6B35-871F3AC1F42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3932BFB-274A-C7DC-5D2E-9DD40393A94E}"/>
              </a:ext>
            </a:extLst>
          </p:cNvPr>
          <p:cNvSpPr>
            <a:spLocks noGrp="1"/>
          </p:cNvSpPr>
          <p:nvPr>
            <p:ph type="title"/>
          </p:nvPr>
        </p:nvSpPr>
        <p:spPr>
          <a:xfrm>
            <a:off x="628074" y="203200"/>
            <a:ext cx="8058726" cy="510032"/>
          </a:xfrm>
          <a:ln cmpd="sng">
            <a:solidFill>
              <a:schemeClr val="bg2">
                <a:lumMod val="25000"/>
              </a:schemeClr>
            </a:solidFill>
          </a:ln>
        </p:spPr>
        <p:txBody>
          <a:bodyPr>
            <a:normAutofit fontScale="90000"/>
          </a:bodyPr>
          <a:lstStyle/>
          <a:p>
            <a:pPr algn="ctr" defTabSz="268288"/>
            <a:r>
              <a:rPr lang="fr-FR" sz="2000" dirty="0">
                <a:solidFill>
                  <a:schemeClr val="bg2">
                    <a:lumMod val="25000"/>
                  </a:schemeClr>
                </a:solidFill>
                <a:effectLst/>
                <a:latin typeface="Book Antiqua" panose="02040602050305030304" pitchFamily="18" charset="0"/>
              </a:rPr>
              <a:t>IV. CONCORDAT DE REDRESSEMENT JUDICIAIRE : ASSEMBLEE CONCORDATAIRE</a:t>
            </a:r>
          </a:p>
        </p:txBody>
      </p:sp>
      <p:sp>
        <p:nvSpPr>
          <p:cNvPr id="7" name="Espace réservé du pied de page 6">
            <a:extLst>
              <a:ext uri="{FF2B5EF4-FFF2-40B4-BE49-F238E27FC236}">
                <a16:creationId xmlns:a16="http://schemas.microsoft.com/office/drawing/2014/main" id="{7109B2DB-72FC-93E1-CF38-BADD5EDC14E6}"/>
              </a:ext>
            </a:extLst>
          </p:cNvPr>
          <p:cNvSpPr>
            <a:spLocks noGrp="1"/>
          </p:cNvSpPr>
          <p:nvPr>
            <p:ph type="ftr" sz="quarter" idx="11"/>
          </p:nvPr>
        </p:nvSpPr>
        <p:spPr>
          <a:xfrm>
            <a:off x="2843808" y="6407944"/>
            <a:ext cx="5842992" cy="365125"/>
          </a:xfrm>
        </p:spPr>
        <p:txBody>
          <a:bodyPr/>
          <a:lstStyle/>
          <a:p>
            <a:r>
              <a:rPr lang="fr-FR" sz="900" b="1">
                <a:latin typeface="Book Antiqua" panose="02040602050305030304" pitchFamily="18" charset="0"/>
              </a:rPr>
              <a:t>Tribunal de Commerce Hors Classe de Dakar - Manuel des procédures collectives d’apurement du passif</a:t>
            </a:r>
          </a:p>
        </p:txBody>
      </p:sp>
      <p:sp>
        <p:nvSpPr>
          <p:cNvPr id="8" name="Espace réservé du numéro de diapositive 7">
            <a:extLst>
              <a:ext uri="{FF2B5EF4-FFF2-40B4-BE49-F238E27FC236}">
                <a16:creationId xmlns:a16="http://schemas.microsoft.com/office/drawing/2014/main" id="{152BF8BE-F7CF-83B5-D358-7BCAE0DC8FF1}"/>
              </a:ext>
            </a:extLst>
          </p:cNvPr>
          <p:cNvSpPr>
            <a:spLocks noGrp="1"/>
          </p:cNvSpPr>
          <p:nvPr>
            <p:ph type="sldNum" sz="quarter" idx="12"/>
          </p:nvPr>
        </p:nvSpPr>
        <p:spPr/>
        <p:txBody>
          <a:bodyPr/>
          <a:lstStyle/>
          <a:p>
            <a:fld id="{BC410EEA-824F-4D46-AFE7-60426C8C06B0}" type="slidenum">
              <a:rPr lang="fr-FR" sz="1100" b="1" smtClean="0">
                <a:solidFill>
                  <a:schemeClr val="bg2">
                    <a:lumMod val="50000"/>
                  </a:schemeClr>
                </a:solidFill>
                <a:latin typeface="Book Antiqua" panose="02040602050305030304" pitchFamily="18" charset="0"/>
              </a:rPr>
              <a:pPr/>
              <a:t>9</a:t>
            </a:fld>
            <a:endParaRPr lang="fr-FR" sz="1100" b="1">
              <a:solidFill>
                <a:schemeClr val="bg2">
                  <a:lumMod val="50000"/>
                </a:schemeClr>
              </a:solidFill>
              <a:latin typeface="Book Antiqua" panose="02040602050305030304" pitchFamily="18" charset="0"/>
            </a:endParaRPr>
          </a:p>
        </p:txBody>
      </p:sp>
      <p:sp>
        <p:nvSpPr>
          <p:cNvPr id="6" name="ZoneTexte 5">
            <a:extLst>
              <a:ext uri="{FF2B5EF4-FFF2-40B4-BE49-F238E27FC236}">
                <a16:creationId xmlns:a16="http://schemas.microsoft.com/office/drawing/2014/main" id="{B2D70284-436A-A8FE-B7BC-05F9C93494F9}"/>
              </a:ext>
            </a:extLst>
          </p:cNvPr>
          <p:cNvSpPr txBox="1"/>
          <p:nvPr/>
        </p:nvSpPr>
        <p:spPr>
          <a:xfrm>
            <a:off x="342900" y="991076"/>
            <a:ext cx="8549640" cy="1815882"/>
          </a:xfrm>
          <a:prstGeom prst="rect">
            <a:avLst/>
          </a:prstGeom>
          <a:noFill/>
        </p:spPr>
        <p:txBody>
          <a:bodyPr wrap="square" rtlCol="0">
            <a:spAutoFit/>
          </a:bodyPr>
          <a:lstStyle/>
          <a:p>
            <a:pPr algn="just"/>
            <a:r>
              <a:rPr lang="fr-SN" sz="1600" b="1" dirty="0">
                <a:latin typeface="Cambria" panose="02040503050406030204" pitchFamily="18" charset="0"/>
                <a:ea typeface="Cambria" panose="02040503050406030204" pitchFamily="18" charset="0"/>
              </a:rPr>
              <a:t>1. </a:t>
            </a:r>
            <a:r>
              <a:rPr lang="fr-SN" sz="1600" dirty="0">
                <a:latin typeface="Cambria" panose="02040503050406030204" pitchFamily="18" charset="0"/>
                <a:ea typeface="Cambria" panose="02040503050406030204" pitchFamily="18" charset="0"/>
              </a:rPr>
              <a:t>Rapport du syndic à l’assemblée </a:t>
            </a:r>
            <a:r>
              <a:rPr lang="fr-SN" sz="1600" b="1" dirty="0">
                <a:latin typeface="Cambria" panose="02040503050406030204" pitchFamily="18" charset="0"/>
                <a:ea typeface="Cambria" panose="02040503050406030204" pitchFamily="18" charset="0"/>
              </a:rPr>
              <a:t> </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2. </a:t>
            </a:r>
            <a:r>
              <a:rPr lang="fr-SN" sz="1600" dirty="0">
                <a:latin typeface="Cambria" panose="02040503050406030204" pitchFamily="18" charset="0"/>
                <a:ea typeface="Cambria" panose="02040503050406030204" pitchFamily="18" charset="0"/>
              </a:rPr>
              <a:t>Présentation de l’état de situation établi et arrêté au dernier jour du mois passé</a:t>
            </a:r>
            <a:r>
              <a:rPr lang="fr-SN" sz="1600" b="1" dirty="0">
                <a:latin typeface="Cambria" panose="02040503050406030204" pitchFamily="18" charset="0"/>
                <a:ea typeface="Cambria" panose="02040503050406030204" pitchFamily="18" charset="0"/>
              </a:rPr>
              <a:t> </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3. </a:t>
            </a:r>
            <a:r>
              <a:rPr lang="fr-SN" sz="1600" dirty="0">
                <a:latin typeface="Cambria" panose="02040503050406030204" pitchFamily="18" charset="0"/>
                <a:ea typeface="Cambria" panose="02040503050406030204" pitchFamily="18" charset="0"/>
              </a:rPr>
              <a:t>Réception et avis sur le rapport du syndic </a:t>
            </a:r>
            <a:r>
              <a:rPr lang="fr-SN" sz="1600" b="1" dirty="0">
                <a:latin typeface="Cambria" panose="02040503050406030204" pitchFamily="18" charset="0"/>
                <a:ea typeface="Cambria" panose="02040503050406030204" pitchFamily="18" charset="0"/>
              </a:rPr>
              <a:t> </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4. </a:t>
            </a:r>
            <a:r>
              <a:rPr lang="fr-SN" sz="1600" dirty="0">
                <a:latin typeface="Cambria" panose="02040503050406030204" pitchFamily="18" charset="0"/>
                <a:ea typeface="Cambria" panose="02040503050406030204" pitchFamily="18" charset="0"/>
              </a:rPr>
              <a:t>Conclusions écrites et orales du Procureur de la République</a:t>
            </a:r>
            <a:r>
              <a:rPr lang="fr-SN" sz="1600" b="1" dirty="0">
                <a:latin typeface="Cambria" panose="02040503050406030204" pitchFamily="18" charset="0"/>
                <a:ea typeface="Cambria" panose="02040503050406030204" pitchFamily="18" charset="0"/>
              </a:rPr>
              <a:t> </a:t>
            </a:r>
          </a:p>
          <a:p>
            <a:pPr algn="just"/>
            <a:r>
              <a:rPr lang="fr-SN" sz="1600" b="1" dirty="0">
                <a:latin typeface="Cambria" panose="02040503050406030204" pitchFamily="18" charset="0"/>
                <a:ea typeface="Cambria" panose="02040503050406030204" pitchFamily="18" charset="0"/>
              </a:rPr>
              <a:t>5. </a:t>
            </a:r>
            <a:r>
              <a:rPr lang="fr-SN" sz="1600" dirty="0">
                <a:latin typeface="Cambria" panose="02040503050406030204" pitchFamily="18" charset="0"/>
                <a:ea typeface="Cambria" panose="02040503050406030204" pitchFamily="18" charset="0"/>
              </a:rPr>
              <a:t>Vote des créanciers </a:t>
            </a:r>
          </a:p>
          <a:p>
            <a:pPr algn="just"/>
            <a:r>
              <a:rPr lang="fr-SN" sz="1600" b="1" dirty="0">
                <a:latin typeface="Cambria" panose="02040503050406030204" pitchFamily="18" charset="0"/>
                <a:ea typeface="Cambria" panose="02040503050406030204" pitchFamily="18" charset="0"/>
              </a:rPr>
              <a:t>6. </a:t>
            </a:r>
            <a:r>
              <a:rPr lang="fr-SN" sz="1600" dirty="0">
                <a:latin typeface="Cambria" panose="02040503050406030204" pitchFamily="18" charset="0"/>
                <a:ea typeface="Cambria" panose="02040503050406030204" pitchFamily="18" charset="0"/>
              </a:rPr>
              <a:t>Vote du concordat</a:t>
            </a:r>
            <a:endParaRPr lang="fr-FR" sz="1600" dirty="0">
              <a:latin typeface="Cambria" panose="02040503050406030204" pitchFamily="18" charset="0"/>
              <a:ea typeface="Cambria" panose="02040503050406030204" pitchFamily="18" charset="0"/>
            </a:endParaRPr>
          </a:p>
          <a:p>
            <a:pPr algn="just"/>
            <a:r>
              <a:rPr lang="fr-SN" sz="1600" b="1" dirty="0">
                <a:latin typeface="Cambria" panose="02040503050406030204" pitchFamily="18" charset="0"/>
                <a:ea typeface="Cambria" panose="02040503050406030204" pitchFamily="18" charset="0"/>
              </a:rPr>
              <a:t>7. </a:t>
            </a:r>
            <a:r>
              <a:rPr lang="fr-SN" sz="1600" dirty="0">
                <a:latin typeface="Cambria" panose="02040503050406030204" pitchFamily="18" charset="0"/>
                <a:ea typeface="Cambria" panose="02040503050406030204" pitchFamily="18" charset="0"/>
              </a:rPr>
              <a:t>Procès-verbal de l’assemblée</a:t>
            </a:r>
            <a:r>
              <a:rPr lang="fr-SN" sz="1600" b="1" dirty="0">
                <a:latin typeface="Cambria" panose="02040503050406030204" pitchFamily="18" charset="0"/>
                <a:ea typeface="Cambria" panose="02040503050406030204" pitchFamily="18" charset="0"/>
              </a:rPr>
              <a:t> </a:t>
            </a:r>
            <a:endParaRPr lang="fr-FR" sz="16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95714740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130000" t="-95000" r="40000" b="21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5F0622FE0734F47A29D8FEDFA95F085" ma:contentTypeVersion="15" ma:contentTypeDescription="Crée un document." ma:contentTypeScope="" ma:versionID="c7c5204afd2a77190840dc6fea9a8979">
  <xsd:schema xmlns:xsd="http://www.w3.org/2001/XMLSchema" xmlns:xs="http://www.w3.org/2001/XMLSchema" xmlns:p="http://schemas.microsoft.com/office/2006/metadata/properties" xmlns:ns2="f022561c-000f-4c7e-9220-5da5f0e038c2" xmlns:ns3="c690617e-c9c1-48c0-b367-f8b5c3cd943b" xmlns:ns4="aa9bdc56-0834-4d9d-996d-07398b58a2f6" targetNamespace="http://schemas.microsoft.com/office/2006/metadata/properties" ma:root="true" ma:fieldsID="20f378639969c2123bc2f280abcbbe24" ns2:_="" ns3:_="" ns4:_="">
    <xsd:import namespace="f022561c-000f-4c7e-9220-5da5f0e038c2"/>
    <xsd:import namespace="c690617e-c9c1-48c0-b367-f8b5c3cd943b"/>
    <xsd:import namespace="aa9bdc56-0834-4d9d-996d-07398b58a2f6"/>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22561c-000f-4c7e-9220-5da5f0e038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a4608850-5161-4929-800e-dc05b8c1d0c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690617e-c9c1-48c0-b367-f8b5c3cd943b" elementFormDefault="qualified">
    <xsd:import namespace="http://schemas.microsoft.com/office/2006/documentManagement/types"/>
    <xsd:import namespace="http://schemas.microsoft.com/office/infopath/2007/PartnerControls"/>
    <xsd:element name="SharedWithUsers" ma:index="16"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Partagé avec dé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9bdc56-0834-4d9d-996d-07398b58a2f6"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4c210810-36b7-4681-9b49-5f2c86e5a1ed}" ma:internalName="TaxCatchAll" ma:showField="CatchAllData" ma:web="aa9bdc56-0834-4d9d-996d-07398b58a2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a9bdc56-0834-4d9d-996d-07398b58a2f6" xsi:nil="true"/>
    <lcf76f155ced4ddcb4097134ff3c332f xmlns="f022561c-000f-4c7e-9220-5da5f0e038c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ACEE289-3CE8-47E8-A29D-0ADEED0A36B0}">
  <ds:schemaRefs>
    <ds:schemaRef ds:uri="http://schemas.microsoft.com/sharepoint/v3/contenttype/forms"/>
  </ds:schemaRefs>
</ds:datastoreItem>
</file>

<file path=customXml/itemProps2.xml><?xml version="1.0" encoding="utf-8"?>
<ds:datastoreItem xmlns:ds="http://schemas.openxmlformats.org/officeDocument/2006/customXml" ds:itemID="{0F5FBC59-5CBD-4665-A0B7-84103DD7961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22561c-000f-4c7e-9220-5da5f0e038c2"/>
    <ds:schemaRef ds:uri="c690617e-c9c1-48c0-b367-f8b5c3cd943b"/>
    <ds:schemaRef ds:uri="aa9bdc56-0834-4d9d-996d-07398b58a2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81B48F-1E0F-45F0-9CED-DF7B32DDFBD9}">
  <ds:schemaRefs>
    <ds:schemaRef ds:uri="0283308b-25cd-439c-b8eb-87d6fba74d39"/>
    <ds:schemaRef ds:uri="aa9bdc56-0834-4d9d-996d-07398b58a2f6"/>
    <ds:schemaRef ds:uri="c690617e-c9c1-48c0-b367-f8b5c3cd943b"/>
    <ds:schemaRef ds:uri="f022561c-000f-4c7e-9220-5da5f0e038c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Présentation de la séance de créativité</Template>
  <TotalTime>4144</TotalTime>
  <Words>5584</Words>
  <Application>Microsoft Office PowerPoint</Application>
  <PresentationFormat>Affichage à l'écran (4:3)</PresentationFormat>
  <Paragraphs>361</Paragraphs>
  <Slides>14</Slides>
  <Notes>14</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14</vt:i4>
      </vt:variant>
    </vt:vector>
  </HeadingPairs>
  <TitlesOfParts>
    <vt:vector size="23" baseType="lpstr">
      <vt:lpstr>Arial</vt:lpstr>
      <vt:lpstr>Book Antiqua</vt:lpstr>
      <vt:lpstr>Calibri</vt:lpstr>
      <vt:lpstr>Cambria</vt:lpstr>
      <vt:lpstr>Lucida Sans Unicode</vt:lpstr>
      <vt:lpstr>Verdana</vt:lpstr>
      <vt:lpstr>Wingdings 2</vt:lpstr>
      <vt:lpstr>Wingdings 3</vt:lpstr>
      <vt:lpstr>Rotonde</vt:lpstr>
      <vt:lpstr>ATELIER DE FORMATION DES ELEVES MAGISTRATS    PREPARATION DE L’ASSEMBLEE CONCORDATAIRE 30 et 31 juillet 2025 </vt:lpstr>
      <vt:lpstr>FORMATION ET EXECUTION DU CONCORDAT DE REDRESSEMENT</vt:lpstr>
      <vt:lpstr>CONCORDAT DE REDRESSEMENT JUDICIAIRE </vt:lpstr>
      <vt:lpstr>I. CONCORDAT DE REDRESSEMENT JUDICIAIRE : PREPARATION ET FORMATION DU CONCORDAT </vt:lpstr>
      <vt:lpstr>MODELES D’ACTES DE PROCEDURE DE REDRESSEMENT JUDICIAIRE : PREPARATION ET FORMATION DU CONCORDAT</vt:lpstr>
      <vt:lpstr>II. CONCORDAT DE REDRESSEMENT JUDICIAIRE : CONVOCATION DE L’ASSEMBLEE CONCORDATAIRE</vt:lpstr>
      <vt:lpstr>MODELES D’ACTES DE PROCEDURE CONCORDAT DE REDRESSEMENT JUDICIAIRE </vt:lpstr>
      <vt:lpstr>III. CONCORDAT DE REDRESSEMENT JUDICIAIRE : MODALITES DU CONCORDAT</vt:lpstr>
      <vt:lpstr>IV. CONCORDAT DE REDRESSEMENT JUDICIAIRE : ASSEMBLEE CONCORDATAIRE</vt:lpstr>
      <vt:lpstr>MODELES D’ACTES DE PROCEDURE CONCORDAT DE REDRESSEMENT JUDICIAIRE </vt:lpstr>
      <vt:lpstr>V. CONCORDAT DE REDRESSEMENT JUDICIAIRE : HOMOLOGATION DU CONCORDAT</vt:lpstr>
      <vt:lpstr>MODELES D’ACTES DE PROCEDURE CONCORDAT DE REDRESSEMENT JUDICIAIRE </vt:lpstr>
      <vt:lpstr>VI. CONCORDAT DE REDRESSEMENT JUDICIAIRE : EXECUTION DU CONCORDAT</vt:lpstr>
      <vt:lpstr>MODELES D’ACTES DE PROCEDURE CONCORDAT DE REDRESSEMENT JUDICIAIRE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Kalidou SOW</dc:creator>
  <cp:keywords/>
  <cp:lastModifiedBy>Kalidou SOW</cp:lastModifiedBy>
  <cp:revision>5</cp:revision>
  <dcterms:created xsi:type="dcterms:W3CDTF">2017-04-14T09:51:27Z</dcterms:created>
  <dcterms:modified xsi:type="dcterms:W3CDTF">2025-08-01T14:49:46Z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TC101671239990</vt:lpwstr>
  </property>
  <property fmtid="{D5CDD505-2E9C-101B-9397-08002B2CF9AE}" pid="3" name="MediaServiceImageTags">
    <vt:lpwstr/>
  </property>
  <property fmtid="{D5CDD505-2E9C-101B-9397-08002B2CF9AE}" pid="4" name="ContentTypeId">
    <vt:lpwstr>0x01010015F0622FE0734F47A29D8FEDFA95F085</vt:lpwstr>
  </property>
</Properties>
</file>