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94" r:id="rId5"/>
    <p:sldId id="260" r:id="rId6"/>
    <p:sldId id="262" r:id="rId7"/>
    <p:sldId id="263" r:id="rId8"/>
    <p:sldId id="273" r:id="rId9"/>
    <p:sldId id="275" r:id="rId10"/>
    <p:sldId id="274" r:id="rId11"/>
    <p:sldId id="276" r:id="rId12"/>
    <p:sldId id="282" r:id="rId13"/>
    <p:sldId id="281" r:id="rId14"/>
    <p:sldId id="280" r:id="rId15"/>
    <p:sldId id="284" r:id="rId16"/>
    <p:sldId id="283" r:id="rId17"/>
    <p:sldId id="279" r:id="rId18"/>
    <p:sldId id="264"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D01B429B-11AF-420D-8ED4-9523620D3CAC}">
          <p14:sldIdLst>
            <p14:sldId id="256"/>
            <p14:sldId id="258"/>
            <p14:sldId id="259"/>
            <p14:sldId id="294"/>
            <p14:sldId id="260"/>
            <p14:sldId id="262"/>
            <p14:sldId id="263"/>
            <p14:sldId id="273"/>
          </p14:sldIdLst>
        </p14:section>
        <p14:section name="Section sans titre" id="{CEBE6976-B4E6-4855-B788-CAE967B168B7}">
          <p14:sldIdLst>
            <p14:sldId id="275"/>
            <p14:sldId id="274"/>
            <p14:sldId id="276"/>
            <p14:sldId id="282"/>
            <p14:sldId id="281"/>
            <p14:sldId id="280"/>
            <p14:sldId id="284"/>
            <p14:sldId id="283"/>
            <p14:sldId id="279"/>
            <p14:sldId id="26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7EE"/>
    <a:srgbClr val="CCECFF"/>
    <a:srgbClr val="FFFF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0" d="100"/>
          <a:sy n="110" d="100"/>
        </p:scale>
        <p:origin x="55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888FA-A3A7-DA55-F9CA-7C03A13398F7}"/>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72C7A0B-A2E0-03E4-BDE0-9988840B03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F1F5B74-0B8D-9151-751C-6448130CE8A5}"/>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6AAB896-2235-780B-1955-813802F8EAC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704BEE-C3D8-54C0-D547-5D17F83F60B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01942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BFFEFA-15B9-DA7F-F678-4B06FF53F87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BE5E7BB-B0B0-459A-040D-2B49083A31B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FD2DC8A-7B08-F1C6-221C-949A1874596D}"/>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DC6AA1C6-A3A5-F2E8-597D-AEEEA543627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26DC02-B96D-63EB-8C80-FCD4E073E625}"/>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083360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A295068-4AEC-F681-8CB2-AA9A0BFD922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205A581-27FC-0FD9-21EC-AEE9A05B9E1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027F3FF-A4CA-9D39-1EF5-0BD0DD2AA40F}"/>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09CC9D6-422C-5AED-78BC-D6E60BFD228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F4391D-CBD7-EB83-8AFB-10C6BD14779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46377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E92111-208A-1BEB-7CC8-E2514046D3E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8705C41-98EC-41CA-EAE6-81ED114B335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ACA64CE-93A6-A880-BA19-E6A9716DA0C0}"/>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8D42BD0-AE3D-D2F8-14C0-913299608A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D159C43-CA73-6A27-2B5D-5522EBF1506D}"/>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722408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A1B928-5A25-01BA-13E6-DF0FC9F7E03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681F346-1114-F90D-4C0E-82AB6D301A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ACEA22B-944B-05FA-9595-7C7DC2EAE416}"/>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94196A51-A34B-0E51-587D-D9D7721C50F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C029965-4A2F-2C60-5C6B-03D3DAA9F541}"/>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961079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7EB999-F351-A3DB-33C5-2D52D2D76AA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A03DE7A-F6BC-BFA5-D1E8-386E656D750E}"/>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8A8B9D1-07EA-B084-7702-C5090F1BBC2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B2C7A56-6A09-AF4D-DD51-9261D479B811}"/>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0E0EA469-55D7-05C4-FD37-E6A2EB8F539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5D4835-8DE8-6056-6D78-29328ECE570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1859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8AEF6E-8027-9428-1949-EF8EF6D1302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D40F0109-1EA5-6A1D-BB24-C63CD256BF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9094EC6-0D13-992D-9681-7B621FBD91B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5B54516-C295-3DDA-E5B3-22D5DBFBC1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7A20E90-51BE-86BD-6FCE-C600386DF19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CACE08D-A5F5-6B20-D0D6-B83EE89E7E9B}"/>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8" name="Espace réservé du pied de page 7">
            <a:extLst>
              <a:ext uri="{FF2B5EF4-FFF2-40B4-BE49-F238E27FC236}">
                <a16:creationId xmlns:a16="http://schemas.microsoft.com/office/drawing/2014/main" id="{07E9B5E9-FD1D-A444-B91B-094C5927967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8E7F43-0B52-C175-115F-791CDD14EAC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004119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2774-534F-F8E9-07FB-16EE52E5DF3A}"/>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6229F36-9E84-183C-BFDE-812DC23010DE}"/>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4" name="Espace réservé du pied de page 3">
            <a:extLst>
              <a:ext uri="{FF2B5EF4-FFF2-40B4-BE49-F238E27FC236}">
                <a16:creationId xmlns:a16="http://schemas.microsoft.com/office/drawing/2014/main" id="{89FBBE38-5736-CED7-330C-BA6EF6C297F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7BCB96A-FD3A-B9EE-C137-833BCA9F2B3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37986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02190A0-C3C3-3FA0-EBF1-4F46268A5855}"/>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3" name="Espace réservé du pied de page 2">
            <a:extLst>
              <a:ext uri="{FF2B5EF4-FFF2-40B4-BE49-F238E27FC236}">
                <a16:creationId xmlns:a16="http://schemas.microsoft.com/office/drawing/2014/main" id="{1093C24F-24B5-3C59-3938-041752A45AE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22F92CD-10BC-931D-19BC-62FF9326B31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27719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3BA9D8-50C9-9047-86FD-DCFA44EBC9F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E806B2F-906F-7BD4-560A-FCCEEFFB17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1BD0BB3-F4A7-122D-21AE-625BB2BC06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AE99E41-42A0-7DF0-2C2E-77C9A88FB234}"/>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633A5EAC-824E-781E-3D3F-8DA6FFA70E8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416E3F-56C8-D14A-BE98-59D3F187B4C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35419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389AC4-EAD6-C95D-2632-8D25C97E9CF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725773F-666D-F2EF-43DC-91286AB410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49BE69B-4F54-C605-D440-47FC6DCF35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A6AA28-DBBD-00BB-A584-E486A90C0D4D}"/>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EBE2D30B-7AF5-4913-15F1-8E0895610D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06D70C1-0FCF-09EE-D5EF-E0B3C1ACE952}"/>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77295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5AF8C25-616D-C296-F43B-08D71758ED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22A1957-780E-A0DA-FE1F-6694A55302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284AE33-4FC6-04AD-9542-7BCC74793A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B865D4FC-9D8C-E0BB-B7BC-C2BC1FD953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941F30A-133E-C2F0-E302-17643928B3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9E993-CAF2-42E4-890C-49F427555BFA}" type="slidenum">
              <a:rPr lang="fr-FR" smtClean="0"/>
              <a:t>‹N°›</a:t>
            </a:fld>
            <a:endParaRPr lang="fr-FR"/>
          </a:p>
        </p:txBody>
      </p:sp>
    </p:spTree>
    <p:extLst>
      <p:ext uri="{BB962C8B-B14F-4D97-AF65-F5344CB8AC3E}">
        <p14:creationId xmlns:p14="http://schemas.microsoft.com/office/powerpoint/2010/main" val="199502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www.tribunaldecommerce.sn/" TargetMode="External"/><Relationship Id="rId5" Type="http://schemas.openxmlformats.org/officeDocument/2006/relationships/image" Target="../media/image3.gif"/><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0000"/>
            <a:lum/>
          </a:blip>
          <a:srcRect/>
          <a:stretch>
            <a:fillRect t="-17000" b="-17000"/>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D16257C-C88A-0085-C047-ACF61F1BBC2E}"/>
              </a:ext>
            </a:extLst>
          </p:cNvPr>
          <p:cNvSpPr>
            <a:spLocks noGrp="1"/>
          </p:cNvSpPr>
          <p:nvPr>
            <p:ph type="subTitle" idx="1"/>
          </p:nvPr>
        </p:nvSpPr>
        <p:spPr>
          <a:xfrm>
            <a:off x="1334703" y="4333558"/>
            <a:ext cx="8957912" cy="1191343"/>
          </a:xfrm>
        </p:spPr>
        <p:txBody>
          <a:bodyPr>
            <a:normAutofit/>
          </a:bodyPr>
          <a:lstStyle/>
          <a:p>
            <a:r>
              <a:rPr lang="fr-FR" sz="2800" b="1" dirty="0">
                <a:latin typeface="Trebuchet MS" panose="020B0603020202020204" pitchFamily="34" charset="0"/>
                <a:cs typeface="Times New Roman" panose="02020603050405020304" pitchFamily="18" charset="0"/>
              </a:rPr>
              <a:t>Par M. El hadji Malick WADE Juge au Tribunal de Commerce Hors Classe de Dakar</a:t>
            </a:r>
          </a:p>
          <a:p>
            <a:endParaRPr lang="fr-FR" sz="2800" b="1" dirty="0">
              <a:latin typeface="Trebuchet MS" panose="020B0603020202020204" pitchFamily="34" charset="0"/>
              <a:cs typeface="Times New Roman" panose="02020603050405020304" pitchFamily="18" charset="0"/>
            </a:endParaRPr>
          </a:p>
        </p:txBody>
      </p:sp>
      <p:pic>
        <p:nvPicPr>
          <p:cNvPr id="4" name="Image 1">
            <a:extLst>
              <a:ext uri="{FF2B5EF4-FFF2-40B4-BE49-F238E27FC236}">
                <a16:creationId xmlns:a16="http://schemas.microsoft.com/office/drawing/2014/main" id="{8083875A-01CC-3792-3B41-D3A83C412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105363DB-197E-EEDA-653C-02F37D16D5C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377"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D139DC69-8981-911B-A30E-A180471D11AE}"/>
              </a:ext>
            </a:extLst>
          </p:cNvPr>
          <p:cNvSpPr/>
          <p:nvPr/>
        </p:nvSpPr>
        <p:spPr>
          <a:xfrm>
            <a:off x="1819175" y="1247263"/>
            <a:ext cx="8884118" cy="2554357"/>
          </a:xfrm>
          <a:prstGeom prst="rect">
            <a:avLst/>
          </a:prstGeom>
          <a:solidFill>
            <a:srgbClr val="FFFFFF"/>
          </a:solidFill>
        </p:spPr>
        <p:txBody>
          <a:bodyPr wrap="none" lIns="0" tIns="0" rIns="0" bIns="0">
            <a:noAutofit/>
          </a:bodyPr>
          <a:lstStyle/>
          <a:p>
            <a:pPr indent="0" algn="ctr"/>
            <a:r>
              <a:rPr lang="fr" sz="3600" b="1" dirty="0">
                <a:solidFill>
                  <a:srgbClr val="006699"/>
                </a:solidFill>
                <a:latin typeface="Book Antiqua"/>
              </a:rPr>
              <a:t>OFFICE DU JUGE COMMISSAIRE DANS</a:t>
            </a:r>
          </a:p>
          <a:p>
            <a:pPr indent="0" algn="ctr"/>
            <a:r>
              <a:rPr lang="fr" sz="3600" b="1" dirty="0">
                <a:solidFill>
                  <a:srgbClr val="006699"/>
                </a:solidFill>
                <a:latin typeface="Book Antiqua"/>
              </a:rPr>
              <a:t>L</a:t>
            </a:r>
            <a:r>
              <a:rPr lang="fr" sz="3600" b="1">
                <a:solidFill>
                  <a:srgbClr val="006699"/>
                </a:solidFill>
                <a:latin typeface="Book Antiqua"/>
              </a:rPr>
              <a:t>ES </a:t>
            </a:r>
            <a:r>
              <a:rPr lang="fr" sz="3600" b="1" dirty="0">
                <a:solidFill>
                  <a:srgbClr val="006699"/>
                </a:solidFill>
                <a:latin typeface="Book Antiqua"/>
              </a:rPr>
              <a:t>PROCEDURES COLLECTIVES</a:t>
            </a:r>
          </a:p>
        </p:txBody>
      </p:sp>
    </p:spTree>
    <p:extLst>
      <p:ext uri="{BB962C8B-B14F-4D97-AF65-F5344CB8AC3E}">
        <p14:creationId xmlns:p14="http://schemas.microsoft.com/office/powerpoint/2010/main" val="1829068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BEAA8063-4CA3-8A60-1FF8-850C5A12B3E2}"/>
              </a:ext>
            </a:extLst>
          </p:cNvPr>
          <p:cNvSpPr txBox="1"/>
          <p:nvPr/>
        </p:nvSpPr>
        <p:spPr>
          <a:xfrm>
            <a:off x="1608474" y="571246"/>
            <a:ext cx="9110425" cy="4647426"/>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101-1.al.4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Statuer sur les demandes de revendication formulées par le vendeur de meubles</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le délai de huit (8) jours à compter de sa saisine.</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109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la résiliation des contrats en cours sur demande du cocontractant ou du syndic.</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371628857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9B605012-18BB-7A2A-6E14-D9494D6CC7AD}"/>
              </a:ext>
            </a:extLst>
          </p:cNvPr>
          <p:cNvSpPr txBox="1"/>
          <p:nvPr/>
        </p:nvSpPr>
        <p:spPr>
          <a:xfrm>
            <a:off x="1608474" y="571246"/>
            <a:ext cx="9110425" cy="5109091"/>
          </a:xfrm>
          <a:prstGeom prst="rect">
            <a:avLst/>
          </a:prstGeom>
          <a:noFill/>
        </p:spPr>
        <p:txBody>
          <a:bodyPr wrap="square">
            <a:spAutoFit/>
          </a:bodyPr>
          <a:lstStyle/>
          <a:p>
            <a:pPr marL="188595"/>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111.al.2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ou refuser les licenciements envisagés par le syndic ou certains d'entre eux s'ils s'avèrent nécessaires au redressement de l'entreprise débitrice.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188595"/>
            <a:r>
              <a:rPr lang="fr" sz="1800" dirty="0">
                <a:latin typeface="Book Antiqua"/>
              </a:rPr>
              <a:t>Article 114.al.1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Décider si le débiteur ou les dirigeants participeront à la continuation de l'exploitation et, si oui, il fixe leur rémunération.</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Sans délai.</a:t>
            </a:r>
          </a:p>
        </p:txBody>
      </p:sp>
    </p:spTree>
    <p:extLst>
      <p:ext uri="{BB962C8B-B14F-4D97-AF65-F5344CB8AC3E}">
        <p14:creationId xmlns:p14="http://schemas.microsoft.com/office/powerpoint/2010/main" val="1233518940"/>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B5349C7A-52CC-BD66-6974-BC6CE573183B}"/>
              </a:ext>
            </a:extLst>
          </p:cNvPr>
          <p:cNvSpPr txBox="1"/>
          <p:nvPr/>
        </p:nvSpPr>
        <p:spPr>
          <a:xfrm>
            <a:off x="1608474" y="571246"/>
            <a:ext cx="9110425" cy="5109091"/>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122.al.1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Saisir le Tribunal aux fins de convoquer les créanciers à l'assemblée concordataire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les quinze (15) jours qui suivent l'expiration du délai de réclamation des créanciers dont leurs créances ont été contestés ou rejetées</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122.al.1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Formuler ses observations sur le rapport déposé par le syndic notamment sur les caractères du RJ et sur l'admissibilité du concordat.</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Lors de l'assemblée concordataire</a:t>
            </a:r>
          </a:p>
        </p:txBody>
      </p:sp>
    </p:spTree>
    <p:extLst>
      <p:ext uri="{BB962C8B-B14F-4D97-AF65-F5344CB8AC3E}">
        <p14:creationId xmlns:p14="http://schemas.microsoft.com/office/powerpoint/2010/main" val="3737811597"/>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6EFAA1DE-B119-C5EC-3B3C-7509964C9430}"/>
              </a:ext>
            </a:extLst>
          </p:cNvPr>
          <p:cNvSpPr txBox="1"/>
          <p:nvPr/>
        </p:nvSpPr>
        <p:spPr>
          <a:xfrm>
            <a:off x="1178982" y="571246"/>
            <a:ext cx="10727469" cy="4647426"/>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131.al.5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Approuver les offres de cession totale ou partielle d'actifs proposées dans le concordat de redressement et arrêtées par le syndic</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Pas d'indication de délai</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137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Recevoir et viser le rapport du syndic sur l'accomplissement de sa mission</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135220625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27B5966F-748D-C6B4-46BB-F44401AEFD03}"/>
              </a:ext>
            </a:extLst>
          </p:cNvPr>
          <p:cNvSpPr txBox="1"/>
          <p:nvPr/>
        </p:nvSpPr>
        <p:spPr>
          <a:xfrm>
            <a:off x="1608474" y="571246"/>
            <a:ext cx="9110425" cy="5447645"/>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147.al.3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le syndic à déduire des deniers provenant des ventes et des recouvrements les montants des dépenses et des frais supportés par lui</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FR" sz="1800" dirty="0">
                <a:solidFill>
                  <a:srgbClr val="000000"/>
                </a:solidFill>
                <a:latin typeface="Book Antiqua" panose="02040602050305030304" pitchFamily="18" charset="0"/>
              </a:rPr>
              <a:t>Pas d'indication de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148.al.1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le syndic à compromettre et transiger sur toutes les contestations qui intéressent la masse, même sur celles qui sont relatives à des droits et actions immobiliers.</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Ø"/>
            </a:pPr>
            <a:r>
              <a:rPr lang="fr-FR" sz="1800" dirty="0">
                <a:solidFill>
                  <a:srgbClr val="000000"/>
                </a:solidFill>
                <a:latin typeface="Book Antiqua" panose="02040602050305030304" pitchFamily="18" charset="0"/>
              </a:rPr>
              <a:t>Pas d'indication de délai</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258243351"/>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C93D8DB1-6749-7947-E1EA-1FC578D8286D}"/>
              </a:ext>
            </a:extLst>
          </p:cNvPr>
          <p:cNvSpPr txBox="1"/>
          <p:nvPr/>
        </p:nvSpPr>
        <p:spPr>
          <a:xfrm>
            <a:off x="1608474" y="571246"/>
            <a:ext cx="9110425" cy="5201424"/>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149.al.1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le syndic, après avoir remboursé la dette, de retirer au profit de la masse, le gage, le nantissement ou le droit de rétention conventionnel constitué sur un bien du débiteur.</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FR" sz="1800" dirty="0">
                <a:solidFill>
                  <a:srgbClr val="000000"/>
                </a:solidFill>
                <a:latin typeface="Book Antiqua" panose="02040602050305030304" pitchFamily="18" charset="0"/>
              </a:rPr>
              <a:t>Pas d'indication de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Article151 et suivants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et fixer les modalités de réalisation des immeubles du débiteur en liquidation.</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3032300053"/>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98252EC5-9CA5-DFC2-9AD6-AF699E321247}"/>
              </a:ext>
            </a:extLst>
          </p:cNvPr>
          <p:cNvSpPr txBox="1"/>
          <p:nvPr/>
        </p:nvSpPr>
        <p:spPr>
          <a:xfrm>
            <a:off x="1454473" y="927381"/>
            <a:ext cx="9539918" cy="4493538"/>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Article150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Fixer la mise à prix et les conditions essentielles de la vente des immeubles</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Dès la réception des observations formulées par les contrôleurs</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Article151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la vente par adjudication amiable sur la mise à prix qu'il fixe ou de gré à gré</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1087413810"/>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7CA35722-3741-7F89-560F-C357754EE6ED}"/>
              </a:ext>
            </a:extLst>
          </p:cNvPr>
          <p:cNvSpPr txBox="1"/>
          <p:nvPr/>
        </p:nvSpPr>
        <p:spPr>
          <a:xfrm>
            <a:off x="1453415" y="1620401"/>
            <a:ext cx="9548261" cy="5078313"/>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2400" dirty="0">
                <a:latin typeface="Book Antiqua"/>
              </a:rPr>
              <a:t>Article159, 178-8AUPCAP</a:t>
            </a:r>
            <a:endParaRPr lang="en-US" sz="24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2400" dirty="0">
                <a:latin typeface="Book Antiqua"/>
              </a:rPr>
              <a:t>Autoriser la vente de gré à gré des immeubles et détermine le prix de chaque immeuble et les conditions essentielles de la vente</a:t>
            </a:r>
          </a:p>
          <a:p>
            <a:pPr marL="474345" indent="-285750">
              <a:buFont typeface="Wingdings" panose="05000000000000000000" pitchFamily="2" charset="2"/>
              <a:buChar char="Ø"/>
            </a:pPr>
            <a:r>
              <a:rPr lang="fr-SN" sz="2400" b="1" spc="5" dirty="0">
                <a:effectLst/>
                <a:latin typeface="Book Antiqua"/>
                <a:ea typeface="Book Antiqua" panose="02040602050305030304" pitchFamily="18" charset="0"/>
                <a:cs typeface="Times New Roman" panose="02020603050405020304" pitchFamily="18" charset="0"/>
              </a:rPr>
              <a:t>S</a:t>
            </a:r>
            <a:r>
              <a:rPr lang="fr" sz="2400" b="1" spc="5" dirty="0">
                <a:effectLst/>
                <a:latin typeface="Book Antiqua"/>
                <a:ea typeface="Book Antiqua" panose="02040602050305030304" pitchFamily="18" charset="0"/>
                <a:cs typeface="Times New Roman" panose="02020603050405020304" pitchFamily="18" charset="0"/>
              </a:rPr>
              <a:t>tatuer </a:t>
            </a:r>
            <a:r>
              <a:rPr lang="fr" sz="2400" spc="5" dirty="0">
                <a:effectLst/>
                <a:latin typeface="Book Antiqua"/>
                <a:ea typeface="Book Antiqua" panose="02040602050305030304" pitchFamily="18" charset="0"/>
                <a:cs typeface="Times New Roman" panose="02020603050405020304" pitchFamily="18" charset="0"/>
              </a:rPr>
              <a:t>sur les contestations relatives au projet de répartition des deniers issus de la réalisatio</a:t>
            </a:r>
            <a:r>
              <a:rPr lang="fr" sz="2400" spc="5" dirty="0">
                <a:latin typeface="Book Antiqua"/>
                <a:ea typeface="Book Antiqua" panose="02040602050305030304" pitchFamily="18" charset="0"/>
                <a:cs typeface="Times New Roman" panose="02020603050405020304" pitchFamily="18" charset="0"/>
              </a:rPr>
              <a:t>n </a:t>
            </a:r>
            <a:r>
              <a:rPr lang="fr" sz="2400" spc="5">
                <a:latin typeface="Book Antiqua"/>
                <a:ea typeface="Book Antiqua" panose="02040602050305030304" pitchFamily="18" charset="0"/>
                <a:cs typeface="Times New Roman" panose="02020603050405020304" pitchFamily="18" charset="0"/>
              </a:rPr>
              <a:t>de l’actif avec une décision insceptible de recours</a:t>
            </a:r>
            <a:endPar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2400" dirty="0">
                <a:latin typeface="Book Antiqua"/>
              </a:rPr>
              <a:t>Pas d'indication de délai</a:t>
            </a:r>
          </a:p>
          <a:p>
            <a:pPr marL="474345" indent="-285750">
              <a:buFont typeface="Wingdings" panose="05000000000000000000" pitchFamily="2" charset="2"/>
              <a:buChar char="Ø"/>
            </a:pPr>
            <a:r>
              <a:rPr lang="fr-SN" sz="2400" b="1" dirty="0">
                <a:effectLst/>
                <a:latin typeface="Book Antiqua"/>
                <a:ea typeface="Book Antiqua" panose="02040602050305030304" pitchFamily="18" charset="0"/>
                <a:cs typeface="Times New Roman" panose="02020603050405020304" pitchFamily="18" charset="0"/>
              </a:rPr>
              <a:t>D</a:t>
            </a:r>
            <a:r>
              <a:rPr lang="fr" sz="2400" b="1" dirty="0">
                <a:effectLst/>
                <a:latin typeface="Book Antiqua"/>
                <a:ea typeface="Book Antiqua" panose="02040602050305030304" pitchFamily="18" charset="0"/>
                <a:cs typeface="Times New Roman" panose="02020603050405020304" pitchFamily="18" charset="0"/>
              </a:rPr>
              <a:t>élai </a:t>
            </a:r>
            <a:r>
              <a:rPr lang="fr" sz="2400" dirty="0">
                <a:effectLst/>
                <a:latin typeface="Book Antiqua"/>
                <a:ea typeface="Book Antiqua" panose="02040602050305030304" pitchFamily="18" charset="0"/>
                <a:cs typeface="Times New Roman" panose="02020603050405020304" pitchFamily="18" charset="0"/>
              </a:rPr>
              <a:t>de </a:t>
            </a:r>
            <a:r>
              <a:rPr lang="fr" sz="2400" dirty="0">
                <a:latin typeface="Book Antiqua"/>
                <a:ea typeface="Book Antiqua" panose="02040602050305030304" pitchFamily="18" charset="0"/>
                <a:cs typeface="Times New Roman" panose="02020603050405020304" pitchFamily="18" charset="0"/>
              </a:rPr>
              <a:t>10 jours à compter de la publicité du projet de répartition</a:t>
            </a:r>
            <a:endParaRPr lang="en-US" sz="40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945223352"/>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t="-17000" b="-17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2C02AD-00C3-B8F9-1B5E-1E47D11595E7}"/>
              </a:ext>
            </a:extLst>
          </p:cNvPr>
          <p:cNvSpPr>
            <a:spLocks noGrp="1"/>
          </p:cNvSpPr>
          <p:nvPr>
            <p:ph type="title"/>
          </p:nvPr>
        </p:nvSpPr>
        <p:spPr>
          <a:xfrm>
            <a:off x="3077926" y="3772668"/>
            <a:ext cx="6672466" cy="1325563"/>
          </a:xfrm>
        </p:spPr>
        <p:txBody>
          <a:bodyPr>
            <a:normAutofit/>
          </a:bodyPr>
          <a:lstStyle/>
          <a:p>
            <a:r>
              <a:rPr lang="fr-FR" sz="6000" b="1" dirty="0">
                <a:latin typeface="Times New Roman" panose="02020603050405020304" pitchFamily="18" charset="0"/>
                <a:cs typeface="Times New Roman" panose="02020603050405020304" pitchFamily="18" charset="0"/>
              </a:rPr>
              <a:t>de votre attention !</a:t>
            </a:r>
          </a:p>
        </p:txBody>
      </p:sp>
      <p:pic>
        <p:nvPicPr>
          <p:cNvPr id="6" name="Picture 4" descr="https://robindebrousse.files.wordpress.com/2012/05/merci-a-tous-votre-soutien-20.jpeg">
            <a:extLst>
              <a:ext uri="{FF2B5EF4-FFF2-40B4-BE49-F238E27FC236}">
                <a16:creationId xmlns:a16="http://schemas.microsoft.com/office/drawing/2014/main" id="{2742D8BF-A2C2-853F-E176-34C41F0FC5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20071" b="33098"/>
          <a:stretch>
            <a:fillRect/>
          </a:stretch>
        </p:blipFill>
        <p:spPr bwMode="auto">
          <a:xfrm>
            <a:off x="1823419" y="1382929"/>
            <a:ext cx="8956876" cy="261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
            <a:extLst>
              <a:ext uri="{FF2B5EF4-FFF2-40B4-BE49-F238E27FC236}">
                <a16:creationId xmlns:a16="http://schemas.microsoft.com/office/drawing/2014/main" id="{4B7AE349-4C7C-42C3-28A1-489FA9101F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8" name="Picture 4" descr="Sénégal">
            <a:extLst>
              <a:ext uri="{FF2B5EF4-FFF2-40B4-BE49-F238E27FC236}">
                <a16:creationId xmlns:a16="http://schemas.microsoft.com/office/drawing/2014/main" id="{B980F9C9-C3B9-13C5-5CA3-BEF252ED732C}"/>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a:extLst>
              <a:ext uri="{FF2B5EF4-FFF2-40B4-BE49-F238E27FC236}">
                <a16:creationId xmlns:a16="http://schemas.microsoft.com/office/drawing/2014/main" id="{45C505BA-C36B-0716-E1D0-5E6F6452C94C}"/>
              </a:ext>
            </a:extLst>
          </p:cNvPr>
          <p:cNvSpPr txBox="1">
            <a:spLocks/>
          </p:cNvSpPr>
          <p:nvPr/>
        </p:nvSpPr>
        <p:spPr>
          <a:xfrm>
            <a:off x="4462360" y="5098231"/>
            <a:ext cx="3430356" cy="7239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000" b="1" dirty="0">
                <a:latin typeface="Times New Roman" panose="02020603050405020304" pitchFamily="18" charset="0"/>
                <a:cs typeface="Times New Roman" panose="02020603050405020304" pitchFamily="18" charset="0"/>
                <a:hlinkClick r:id="rId6"/>
              </a:rPr>
              <a:t>www.tribunaldecommerce.sn</a:t>
            </a:r>
            <a:r>
              <a:rPr lang="fr-FR" sz="2000" b="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969782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B2E74F09-F3C4-103B-EE21-04D47DA2B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7C280064-4ABE-2D0A-D706-F338D96F15D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a:extLst>
              <a:ext uri="{FF2B5EF4-FFF2-40B4-BE49-F238E27FC236}">
                <a16:creationId xmlns:a16="http://schemas.microsoft.com/office/drawing/2014/main" id="{BBBD16B8-B8BA-D65F-E23A-2F6BF356E84B}"/>
              </a:ext>
            </a:extLst>
          </p:cNvPr>
          <p:cNvSpPr txBox="1"/>
          <p:nvPr/>
        </p:nvSpPr>
        <p:spPr>
          <a:xfrm>
            <a:off x="1608474" y="571246"/>
            <a:ext cx="9110425" cy="6247864"/>
          </a:xfrm>
          <a:prstGeom prst="rect">
            <a:avLst/>
          </a:prstGeom>
          <a:noFill/>
        </p:spPr>
        <p:txBody>
          <a:bodyPr wrap="square">
            <a:spAutoFit/>
          </a:bodyPr>
          <a:lstStyle/>
          <a:p>
            <a:pPr marL="702945" indent="-51435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531495" indent="-342900">
              <a:buFont typeface="Wingdings" panose="05000000000000000000" pitchFamily="2" charset="2"/>
              <a:buChar char="Ø"/>
            </a:pPr>
            <a:r>
              <a:rPr lang="fr" sz="2000" dirty="0">
                <a:latin typeface="Book Antiqua"/>
              </a:rPr>
              <a:t>Article 39. al.1 AUPCAP</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531495" indent="-342900">
              <a:buFont typeface="Wingdings" panose="05000000000000000000" pitchFamily="2" charset="2"/>
              <a:buChar char="Ø"/>
            </a:pPr>
            <a:r>
              <a:rPr lang="fr" sz="2000" dirty="0">
                <a:latin typeface="Book Antiqua"/>
              </a:rPr>
              <a:t>Veiller au déroulement régulier et rapide de la procédure de RJ ou de LB dans l'intérêt de tous les participants et à l'atteinte des objectifs poursuivis</a:t>
            </a:r>
            <a:r>
              <a:rPr lang="fr" sz="2800" dirty="0">
                <a:latin typeface="Book Antiqua"/>
              </a:rPr>
              <a:t>.</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A partir de la décision d'ouverture du RJ ou LB du concordat le désignant.</a:t>
            </a:r>
          </a:p>
          <a:p>
            <a:pPr marL="474345" indent="-285750">
              <a:buFont typeface="Wingdings" panose="05000000000000000000" pitchFamily="2" charset="2"/>
              <a:buChar char="Ø"/>
            </a:pP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531495" indent="-342900">
              <a:buFont typeface="Wingdings" panose="05000000000000000000" pitchFamily="2" charset="2"/>
              <a:buChar char="Ø"/>
            </a:pPr>
            <a:r>
              <a:rPr lang="fr" sz="2400" dirty="0">
                <a:latin typeface="Book Antiqua"/>
              </a:rPr>
              <a:t>Article 39. al.3 et 4 AUPCAP</a:t>
            </a:r>
            <a:endParaRPr lang="en-US" sz="24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531495" indent="-342900">
              <a:buFont typeface="Wingdings" panose="05000000000000000000" pitchFamily="2" charset="2"/>
              <a:buChar char="Ø"/>
            </a:pPr>
            <a:r>
              <a:rPr lang="fr" sz="2000" dirty="0">
                <a:latin typeface="Book Antiqua"/>
              </a:rPr>
              <a:t>Obtenir tous renseignements de nature à lui donner une information exacte sur la situation financière et économique du débiteur.</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531495" indent="-342900">
              <a:buFont typeface="Wingdings" panose="05000000000000000000" pitchFamily="2" charset="2"/>
              <a:buChar char="Ø"/>
            </a:pPr>
            <a:r>
              <a:rPr lang="fr" sz="2000" dirty="0">
                <a:latin typeface="Book Antiqua"/>
              </a:rPr>
              <a:t>A partir de la décision d'ouverture du RJ ou LB du concordat le désignant.</a:t>
            </a:r>
          </a:p>
          <a:p>
            <a:pPr marL="188595"/>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575304485"/>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6" name="Image 1">
            <a:extLst>
              <a:ext uri="{FF2B5EF4-FFF2-40B4-BE49-F238E27FC236}">
                <a16:creationId xmlns:a16="http://schemas.microsoft.com/office/drawing/2014/main" id="{6FCCD221-2B94-2296-17C8-917E36E17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3642" y="0"/>
            <a:ext cx="1007958" cy="695481"/>
          </a:xfrm>
          <a:prstGeom prst="rect">
            <a:avLst/>
          </a:prstGeom>
        </p:spPr>
      </p:pic>
      <p:pic>
        <p:nvPicPr>
          <p:cNvPr id="7" name="Picture 4" descr="Sénégal">
            <a:extLst>
              <a:ext uri="{FF2B5EF4-FFF2-40B4-BE49-F238E27FC236}">
                <a16:creationId xmlns:a16="http://schemas.microsoft.com/office/drawing/2014/main" id="{DBE4BF50-9D6A-FEE4-145A-D6FB4409155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07302" cy="69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78F54510-E597-1F00-A1CD-5D36211BC64E}"/>
              </a:ext>
            </a:extLst>
          </p:cNvPr>
          <p:cNvSpPr txBox="1"/>
          <p:nvPr/>
        </p:nvSpPr>
        <p:spPr>
          <a:xfrm>
            <a:off x="1608474" y="571246"/>
            <a:ext cx="9110425" cy="5109091"/>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39. al.5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Contrôler les activités du syndic du RJ ou LB et rend compte au Tribunal du déroulement de la procédure de RJ ou LB.</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Tous les trois (3) mois et à tout moment à la demande du Tribunal</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39. al.6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Adresser au Tribunal un rapport sur toutes les contestations ou différends nés de la procédure collective.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386319457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a:extLst>
            <a:ext uri="{FF2B5EF4-FFF2-40B4-BE49-F238E27FC236}">
              <a16:creationId xmlns:a16="http://schemas.microsoft.com/office/drawing/2014/main" id="{35D575BC-39AC-921E-32ED-274A77F139C8}"/>
            </a:ext>
          </a:extLst>
        </p:cNvPr>
        <p:cNvGrpSpPr/>
        <p:nvPr/>
      </p:nvGrpSpPr>
      <p:grpSpPr>
        <a:xfrm>
          <a:off x="0" y="0"/>
          <a:ext cx="0" cy="0"/>
          <a:chOff x="0" y="0"/>
          <a:chExt cx="0" cy="0"/>
        </a:xfrm>
      </p:grpSpPr>
      <p:pic>
        <p:nvPicPr>
          <p:cNvPr id="6" name="Image 1">
            <a:extLst>
              <a:ext uri="{FF2B5EF4-FFF2-40B4-BE49-F238E27FC236}">
                <a16:creationId xmlns:a16="http://schemas.microsoft.com/office/drawing/2014/main" id="{1DD79A41-B0B5-AFFA-F240-ADF19F6481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3642" y="0"/>
            <a:ext cx="1007958" cy="695481"/>
          </a:xfrm>
          <a:prstGeom prst="rect">
            <a:avLst/>
          </a:prstGeom>
        </p:spPr>
      </p:pic>
      <p:pic>
        <p:nvPicPr>
          <p:cNvPr id="7" name="Picture 4" descr="Sénégal">
            <a:extLst>
              <a:ext uri="{FF2B5EF4-FFF2-40B4-BE49-F238E27FC236}">
                <a16:creationId xmlns:a16="http://schemas.microsoft.com/office/drawing/2014/main" id="{AAC799C8-A0A0-D5E3-6A8E-858BC8A8AD9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07302" cy="69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2F128D7A-226A-6E8E-8A42-FE8B54FDD65B}"/>
              </a:ext>
            </a:extLst>
          </p:cNvPr>
          <p:cNvSpPr txBox="1"/>
          <p:nvPr/>
        </p:nvSpPr>
        <p:spPr>
          <a:xfrm>
            <a:off x="1608474" y="571246"/>
            <a:ext cx="9110425" cy="5170646"/>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40. 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Statuer sur les demandes, contestations et revendications relevant de sa compétence.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le délai de huit (8) jours à compter de sa saisine</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42. al.1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Statuer sur les demandes du débiteur ou des créanciers tendant à la révocation du syndic et son remplacement.</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Ø"/>
            </a:pPr>
            <a:r>
              <a:rPr lang="fr" sz="1800" dirty="0">
                <a:latin typeface="Book Antiqua"/>
              </a:rPr>
              <a:t>Dans le délai de huit (8) jours à compter de sa saisine</a:t>
            </a:r>
          </a:p>
        </p:txBody>
      </p:sp>
    </p:spTree>
    <p:extLst>
      <p:ext uri="{BB962C8B-B14F-4D97-AF65-F5344CB8AC3E}">
        <p14:creationId xmlns:p14="http://schemas.microsoft.com/office/powerpoint/2010/main" val="256679691"/>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30C36790-3744-9B46-B488-88BD05DE0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9DF0268A-A87C-21B8-EA30-57F58DEEC04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83910" cy="741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10E867BA-1D9F-5A15-C39C-DA7C7BF1AD3A}"/>
              </a:ext>
            </a:extLst>
          </p:cNvPr>
          <p:cNvSpPr txBox="1"/>
          <p:nvPr/>
        </p:nvSpPr>
        <p:spPr>
          <a:xfrm>
            <a:off x="1608474" y="571246"/>
            <a:ext cx="9110425" cy="5663089"/>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48. al.1 A U 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Nommer les contrôleurs de la procédure de RJ ou LB</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le délai de un (1) mois à compter de la décision d'ouverture et à la demande des créanciers représentant au moins un tiers du total des créances</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52 al.4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Ø"/>
            </a:pPr>
            <a:r>
              <a:rPr lang="fr" sz="1800" dirty="0">
                <a:latin typeface="Book Antiqua"/>
              </a:rPr>
              <a:t>Autoriser le syndic à procéder à la vente des objets dispendieux à conserver ou soumis à dépérissement prochain ou à dépréciation imminente. </a:t>
            </a:r>
          </a:p>
          <a:p>
            <a:pPr marL="188595"/>
            <a:r>
              <a:rPr lang="fr" sz="1800" dirty="0">
                <a:latin typeface="Book Antiqua"/>
              </a:rPr>
              <a:t>Autoriser le syndic à mettre en œuvre, tant en demande qu'en défense, toute action mobilière ou immobilière.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le délai de huit (8) jours à compter de sa saisine</a:t>
            </a:r>
          </a:p>
        </p:txBody>
      </p:sp>
    </p:spTree>
    <p:extLst>
      <p:ext uri="{BB962C8B-B14F-4D97-AF65-F5344CB8AC3E}">
        <p14:creationId xmlns:p14="http://schemas.microsoft.com/office/powerpoint/2010/main" val="1185193863"/>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B970EB1D-A6F0-DFF5-FF3C-60456D0BE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D3B99C59-7009-4A85-135F-8438FE425F7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EC3DC8FD-BCBE-5DCE-683F-36E40FD43048}"/>
              </a:ext>
            </a:extLst>
          </p:cNvPr>
          <p:cNvSpPr txBox="1"/>
          <p:nvPr/>
        </p:nvSpPr>
        <p:spPr>
          <a:xfrm>
            <a:off x="1608474" y="571246"/>
            <a:ext cx="9110425" cy="4893647"/>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59 al.4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Donner au Président son avis sur de l’apposition des scellés ordonnée par le Tribunal.</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Sans délai</a:t>
            </a:r>
          </a:p>
          <a:p>
            <a:pPr marL="188595"/>
            <a:endParaRPr lang="fr-FR" sz="1800" dirty="0">
              <a:solidFill>
                <a:srgbClr val="000000"/>
              </a:solidFill>
              <a:latin typeface="Book Antiqua" panose="0204060205030503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60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Dispenser ou autoriser l'extraction de certains biens à l'apposition des scellés.</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255701315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049C7D96-1D28-7A4D-EEB3-478D7EF5C678}"/>
              </a:ext>
            </a:extLst>
          </p:cNvPr>
          <p:cNvSpPr txBox="1"/>
          <p:nvPr/>
        </p:nvSpPr>
        <p:spPr>
          <a:xfrm>
            <a:off x="1178982" y="874643"/>
            <a:ext cx="10313582" cy="4801314"/>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61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Remettre au syndic les livres, documents comptables et effets extraits de l'apposition des scellés après avoir dressé un procès-verbal de constat de leur état.</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a:p>
            <a:pPr marL="188595"/>
            <a:endParaRPr lang="en-US" sz="10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64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Accorder, après avoir entendu le syndic, des secours sur l'actif pour le débiteur et à sa famille.</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 </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531495" indent="-342900">
              <a:buFont typeface="Wingdings" panose="05000000000000000000" pitchFamily="2" charset="2"/>
              <a:buChar char="Ø"/>
            </a:pPr>
            <a:r>
              <a:rPr lang="fr" sz="2000" dirty="0">
                <a:latin typeface="Book Antiqua"/>
              </a:rPr>
              <a:t>Pas d'indication de délai</a:t>
            </a:r>
          </a:p>
        </p:txBody>
      </p:sp>
    </p:spTree>
    <p:extLst>
      <p:ext uri="{BB962C8B-B14F-4D97-AF65-F5344CB8AC3E}">
        <p14:creationId xmlns:p14="http://schemas.microsoft.com/office/powerpoint/2010/main" val="235131443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115318AA-9BF5-4292-F866-BE902803783D}"/>
              </a:ext>
            </a:extLst>
          </p:cNvPr>
          <p:cNvSpPr txBox="1"/>
          <p:nvPr/>
        </p:nvSpPr>
        <p:spPr>
          <a:xfrm>
            <a:off x="1608474" y="571246"/>
            <a:ext cx="9110425" cy="5109091"/>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66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Recevoir le rapport sommaire du syndic sur la situation apparente du débiteur qu'il transmet immédiatement avec ses observations au représentant du ministère public</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4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Dans un délai de trente (30) jours à compter de l'entrée en fonction du syndic</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86. al.3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Vérifier et valider l'état des créances produites arrêté et déposé par le syndic</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Sans délai</a:t>
            </a:r>
          </a:p>
        </p:txBody>
      </p:sp>
    </p:spTree>
    <p:extLst>
      <p:ext uri="{BB962C8B-B14F-4D97-AF65-F5344CB8AC3E}">
        <p14:creationId xmlns:p14="http://schemas.microsoft.com/office/powerpoint/2010/main" val="19722933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2A7B7834-3FC3-B8BD-AA01-55EA70578A03}"/>
              </a:ext>
            </a:extLst>
          </p:cNvPr>
          <p:cNvSpPr txBox="1"/>
          <p:nvPr/>
        </p:nvSpPr>
        <p:spPr>
          <a:xfrm>
            <a:off x="1608474" y="571246"/>
            <a:ext cx="9110425" cy="5386090"/>
          </a:xfrm>
          <a:prstGeom prst="rect">
            <a:avLst/>
          </a:prstGeom>
          <a:noFill/>
        </p:spPr>
        <p:txBody>
          <a:bodyPr wrap="square">
            <a:spAutoFit/>
          </a:bodyPr>
          <a:lstStyle/>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96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28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Autoriser le syndic à payer les toutes les créances super privilégiées des travailleurs.</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Au plus tard, dans les dix (10) jours qui suivent la décision d'ouverture</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v"/>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Ø"/>
            </a:pPr>
            <a:r>
              <a:rPr lang="fr" sz="1800" dirty="0">
                <a:latin typeface="Book Antiqua"/>
              </a:rPr>
              <a:t>Article 98.al.4 AUPCAP</a:t>
            </a: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Ø"/>
            </a:pPr>
            <a:r>
              <a:rPr lang="fr" sz="1800" dirty="0">
                <a:latin typeface="Book Antiqua"/>
              </a:rPr>
              <a:t>Autoriser le syndic à vendre des meubles garnissant les lieux loués s'ils sont soumis à dépérissement prochain ou à dépréciation imminente ou s'ils sont dispendieux à conserver.</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2400" b="1"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Ø"/>
            </a:pPr>
            <a:r>
              <a:rPr lang="fr" sz="1800" dirty="0">
                <a:latin typeface="Book Antiqua"/>
              </a:rPr>
              <a:t>Pas d'indication de délai</a:t>
            </a:r>
          </a:p>
        </p:txBody>
      </p:sp>
    </p:spTree>
    <p:extLst>
      <p:ext uri="{BB962C8B-B14F-4D97-AF65-F5344CB8AC3E}">
        <p14:creationId xmlns:p14="http://schemas.microsoft.com/office/powerpoint/2010/main" val="111911746"/>
      </p:ext>
    </p:extLst>
  </p:cSld>
  <p:clrMapOvr>
    <a:masterClrMapping/>
  </p:clrMapOvr>
  <p:transition spd="slow">
    <p:wipe/>
  </p:transition>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TotalTime>
  <Words>1227</Words>
  <Application>Microsoft Office PowerPoint</Application>
  <PresentationFormat>Grand écran</PresentationFormat>
  <Paragraphs>209</Paragraphs>
  <Slides>18</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18</vt:i4>
      </vt:variant>
    </vt:vector>
  </HeadingPairs>
  <TitlesOfParts>
    <vt:vector size="26" baseType="lpstr">
      <vt:lpstr>Arial</vt:lpstr>
      <vt:lpstr>Book Antiqua</vt:lpstr>
      <vt:lpstr>Calibri</vt:lpstr>
      <vt:lpstr>Calibri Light</vt:lpstr>
      <vt:lpstr>Times New Roman</vt:lpstr>
      <vt:lpstr>Trebuchet MS</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de votre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Regards croisés sur les procédures de Règlements Préventifs au niveau du Tribunal de Commerce PAR Papa Diabel NDIR. Juge rattaché au prés de la chambre des procédures collectives du TCHCD</dc:title>
  <dc:creator>FIS-TS</dc:creator>
  <cp:lastModifiedBy>EL HADJI MALICK WADE</cp:lastModifiedBy>
  <cp:revision>47</cp:revision>
  <dcterms:created xsi:type="dcterms:W3CDTF">2022-05-25T13:36:33Z</dcterms:created>
  <dcterms:modified xsi:type="dcterms:W3CDTF">2025-08-01T10:24:58Z</dcterms:modified>
</cp:coreProperties>
</file>