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9"/>
  </p:notesMasterIdLst>
  <p:handoutMasterIdLst>
    <p:handoutMasterId r:id="rId40"/>
  </p:handoutMasterIdLst>
  <p:sldIdLst>
    <p:sldId id="311" r:id="rId2"/>
    <p:sldId id="260" r:id="rId3"/>
    <p:sldId id="306" r:id="rId4"/>
    <p:sldId id="261" r:id="rId5"/>
    <p:sldId id="262" r:id="rId6"/>
    <p:sldId id="307" r:id="rId7"/>
    <p:sldId id="266" r:id="rId8"/>
    <p:sldId id="264" r:id="rId9"/>
    <p:sldId id="257" r:id="rId10"/>
    <p:sldId id="269" r:id="rId11"/>
    <p:sldId id="270" r:id="rId12"/>
    <p:sldId id="271" r:id="rId13"/>
    <p:sldId id="259" r:id="rId14"/>
    <p:sldId id="273" r:id="rId15"/>
    <p:sldId id="272" r:id="rId16"/>
    <p:sldId id="275" r:id="rId17"/>
    <p:sldId id="280" r:id="rId18"/>
    <p:sldId id="281" r:id="rId19"/>
    <p:sldId id="282" r:id="rId20"/>
    <p:sldId id="279" r:id="rId21"/>
    <p:sldId id="283" r:id="rId22"/>
    <p:sldId id="284" r:id="rId23"/>
    <p:sldId id="285" r:id="rId24"/>
    <p:sldId id="291" r:id="rId25"/>
    <p:sldId id="308" r:id="rId26"/>
    <p:sldId id="312" r:id="rId27"/>
    <p:sldId id="286" r:id="rId28"/>
    <p:sldId id="287" r:id="rId29"/>
    <p:sldId id="288" r:id="rId30"/>
    <p:sldId id="289" r:id="rId31"/>
    <p:sldId id="296" r:id="rId32"/>
    <p:sldId id="299" r:id="rId33"/>
    <p:sldId id="300" r:id="rId34"/>
    <p:sldId id="303" r:id="rId35"/>
    <p:sldId id="304" r:id="rId36"/>
    <p:sldId id="301" r:id="rId37"/>
    <p:sldId id="313" r:id="rId38"/>
  </p:sldIdLst>
  <p:sldSz cx="9144000" cy="6858000" type="screen4x3"/>
  <p:notesSz cx="7099300" cy="10234613"/>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4">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899E4E-6B0A-48AE-B9EA-E7044CE28468}" v="2" dt="2025-07-28T18:30:27.07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314" autoAdjust="0"/>
  </p:normalViewPr>
  <p:slideViewPr>
    <p:cSldViewPr>
      <p:cViewPr varScale="1">
        <p:scale>
          <a:sx n="53" d="100"/>
          <a:sy n="53" d="100"/>
        </p:scale>
        <p:origin x="1896" y="27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210"/>
    </p:cViewPr>
  </p:sorterViewPr>
  <p:notesViewPr>
    <p:cSldViewPr>
      <p:cViewPr varScale="1">
        <p:scale>
          <a:sx n="55" d="100"/>
          <a:sy n="55" d="100"/>
        </p:scale>
        <p:origin x="-2904" y="-102"/>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wa Dieye" userId="768a9d179eef590e" providerId="LiveId" clId="{4E899E4E-6B0A-48AE-B9EA-E7044CE28468}"/>
    <pc:docChg chg="delSld modSld">
      <pc:chgData name="Awa Dieye" userId="768a9d179eef590e" providerId="LiveId" clId="{4E899E4E-6B0A-48AE-B9EA-E7044CE28468}" dt="2025-07-28T18:45:31.123" v="139" actId="20577"/>
      <pc:docMkLst>
        <pc:docMk/>
      </pc:docMkLst>
      <pc:sldChg chg="del">
        <pc:chgData name="Awa Dieye" userId="768a9d179eef590e" providerId="LiveId" clId="{4E899E4E-6B0A-48AE-B9EA-E7044CE28468}" dt="2025-07-28T18:41:24.153" v="15" actId="2696"/>
        <pc:sldMkLst>
          <pc:docMk/>
          <pc:sldMk cId="0" sldId="258"/>
        </pc:sldMkLst>
      </pc:sldChg>
      <pc:sldChg chg="del">
        <pc:chgData name="Awa Dieye" userId="768a9d179eef590e" providerId="LiveId" clId="{4E899E4E-6B0A-48AE-B9EA-E7044CE28468}" dt="2025-07-28T18:16:31.002" v="3" actId="2696"/>
        <pc:sldMkLst>
          <pc:docMk/>
          <pc:sldMk cId="0" sldId="267"/>
        </pc:sldMkLst>
      </pc:sldChg>
      <pc:sldChg chg="del">
        <pc:chgData name="Awa Dieye" userId="768a9d179eef590e" providerId="LiveId" clId="{4E899E4E-6B0A-48AE-B9EA-E7044CE28468}" dt="2025-07-28T18:16:47.846" v="6" actId="2696"/>
        <pc:sldMkLst>
          <pc:docMk/>
          <pc:sldMk cId="0" sldId="268"/>
        </pc:sldMkLst>
      </pc:sldChg>
      <pc:sldChg chg="modSp del mod">
        <pc:chgData name="Awa Dieye" userId="768a9d179eef590e" providerId="LiveId" clId="{4E899E4E-6B0A-48AE-B9EA-E7044CE28468}" dt="2025-07-28T18:31:05.648" v="8" actId="2696"/>
        <pc:sldMkLst>
          <pc:docMk/>
          <pc:sldMk cId="0" sldId="274"/>
        </pc:sldMkLst>
        <pc:picChg chg="mod">
          <ac:chgData name="Awa Dieye" userId="768a9d179eef590e" providerId="LiveId" clId="{4E899E4E-6B0A-48AE-B9EA-E7044CE28468}" dt="2025-07-28T18:27:29.840" v="7" actId="14100"/>
          <ac:picMkLst>
            <pc:docMk/>
            <pc:sldMk cId="0" sldId="274"/>
            <ac:picMk id="2050" creationId="{00000000-0000-0000-0000-000000000000}"/>
          </ac:picMkLst>
        </pc:picChg>
      </pc:sldChg>
      <pc:sldChg chg="del">
        <pc:chgData name="Awa Dieye" userId="768a9d179eef590e" providerId="LiveId" clId="{4E899E4E-6B0A-48AE-B9EA-E7044CE28468}" dt="2025-07-28T18:16:36.916" v="4" actId="2696"/>
        <pc:sldMkLst>
          <pc:docMk/>
          <pc:sldMk cId="0" sldId="276"/>
        </pc:sldMkLst>
      </pc:sldChg>
      <pc:sldChg chg="del">
        <pc:chgData name="Awa Dieye" userId="768a9d179eef590e" providerId="LiveId" clId="{4E899E4E-6B0A-48AE-B9EA-E7044CE28468}" dt="2025-07-28T18:16:38.655" v="5" actId="2696"/>
        <pc:sldMkLst>
          <pc:docMk/>
          <pc:sldMk cId="0" sldId="277"/>
        </pc:sldMkLst>
      </pc:sldChg>
      <pc:sldChg chg="del">
        <pc:chgData name="Awa Dieye" userId="768a9d179eef590e" providerId="LiveId" clId="{4E899E4E-6B0A-48AE-B9EA-E7044CE28468}" dt="2025-07-28T18:38:01.715" v="10" actId="2696"/>
        <pc:sldMkLst>
          <pc:docMk/>
          <pc:sldMk cId="0" sldId="278"/>
        </pc:sldMkLst>
      </pc:sldChg>
      <pc:sldChg chg="del">
        <pc:chgData name="Awa Dieye" userId="768a9d179eef590e" providerId="LiveId" clId="{4E899E4E-6B0A-48AE-B9EA-E7044CE28468}" dt="2025-07-28T18:41:22.862" v="14" actId="2696"/>
        <pc:sldMkLst>
          <pc:docMk/>
          <pc:sldMk cId="0" sldId="292"/>
        </pc:sldMkLst>
      </pc:sldChg>
      <pc:sldChg chg="del">
        <pc:chgData name="Awa Dieye" userId="768a9d179eef590e" providerId="LiveId" clId="{4E899E4E-6B0A-48AE-B9EA-E7044CE28468}" dt="2025-07-28T18:41:17.693" v="11" actId="2696"/>
        <pc:sldMkLst>
          <pc:docMk/>
          <pc:sldMk cId="0" sldId="293"/>
        </pc:sldMkLst>
      </pc:sldChg>
      <pc:sldChg chg="del">
        <pc:chgData name="Awa Dieye" userId="768a9d179eef590e" providerId="LiveId" clId="{4E899E4E-6B0A-48AE-B9EA-E7044CE28468}" dt="2025-07-28T18:41:19.916" v="12" actId="2696"/>
        <pc:sldMkLst>
          <pc:docMk/>
          <pc:sldMk cId="0" sldId="294"/>
        </pc:sldMkLst>
      </pc:sldChg>
      <pc:sldChg chg="del">
        <pc:chgData name="Awa Dieye" userId="768a9d179eef590e" providerId="LiveId" clId="{4E899E4E-6B0A-48AE-B9EA-E7044CE28468}" dt="2025-07-28T18:41:21.390" v="13" actId="2696"/>
        <pc:sldMkLst>
          <pc:docMk/>
          <pc:sldMk cId="0" sldId="295"/>
        </pc:sldMkLst>
      </pc:sldChg>
      <pc:sldChg chg="del">
        <pc:chgData name="Awa Dieye" userId="768a9d179eef590e" providerId="LiveId" clId="{4E899E4E-6B0A-48AE-B9EA-E7044CE28468}" dt="2025-07-28T18:41:52.870" v="17" actId="2696"/>
        <pc:sldMkLst>
          <pc:docMk/>
          <pc:sldMk cId="0" sldId="297"/>
        </pc:sldMkLst>
      </pc:sldChg>
      <pc:sldChg chg="del">
        <pc:chgData name="Awa Dieye" userId="768a9d179eef590e" providerId="LiveId" clId="{4E899E4E-6B0A-48AE-B9EA-E7044CE28468}" dt="2025-07-28T18:41:55.482" v="18" actId="2696"/>
        <pc:sldMkLst>
          <pc:docMk/>
          <pc:sldMk cId="0" sldId="298"/>
        </pc:sldMkLst>
      </pc:sldChg>
      <pc:sldChg chg="del">
        <pc:chgData name="Awa Dieye" userId="768a9d179eef590e" providerId="LiveId" clId="{4E899E4E-6B0A-48AE-B9EA-E7044CE28468}" dt="2025-07-28T18:41:50.183" v="16" actId="2696"/>
        <pc:sldMkLst>
          <pc:docMk/>
          <pc:sldMk cId="0" sldId="310"/>
        </pc:sldMkLst>
      </pc:sldChg>
      <pc:sldChg chg="modSp mod">
        <pc:chgData name="Awa Dieye" userId="768a9d179eef590e" providerId="LiveId" clId="{4E899E4E-6B0A-48AE-B9EA-E7044CE28468}" dt="2025-07-28T18:45:31.123" v="139" actId="20577"/>
        <pc:sldMkLst>
          <pc:docMk/>
          <pc:sldMk cId="0" sldId="311"/>
        </pc:sldMkLst>
        <pc:spChg chg="mod">
          <ac:chgData name="Awa Dieye" userId="768a9d179eef590e" providerId="LiveId" clId="{4E899E4E-6B0A-48AE-B9EA-E7044CE28468}" dt="2025-07-28T18:45:31.123" v="139" actId="20577"/>
          <ac:spMkLst>
            <pc:docMk/>
            <pc:sldMk cId="0" sldId="311"/>
            <ac:spMk id="15" creationId="{00000000-0000-0000-0000-000000000000}"/>
          </ac:spMkLst>
        </pc:spChg>
        <pc:spChg chg="mod">
          <ac:chgData name="Awa Dieye" userId="768a9d179eef590e" providerId="LiveId" clId="{4E899E4E-6B0A-48AE-B9EA-E7044CE28468}" dt="2025-07-28T18:44:41.266" v="136" actId="20577"/>
          <ac:spMkLst>
            <pc:docMk/>
            <pc:sldMk cId="0" sldId="311"/>
            <ac:spMk id="2061" creationId="{00000000-0000-0000-0000-000000000000}"/>
          </ac:spMkLst>
        </pc:spChg>
        <pc:grpChg chg="mod">
          <ac:chgData name="Awa Dieye" userId="768a9d179eef590e" providerId="LiveId" clId="{4E899E4E-6B0A-48AE-B9EA-E7044CE28468}" dt="2025-07-28T18:45:00.837" v="137" actId="14100"/>
          <ac:grpSpMkLst>
            <pc:docMk/>
            <pc:sldMk cId="0" sldId="311"/>
            <ac:grpSpMk id="2" creationId="{00000000-0000-0000-0000-000000000000}"/>
          </ac:grpSpMkLst>
        </pc:grpChg>
        <pc:grpChg chg="mod">
          <ac:chgData name="Awa Dieye" userId="768a9d179eef590e" providerId="LiveId" clId="{4E899E4E-6B0A-48AE-B9EA-E7044CE28468}" dt="2025-07-28T18:45:07.747" v="138" actId="14100"/>
          <ac:grpSpMkLst>
            <pc:docMk/>
            <pc:sldMk cId="0" sldId="311"/>
            <ac:grpSpMk id="3" creationId="{00000000-0000-0000-0000-000000000000}"/>
          </ac:grpSpMkLst>
        </pc:grpChg>
      </pc:sldChg>
      <pc:sldChg chg="delSp modSp mod">
        <pc:chgData name="Awa Dieye" userId="768a9d179eef590e" providerId="LiveId" clId="{4E899E4E-6B0A-48AE-B9EA-E7044CE28468}" dt="2025-07-28T18:44:08.495" v="111"/>
        <pc:sldMkLst>
          <pc:docMk/>
          <pc:sldMk cId="0" sldId="313"/>
        </pc:sldMkLst>
        <pc:spChg chg="del mod">
          <ac:chgData name="Awa Dieye" userId="768a9d179eef590e" providerId="LiveId" clId="{4E899E4E-6B0A-48AE-B9EA-E7044CE28468}" dt="2025-07-28T18:44:08.495" v="111"/>
          <ac:spMkLst>
            <pc:docMk/>
            <pc:sldMk cId="0" sldId="313"/>
            <ac:spMk id="4" creationId="{00000000-0000-0000-0000-000000000000}"/>
          </ac:spMkLst>
        </pc:spChg>
      </pc:sldChg>
      <pc:sldChg chg="del">
        <pc:chgData name="Awa Dieye" userId="768a9d179eef590e" providerId="LiveId" clId="{4E899E4E-6B0A-48AE-B9EA-E7044CE28468}" dt="2025-07-28T18:32:22.649" v="9" actId="2696"/>
        <pc:sldMkLst>
          <pc:docMk/>
          <pc:sldMk cId="0" sldId="314"/>
        </pc:sldMkLst>
      </pc:sldChg>
    </pc:docChg>
  </pc:docChgLst>
</pc:chgInfo>
</file>

<file path=ppt/charts/_rels/chart1.xml.rels><?xml version="1.0" encoding="UTF-8" standalone="yes"?>
<Relationships xmlns="http://schemas.openxmlformats.org/package/2006/relationships"><Relationship Id="rId1" Type="http://schemas.openxmlformats.org/officeDocument/2006/relationships/oleObject" Target="Classeur1"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Feuil1!$A$7</c:f>
              <c:strCache>
                <c:ptCount val="1"/>
                <c:pt idx="0">
                  <c:v>2010</c:v>
                </c:pt>
              </c:strCache>
            </c:strRef>
          </c:tx>
          <c:invertIfNegative val="0"/>
          <c:cat>
            <c:strRef>
              <c:f>Feuil1!$B$6:$D$6</c:f>
              <c:strCache>
                <c:ptCount val="3"/>
                <c:pt idx="0">
                  <c:v>Alcool</c:v>
                </c:pt>
                <c:pt idx="1">
                  <c:v>Tabac</c:v>
                </c:pt>
                <c:pt idx="2">
                  <c:v>Drogues illicites</c:v>
                </c:pt>
              </c:strCache>
            </c:strRef>
          </c:cat>
          <c:val>
            <c:numRef>
              <c:f>Feuil1!$B$7:$D$7</c:f>
              <c:numCache>
                <c:formatCode>General</c:formatCode>
                <c:ptCount val="3"/>
                <c:pt idx="0">
                  <c:v>2</c:v>
                </c:pt>
                <c:pt idx="1">
                  <c:v>1.3</c:v>
                </c:pt>
                <c:pt idx="2">
                  <c:v>0.2</c:v>
                </c:pt>
              </c:numCache>
            </c:numRef>
          </c:val>
          <c:extLst>
            <c:ext xmlns:c16="http://schemas.microsoft.com/office/drawing/2014/chart" uri="{C3380CC4-5D6E-409C-BE32-E72D297353CC}">
              <c16:uniqueId val="{00000000-F218-4B93-8F32-EB70C119C255}"/>
            </c:ext>
          </c:extLst>
        </c:ser>
        <c:ser>
          <c:idx val="1"/>
          <c:order val="1"/>
          <c:tx>
            <c:strRef>
              <c:f>Feuil1!$A$8</c:f>
              <c:strCache>
                <c:ptCount val="1"/>
                <c:pt idx="0">
                  <c:v>2014</c:v>
                </c:pt>
              </c:strCache>
            </c:strRef>
          </c:tx>
          <c:invertIfNegative val="0"/>
          <c:cat>
            <c:strRef>
              <c:f>Feuil1!$B$6:$D$6</c:f>
              <c:strCache>
                <c:ptCount val="3"/>
                <c:pt idx="0">
                  <c:v>Alcool</c:v>
                </c:pt>
                <c:pt idx="1">
                  <c:v>Tabac</c:v>
                </c:pt>
                <c:pt idx="2">
                  <c:v>Drogues illicites</c:v>
                </c:pt>
              </c:strCache>
            </c:strRef>
          </c:cat>
          <c:val>
            <c:numRef>
              <c:f>Feuil1!$B$8:$D$8</c:f>
              <c:numCache>
                <c:formatCode>General</c:formatCode>
                <c:ptCount val="3"/>
                <c:pt idx="0">
                  <c:v>2.7</c:v>
                </c:pt>
                <c:pt idx="1">
                  <c:v>1</c:v>
                </c:pt>
                <c:pt idx="2">
                  <c:v>0.25</c:v>
                </c:pt>
              </c:numCache>
            </c:numRef>
          </c:val>
          <c:extLst>
            <c:ext xmlns:c16="http://schemas.microsoft.com/office/drawing/2014/chart" uri="{C3380CC4-5D6E-409C-BE32-E72D297353CC}">
              <c16:uniqueId val="{00000001-F218-4B93-8F32-EB70C119C255}"/>
            </c:ext>
          </c:extLst>
        </c:ser>
        <c:dLbls>
          <c:showLegendKey val="0"/>
          <c:showVal val="0"/>
          <c:showCatName val="0"/>
          <c:showSerName val="0"/>
          <c:showPercent val="0"/>
          <c:showBubbleSize val="0"/>
        </c:dLbls>
        <c:gapWidth val="300"/>
        <c:axId val="-1167225344"/>
        <c:axId val="-1167219360"/>
      </c:barChart>
      <c:catAx>
        <c:axId val="-1167225344"/>
        <c:scaling>
          <c:orientation val="minMax"/>
        </c:scaling>
        <c:delete val="0"/>
        <c:axPos val="b"/>
        <c:numFmt formatCode="General" sourceLinked="0"/>
        <c:majorTickMark val="none"/>
        <c:minorTickMark val="none"/>
        <c:tickLblPos val="nextTo"/>
        <c:txPr>
          <a:bodyPr/>
          <a:lstStyle/>
          <a:p>
            <a:pPr>
              <a:defRPr sz="1200" b="1"/>
            </a:pPr>
            <a:endParaRPr lang="fr-FR"/>
          </a:p>
        </c:txPr>
        <c:crossAx val="-1167219360"/>
        <c:crosses val="autoZero"/>
        <c:auto val="1"/>
        <c:lblAlgn val="ctr"/>
        <c:lblOffset val="100"/>
        <c:noMultiLvlLbl val="0"/>
      </c:catAx>
      <c:valAx>
        <c:axId val="-1167219360"/>
        <c:scaling>
          <c:orientation val="minMax"/>
        </c:scaling>
        <c:delete val="0"/>
        <c:axPos val="l"/>
        <c:majorGridlines/>
        <c:minorGridlines>
          <c:spPr>
            <a:ln>
              <a:solidFill>
                <a:sysClr val="window" lastClr="FFFFFF"/>
              </a:solidFill>
            </a:ln>
          </c:spPr>
        </c:minorGridlines>
        <c:title>
          <c:tx>
            <c:rich>
              <a:bodyPr/>
              <a:lstStyle/>
              <a:p>
                <a:pPr>
                  <a:defRPr/>
                </a:pPr>
                <a:r>
                  <a:rPr lang="fr-FR" dirty="0"/>
                  <a:t>Population mondiale (milliards)</a:t>
                </a:r>
              </a:p>
            </c:rich>
          </c:tx>
          <c:overlay val="0"/>
        </c:title>
        <c:numFmt formatCode="General" sourceLinked="1"/>
        <c:majorTickMark val="out"/>
        <c:minorTickMark val="none"/>
        <c:tickLblPos val="nextTo"/>
        <c:crossAx val="-1167225344"/>
        <c:crosses val="autoZero"/>
        <c:crossBetween val="between"/>
      </c:valAx>
    </c:plotArea>
    <c:legend>
      <c:legendPos val="r"/>
      <c:overlay val="0"/>
      <c:txPr>
        <a:bodyPr/>
        <a:lstStyle/>
        <a:p>
          <a:pPr>
            <a:defRPr sz="1100" b="1"/>
          </a:pPr>
          <a:endParaRPr lang="fr-FR"/>
        </a:p>
      </c:txPr>
    </c:legend>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BD8B85-960F-424C-95B3-98AFA9104B59}" type="doc">
      <dgm:prSet loTypeId="urn:microsoft.com/office/officeart/2005/8/layout/list1" loCatId="list" qsTypeId="urn:microsoft.com/office/officeart/2005/8/quickstyle/simple1" qsCatId="simple" csTypeId="urn:microsoft.com/office/officeart/2005/8/colors/colorful1#1" csCatId="colorful" phldr="1"/>
      <dgm:spPr/>
      <dgm:t>
        <a:bodyPr/>
        <a:lstStyle/>
        <a:p>
          <a:endParaRPr lang="fr-FR"/>
        </a:p>
      </dgm:t>
    </dgm:pt>
    <dgm:pt modelId="{B9F6AD62-563B-4EDA-BE66-3D26A9FA542D}">
      <dgm:prSet phldrT="[Texte]" custT="1"/>
      <dgm:spPr/>
      <dgm:t>
        <a:bodyPr/>
        <a:lstStyle/>
        <a:p>
          <a:r>
            <a:rPr lang="fr-FR" sz="2400" b="1" dirty="0"/>
            <a:t>Qu’est-ce qu’une drogue ?</a:t>
          </a:r>
        </a:p>
      </dgm:t>
    </dgm:pt>
    <dgm:pt modelId="{9BFACB63-B11D-49B6-8A2D-D73E96ED9C84}" type="parTrans" cxnId="{4BE443C2-44B1-4A1D-9B36-79F66A3EAF5F}">
      <dgm:prSet/>
      <dgm:spPr/>
      <dgm:t>
        <a:bodyPr/>
        <a:lstStyle/>
        <a:p>
          <a:endParaRPr lang="fr-FR" sz="7200" b="1"/>
        </a:p>
      </dgm:t>
    </dgm:pt>
    <dgm:pt modelId="{6C7B8490-26A4-4902-9981-41940F4D99A9}" type="sibTrans" cxnId="{4BE443C2-44B1-4A1D-9B36-79F66A3EAF5F}">
      <dgm:prSet/>
      <dgm:spPr/>
      <dgm:t>
        <a:bodyPr/>
        <a:lstStyle/>
        <a:p>
          <a:endParaRPr lang="fr-FR" sz="7200" b="1"/>
        </a:p>
      </dgm:t>
    </dgm:pt>
    <dgm:pt modelId="{C1D76118-2788-4899-BFD5-522810B51284}">
      <dgm:prSet phldrT="[Texte]" custT="1"/>
      <dgm:spPr/>
      <dgm:t>
        <a:bodyPr/>
        <a:lstStyle/>
        <a:p>
          <a:r>
            <a:rPr lang="fr-FR" sz="2400" b="1" dirty="0"/>
            <a:t>Quelle est l’évolution et l’ampleur actuelle de l’usage de drogues dans le monde et en Afrique de l’Ouest ?</a:t>
          </a:r>
        </a:p>
      </dgm:t>
    </dgm:pt>
    <dgm:pt modelId="{8E3D22BA-B933-46EE-8C63-6AE21B33EB20}" type="parTrans" cxnId="{B18B1C9A-7F7F-4FCB-93AE-E00A54EF9DB4}">
      <dgm:prSet/>
      <dgm:spPr/>
      <dgm:t>
        <a:bodyPr/>
        <a:lstStyle/>
        <a:p>
          <a:endParaRPr lang="fr-FR" sz="7200" b="1"/>
        </a:p>
      </dgm:t>
    </dgm:pt>
    <dgm:pt modelId="{64643297-7A3E-4D17-AEE4-3F68D306FFBD}" type="sibTrans" cxnId="{B18B1C9A-7F7F-4FCB-93AE-E00A54EF9DB4}">
      <dgm:prSet/>
      <dgm:spPr/>
      <dgm:t>
        <a:bodyPr/>
        <a:lstStyle/>
        <a:p>
          <a:endParaRPr lang="fr-FR" sz="7200" b="1"/>
        </a:p>
      </dgm:t>
    </dgm:pt>
    <dgm:pt modelId="{B8988F10-C96B-435B-B958-2E01E9513B5B}">
      <dgm:prSet phldrT="[Texte]" custT="1"/>
      <dgm:spPr/>
      <dgm:t>
        <a:bodyPr/>
        <a:lstStyle/>
        <a:p>
          <a:r>
            <a:rPr lang="fr-FR" sz="2400" b="1" dirty="0"/>
            <a:t>Quels sont les facteurs déterminants de l’usage de drogues ?</a:t>
          </a:r>
        </a:p>
      </dgm:t>
    </dgm:pt>
    <dgm:pt modelId="{AAB9C6E3-2B29-4BD0-ABD7-52A128E25995}" type="parTrans" cxnId="{C6BBB5B0-75E0-409F-BD0B-8F8B527A706B}">
      <dgm:prSet/>
      <dgm:spPr/>
      <dgm:t>
        <a:bodyPr/>
        <a:lstStyle/>
        <a:p>
          <a:endParaRPr lang="fr-FR" sz="7200" b="1"/>
        </a:p>
      </dgm:t>
    </dgm:pt>
    <dgm:pt modelId="{E33B5B8C-796F-4F5D-9699-9FDA9340B95D}" type="sibTrans" cxnId="{C6BBB5B0-75E0-409F-BD0B-8F8B527A706B}">
      <dgm:prSet/>
      <dgm:spPr/>
      <dgm:t>
        <a:bodyPr/>
        <a:lstStyle/>
        <a:p>
          <a:endParaRPr lang="fr-FR" sz="7200" b="1"/>
        </a:p>
      </dgm:t>
    </dgm:pt>
    <dgm:pt modelId="{7491094B-93EF-4898-A25D-15D1E1CCF517}">
      <dgm:prSet phldrT="[Texte]" custT="1"/>
      <dgm:spPr/>
      <dgm:t>
        <a:bodyPr/>
        <a:lstStyle/>
        <a:p>
          <a:r>
            <a:rPr lang="fr-FR" sz="2400" b="1" dirty="0"/>
            <a:t>Quelle est la classification, le mode de consommation et les effets des drogues ?</a:t>
          </a:r>
        </a:p>
      </dgm:t>
    </dgm:pt>
    <dgm:pt modelId="{7CAA3B56-8252-4D5A-823D-72F24E77460C}" type="parTrans" cxnId="{46A501F7-3F6F-4A7A-B435-CD9A03B69309}">
      <dgm:prSet/>
      <dgm:spPr/>
      <dgm:t>
        <a:bodyPr/>
        <a:lstStyle/>
        <a:p>
          <a:endParaRPr lang="fr-FR" sz="7200" b="1"/>
        </a:p>
      </dgm:t>
    </dgm:pt>
    <dgm:pt modelId="{CDEBDD27-4498-4C1C-BAC7-08F94A75D809}" type="sibTrans" cxnId="{46A501F7-3F6F-4A7A-B435-CD9A03B69309}">
      <dgm:prSet/>
      <dgm:spPr/>
      <dgm:t>
        <a:bodyPr/>
        <a:lstStyle/>
        <a:p>
          <a:endParaRPr lang="fr-FR" sz="7200" b="1"/>
        </a:p>
      </dgm:t>
    </dgm:pt>
    <dgm:pt modelId="{1AA6E420-1E3B-4A19-864D-1C3C9FD0C31E}">
      <dgm:prSet phldrT="[Texte]" custT="1"/>
      <dgm:spPr/>
      <dgm:t>
        <a:bodyPr/>
        <a:lstStyle/>
        <a:p>
          <a:r>
            <a:rPr lang="fr-FR" sz="2400" b="1" dirty="0"/>
            <a:t>Comment reconnait-on une dépendance à la drogue ?</a:t>
          </a:r>
        </a:p>
      </dgm:t>
    </dgm:pt>
    <dgm:pt modelId="{0286147A-4FF3-4C14-AEE5-8C86256E6597}" type="parTrans" cxnId="{707FAFA4-EE46-430E-AF23-9DEB6ADAF989}">
      <dgm:prSet/>
      <dgm:spPr/>
      <dgm:t>
        <a:bodyPr/>
        <a:lstStyle/>
        <a:p>
          <a:endParaRPr lang="fr-FR" sz="7200" b="1"/>
        </a:p>
      </dgm:t>
    </dgm:pt>
    <dgm:pt modelId="{6D9E04BF-30AF-4FDF-9EFA-4EC53D1F2024}" type="sibTrans" cxnId="{707FAFA4-EE46-430E-AF23-9DEB6ADAF989}">
      <dgm:prSet/>
      <dgm:spPr/>
      <dgm:t>
        <a:bodyPr/>
        <a:lstStyle/>
        <a:p>
          <a:endParaRPr lang="fr-FR" sz="7200" b="1"/>
        </a:p>
      </dgm:t>
    </dgm:pt>
    <dgm:pt modelId="{2BE0AA12-7429-46DC-93DD-46D8C2261233}">
      <dgm:prSet phldrT="[Texte]"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fr-FR" sz="2400" b="1" dirty="0"/>
            <a:t>Quels sont les principaux risques sanitaires et sociaux associés à l’usage de drogues injectables ?</a:t>
          </a:r>
        </a:p>
      </dgm:t>
    </dgm:pt>
    <dgm:pt modelId="{F758903C-4EBE-4DE7-AEFE-44FF315280F7}" type="parTrans" cxnId="{38D304D2-453D-4FF6-A71E-5E38AABC7799}">
      <dgm:prSet/>
      <dgm:spPr/>
      <dgm:t>
        <a:bodyPr/>
        <a:lstStyle/>
        <a:p>
          <a:endParaRPr lang="fr-FR" sz="7200" b="1"/>
        </a:p>
      </dgm:t>
    </dgm:pt>
    <dgm:pt modelId="{282A0D79-4A19-4A9F-A495-3A7545ABA77E}" type="sibTrans" cxnId="{38D304D2-453D-4FF6-A71E-5E38AABC7799}">
      <dgm:prSet/>
      <dgm:spPr/>
      <dgm:t>
        <a:bodyPr/>
        <a:lstStyle/>
        <a:p>
          <a:endParaRPr lang="fr-FR" sz="7200" b="1"/>
        </a:p>
      </dgm:t>
    </dgm:pt>
    <dgm:pt modelId="{8837D54A-1BEE-4581-9F76-2D8865653A47}" type="pres">
      <dgm:prSet presAssocID="{EBBD8B85-960F-424C-95B3-98AFA9104B59}" presName="linear" presStyleCnt="0">
        <dgm:presLayoutVars>
          <dgm:dir/>
          <dgm:animLvl val="lvl"/>
          <dgm:resizeHandles val="exact"/>
        </dgm:presLayoutVars>
      </dgm:prSet>
      <dgm:spPr/>
    </dgm:pt>
    <dgm:pt modelId="{D89D95E1-BD72-4F5B-8351-2386637C22F9}" type="pres">
      <dgm:prSet presAssocID="{B9F6AD62-563B-4EDA-BE66-3D26A9FA542D}" presName="parentLin" presStyleCnt="0"/>
      <dgm:spPr/>
    </dgm:pt>
    <dgm:pt modelId="{67A03FED-0C90-4BEA-8FE1-98334D211CE8}" type="pres">
      <dgm:prSet presAssocID="{B9F6AD62-563B-4EDA-BE66-3D26A9FA542D}" presName="parentLeftMargin" presStyleLbl="node1" presStyleIdx="0" presStyleCnt="6"/>
      <dgm:spPr/>
    </dgm:pt>
    <dgm:pt modelId="{5D2AD95B-12BD-4BE1-A935-1DAD1DE9F050}" type="pres">
      <dgm:prSet presAssocID="{B9F6AD62-563B-4EDA-BE66-3D26A9FA542D}" presName="parentText" presStyleLbl="node1" presStyleIdx="0" presStyleCnt="6" custScaleX="142857">
        <dgm:presLayoutVars>
          <dgm:chMax val="0"/>
          <dgm:bulletEnabled val="1"/>
        </dgm:presLayoutVars>
      </dgm:prSet>
      <dgm:spPr/>
    </dgm:pt>
    <dgm:pt modelId="{5800741A-149F-48B5-91E6-57BCA42677B3}" type="pres">
      <dgm:prSet presAssocID="{B9F6AD62-563B-4EDA-BE66-3D26A9FA542D}" presName="negativeSpace" presStyleCnt="0"/>
      <dgm:spPr/>
    </dgm:pt>
    <dgm:pt modelId="{D71C0FF1-2685-4E6D-8CA5-8C89E31EF975}" type="pres">
      <dgm:prSet presAssocID="{B9F6AD62-563B-4EDA-BE66-3D26A9FA542D}" presName="childText" presStyleLbl="conFgAcc1" presStyleIdx="0" presStyleCnt="6">
        <dgm:presLayoutVars>
          <dgm:bulletEnabled val="1"/>
        </dgm:presLayoutVars>
      </dgm:prSet>
      <dgm:spPr/>
    </dgm:pt>
    <dgm:pt modelId="{57B23444-61A5-4A47-82D0-17FE99B6056E}" type="pres">
      <dgm:prSet presAssocID="{6C7B8490-26A4-4902-9981-41940F4D99A9}" presName="spaceBetweenRectangles" presStyleCnt="0"/>
      <dgm:spPr/>
    </dgm:pt>
    <dgm:pt modelId="{63BC6CB1-5F04-4EBF-AF06-45B6C4CA3CDE}" type="pres">
      <dgm:prSet presAssocID="{C1D76118-2788-4899-BFD5-522810B51284}" presName="parentLin" presStyleCnt="0"/>
      <dgm:spPr/>
    </dgm:pt>
    <dgm:pt modelId="{0FBD85C6-3BB9-41F4-9944-40D0DB104697}" type="pres">
      <dgm:prSet presAssocID="{C1D76118-2788-4899-BFD5-522810B51284}" presName="parentLeftMargin" presStyleLbl="node1" presStyleIdx="0" presStyleCnt="6"/>
      <dgm:spPr/>
    </dgm:pt>
    <dgm:pt modelId="{E74B6EDA-A160-4FEA-8FB3-5C25952B4C29}" type="pres">
      <dgm:prSet presAssocID="{C1D76118-2788-4899-BFD5-522810B51284}" presName="parentText" presStyleLbl="node1" presStyleIdx="1" presStyleCnt="6" custScaleX="137815" custScaleY="119360">
        <dgm:presLayoutVars>
          <dgm:chMax val="0"/>
          <dgm:bulletEnabled val="1"/>
        </dgm:presLayoutVars>
      </dgm:prSet>
      <dgm:spPr/>
    </dgm:pt>
    <dgm:pt modelId="{B7DE1A1B-87E6-4326-8577-5EE95A6C89DB}" type="pres">
      <dgm:prSet presAssocID="{C1D76118-2788-4899-BFD5-522810B51284}" presName="negativeSpace" presStyleCnt="0"/>
      <dgm:spPr/>
    </dgm:pt>
    <dgm:pt modelId="{07831F7B-2D8C-4783-842C-428FBC74678C}" type="pres">
      <dgm:prSet presAssocID="{C1D76118-2788-4899-BFD5-522810B51284}" presName="childText" presStyleLbl="conFgAcc1" presStyleIdx="1" presStyleCnt="6">
        <dgm:presLayoutVars>
          <dgm:bulletEnabled val="1"/>
        </dgm:presLayoutVars>
      </dgm:prSet>
      <dgm:spPr/>
    </dgm:pt>
    <dgm:pt modelId="{1A72D897-4905-4059-83D2-06E802B047B6}" type="pres">
      <dgm:prSet presAssocID="{64643297-7A3E-4D17-AEE4-3F68D306FFBD}" presName="spaceBetweenRectangles" presStyleCnt="0"/>
      <dgm:spPr/>
    </dgm:pt>
    <dgm:pt modelId="{C30EF847-A2EB-45DF-82E5-0FBBC5D828C6}" type="pres">
      <dgm:prSet presAssocID="{B8988F10-C96B-435B-B958-2E01E9513B5B}" presName="parentLin" presStyleCnt="0"/>
      <dgm:spPr/>
    </dgm:pt>
    <dgm:pt modelId="{C6094FA1-6CF5-4414-B200-FFC0347CC198}" type="pres">
      <dgm:prSet presAssocID="{B8988F10-C96B-435B-B958-2E01E9513B5B}" presName="parentLeftMargin" presStyleLbl="node1" presStyleIdx="1" presStyleCnt="6"/>
      <dgm:spPr/>
    </dgm:pt>
    <dgm:pt modelId="{F135CA06-A31C-48D3-9B0C-19CD75204AC7}" type="pres">
      <dgm:prSet presAssocID="{B8988F10-C96B-435B-B958-2E01E9513B5B}" presName="parentText" presStyleLbl="node1" presStyleIdx="2" presStyleCnt="6" custScaleX="142857">
        <dgm:presLayoutVars>
          <dgm:chMax val="0"/>
          <dgm:bulletEnabled val="1"/>
        </dgm:presLayoutVars>
      </dgm:prSet>
      <dgm:spPr/>
    </dgm:pt>
    <dgm:pt modelId="{BFF1708A-854D-41E6-939E-769A1E324B08}" type="pres">
      <dgm:prSet presAssocID="{B8988F10-C96B-435B-B958-2E01E9513B5B}" presName="negativeSpace" presStyleCnt="0"/>
      <dgm:spPr/>
    </dgm:pt>
    <dgm:pt modelId="{9DC311C3-E3BD-46A6-8044-34C5D1EE87D4}" type="pres">
      <dgm:prSet presAssocID="{B8988F10-C96B-435B-B958-2E01E9513B5B}" presName="childText" presStyleLbl="conFgAcc1" presStyleIdx="2" presStyleCnt="6">
        <dgm:presLayoutVars>
          <dgm:bulletEnabled val="1"/>
        </dgm:presLayoutVars>
      </dgm:prSet>
      <dgm:spPr/>
    </dgm:pt>
    <dgm:pt modelId="{CFF4DC3C-F21A-45C4-8C40-A50609746B47}" type="pres">
      <dgm:prSet presAssocID="{E33B5B8C-796F-4F5D-9699-9FDA9340B95D}" presName="spaceBetweenRectangles" presStyleCnt="0"/>
      <dgm:spPr/>
    </dgm:pt>
    <dgm:pt modelId="{28CB3646-73E2-487B-804B-0CCD490E18CD}" type="pres">
      <dgm:prSet presAssocID="{7491094B-93EF-4898-A25D-15D1E1CCF517}" presName="parentLin" presStyleCnt="0"/>
      <dgm:spPr/>
    </dgm:pt>
    <dgm:pt modelId="{03554DC7-14FD-44EA-871A-1D49D5147494}" type="pres">
      <dgm:prSet presAssocID="{7491094B-93EF-4898-A25D-15D1E1CCF517}" presName="parentLeftMargin" presStyleLbl="node1" presStyleIdx="2" presStyleCnt="6"/>
      <dgm:spPr/>
    </dgm:pt>
    <dgm:pt modelId="{FD9D5E9D-385E-4444-9B23-042668523036}" type="pres">
      <dgm:prSet presAssocID="{7491094B-93EF-4898-A25D-15D1E1CCF517}" presName="parentText" presStyleLbl="node1" presStyleIdx="3" presStyleCnt="6" custScaleX="142857">
        <dgm:presLayoutVars>
          <dgm:chMax val="0"/>
          <dgm:bulletEnabled val="1"/>
        </dgm:presLayoutVars>
      </dgm:prSet>
      <dgm:spPr/>
    </dgm:pt>
    <dgm:pt modelId="{99B00F62-2B07-4B8D-81BF-677C7238AEAF}" type="pres">
      <dgm:prSet presAssocID="{7491094B-93EF-4898-A25D-15D1E1CCF517}" presName="negativeSpace" presStyleCnt="0"/>
      <dgm:spPr/>
    </dgm:pt>
    <dgm:pt modelId="{8EBA6733-F606-4DFF-9034-C7301A73EA7B}" type="pres">
      <dgm:prSet presAssocID="{7491094B-93EF-4898-A25D-15D1E1CCF517}" presName="childText" presStyleLbl="conFgAcc1" presStyleIdx="3" presStyleCnt="6">
        <dgm:presLayoutVars>
          <dgm:bulletEnabled val="1"/>
        </dgm:presLayoutVars>
      </dgm:prSet>
      <dgm:spPr/>
    </dgm:pt>
    <dgm:pt modelId="{B622349B-A38E-486D-B367-9BC55CCC5156}" type="pres">
      <dgm:prSet presAssocID="{CDEBDD27-4498-4C1C-BAC7-08F94A75D809}" presName="spaceBetweenRectangles" presStyleCnt="0"/>
      <dgm:spPr/>
    </dgm:pt>
    <dgm:pt modelId="{07C45416-376A-4193-A5BF-389859DB13CC}" type="pres">
      <dgm:prSet presAssocID="{1AA6E420-1E3B-4A19-864D-1C3C9FD0C31E}" presName="parentLin" presStyleCnt="0"/>
      <dgm:spPr/>
    </dgm:pt>
    <dgm:pt modelId="{A7BDEF8B-C7DD-420A-9B7D-26B26A01EBD1}" type="pres">
      <dgm:prSet presAssocID="{1AA6E420-1E3B-4A19-864D-1C3C9FD0C31E}" presName="parentLeftMargin" presStyleLbl="node1" presStyleIdx="3" presStyleCnt="6"/>
      <dgm:spPr/>
    </dgm:pt>
    <dgm:pt modelId="{DEB1132F-D5FB-4D8F-B5B7-3EC8CD21B6D0}" type="pres">
      <dgm:prSet presAssocID="{1AA6E420-1E3B-4A19-864D-1C3C9FD0C31E}" presName="parentText" presStyleLbl="node1" presStyleIdx="4" presStyleCnt="6" custScaleX="142857">
        <dgm:presLayoutVars>
          <dgm:chMax val="0"/>
          <dgm:bulletEnabled val="1"/>
        </dgm:presLayoutVars>
      </dgm:prSet>
      <dgm:spPr/>
    </dgm:pt>
    <dgm:pt modelId="{2360EC70-65A9-4178-ABC9-D4663EFA061F}" type="pres">
      <dgm:prSet presAssocID="{1AA6E420-1E3B-4A19-864D-1C3C9FD0C31E}" presName="negativeSpace" presStyleCnt="0"/>
      <dgm:spPr/>
    </dgm:pt>
    <dgm:pt modelId="{E264C368-2114-40C7-A613-F2DF1625672B}" type="pres">
      <dgm:prSet presAssocID="{1AA6E420-1E3B-4A19-864D-1C3C9FD0C31E}" presName="childText" presStyleLbl="conFgAcc1" presStyleIdx="4" presStyleCnt="6">
        <dgm:presLayoutVars>
          <dgm:bulletEnabled val="1"/>
        </dgm:presLayoutVars>
      </dgm:prSet>
      <dgm:spPr/>
    </dgm:pt>
    <dgm:pt modelId="{13C2AC09-1BE7-48BB-B1AC-12F758BD1FF3}" type="pres">
      <dgm:prSet presAssocID="{6D9E04BF-30AF-4FDF-9EFA-4EC53D1F2024}" presName="spaceBetweenRectangles" presStyleCnt="0"/>
      <dgm:spPr/>
    </dgm:pt>
    <dgm:pt modelId="{37D3CD5F-7C16-4C17-804B-685A60753CAD}" type="pres">
      <dgm:prSet presAssocID="{2BE0AA12-7429-46DC-93DD-46D8C2261233}" presName="parentLin" presStyleCnt="0"/>
      <dgm:spPr/>
    </dgm:pt>
    <dgm:pt modelId="{BF9EBD1D-1C1E-4BC7-A0CA-F42AFB60BF2E}" type="pres">
      <dgm:prSet presAssocID="{2BE0AA12-7429-46DC-93DD-46D8C2261233}" presName="parentLeftMargin" presStyleLbl="node1" presStyleIdx="4" presStyleCnt="6"/>
      <dgm:spPr/>
    </dgm:pt>
    <dgm:pt modelId="{A811EEDD-8C8D-4B92-A120-9C1E19A93EFE}" type="pres">
      <dgm:prSet presAssocID="{2BE0AA12-7429-46DC-93DD-46D8C2261233}" presName="parentText" presStyleLbl="node1" presStyleIdx="5" presStyleCnt="6" custScaleX="142857">
        <dgm:presLayoutVars>
          <dgm:chMax val="0"/>
          <dgm:bulletEnabled val="1"/>
        </dgm:presLayoutVars>
      </dgm:prSet>
      <dgm:spPr/>
    </dgm:pt>
    <dgm:pt modelId="{9E8A665F-BB19-4B94-9874-CEB90BD1A90F}" type="pres">
      <dgm:prSet presAssocID="{2BE0AA12-7429-46DC-93DD-46D8C2261233}" presName="negativeSpace" presStyleCnt="0"/>
      <dgm:spPr/>
    </dgm:pt>
    <dgm:pt modelId="{CA289687-DDAD-452C-B5A8-EF14B66228C8}" type="pres">
      <dgm:prSet presAssocID="{2BE0AA12-7429-46DC-93DD-46D8C2261233}" presName="childText" presStyleLbl="conFgAcc1" presStyleIdx="5" presStyleCnt="6">
        <dgm:presLayoutVars>
          <dgm:bulletEnabled val="1"/>
        </dgm:presLayoutVars>
      </dgm:prSet>
      <dgm:spPr/>
    </dgm:pt>
  </dgm:ptLst>
  <dgm:cxnLst>
    <dgm:cxn modelId="{51D2F43E-473C-4DCF-B950-7791FF32B11D}" type="presOf" srcId="{B8988F10-C96B-435B-B958-2E01E9513B5B}" destId="{F135CA06-A31C-48D3-9B0C-19CD75204AC7}" srcOrd="1" destOrd="0" presId="urn:microsoft.com/office/officeart/2005/8/layout/list1"/>
    <dgm:cxn modelId="{0352F35D-A83E-4890-B750-AD19763CC5C1}" type="presOf" srcId="{C1D76118-2788-4899-BFD5-522810B51284}" destId="{0FBD85C6-3BB9-41F4-9944-40D0DB104697}" srcOrd="0" destOrd="0" presId="urn:microsoft.com/office/officeart/2005/8/layout/list1"/>
    <dgm:cxn modelId="{5EF6435F-D0FC-4AAC-BFEB-38B1C2E98846}" type="presOf" srcId="{1AA6E420-1E3B-4A19-864D-1C3C9FD0C31E}" destId="{A7BDEF8B-C7DD-420A-9B7D-26B26A01EBD1}" srcOrd="0" destOrd="0" presId="urn:microsoft.com/office/officeart/2005/8/layout/list1"/>
    <dgm:cxn modelId="{75388B41-5E6D-4A34-99C7-F90BB6387D11}" type="presOf" srcId="{2BE0AA12-7429-46DC-93DD-46D8C2261233}" destId="{BF9EBD1D-1C1E-4BC7-A0CA-F42AFB60BF2E}" srcOrd="0" destOrd="0" presId="urn:microsoft.com/office/officeart/2005/8/layout/list1"/>
    <dgm:cxn modelId="{CBD7B161-9173-466D-9E1A-4B7C6CBB7C91}" type="presOf" srcId="{C1D76118-2788-4899-BFD5-522810B51284}" destId="{E74B6EDA-A160-4FEA-8FB3-5C25952B4C29}" srcOrd="1" destOrd="0" presId="urn:microsoft.com/office/officeart/2005/8/layout/list1"/>
    <dgm:cxn modelId="{12243843-9AF4-4280-A0F5-75F76638436B}" type="presOf" srcId="{1AA6E420-1E3B-4A19-864D-1C3C9FD0C31E}" destId="{DEB1132F-D5FB-4D8F-B5B7-3EC8CD21B6D0}" srcOrd="1" destOrd="0" presId="urn:microsoft.com/office/officeart/2005/8/layout/list1"/>
    <dgm:cxn modelId="{85F8644A-A0D4-48EE-81E9-0C94AACEBACF}" type="presOf" srcId="{2BE0AA12-7429-46DC-93DD-46D8C2261233}" destId="{A811EEDD-8C8D-4B92-A120-9C1E19A93EFE}" srcOrd="1" destOrd="0" presId="urn:microsoft.com/office/officeart/2005/8/layout/list1"/>
    <dgm:cxn modelId="{9B17878B-B275-4B1A-B10E-386C8DC3175A}" type="presOf" srcId="{B8988F10-C96B-435B-B958-2E01E9513B5B}" destId="{C6094FA1-6CF5-4414-B200-FFC0347CC198}" srcOrd="0" destOrd="0" presId="urn:microsoft.com/office/officeart/2005/8/layout/list1"/>
    <dgm:cxn modelId="{B18B1C9A-7F7F-4FCB-93AE-E00A54EF9DB4}" srcId="{EBBD8B85-960F-424C-95B3-98AFA9104B59}" destId="{C1D76118-2788-4899-BFD5-522810B51284}" srcOrd="1" destOrd="0" parTransId="{8E3D22BA-B933-46EE-8C63-6AE21B33EB20}" sibTransId="{64643297-7A3E-4D17-AEE4-3F68D306FFBD}"/>
    <dgm:cxn modelId="{707FAFA4-EE46-430E-AF23-9DEB6ADAF989}" srcId="{EBBD8B85-960F-424C-95B3-98AFA9104B59}" destId="{1AA6E420-1E3B-4A19-864D-1C3C9FD0C31E}" srcOrd="4" destOrd="0" parTransId="{0286147A-4FF3-4C14-AEE5-8C86256E6597}" sibTransId="{6D9E04BF-30AF-4FDF-9EFA-4EC53D1F2024}"/>
    <dgm:cxn modelId="{7F15CAAA-9185-488D-996C-63198263BC26}" type="presOf" srcId="{B9F6AD62-563B-4EDA-BE66-3D26A9FA542D}" destId="{67A03FED-0C90-4BEA-8FE1-98334D211CE8}" srcOrd="0" destOrd="0" presId="urn:microsoft.com/office/officeart/2005/8/layout/list1"/>
    <dgm:cxn modelId="{C6BBB5B0-75E0-409F-BD0B-8F8B527A706B}" srcId="{EBBD8B85-960F-424C-95B3-98AFA9104B59}" destId="{B8988F10-C96B-435B-B958-2E01E9513B5B}" srcOrd="2" destOrd="0" parTransId="{AAB9C6E3-2B29-4BD0-ABD7-52A128E25995}" sibTransId="{E33B5B8C-796F-4F5D-9699-9FDA9340B95D}"/>
    <dgm:cxn modelId="{4BE443C2-44B1-4A1D-9B36-79F66A3EAF5F}" srcId="{EBBD8B85-960F-424C-95B3-98AFA9104B59}" destId="{B9F6AD62-563B-4EDA-BE66-3D26A9FA542D}" srcOrd="0" destOrd="0" parTransId="{9BFACB63-B11D-49B6-8A2D-D73E96ED9C84}" sibTransId="{6C7B8490-26A4-4902-9981-41940F4D99A9}"/>
    <dgm:cxn modelId="{A8FECFC3-739D-457B-BBCA-C206F5750E3D}" type="presOf" srcId="{7491094B-93EF-4898-A25D-15D1E1CCF517}" destId="{FD9D5E9D-385E-4444-9B23-042668523036}" srcOrd="1" destOrd="0" presId="urn:microsoft.com/office/officeart/2005/8/layout/list1"/>
    <dgm:cxn modelId="{4A4CBDCB-B4B6-41D2-A54B-8E7FE210C001}" type="presOf" srcId="{EBBD8B85-960F-424C-95B3-98AFA9104B59}" destId="{8837D54A-1BEE-4581-9F76-2D8865653A47}" srcOrd="0" destOrd="0" presId="urn:microsoft.com/office/officeart/2005/8/layout/list1"/>
    <dgm:cxn modelId="{38D304D2-453D-4FF6-A71E-5E38AABC7799}" srcId="{EBBD8B85-960F-424C-95B3-98AFA9104B59}" destId="{2BE0AA12-7429-46DC-93DD-46D8C2261233}" srcOrd="5" destOrd="0" parTransId="{F758903C-4EBE-4DE7-AEFE-44FF315280F7}" sibTransId="{282A0D79-4A19-4A9F-A495-3A7545ABA77E}"/>
    <dgm:cxn modelId="{5EB54AD3-2C90-43ED-9930-B11A17402AAB}" type="presOf" srcId="{7491094B-93EF-4898-A25D-15D1E1CCF517}" destId="{03554DC7-14FD-44EA-871A-1D49D5147494}" srcOrd="0" destOrd="0" presId="urn:microsoft.com/office/officeart/2005/8/layout/list1"/>
    <dgm:cxn modelId="{2BE5CBDF-243C-49AA-B908-95627A79AAE1}" type="presOf" srcId="{B9F6AD62-563B-4EDA-BE66-3D26A9FA542D}" destId="{5D2AD95B-12BD-4BE1-A935-1DAD1DE9F050}" srcOrd="1" destOrd="0" presId="urn:microsoft.com/office/officeart/2005/8/layout/list1"/>
    <dgm:cxn modelId="{46A501F7-3F6F-4A7A-B435-CD9A03B69309}" srcId="{EBBD8B85-960F-424C-95B3-98AFA9104B59}" destId="{7491094B-93EF-4898-A25D-15D1E1CCF517}" srcOrd="3" destOrd="0" parTransId="{7CAA3B56-8252-4D5A-823D-72F24E77460C}" sibTransId="{CDEBDD27-4498-4C1C-BAC7-08F94A75D809}"/>
    <dgm:cxn modelId="{C94F2B28-27D6-4001-98CE-4C054FABC21E}" type="presParOf" srcId="{8837D54A-1BEE-4581-9F76-2D8865653A47}" destId="{D89D95E1-BD72-4F5B-8351-2386637C22F9}" srcOrd="0" destOrd="0" presId="urn:microsoft.com/office/officeart/2005/8/layout/list1"/>
    <dgm:cxn modelId="{B31DBC7D-E7C6-4546-A4D2-75DE937841A3}" type="presParOf" srcId="{D89D95E1-BD72-4F5B-8351-2386637C22F9}" destId="{67A03FED-0C90-4BEA-8FE1-98334D211CE8}" srcOrd="0" destOrd="0" presId="urn:microsoft.com/office/officeart/2005/8/layout/list1"/>
    <dgm:cxn modelId="{E1FB09C1-3170-4002-B9C7-120158F78FB5}" type="presParOf" srcId="{D89D95E1-BD72-4F5B-8351-2386637C22F9}" destId="{5D2AD95B-12BD-4BE1-A935-1DAD1DE9F050}" srcOrd="1" destOrd="0" presId="urn:microsoft.com/office/officeart/2005/8/layout/list1"/>
    <dgm:cxn modelId="{4BFDCE80-F46D-4BDF-BDE4-35DA614271FE}" type="presParOf" srcId="{8837D54A-1BEE-4581-9F76-2D8865653A47}" destId="{5800741A-149F-48B5-91E6-57BCA42677B3}" srcOrd="1" destOrd="0" presId="urn:microsoft.com/office/officeart/2005/8/layout/list1"/>
    <dgm:cxn modelId="{01F279BF-CD9A-438B-B075-3149ACB9E169}" type="presParOf" srcId="{8837D54A-1BEE-4581-9F76-2D8865653A47}" destId="{D71C0FF1-2685-4E6D-8CA5-8C89E31EF975}" srcOrd="2" destOrd="0" presId="urn:microsoft.com/office/officeart/2005/8/layout/list1"/>
    <dgm:cxn modelId="{29E14073-2DDA-41C9-9E78-899637AACACD}" type="presParOf" srcId="{8837D54A-1BEE-4581-9F76-2D8865653A47}" destId="{57B23444-61A5-4A47-82D0-17FE99B6056E}" srcOrd="3" destOrd="0" presId="urn:microsoft.com/office/officeart/2005/8/layout/list1"/>
    <dgm:cxn modelId="{A9E327AA-013C-469F-B7C7-7A8C0F26B347}" type="presParOf" srcId="{8837D54A-1BEE-4581-9F76-2D8865653A47}" destId="{63BC6CB1-5F04-4EBF-AF06-45B6C4CA3CDE}" srcOrd="4" destOrd="0" presId="urn:microsoft.com/office/officeart/2005/8/layout/list1"/>
    <dgm:cxn modelId="{D409D2A1-E385-4F58-8E64-86D6ABDDF9D8}" type="presParOf" srcId="{63BC6CB1-5F04-4EBF-AF06-45B6C4CA3CDE}" destId="{0FBD85C6-3BB9-41F4-9944-40D0DB104697}" srcOrd="0" destOrd="0" presId="urn:microsoft.com/office/officeart/2005/8/layout/list1"/>
    <dgm:cxn modelId="{D618510B-C415-4DD7-8582-D82D6C56A868}" type="presParOf" srcId="{63BC6CB1-5F04-4EBF-AF06-45B6C4CA3CDE}" destId="{E74B6EDA-A160-4FEA-8FB3-5C25952B4C29}" srcOrd="1" destOrd="0" presId="urn:microsoft.com/office/officeart/2005/8/layout/list1"/>
    <dgm:cxn modelId="{B5D4D8F1-5464-4431-B4CA-32A013AF715F}" type="presParOf" srcId="{8837D54A-1BEE-4581-9F76-2D8865653A47}" destId="{B7DE1A1B-87E6-4326-8577-5EE95A6C89DB}" srcOrd="5" destOrd="0" presId="urn:microsoft.com/office/officeart/2005/8/layout/list1"/>
    <dgm:cxn modelId="{08210D15-C3F8-4E2D-993E-D6D8193D2D0C}" type="presParOf" srcId="{8837D54A-1BEE-4581-9F76-2D8865653A47}" destId="{07831F7B-2D8C-4783-842C-428FBC74678C}" srcOrd="6" destOrd="0" presId="urn:microsoft.com/office/officeart/2005/8/layout/list1"/>
    <dgm:cxn modelId="{008CB5ED-8EB5-43AA-BA1C-E5D804B7ECB4}" type="presParOf" srcId="{8837D54A-1BEE-4581-9F76-2D8865653A47}" destId="{1A72D897-4905-4059-83D2-06E802B047B6}" srcOrd="7" destOrd="0" presId="urn:microsoft.com/office/officeart/2005/8/layout/list1"/>
    <dgm:cxn modelId="{1B09A411-795F-4A21-BB7E-24E4A4DFE2EE}" type="presParOf" srcId="{8837D54A-1BEE-4581-9F76-2D8865653A47}" destId="{C30EF847-A2EB-45DF-82E5-0FBBC5D828C6}" srcOrd="8" destOrd="0" presId="urn:microsoft.com/office/officeart/2005/8/layout/list1"/>
    <dgm:cxn modelId="{6961FF6F-F257-4749-B973-6870322E8055}" type="presParOf" srcId="{C30EF847-A2EB-45DF-82E5-0FBBC5D828C6}" destId="{C6094FA1-6CF5-4414-B200-FFC0347CC198}" srcOrd="0" destOrd="0" presId="urn:microsoft.com/office/officeart/2005/8/layout/list1"/>
    <dgm:cxn modelId="{E2B70E05-F6D1-48D0-9CB0-FCD1D79EB94F}" type="presParOf" srcId="{C30EF847-A2EB-45DF-82E5-0FBBC5D828C6}" destId="{F135CA06-A31C-48D3-9B0C-19CD75204AC7}" srcOrd="1" destOrd="0" presId="urn:microsoft.com/office/officeart/2005/8/layout/list1"/>
    <dgm:cxn modelId="{0358892C-9B60-4797-A505-BA4524F3DA98}" type="presParOf" srcId="{8837D54A-1BEE-4581-9F76-2D8865653A47}" destId="{BFF1708A-854D-41E6-939E-769A1E324B08}" srcOrd="9" destOrd="0" presId="urn:microsoft.com/office/officeart/2005/8/layout/list1"/>
    <dgm:cxn modelId="{328E52FF-063A-478A-AC27-2D1C17F046B8}" type="presParOf" srcId="{8837D54A-1BEE-4581-9F76-2D8865653A47}" destId="{9DC311C3-E3BD-46A6-8044-34C5D1EE87D4}" srcOrd="10" destOrd="0" presId="urn:microsoft.com/office/officeart/2005/8/layout/list1"/>
    <dgm:cxn modelId="{A3593BF4-9FEC-4547-8439-0BAAEC2AECA3}" type="presParOf" srcId="{8837D54A-1BEE-4581-9F76-2D8865653A47}" destId="{CFF4DC3C-F21A-45C4-8C40-A50609746B47}" srcOrd="11" destOrd="0" presId="urn:microsoft.com/office/officeart/2005/8/layout/list1"/>
    <dgm:cxn modelId="{D3469E7E-4222-4782-A473-8D0EB4A4C4E3}" type="presParOf" srcId="{8837D54A-1BEE-4581-9F76-2D8865653A47}" destId="{28CB3646-73E2-487B-804B-0CCD490E18CD}" srcOrd="12" destOrd="0" presId="urn:microsoft.com/office/officeart/2005/8/layout/list1"/>
    <dgm:cxn modelId="{3365B883-24B4-447D-B498-30FD2F711671}" type="presParOf" srcId="{28CB3646-73E2-487B-804B-0CCD490E18CD}" destId="{03554DC7-14FD-44EA-871A-1D49D5147494}" srcOrd="0" destOrd="0" presId="urn:microsoft.com/office/officeart/2005/8/layout/list1"/>
    <dgm:cxn modelId="{CF617FCF-B730-4ECA-BE19-002CE568C420}" type="presParOf" srcId="{28CB3646-73E2-487B-804B-0CCD490E18CD}" destId="{FD9D5E9D-385E-4444-9B23-042668523036}" srcOrd="1" destOrd="0" presId="urn:microsoft.com/office/officeart/2005/8/layout/list1"/>
    <dgm:cxn modelId="{A8E9CA45-170A-4C61-BBF2-847DFF53C2B0}" type="presParOf" srcId="{8837D54A-1BEE-4581-9F76-2D8865653A47}" destId="{99B00F62-2B07-4B8D-81BF-677C7238AEAF}" srcOrd="13" destOrd="0" presId="urn:microsoft.com/office/officeart/2005/8/layout/list1"/>
    <dgm:cxn modelId="{84A5638B-FC06-4FE0-8E64-7CEB19BE2DE3}" type="presParOf" srcId="{8837D54A-1BEE-4581-9F76-2D8865653A47}" destId="{8EBA6733-F606-4DFF-9034-C7301A73EA7B}" srcOrd="14" destOrd="0" presId="urn:microsoft.com/office/officeart/2005/8/layout/list1"/>
    <dgm:cxn modelId="{062BB12F-A436-4DD1-9727-0F0CA976B236}" type="presParOf" srcId="{8837D54A-1BEE-4581-9F76-2D8865653A47}" destId="{B622349B-A38E-486D-B367-9BC55CCC5156}" srcOrd="15" destOrd="0" presId="urn:microsoft.com/office/officeart/2005/8/layout/list1"/>
    <dgm:cxn modelId="{61B709C6-9E48-4750-90DD-B976AC73C2F6}" type="presParOf" srcId="{8837D54A-1BEE-4581-9F76-2D8865653A47}" destId="{07C45416-376A-4193-A5BF-389859DB13CC}" srcOrd="16" destOrd="0" presId="urn:microsoft.com/office/officeart/2005/8/layout/list1"/>
    <dgm:cxn modelId="{59C75B7A-952A-40CB-BF7C-50EA9CB7ADFB}" type="presParOf" srcId="{07C45416-376A-4193-A5BF-389859DB13CC}" destId="{A7BDEF8B-C7DD-420A-9B7D-26B26A01EBD1}" srcOrd="0" destOrd="0" presId="urn:microsoft.com/office/officeart/2005/8/layout/list1"/>
    <dgm:cxn modelId="{8D145B96-1440-4468-B560-BB87C4263EAC}" type="presParOf" srcId="{07C45416-376A-4193-A5BF-389859DB13CC}" destId="{DEB1132F-D5FB-4D8F-B5B7-3EC8CD21B6D0}" srcOrd="1" destOrd="0" presId="urn:microsoft.com/office/officeart/2005/8/layout/list1"/>
    <dgm:cxn modelId="{7DB9EEC0-326F-410D-A96B-C19731CD623A}" type="presParOf" srcId="{8837D54A-1BEE-4581-9F76-2D8865653A47}" destId="{2360EC70-65A9-4178-ABC9-D4663EFA061F}" srcOrd="17" destOrd="0" presId="urn:microsoft.com/office/officeart/2005/8/layout/list1"/>
    <dgm:cxn modelId="{6A3E4887-CCBF-423E-95B2-48032B58E8B8}" type="presParOf" srcId="{8837D54A-1BEE-4581-9F76-2D8865653A47}" destId="{E264C368-2114-40C7-A613-F2DF1625672B}" srcOrd="18" destOrd="0" presId="urn:microsoft.com/office/officeart/2005/8/layout/list1"/>
    <dgm:cxn modelId="{EBCE27B1-1AD4-4486-96D8-433AA4D74079}" type="presParOf" srcId="{8837D54A-1BEE-4581-9F76-2D8865653A47}" destId="{13C2AC09-1BE7-48BB-B1AC-12F758BD1FF3}" srcOrd="19" destOrd="0" presId="urn:microsoft.com/office/officeart/2005/8/layout/list1"/>
    <dgm:cxn modelId="{C6E59470-AB81-41D4-9AFD-67DDF9097681}" type="presParOf" srcId="{8837D54A-1BEE-4581-9F76-2D8865653A47}" destId="{37D3CD5F-7C16-4C17-804B-685A60753CAD}" srcOrd="20" destOrd="0" presId="urn:microsoft.com/office/officeart/2005/8/layout/list1"/>
    <dgm:cxn modelId="{7D4C3284-77BE-451F-9721-2F836A6807A4}" type="presParOf" srcId="{37D3CD5F-7C16-4C17-804B-685A60753CAD}" destId="{BF9EBD1D-1C1E-4BC7-A0CA-F42AFB60BF2E}" srcOrd="0" destOrd="0" presId="urn:microsoft.com/office/officeart/2005/8/layout/list1"/>
    <dgm:cxn modelId="{3FFB338F-A0B3-4BD7-852C-532C251ADDCE}" type="presParOf" srcId="{37D3CD5F-7C16-4C17-804B-685A60753CAD}" destId="{A811EEDD-8C8D-4B92-A120-9C1E19A93EFE}" srcOrd="1" destOrd="0" presId="urn:microsoft.com/office/officeart/2005/8/layout/list1"/>
    <dgm:cxn modelId="{CE83841F-FFF3-43E5-B8CA-3B469E8D5BDE}" type="presParOf" srcId="{8837D54A-1BEE-4581-9F76-2D8865653A47}" destId="{9E8A665F-BB19-4B94-9874-CEB90BD1A90F}" srcOrd="21" destOrd="0" presId="urn:microsoft.com/office/officeart/2005/8/layout/list1"/>
    <dgm:cxn modelId="{0E9C0B88-E402-4957-BF61-ACEB80782052}" type="presParOf" srcId="{8837D54A-1BEE-4581-9F76-2D8865653A47}" destId="{CA289687-DDAD-452C-B5A8-EF14B66228C8}" srcOrd="2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F97571-8A57-49F4-B86A-5A2A8A8133F4}" type="doc">
      <dgm:prSet loTypeId="urn:microsoft.com/office/officeart/2005/8/layout/pyramid1" loCatId="pyramid" qsTypeId="urn:microsoft.com/office/officeart/2005/8/quickstyle/simple1" qsCatId="simple" csTypeId="urn:microsoft.com/office/officeart/2005/8/colors/colorful1#2" csCatId="colorful" phldr="1"/>
      <dgm:spPr/>
    </dgm:pt>
    <dgm:pt modelId="{FD73F077-1146-40FE-8EE6-97880C5A135F}">
      <dgm:prSet phldrT="[Texte]"/>
      <dgm:spPr/>
      <dgm:t>
        <a:bodyPr/>
        <a:lstStyle/>
        <a:p>
          <a:endParaRPr lang="fr-FR" b="1" dirty="0"/>
        </a:p>
      </dgm:t>
    </dgm:pt>
    <dgm:pt modelId="{94A4E4F5-06ED-449A-ABFC-24F163855886}" type="parTrans" cxnId="{9B276488-4B5D-425F-941C-0007B5F11ECC}">
      <dgm:prSet/>
      <dgm:spPr/>
      <dgm:t>
        <a:bodyPr/>
        <a:lstStyle/>
        <a:p>
          <a:endParaRPr lang="fr-FR" b="1"/>
        </a:p>
      </dgm:t>
    </dgm:pt>
    <dgm:pt modelId="{333DA4F4-AC9E-4648-90A5-80EF51276712}" type="sibTrans" cxnId="{9B276488-4B5D-425F-941C-0007B5F11ECC}">
      <dgm:prSet/>
      <dgm:spPr/>
      <dgm:t>
        <a:bodyPr/>
        <a:lstStyle/>
        <a:p>
          <a:endParaRPr lang="fr-FR" b="1"/>
        </a:p>
      </dgm:t>
    </dgm:pt>
    <dgm:pt modelId="{15B3842E-966B-4404-A417-2A064A23AC9C}">
      <dgm:prSet phldrT="[Texte]"/>
      <dgm:spPr/>
      <dgm:t>
        <a:bodyPr/>
        <a:lstStyle/>
        <a:p>
          <a:r>
            <a:rPr lang="fr-FR" b="1" dirty="0"/>
            <a:t>Usage à faible risque</a:t>
          </a:r>
        </a:p>
      </dgm:t>
    </dgm:pt>
    <dgm:pt modelId="{58478E1D-1254-42FE-B60A-F660F946613E}" type="parTrans" cxnId="{7EB3E067-58B9-486E-B4CC-3EBDA37995E5}">
      <dgm:prSet/>
      <dgm:spPr/>
      <dgm:t>
        <a:bodyPr/>
        <a:lstStyle/>
        <a:p>
          <a:endParaRPr lang="fr-FR" b="1"/>
        </a:p>
      </dgm:t>
    </dgm:pt>
    <dgm:pt modelId="{BC6E1584-88DF-4C20-8284-7587121A6F05}" type="sibTrans" cxnId="{7EB3E067-58B9-486E-B4CC-3EBDA37995E5}">
      <dgm:prSet/>
      <dgm:spPr/>
      <dgm:t>
        <a:bodyPr/>
        <a:lstStyle/>
        <a:p>
          <a:endParaRPr lang="fr-FR" b="1"/>
        </a:p>
      </dgm:t>
    </dgm:pt>
    <dgm:pt modelId="{D076F378-6294-4270-8E36-83C688B3E1F5}">
      <dgm:prSet phldrT="[Texte]"/>
      <dgm:spPr/>
      <dgm:t>
        <a:bodyPr/>
        <a:lstStyle/>
        <a:p>
          <a:r>
            <a:rPr lang="fr-FR" b="1" dirty="0"/>
            <a:t>Non usage</a:t>
          </a:r>
        </a:p>
      </dgm:t>
    </dgm:pt>
    <dgm:pt modelId="{0985B938-C0E4-461F-A701-01EBA12E1555}" type="parTrans" cxnId="{E5D7A77A-ADE4-4DE4-A195-73D0D5D3E105}">
      <dgm:prSet/>
      <dgm:spPr/>
      <dgm:t>
        <a:bodyPr/>
        <a:lstStyle/>
        <a:p>
          <a:endParaRPr lang="fr-FR" b="1"/>
        </a:p>
      </dgm:t>
    </dgm:pt>
    <dgm:pt modelId="{85E54290-73B5-458A-850B-A4B7EF8DC302}" type="sibTrans" cxnId="{E5D7A77A-ADE4-4DE4-A195-73D0D5D3E105}">
      <dgm:prSet/>
      <dgm:spPr/>
      <dgm:t>
        <a:bodyPr/>
        <a:lstStyle/>
        <a:p>
          <a:endParaRPr lang="fr-FR" b="1"/>
        </a:p>
      </dgm:t>
    </dgm:pt>
    <dgm:pt modelId="{8F5F1236-B12F-422C-BF52-352C195877A9}">
      <dgm:prSet phldrT="[Texte]"/>
      <dgm:spPr/>
      <dgm:t>
        <a:bodyPr/>
        <a:lstStyle/>
        <a:p>
          <a:r>
            <a:rPr lang="fr-FR" b="1" dirty="0"/>
            <a:t>Usage à risque</a:t>
          </a:r>
        </a:p>
      </dgm:t>
    </dgm:pt>
    <dgm:pt modelId="{42EA575A-D5A8-402B-B528-19A290F3EEBF}" type="parTrans" cxnId="{1934E9C1-FBD0-4C5E-9959-DF7D858C58A9}">
      <dgm:prSet/>
      <dgm:spPr/>
      <dgm:t>
        <a:bodyPr/>
        <a:lstStyle/>
        <a:p>
          <a:endParaRPr lang="fr-FR" b="1"/>
        </a:p>
      </dgm:t>
    </dgm:pt>
    <dgm:pt modelId="{1D4CD4C4-64C2-4EE3-8BE0-16FFDE4A57B7}" type="sibTrans" cxnId="{1934E9C1-FBD0-4C5E-9959-DF7D858C58A9}">
      <dgm:prSet/>
      <dgm:spPr/>
      <dgm:t>
        <a:bodyPr/>
        <a:lstStyle/>
        <a:p>
          <a:endParaRPr lang="fr-FR" b="1"/>
        </a:p>
      </dgm:t>
    </dgm:pt>
    <dgm:pt modelId="{D0EC7C3A-B9C5-4303-8F06-2856A36182AC}" type="pres">
      <dgm:prSet presAssocID="{CEF97571-8A57-49F4-B86A-5A2A8A8133F4}" presName="Name0" presStyleCnt="0">
        <dgm:presLayoutVars>
          <dgm:dir/>
          <dgm:animLvl val="lvl"/>
          <dgm:resizeHandles val="exact"/>
        </dgm:presLayoutVars>
      </dgm:prSet>
      <dgm:spPr/>
    </dgm:pt>
    <dgm:pt modelId="{4CBE627C-CB7B-484A-B5F9-FB8C781391DD}" type="pres">
      <dgm:prSet presAssocID="{FD73F077-1146-40FE-8EE6-97880C5A135F}" presName="Name8" presStyleCnt="0"/>
      <dgm:spPr/>
    </dgm:pt>
    <dgm:pt modelId="{7AF33FAE-C9E6-4666-A8D1-33A283FDD470}" type="pres">
      <dgm:prSet presAssocID="{FD73F077-1146-40FE-8EE6-97880C5A135F}" presName="level" presStyleLbl="node1" presStyleIdx="0" presStyleCnt="4" custScaleX="92254" custScaleY="70151" custLinFactNeighborX="-3180" custLinFactNeighborY="-6344">
        <dgm:presLayoutVars>
          <dgm:chMax val="1"/>
          <dgm:bulletEnabled val="1"/>
        </dgm:presLayoutVars>
      </dgm:prSet>
      <dgm:spPr/>
    </dgm:pt>
    <dgm:pt modelId="{81661FF3-2020-4D6F-979A-55B43B8FAD3B}" type="pres">
      <dgm:prSet presAssocID="{FD73F077-1146-40FE-8EE6-97880C5A135F}" presName="levelTx" presStyleLbl="revTx" presStyleIdx="0" presStyleCnt="0">
        <dgm:presLayoutVars>
          <dgm:chMax val="1"/>
          <dgm:bulletEnabled val="1"/>
        </dgm:presLayoutVars>
      </dgm:prSet>
      <dgm:spPr/>
    </dgm:pt>
    <dgm:pt modelId="{20ABA160-D294-445B-B24C-049A1823A1F6}" type="pres">
      <dgm:prSet presAssocID="{8F5F1236-B12F-422C-BF52-352C195877A9}" presName="Name8" presStyleCnt="0"/>
      <dgm:spPr/>
    </dgm:pt>
    <dgm:pt modelId="{BBD2CE32-50AA-488E-B434-E00EE9F20290}" type="pres">
      <dgm:prSet presAssocID="{8F5F1236-B12F-422C-BF52-352C195877A9}" presName="level" presStyleLbl="node1" presStyleIdx="1" presStyleCnt="4" custScaleY="63862">
        <dgm:presLayoutVars>
          <dgm:chMax val="1"/>
          <dgm:bulletEnabled val="1"/>
        </dgm:presLayoutVars>
      </dgm:prSet>
      <dgm:spPr/>
    </dgm:pt>
    <dgm:pt modelId="{12CD5D81-E6B2-413B-96F4-7BE8290341A7}" type="pres">
      <dgm:prSet presAssocID="{8F5F1236-B12F-422C-BF52-352C195877A9}" presName="levelTx" presStyleLbl="revTx" presStyleIdx="0" presStyleCnt="0">
        <dgm:presLayoutVars>
          <dgm:chMax val="1"/>
          <dgm:bulletEnabled val="1"/>
        </dgm:presLayoutVars>
      </dgm:prSet>
      <dgm:spPr/>
    </dgm:pt>
    <dgm:pt modelId="{6FC0FE50-3836-4300-A3B6-5320AFEE99C1}" type="pres">
      <dgm:prSet presAssocID="{15B3842E-966B-4404-A417-2A064A23AC9C}" presName="Name8" presStyleCnt="0"/>
      <dgm:spPr/>
    </dgm:pt>
    <dgm:pt modelId="{A27055C5-DFFB-48B5-97FC-C11035823549}" type="pres">
      <dgm:prSet presAssocID="{15B3842E-966B-4404-A417-2A064A23AC9C}" presName="level" presStyleLbl="node1" presStyleIdx="2" presStyleCnt="4">
        <dgm:presLayoutVars>
          <dgm:chMax val="1"/>
          <dgm:bulletEnabled val="1"/>
        </dgm:presLayoutVars>
      </dgm:prSet>
      <dgm:spPr/>
    </dgm:pt>
    <dgm:pt modelId="{8028CC45-FC1F-4D3D-A376-EC2597E733F5}" type="pres">
      <dgm:prSet presAssocID="{15B3842E-966B-4404-A417-2A064A23AC9C}" presName="levelTx" presStyleLbl="revTx" presStyleIdx="0" presStyleCnt="0">
        <dgm:presLayoutVars>
          <dgm:chMax val="1"/>
          <dgm:bulletEnabled val="1"/>
        </dgm:presLayoutVars>
      </dgm:prSet>
      <dgm:spPr/>
    </dgm:pt>
    <dgm:pt modelId="{85F9F8E1-C5A0-40AF-AB72-30359D8DA0DA}" type="pres">
      <dgm:prSet presAssocID="{D076F378-6294-4270-8E36-83C688B3E1F5}" presName="Name8" presStyleCnt="0"/>
      <dgm:spPr/>
    </dgm:pt>
    <dgm:pt modelId="{BE73FC7B-9D3C-467D-9F99-BC54F1A5BE15}" type="pres">
      <dgm:prSet presAssocID="{D076F378-6294-4270-8E36-83C688B3E1F5}" presName="level" presStyleLbl="node1" presStyleIdx="3" presStyleCnt="4" custScaleY="168891">
        <dgm:presLayoutVars>
          <dgm:chMax val="1"/>
          <dgm:bulletEnabled val="1"/>
        </dgm:presLayoutVars>
      </dgm:prSet>
      <dgm:spPr/>
    </dgm:pt>
    <dgm:pt modelId="{46F11B4C-6ED9-4A28-93A7-6C949735CDA8}" type="pres">
      <dgm:prSet presAssocID="{D076F378-6294-4270-8E36-83C688B3E1F5}" presName="levelTx" presStyleLbl="revTx" presStyleIdx="0" presStyleCnt="0">
        <dgm:presLayoutVars>
          <dgm:chMax val="1"/>
          <dgm:bulletEnabled val="1"/>
        </dgm:presLayoutVars>
      </dgm:prSet>
      <dgm:spPr/>
    </dgm:pt>
  </dgm:ptLst>
  <dgm:cxnLst>
    <dgm:cxn modelId="{CE9B7A1E-0C73-4CC7-A570-CF9A35612CF1}" type="presOf" srcId="{8F5F1236-B12F-422C-BF52-352C195877A9}" destId="{12CD5D81-E6B2-413B-96F4-7BE8290341A7}" srcOrd="1" destOrd="0" presId="urn:microsoft.com/office/officeart/2005/8/layout/pyramid1"/>
    <dgm:cxn modelId="{459AF126-BB59-4314-A1F0-0400662260C6}" type="presOf" srcId="{15B3842E-966B-4404-A417-2A064A23AC9C}" destId="{8028CC45-FC1F-4D3D-A376-EC2597E733F5}" srcOrd="1" destOrd="0" presId="urn:microsoft.com/office/officeart/2005/8/layout/pyramid1"/>
    <dgm:cxn modelId="{DC085460-E79E-445B-8C81-EF8A2EEAB862}" type="presOf" srcId="{15B3842E-966B-4404-A417-2A064A23AC9C}" destId="{A27055C5-DFFB-48B5-97FC-C11035823549}" srcOrd="0" destOrd="0" presId="urn:microsoft.com/office/officeart/2005/8/layout/pyramid1"/>
    <dgm:cxn modelId="{7EB3E067-58B9-486E-B4CC-3EBDA37995E5}" srcId="{CEF97571-8A57-49F4-B86A-5A2A8A8133F4}" destId="{15B3842E-966B-4404-A417-2A064A23AC9C}" srcOrd="2" destOrd="0" parTransId="{58478E1D-1254-42FE-B60A-F660F946613E}" sibTransId="{BC6E1584-88DF-4C20-8284-7587121A6F05}"/>
    <dgm:cxn modelId="{655DB053-E6A9-4F1B-99D9-9ED5CE1EB7D7}" type="presOf" srcId="{D076F378-6294-4270-8E36-83C688B3E1F5}" destId="{46F11B4C-6ED9-4A28-93A7-6C949735CDA8}" srcOrd="1" destOrd="0" presId="urn:microsoft.com/office/officeart/2005/8/layout/pyramid1"/>
    <dgm:cxn modelId="{598BCD53-917D-409D-B106-425D4684D692}" type="presOf" srcId="{FD73F077-1146-40FE-8EE6-97880C5A135F}" destId="{7AF33FAE-C9E6-4666-A8D1-33A283FDD470}" srcOrd="0" destOrd="0" presId="urn:microsoft.com/office/officeart/2005/8/layout/pyramid1"/>
    <dgm:cxn modelId="{A50F8055-7D68-4752-8281-65DA5E23B922}" type="presOf" srcId="{CEF97571-8A57-49F4-B86A-5A2A8A8133F4}" destId="{D0EC7C3A-B9C5-4303-8F06-2856A36182AC}" srcOrd="0" destOrd="0" presId="urn:microsoft.com/office/officeart/2005/8/layout/pyramid1"/>
    <dgm:cxn modelId="{B4E41C78-D5D7-4211-AF23-5CD5E4C73298}" type="presOf" srcId="{D076F378-6294-4270-8E36-83C688B3E1F5}" destId="{BE73FC7B-9D3C-467D-9F99-BC54F1A5BE15}" srcOrd="0" destOrd="0" presId="urn:microsoft.com/office/officeart/2005/8/layout/pyramid1"/>
    <dgm:cxn modelId="{E5D7A77A-ADE4-4DE4-A195-73D0D5D3E105}" srcId="{CEF97571-8A57-49F4-B86A-5A2A8A8133F4}" destId="{D076F378-6294-4270-8E36-83C688B3E1F5}" srcOrd="3" destOrd="0" parTransId="{0985B938-C0E4-461F-A701-01EBA12E1555}" sibTransId="{85E54290-73B5-458A-850B-A4B7EF8DC302}"/>
    <dgm:cxn modelId="{9B276488-4B5D-425F-941C-0007B5F11ECC}" srcId="{CEF97571-8A57-49F4-B86A-5A2A8A8133F4}" destId="{FD73F077-1146-40FE-8EE6-97880C5A135F}" srcOrd="0" destOrd="0" parTransId="{94A4E4F5-06ED-449A-ABFC-24F163855886}" sibTransId="{333DA4F4-AC9E-4648-90A5-80EF51276712}"/>
    <dgm:cxn modelId="{C4E4B199-9DC4-44F7-8FC8-FC2FD08CB08B}" type="presOf" srcId="{FD73F077-1146-40FE-8EE6-97880C5A135F}" destId="{81661FF3-2020-4D6F-979A-55B43B8FAD3B}" srcOrd="1" destOrd="0" presId="urn:microsoft.com/office/officeart/2005/8/layout/pyramid1"/>
    <dgm:cxn modelId="{1934E9C1-FBD0-4C5E-9959-DF7D858C58A9}" srcId="{CEF97571-8A57-49F4-B86A-5A2A8A8133F4}" destId="{8F5F1236-B12F-422C-BF52-352C195877A9}" srcOrd="1" destOrd="0" parTransId="{42EA575A-D5A8-402B-B528-19A290F3EEBF}" sibTransId="{1D4CD4C4-64C2-4EE3-8BE0-16FFDE4A57B7}"/>
    <dgm:cxn modelId="{6FA150C4-5F20-429D-B45F-56EAA042A2D4}" type="presOf" srcId="{8F5F1236-B12F-422C-BF52-352C195877A9}" destId="{BBD2CE32-50AA-488E-B434-E00EE9F20290}" srcOrd="0" destOrd="0" presId="urn:microsoft.com/office/officeart/2005/8/layout/pyramid1"/>
    <dgm:cxn modelId="{2535A2C8-127B-4471-8B77-186667F8195E}" type="presParOf" srcId="{D0EC7C3A-B9C5-4303-8F06-2856A36182AC}" destId="{4CBE627C-CB7B-484A-B5F9-FB8C781391DD}" srcOrd="0" destOrd="0" presId="urn:microsoft.com/office/officeart/2005/8/layout/pyramid1"/>
    <dgm:cxn modelId="{2F000147-E144-46CE-BA85-63359686E54B}" type="presParOf" srcId="{4CBE627C-CB7B-484A-B5F9-FB8C781391DD}" destId="{7AF33FAE-C9E6-4666-A8D1-33A283FDD470}" srcOrd="0" destOrd="0" presId="urn:microsoft.com/office/officeart/2005/8/layout/pyramid1"/>
    <dgm:cxn modelId="{DAAE7B22-C6D1-4AFC-B781-D23C24BCCA18}" type="presParOf" srcId="{4CBE627C-CB7B-484A-B5F9-FB8C781391DD}" destId="{81661FF3-2020-4D6F-979A-55B43B8FAD3B}" srcOrd="1" destOrd="0" presId="urn:microsoft.com/office/officeart/2005/8/layout/pyramid1"/>
    <dgm:cxn modelId="{33A58E89-D6A0-438A-9EDE-98E554324F06}" type="presParOf" srcId="{D0EC7C3A-B9C5-4303-8F06-2856A36182AC}" destId="{20ABA160-D294-445B-B24C-049A1823A1F6}" srcOrd="1" destOrd="0" presId="urn:microsoft.com/office/officeart/2005/8/layout/pyramid1"/>
    <dgm:cxn modelId="{4810BF9F-676A-42EE-92CA-A45FACFEFFBE}" type="presParOf" srcId="{20ABA160-D294-445B-B24C-049A1823A1F6}" destId="{BBD2CE32-50AA-488E-B434-E00EE9F20290}" srcOrd="0" destOrd="0" presId="urn:microsoft.com/office/officeart/2005/8/layout/pyramid1"/>
    <dgm:cxn modelId="{EB827730-8132-42C9-8863-ED57DA7683A7}" type="presParOf" srcId="{20ABA160-D294-445B-B24C-049A1823A1F6}" destId="{12CD5D81-E6B2-413B-96F4-7BE8290341A7}" srcOrd="1" destOrd="0" presId="urn:microsoft.com/office/officeart/2005/8/layout/pyramid1"/>
    <dgm:cxn modelId="{97D91322-22CF-4925-AB96-34F6EE5BF062}" type="presParOf" srcId="{D0EC7C3A-B9C5-4303-8F06-2856A36182AC}" destId="{6FC0FE50-3836-4300-A3B6-5320AFEE99C1}" srcOrd="2" destOrd="0" presId="urn:microsoft.com/office/officeart/2005/8/layout/pyramid1"/>
    <dgm:cxn modelId="{11E94FC3-28B1-440B-90B8-B9A0C7B9D2CD}" type="presParOf" srcId="{6FC0FE50-3836-4300-A3B6-5320AFEE99C1}" destId="{A27055C5-DFFB-48B5-97FC-C11035823549}" srcOrd="0" destOrd="0" presId="urn:microsoft.com/office/officeart/2005/8/layout/pyramid1"/>
    <dgm:cxn modelId="{F6B2CCDE-9BC2-4F20-8202-25D2FC73E663}" type="presParOf" srcId="{6FC0FE50-3836-4300-A3B6-5320AFEE99C1}" destId="{8028CC45-FC1F-4D3D-A376-EC2597E733F5}" srcOrd="1" destOrd="0" presId="urn:microsoft.com/office/officeart/2005/8/layout/pyramid1"/>
    <dgm:cxn modelId="{5B360195-4D82-4413-850B-ADD5F73F3405}" type="presParOf" srcId="{D0EC7C3A-B9C5-4303-8F06-2856A36182AC}" destId="{85F9F8E1-C5A0-40AF-AB72-30359D8DA0DA}" srcOrd="3" destOrd="0" presId="urn:microsoft.com/office/officeart/2005/8/layout/pyramid1"/>
    <dgm:cxn modelId="{8CAA0B54-C047-407A-B675-7319F70CC913}" type="presParOf" srcId="{85F9F8E1-C5A0-40AF-AB72-30359D8DA0DA}" destId="{BE73FC7B-9D3C-467D-9F99-BC54F1A5BE15}" srcOrd="0" destOrd="0" presId="urn:microsoft.com/office/officeart/2005/8/layout/pyramid1"/>
    <dgm:cxn modelId="{DE1CE7D4-BD48-4BAF-8C27-0C7921F9ADCC}" type="presParOf" srcId="{85F9F8E1-C5A0-40AF-AB72-30359D8DA0DA}" destId="{46F11B4C-6ED9-4A28-93A7-6C949735CDA8}"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90B08BB-F66F-432E-85D8-5E7CE3032990}" type="doc">
      <dgm:prSet loTypeId="urn:microsoft.com/office/officeart/2005/8/layout/pyramid1" loCatId="pyramid" qsTypeId="urn:microsoft.com/office/officeart/2005/8/quickstyle/3d5" qsCatId="3D" csTypeId="urn:microsoft.com/office/officeart/2005/8/colors/accent6_2" csCatId="accent6" phldr="1"/>
      <dgm:spPr/>
      <dgm:t>
        <a:bodyPr/>
        <a:lstStyle/>
        <a:p>
          <a:endParaRPr lang="fr-FR"/>
        </a:p>
      </dgm:t>
    </dgm:pt>
    <dgm:pt modelId="{EA506C45-AED5-47B8-9730-E0B952260C63}">
      <dgm:prSet phldrT="[Texte]"/>
      <dgm:spPr/>
      <dgm:t>
        <a:bodyPr/>
        <a:lstStyle/>
        <a:p>
          <a:r>
            <a:rPr lang="fr-FR" dirty="0"/>
            <a:t>Approche dimensionnelle de l’addiction</a:t>
          </a:r>
        </a:p>
      </dgm:t>
    </dgm:pt>
    <dgm:pt modelId="{F53AA9EE-071D-4EBB-9EC1-AF7726BA768C}" type="parTrans" cxnId="{B0018459-4DED-4837-835B-3B3DF9802E59}">
      <dgm:prSet/>
      <dgm:spPr/>
      <dgm:t>
        <a:bodyPr/>
        <a:lstStyle/>
        <a:p>
          <a:endParaRPr lang="fr-FR"/>
        </a:p>
      </dgm:t>
    </dgm:pt>
    <dgm:pt modelId="{74A163C4-F5DD-460B-89DE-531EAC955EAF}" type="sibTrans" cxnId="{B0018459-4DED-4837-835B-3B3DF9802E59}">
      <dgm:prSet/>
      <dgm:spPr/>
      <dgm:t>
        <a:bodyPr/>
        <a:lstStyle/>
        <a:p>
          <a:endParaRPr lang="fr-FR"/>
        </a:p>
      </dgm:t>
    </dgm:pt>
    <dgm:pt modelId="{C33C6489-E917-4ECA-B257-EF449C139E1B}" type="pres">
      <dgm:prSet presAssocID="{590B08BB-F66F-432E-85D8-5E7CE3032990}" presName="Name0" presStyleCnt="0">
        <dgm:presLayoutVars>
          <dgm:dir/>
          <dgm:animLvl val="lvl"/>
          <dgm:resizeHandles val="exact"/>
        </dgm:presLayoutVars>
      </dgm:prSet>
      <dgm:spPr/>
    </dgm:pt>
    <dgm:pt modelId="{152D78C9-88BF-4DDA-9C41-C3B979CD4A5C}" type="pres">
      <dgm:prSet presAssocID="{EA506C45-AED5-47B8-9730-E0B952260C63}" presName="Name8" presStyleCnt="0"/>
      <dgm:spPr/>
    </dgm:pt>
    <dgm:pt modelId="{CC22BFDC-EF25-493F-9D6C-89C5EF18CFB8}" type="pres">
      <dgm:prSet presAssocID="{EA506C45-AED5-47B8-9730-E0B952260C63}" presName="level" presStyleLbl="node1" presStyleIdx="0" presStyleCnt="1">
        <dgm:presLayoutVars>
          <dgm:chMax val="1"/>
          <dgm:bulletEnabled val="1"/>
        </dgm:presLayoutVars>
      </dgm:prSet>
      <dgm:spPr/>
    </dgm:pt>
    <dgm:pt modelId="{04F2458F-CEC9-453C-8ECC-1C6CE3D30FAD}" type="pres">
      <dgm:prSet presAssocID="{EA506C45-AED5-47B8-9730-E0B952260C63}" presName="levelTx" presStyleLbl="revTx" presStyleIdx="0" presStyleCnt="0">
        <dgm:presLayoutVars>
          <dgm:chMax val="1"/>
          <dgm:bulletEnabled val="1"/>
        </dgm:presLayoutVars>
      </dgm:prSet>
      <dgm:spPr/>
    </dgm:pt>
  </dgm:ptLst>
  <dgm:cxnLst>
    <dgm:cxn modelId="{54DD852C-6DD1-49DB-AA8C-B198CD6546C8}" type="presOf" srcId="{590B08BB-F66F-432E-85D8-5E7CE3032990}" destId="{C33C6489-E917-4ECA-B257-EF449C139E1B}" srcOrd="0" destOrd="0" presId="urn:microsoft.com/office/officeart/2005/8/layout/pyramid1"/>
    <dgm:cxn modelId="{CA39DE70-A8DB-466A-B717-61F24E35B67F}" type="presOf" srcId="{EA506C45-AED5-47B8-9730-E0B952260C63}" destId="{CC22BFDC-EF25-493F-9D6C-89C5EF18CFB8}" srcOrd="0" destOrd="0" presId="urn:microsoft.com/office/officeart/2005/8/layout/pyramid1"/>
    <dgm:cxn modelId="{B0018459-4DED-4837-835B-3B3DF9802E59}" srcId="{590B08BB-F66F-432E-85D8-5E7CE3032990}" destId="{EA506C45-AED5-47B8-9730-E0B952260C63}" srcOrd="0" destOrd="0" parTransId="{F53AA9EE-071D-4EBB-9EC1-AF7726BA768C}" sibTransId="{74A163C4-F5DD-460B-89DE-531EAC955EAF}"/>
    <dgm:cxn modelId="{0D0C7296-3DBA-448A-8A11-6FD57F171933}" type="presOf" srcId="{EA506C45-AED5-47B8-9730-E0B952260C63}" destId="{04F2458F-CEC9-453C-8ECC-1C6CE3D30FAD}" srcOrd="1" destOrd="0" presId="urn:microsoft.com/office/officeart/2005/8/layout/pyramid1"/>
    <dgm:cxn modelId="{07FD7475-64EB-479E-96B1-362597EE00FE}" type="presParOf" srcId="{C33C6489-E917-4ECA-B257-EF449C139E1B}" destId="{152D78C9-88BF-4DDA-9C41-C3B979CD4A5C}" srcOrd="0" destOrd="0" presId="urn:microsoft.com/office/officeart/2005/8/layout/pyramid1"/>
    <dgm:cxn modelId="{2A19A9A3-3B03-44F5-A180-A57957B0128B}" type="presParOf" srcId="{152D78C9-88BF-4DDA-9C41-C3B979CD4A5C}" destId="{CC22BFDC-EF25-493F-9D6C-89C5EF18CFB8}" srcOrd="0" destOrd="0" presId="urn:microsoft.com/office/officeart/2005/8/layout/pyramid1"/>
    <dgm:cxn modelId="{7ECC7FFD-F521-4A41-B82C-156147501A2A}" type="presParOf" srcId="{152D78C9-88BF-4DDA-9C41-C3B979CD4A5C}" destId="{04F2458F-CEC9-453C-8ECC-1C6CE3D30FAD}"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1C0FF1-2685-4E6D-8CA5-8C89E31EF975}">
      <dsp:nvSpPr>
        <dsp:cNvPr id="0" name=""/>
        <dsp:cNvSpPr/>
      </dsp:nvSpPr>
      <dsp:spPr>
        <a:xfrm>
          <a:off x="0" y="423838"/>
          <a:ext cx="8568952" cy="5544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D2AD95B-12BD-4BE1-A935-1DAD1DE9F050}">
      <dsp:nvSpPr>
        <dsp:cNvPr id="0" name=""/>
        <dsp:cNvSpPr/>
      </dsp:nvSpPr>
      <dsp:spPr>
        <a:xfrm>
          <a:off x="407945" y="99118"/>
          <a:ext cx="8158906" cy="64944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6720" tIns="0" rIns="226720" bIns="0" numCol="1" spcCol="1270" anchor="ctr" anchorCtr="0">
          <a:noAutofit/>
        </a:bodyPr>
        <a:lstStyle/>
        <a:p>
          <a:pPr marL="0" lvl="0" indent="0" algn="l" defTabSz="1066800">
            <a:lnSpc>
              <a:spcPct val="90000"/>
            </a:lnSpc>
            <a:spcBef>
              <a:spcPct val="0"/>
            </a:spcBef>
            <a:spcAft>
              <a:spcPct val="35000"/>
            </a:spcAft>
            <a:buNone/>
          </a:pPr>
          <a:r>
            <a:rPr lang="fr-FR" sz="2400" b="1" kern="1200" dirty="0"/>
            <a:t>Qu’est-ce qu’une drogue ?</a:t>
          </a:r>
        </a:p>
      </dsp:txBody>
      <dsp:txXfrm>
        <a:off x="439648" y="130821"/>
        <a:ext cx="8095500" cy="586034"/>
      </dsp:txXfrm>
    </dsp:sp>
    <dsp:sp modelId="{07831F7B-2D8C-4783-842C-428FBC74678C}">
      <dsp:nvSpPr>
        <dsp:cNvPr id="0" name=""/>
        <dsp:cNvSpPr/>
      </dsp:nvSpPr>
      <dsp:spPr>
        <a:xfrm>
          <a:off x="0" y="1547489"/>
          <a:ext cx="8568952" cy="55440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74B6EDA-A160-4FEA-8FB3-5C25952B4C29}">
      <dsp:nvSpPr>
        <dsp:cNvPr id="0" name=""/>
        <dsp:cNvSpPr/>
      </dsp:nvSpPr>
      <dsp:spPr>
        <a:xfrm>
          <a:off x="422171" y="1097038"/>
          <a:ext cx="8145419" cy="775171"/>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6720" tIns="0" rIns="226720" bIns="0" numCol="1" spcCol="1270" anchor="ctr" anchorCtr="0">
          <a:noAutofit/>
        </a:bodyPr>
        <a:lstStyle/>
        <a:p>
          <a:pPr marL="0" lvl="0" indent="0" algn="l" defTabSz="1066800">
            <a:lnSpc>
              <a:spcPct val="90000"/>
            </a:lnSpc>
            <a:spcBef>
              <a:spcPct val="0"/>
            </a:spcBef>
            <a:spcAft>
              <a:spcPct val="35000"/>
            </a:spcAft>
            <a:buNone/>
          </a:pPr>
          <a:r>
            <a:rPr lang="fr-FR" sz="2400" b="1" kern="1200" dirty="0"/>
            <a:t>Quelle est l’évolution et l’ampleur actuelle de l’usage de drogues dans le monde et en Afrique de l’Ouest ?</a:t>
          </a:r>
        </a:p>
      </dsp:txBody>
      <dsp:txXfrm>
        <a:off x="460012" y="1134879"/>
        <a:ext cx="8069737" cy="699489"/>
      </dsp:txXfrm>
    </dsp:sp>
    <dsp:sp modelId="{9DC311C3-E3BD-46A6-8044-34C5D1EE87D4}">
      <dsp:nvSpPr>
        <dsp:cNvPr id="0" name=""/>
        <dsp:cNvSpPr/>
      </dsp:nvSpPr>
      <dsp:spPr>
        <a:xfrm>
          <a:off x="0" y="2545409"/>
          <a:ext cx="8568952" cy="554400"/>
        </a:xfrm>
        <a:prstGeom prst="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135CA06-A31C-48D3-9B0C-19CD75204AC7}">
      <dsp:nvSpPr>
        <dsp:cNvPr id="0" name=""/>
        <dsp:cNvSpPr/>
      </dsp:nvSpPr>
      <dsp:spPr>
        <a:xfrm>
          <a:off x="407945" y="2220689"/>
          <a:ext cx="8158906" cy="64944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6720" tIns="0" rIns="226720" bIns="0" numCol="1" spcCol="1270" anchor="ctr" anchorCtr="0">
          <a:noAutofit/>
        </a:bodyPr>
        <a:lstStyle/>
        <a:p>
          <a:pPr marL="0" lvl="0" indent="0" algn="l" defTabSz="1066800">
            <a:lnSpc>
              <a:spcPct val="90000"/>
            </a:lnSpc>
            <a:spcBef>
              <a:spcPct val="0"/>
            </a:spcBef>
            <a:spcAft>
              <a:spcPct val="35000"/>
            </a:spcAft>
            <a:buNone/>
          </a:pPr>
          <a:r>
            <a:rPr lang="fr-FR" sz="2400" b="1" kern="1200" dirty="0"/>
            <a:t>Quels sont les facteurs déterminants de l’usage de drogues ?</a:t>
          </a:r>
        </a:p>
      </dsp:txBody>
      <dsp:txXfrm>
        <a:off x="439648" y="2252392"/>
        <a:ext cx="8095500" cy="586034"/>
      </dsp:txXfrm>
    </dsp:sp>
    <dsp:sp modelId="{8EBA6733-F606-4DFF-9034-C7301A73EA7B}">
      <dsp:nvSpPr>
        <dsp:cNvPr id="0" name=""/>
        <dsp:cNvSpPr/>
      </dsp:nvSpPr>
      <dsp:spPr>
        <a:xfrm>
          <a:off x="0" y="3543329"/>
          <a:ext cx="8568952" cy="554400"/>
        </a:xfrm>
        <a:prstGeom prst="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D9D5E9D-385E-4444-9B23-042668523036}">
      <dsp:nvSpPr>
        <dsp:cNvPr id="0" name=""/>
        <dsp:cNvSpPr/>
      </dsp:nvSpPr>
      <dsp:spPr>
        <a:xfrm>
          <a:off x="407945" y="3218609"/>
          <a:ext cx="8158906" cy="64944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6720" tIns="0" rIns="226720" bIns="0" numCol="1" spcCol="1270" anchor="ctr" anchorCtr="0">
          <a:noAutofit/>
        </a:bodyPr>
        <a:lstStyle/>
        <a:p>
          <a:pPr marL="0" lvl="0" indent="0" algn="l" defTabSz="1066800">
            <a:lnSpc>
              <a:spcPct val="90000"/>
            </a:lnSpc>
            <a:spcBef>
              <a:spcPct val="0"/>
            </a:spcBef>
            <a:spcAft>
              <a:spcPct val="35000"/>
            </a:spcAft>
            <a:buNone/>
          </a:pPr>
          <a:r>
            <a:rPr lang="fr-FR" sz="2400" b="1" kern="1200" dirty="0"/>
            <a:t>Quelle est la classification, le mode de consommation et les effets des drogues ?</a:t>
          </a:r>
        </a:p>
      </dsp:txBody>
      <dsp:txXfrm>
        <a:off x="439648" y="3250312"/>
        <a:ext cx="8095500" cy="586034"/>
      </dsp:txXfrm>
    </dsp:sp>
    <dsp:sp modelId="{E264C368-2114-40C7-A613-F2DF1625672B}">
      <dsp:nvSpPr>
        <dsp:cNvPr id="0" name=""/>
        <dsp:cNvSpPr/>
      </dsp:nvSpPr>
      <dsp:spPr>
        <a:xfrm>
          <a:off x="0" y="4541249"/>
          <a:ext cx="8568952" cy="554400"/>
        </a:xfrm>
        <a:prstGeom prst="rect">
          <a:avLst/>
        </a:prstGeom>
        <a:solidFill>
          <a:schemeClr val="lt1">
            <a:alpha val="9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EB1132F-D5FB-4D8F-B5B7-3EC8CD21B6D0}">
      <dsp:nvSpPr>
        <dsp:cNvPr id="0" name=""/>
        <dsp:cNvSpPr/>
      </dsp:nvSpPr>
      <dsp:spPr>
        <a:xfrm>
          <a:off x="407945" y="4216529"/>
          <a:ext cx="8158906" cy="649440"/>
        </a:xfrm>
        <a:prstGeom prst="round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6720" tIns="0" rIns="226720" bIns="0" numCol="1" spcCol="1270" anchor="ctr" anchorCtr="0">
          <a:noAutofit/>
        </a:bodyPr>
        <a:lstStyle/>
        <a:p>
          <a:pPr marL="0" lvl="0" indent="0" algn="l" defTabSz="1066800">
            <a:lnSpc>
              <a:spcPct val="90000"/>
            </a:lnSpc>
            <a:spcBef>
              <a:spcPct val="0"/>
            </a:spcBef>
            <a:spcAft>
              <a:spcPct val="35000"/>
            </a:spcAft>
            <a:buNone/>
          </a:pPr>
          <a:r>
            <a:rPr lang="fr-FR" sz="2400" b="1" kern="1200" dirty="0"/>
            <a:t>Comment reconnait-on une dépendance à la drogue ?</a:t>
          </a:r>
        </a:p>
      </dsp:txBody>
      <dsp:txXfrm>
        <a:off x="439648" y="4248232"/>
        <a:ext cx="8095500" cy="586034"/>
      </dsp:txXfrm>
    </dsp:sp>
    <dsp:sp modelId="{CA289687-DDAD-452C-B5A8-EF14B66228C8}">
      <dsp:nvSpPr>
        <dsp:cNvPr id="0" name=""/>
        <dsp:cNvSpPr/>
      </dsp:nvSpPr>
      <dsp:spPr>
        <a:xfrm>
          <a:off x="0" y="5539169"/>
          <a:ext cx="8568952" cy="5544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811EEDD-8C8D-4B92-A120-9C1E19A93EFE}">
      <dsp:nvSpPr>
        <dsp:cNvPr id="0" name=""/>
        <dsp:cNvSpPr/>
      </dsp:nvSpPr>
      <dsp:spPr>
        <a:xfrm>
          <a:off x="407945" y="5214449"/>
          <a:ext cx="8158906" cy="649440"/>
        </a:xfrm>
        <a:prstGeom prst="roundRect">
          <a:avLst/>
        </a:prstGeom>
        <a:solidFill>
          <a:schemeClr val="accent1"/>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26720" tIns="0" rIns="226720" bIns="0" numCol="1" spcCol="1270" anchor="ctr" anchorCtr="0">
          <a:noAutofit/>
        </a:bodyPr>
        <a:lstStyle/>
        <a:p>
          <a:pPr marL="0" lvl="0" indent="0" algn="l" defTabSz="1066800">
            <a:lnSpc>
              <a:spcPct val="90000"/>
            </a:lnSpc>
            <a:spcBef>
              <a:spcPct val="0"/>
            </a:spcBef>
            <a:spcAft>
              <a:spcPct val="35000"/>
            </a:spcAft>
            <a:buNone/>
          </a:pPr>
          <a:r>
            <a:rPr lang="fr-FR" sz="2400" b="1" kern="1200" dirty="0"/>
            <a:t>Quels sont les principaux risques sanitaires et sociaux associés à l’usage de drogues injectables ?</a:t>
          </a:r>
        </a:p>
      </dsp:txBody>
      <dsp:txXfrm>
        <a:off x="439648" y="5246152"/>
        <a:ext cx="8095500" cy="58603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F33FAE-C9E6-4666-A8D1-33A283FDD470}">
      <dsp:nvSpPr>
        <dsp:cNvPr id="0" name=""/>
        <dsp:cNvSpPr/>
      </dsp:nvSpPr>
      <dsp:spPr>
        <a:xfrm>
          <a:off x="2813078" y="0"/>
          <a:ext cx="1091042" cy="927779"/>
        </a:xfrm>
        <a:prstGeom prst="trapezoid">
          <a:avLst>
            <a:gd name="adj" fmla="val 63736"/>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fr-FR" sz="2700" b="1" kern="1200" dirty="0"/>
        </a:p>
      </dsp:txBody>
      <dsp:txXfrm>
        <a:off x="2813078" y="0"/>
        <a:ext cx="1091042" cy="927779"/>
      </dsp:txXfrm>
    </dsp:sp>
    <dsp:sp modelId="{BBD2CE32-50AA-488E-B434-E00EE9F20290}">
      <dsp:nvSpPr>
        <dsp:cNvPr id="0" name=""/>
        <dsp:cNvSpPr/>
      </dsp:nvSpPr>
      <dsp:spPr>
        <a:xfrm>
          <a:off x="2266569" y="927779"/>
          <a:ext cx="2259277" cy="844604"/>
        </a:xfrm>
        <a:prstGeom prst="trapezoid">
          <a:avLst>
            <a:gd name="adj" fmla="val 63736"/>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r>
            <a:rPr lang="fr-FR" sz="2700" b="1" kern="1200" dirty="0"/>
            <a:t>Usage à risque</a:t>
          </a:r>
        </a:p>
      </dsp:txBody>
      <dsp:txXfrm>
        <a:off x="2661942" y="927779"/>
        <a:ext cx="1468530" cy="844604"/>
      </dsp:txXfrm>
    </dsp:sp>
    <dsp:sp modelId="{A27055C5-DFFB-48B5-97FC-C11035823549}">
      <dsp:nvSpPr>
        <dsp:cNvPr id="0" name=""/>
        <dsp:cNvSpPr/>
      </dsp:nvSpPr>
      <dsp:spPr>
        <a:xfrm>
          <a:off x="1423636" y="1772383"/>
          <a:ext cx="3945142" cy="1322546"/>
        </a:xfrm>
        <a:prstGeom prst="trapezoid">
          <a:avLst>
            <a:gd name="adj" fmla="val 63736"/>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r>
            <a:rPr lang="fr-FR" sz="2700" b="1" kern="1200" dirty="0"/>
            <a:t>Usage à faible risque</a:t>
          </a:r>
        </a:p>
      </dsp:txBody>
      <dsp:txXfrm>
        <a:off x="2114036" y="1772383"/>
        <a:ext cx="2564342" cy="1322546"/>
      </dsp:txXfrm>
    </dsp:sp>
    <dsp:sp modelId="{BE73FC7B-9D3C-467D-9F99-BC54F1A5BE15}">
      <dsp:nvSpPr>
        <dsp:cNvPr id="0" name=""/>
        <dsp:cNvSpPr/>
      </dsp:nvSpPr>
      <dsp:spPr>
        <a:xfrm>
          <a:off x="0" y="3094930"/>
          <a:ext cx="6792415" cy="2233661"/>
        </a:xfrm>
        <a:prstGeom prst="trapezoid">
          <a:avLst>
            <a:gd name="adj" fmla="val 63736"/>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r>
            <a:rPr lang="fr-FR" sz="2700" b="1" kern="1200" dirty="0"/>
            <a:t>Non usage</a:t>
          </a:r>
        </a:p>
      </dsp:txBody>
      <dsp:txXfrm>
        <a:off x="1188672" y="3094930"/>
        <a:ext cx="4415070" cy="223366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22BFDC-EF25-493F-9D6C-89C5EF18CFB8}">
      <dsp:nvSpPr>
        <dsp:cNvPr id="0" name=""/>
        <dsp:cNvSpPr/>
      </dsp:nvSpPr>
      <dsp:spPr>
        <a:xfrm>
          <a:off x="0" y="0"/>
          <a:ext cx="6096000" cy="4064000"/>
        </a:xfrm>
        <a:prstGeom prst="trapezoid">
          <a:avLst>
            <a:gd name="adj" fmla="val 75000"/>
          </a:avLst>
        </a:prstGeom>
        <a:solidFill>
          <a:schemeClr val="accent6">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r>
            <a:rPr lang="fr-FR" sz="6500" kern="1200" dirty="0"/>
            <a:t>Approche dimensionnelle de l’addiction</a:t>
          </a:r>
        </a:p>
      </dsp:txBody>
      <dsp:txXfrm>
        <a:off x="0" y="0"/>
        <a:ext cx="6096000" cy="406400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fr-FR"/>
          </a:p>
        </p:txBody>
      </p:sp>
      <p:sp>
        <p:nvSpPr>
          <p:cNvPr id="3" name="Espace réservé de la date 2"/>
          <p:cNvSpPr>
            <a:spLocks noGrp="1"/>
          </p:cNvSpPr>
          <p:nvPr>
            <p:ph type="dt" sz="quarter" idx="1"/>
          </p:nvPr>
        </p:nvSpPr>
        <p:spPr>
          <a:xfrm>
            <a:off x="4021294" y="0"/>
            <a:ext cx="3076363" cy="511731"/>
          </a:xfrm>
          <a:prstGeom prst="rect">
            <a:avLst/>
          </a:prstGeom>
        </p:spPr>
        <p:txBody>
          <a:bodyPr vert="horz" lIns="99048" tIns="49524" rIns="99048" bIns="49524" rtlCol="0"/>
          <a:lstStyle>
            <a:lvl1pPr algn="r">
              <a:defRPr sz="1300"/>
            </a:lvl1pPr>
          </a:lstStyle>
          <a:p>
            <a:fld id="{7B414EAE-1EA0-4138-8FD0-BDBBBBE07D27}" type="datetimeFigureOut">
              <a:rPr lang="fr-FR" smtClean="0"/>
              <a:pPr/>
              <a:t>28/07/2025</a:t>
            </a:fld>
            <a:endParaRPr lang="fr-FR"/>
          </a:p>
        </p:txBody>
      </p:sp>
      <p:sp>
        <p:nvSpPr>
          <p:cNvPr id="4" name="Espace réservé du pied de page 3"/>
          <p:cNvSpPr>
            <a:spLocks noGrp="1"/>
          </p:cNvSpPr>
          <p:nvPr>
            <p:ph type="ftr" sz="quarter" idx="2"/>
          </p:nvPr>
        </p:nvSpPr>
        <p:spPr>
          <a:xfrm>
            <a:off x="0" y="9721106"/>
            <a:ext cx="3076363" cy="511731"/>
          </a:xfrm>
          <a:prstGeom prst="rect">
            <a:avLst/>
          </a:prstGeom>
        </p:spPr>
        <p:txBody>
          <a:bodyPr vert="horz" lIns="99048" tIns="49524" rIns="99048" bIns="49524" rtlCol="0" anchor="b"/>
          <a:lstStyle>
            <a:lvl1pPr algn="l">
              <a:defRPr sz="1300"/>
            </a:lvl1pPr>
          </a:lstStyle>
          <a:p>
            <a:endParaRPr lang="fr-FR"/>
          </a:p>
        </p:txBody>
      </p:sp>
      <p:sp>
        <p:nvSpPr>
          <p:cNvPr id="5" name="Espace réservé du numéro de diapositive 4"/>
          <p:cNvSpPr>
            <a:spLocks noGrp="1"/>
          </p:cNvSpPr>
          <p:nvPr>
            <p:ph type="sldNum" sz="quarter" idx="3"/>
          </p:nvPr>
        </p:nvSpPr>
        <p:spPr>
          <a:xfrm>
            <a:off x="4021294" y="9721106"/>
            <a:ext cx="3076363" cy="511731"/>
          </a:xfrm>
          <a:prstGeom prst="rect">
            <a:avLst/>
          </a:prstGeom>
        </p:spPr>
        <p:txBody>
          <a:bodyPr vert="horz" lIns="99048" tIns="49524" rIns="99048" bIns="49524" rtlCol="0" anchor="b"/>
          <a:lstStyle>
            <a:lvl1pPr algn="r">
              <a:defRPr sz="1300"/>
            </a:lvl1pPr>
          </a:lstStyle>
          <a:p>
            <a:fld id="{1D912921-EACB-4351-B5E3-9BAAD3073A96}" type="slidenum">
              <a:rPr lang="fr-FR" smtClean="0"/>
              <a:pPr/>
              <a:t>‹N°›</a:t>
            </a:fld>
            <a:endParaRPr lang="fr-FR"/>
          </a:p>
        </p:txBody>
      </p:sp>
    </p:spTree>
    <p:extLst>
      <p:ext uri="{BB962C8B-B14F-4D97-AF65-F5344CB8AC3E}">
        <p14:creationId xmlns:p14="http://schemas.microsoft.com/office/powerpoint/2010/main" val="42469133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fr-FR"/>
          </a:p>
        </p:txBody>
      </p:sp>
      <p:sp>
        <p:nvSpPr>
          <p:cNvPr id="3" name="Espace réservé de la date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DC53AB32-5700-4CB3-A1D6-8D1DD8F63FC4}" type="datetimeFigureOut">
              <a:rPr lang="fr-FR" smtClean="0"/>
              <a:pPr/>
              <a:t>28/07/2025</a:t>
            </a:fld>
            <a:endParaRPr lang="fr-FR"/>
          </a:p>
        </p:txBody>
      </p:sp>
      <p:sp>
        <p:nvSpPr>
          <p:cNvPr id="4" name="Espace réservé de l'image des diapositives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endParaRPr lang="fr-FR"/>
          </a:p>
        </p:txBody>
      </p:sp>
      <p:sp>
        <p:nvSpPr>
          <p:cNvPr id="5" name="Espace réservé des commentaires 4"/>
          <p:cNvSpPr>
            <a:spLocks noGrp="1"/>
          </p:cNvSpPr>
          <p:nvPr>
            <p:ph type="body" sz="quarter" idx="3"/>
          </p:nvPr>
        </p:nvSpPr>
        <p:spPr>
          <a:xfrm>
            <a:off x="709930" y="4861441"/>
            <a:ext cx="5679440" cy="4605576"/>
          </a:xfrm>
          <a:prstGeom prst="rect">
            <a:avLst/>
          </a:prstGeom>
        </p:spPr>
        <p:txBody>
          <a:bodyPr vert="horz" lIns="99048" tIns="49524" rIns="99048" bIns="49524"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fr-FR"/>
          </a:p>
        </p:txBody>
      </p:sp>
      <p:sp>
        <p:nvSpPr>
          <p:cNvPr id="7" name="Espace réservé du numéro de diapositive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F06A6FBF-B88C-46F0-92F6-F8CDB2108679}" type="slidenum">
              <a:rPr lang="fr-FR" smtClean="0"/>
              <a:pPr/>
              <a:t>‹N°›</a:t>
            </a:fld>
            <a:endParaRPr lang="fr-FR"/>
          </a:p>
        </p:txBody>
      </p:sp>
    </p:spTree>
    <p:extLst>
      <p:ext uri="{BB962C8B-B14F-4D97-AF65-F5344CB8AC3E}">
        <p14:creationId xmlns:p14="http://schemas.microsoft.com/office/powerpoint/2010/main" val="958454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F06A6FBF-B88C-46F0-92F6-F8CDB2108679}" type="slidenum">
              <a:rPr lang="fr-FR" smtClean="0"/>
              <a:pPr/>
              <a:t>5</a:t>
            </a:fld>
            <a:endParaRPr lang="fr-FR"/>
          </a:p>
        </p:txBody>
      </p:sp>
    </p:spTree>
    <p:extLst>
      <p:ext uri="{BB962C8B-B14F-4D97-AF65-F5344CB8AC3E}">
        <p14:creationId xmlns:p14="http://schemas.microsoft.com/office/powerpoint/2010/main" val="2436422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300" dirty="0"/>
              <a:t>Dans l’approche dimensionnelle de la prise en charge des addictions, ces différentes catégories ont été regroupées dans les troubles liés à l’usage de substances </a:t>
            </a:r>
            <a:r>
              <a:rPr lang="fr-FR" sz="1300" dirty="0" err="1"/>
              <a:t>psychoactives</a:t>
            </a:r>
            <a:r>
              <a:rPr lang="fr-FR" sz="1300" dirty="0"/>
              <a:t> </a:t>
            </a:r>
            <a:endParaRPr lang="fr-FR" dirty="0"/>
          </a:p>
        </p:txBody>
      </p:sp>
      <p:sp>
        <p:nvSpPr>
          <p:cNvPr id="4" name="Espace réservé du numéro de diapositive 3"/>
          <p:cNvSpPr>
            <a:spLocks noGrp="1"/>
          </p:cNvSpPr>
          <p:nvPr>
            <p:ph type="sldNum" sz="quarter" idx="10"/>
          </p:nvPr>
        </p:nvSpPr>
        <p:spPr/>
        <p:txBody>
          <a:bodyPr/>
          <a:lstStyle/>
          <a:p>
            <a:fld id="{F06A6FBF-B88C-46F0-92F6-F8CDB2108679}" type="slidenum">
              <a:rPr lang="fr-FR" smtClean="0"/>
              <a:pPr/>
              <a:t>26</a:t>
            </a:fld>
            <a:endParaRPr lang="fr-FR"/>
          </a:p>
        </p:txBody>
      </p:sp>
    </p:spTree>
    <p:extLst>
      <p:ext uri="{BB962C8B-B14F-4D97-AF65-F5344CB8AC3E}">
        <p14:creationId xmlns:p14="http://schemas.microsoft.com/office/powerpoint/2010/main" val="32337342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F06A6FBF-B88C-46F0-92F6-F8CDB2108679}" type="slidenum">
              <a:rPr lang="fr-FR" smtClean="0"/>
              <a:pPr/>
              <a:t>6</a:t>
            </a:fld>
            <a:endParaRPr lang="fr-FR"/>
          </a:p>
        </p:txBody>
      </p:sp>
    </p:spTree>
    <p:extLst>
      <p:ext uri="{BB962C8B-B14F-4D97-AF65-F5344CB8AC3E}">
        <p14:creationId xmlns:p14="http://schemas.microsoft.com/office/powerpoint/2010/main" val="1118041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a:t>Cette diapositive illustre l’importance de la consommation de drogues licites (alcool, tabac) dans le monde par rapport aux drogues illicites . Drogues illicites</a:t>
            </a:r>
            <a:r>
              <a:rPr lang="fr-FR" baseline="0" dirty="0"/>
              <a:t> augmentent alors  b</a:t>
            </a:r>
            <a:endParaRPr lang="fr-FR" dirty="0"/>
          </a:p>
        </p:txBody>
      </p:sp>
      <p:sp>
        <p:nvSpPr>
          <p:cNvPr id="4" name="Espace réservé du numéro de diapositive 3"/>
          <p:cNvSpPr>
            <a:spLocks noGrp="1"/>
          </p:cNvSpPr>
          <p:nvPr>
            <p:ph type="sldNum" sz="quarter" idx="10"/>
          </p:nvPr>
        </p:nvSpPr>
        <p:spPr/>
        <p:txBody>
          <a:bodyPr/>
          <a:lstStyle/>
          <a:p>
            <a:fld id="{F06A6FBF-B88C-46F0-92F6-F8CDB2108679}" type="slidenum">
              <a:rPr lang="fr-FR" smtClean="0"/>
              <a:pPr/>
              <a:t>7</a:t>
            </a:fld>
            <a:endParaRPr lang="fr-FR"/>
          </a:p>
        </p:txBody>
      </p:sp>
    </p:spTree>
    <p:extLst>
      <p:ext uri="{BB962C8B-B14F-4D97-AF65-F5344CB8AC3E}">
        <p14:creationId xmlns:p14="http://schemas.microsoft.com/office/powerpoint/2010/main" val="18324757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a:t>Tableau montrant qu’en Afrique la principale drogue consommée reste le cannabis mais que les drogues comme les opiacés naturels ou synthétiques ainsi que la cocaïne sont présents en raison de</a:t>
            </a:r>
            <a:r>
              <a:rPr lang="fr-FR" baseline="0" dirty="0"/>
              <a:t> la position privilégiée de l’Afrique lors du transit des drogues (diapos suivantes)</a:t>
            </a:r>
            <a:endParaRPr lang="fr-FR" dirty="0"/>
          </a:p>
        </p:txBody>
      </p:sp>
      <p:sp>
        <p:nvSpPr>
          <p:cNvPr id="4" name="Espace réservé du numéro de diapositive 3"/>
          <p:cNvSpPr>
            <a:spLocks noGrp="1"/>
          </p:cNvSpPr>
          <p:nvPr>
            <p:ph type="sldNum" sz="quarter" idx="10"/>
          </p:nvPr>
        </p:nvSpPr>
        <p:spPr/>
        <p:txBody>
          <a:bodyPr/>
          <a:lstStyle/>
          <a:p>
            <a:fld id="{F06A6FBF-B88C-46F0-92F6-F8CDB2108679}" type="slidenum">
              <a:rPr lang="fr-FR" smtClean="0"/>
              <a:pPr/>
              <a:t>8</a:t>
            </a:fld>
            <a:endParaRPr lang="fr-FR"/>
          </a:p>
        </p:txBody>
      </p:sp>
    </p:spTree>
    <p:extLst>
      <p:ext uri="{BB962C8B-B14F-4D97-AF65-F5344CB8AC3E}">
        <p14:creationId xmlns:p14="http://schemas.microsoft.com/office/powerpoint/2010/main" val="1874168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a:t>Modalités de consommation du produit: </a:t>
            </a:r>
            <a:r>
              <a:rPr lang="fr-FR" sz="1300" dirty="0">
                <a:solidFill>
                  <a:srgbClr val="000000"/>
                </a:solidFill>
                <a:latin typeface="Comic Sans MS" charset="0"/>
              </a:rPr>
              <a:t>Précocité, consommation auto thérapeutique, cumul des consommations, conduites d ’excès , répétition des consommations à risque</a:t>
            </a:r>
            <a:endParaRPr lang="fr-FR" b="0" dirty="0"/>
          </a:p>
        </p:txBody>
      </p:sp>
      <p:sp>
        <p:nvSpPr>
          <p:cNvPr id="4" name="Espace réservé du numéro de diapositive 3"/>
          <p:cNvSpPr>
            <a:spLocks noGrp="1"/>
          </p:cNvSpPr>
          <p:nvPr>
            <p:ph type="sldNum" sz="quarter" idx="10"/>
          </p:nvPr>
        </p:nvSpPr>
        <p:spPr/>
        <p:txBody>
          <a:bodyPr/>
          <a:lstStyle/>
          <a:p>
            <a:fld id="{F06A6FBF-B88C-46F0-92F6-F8CDB2108679}" type="slidenum">
              <a:rPr lang="fr-FR" smtClean="0"/>
              <a:pPr/>
              <a:t>9</a:t>
            </a:fld>
            <a:endParaRPr lang="fr-FR"/>
          </a:p>
        </p:txBody>
      </p:sp>
    </p:spTree>
    <p:extLst>
      <p:ext uri="{BB962C8B-B14F-4D97-AF65-F5344CB8AC3E}">
        <p14:creationId xmlns:p14="http://schemas.microsoft.com/office/powerpoint/2010/main" val="38996957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a:t>Cette diapositive illustre le fait que la dépendance dépend des drogues</a:t>
            </a:r>
            <a:r>
              <a:rPr lang="fr-FR" baseline="0" dirty="0"/>
              <a:t> consommées: le tabac est la substance qui entraine le plus de dépendance chez les usagers etc..</a:t>
            </a:r>
            <a:endParaRPr lang="fr-FR" dirty="0"/>
          </a:p>
        </p:txBody>
      </p:sp>
      <p:sp>
        <p:nvSpPr>
          <p:cNvPr id="4" name="Espace réservé du numéro de diapositive 3"/>
          <p:cNvSpPr>
            <a:spLocks noGrp="1"/>
          </p:cNvSpPr>
          <p:nvPr>
            <p:ph type="sldNum" sz="quarter" idx="10"/>
          </p:nvPr>
        </p:nvSpPr>
        <p:spPr/>
        <p:txBody>
          <a:bodyPr/>
          <a:lstStyle/>
          <a:p>
            <a:fld id="{F06A6FBF-B88C-46F0-92F6-F8CDB2108679}" type="slidenum">
              <a:rPr lang="fr-FR" smtClean="0"/>
              <a:pPr/>
              <a:t>13</a:t>
            </a:fld>
            <a:endParaRPr lang="fr-FR"/>
          </a:p>
        </p:txBody>
      </p:sp>
    </p:spTree>
    <p:extLst>
      <p:ext uri="{BB962C8B-B14F-4D97-AF65-F5344CB8AC3E}">
        <p14:creationId xmlns:p14="http://schemas.microsoft.com/office/powerpoint/2010/main" val="727363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a:t>Les dommages personnels, la dépendance et les dommages sociétaux ont été analysés par substance. L’héroïne</a:t>
            </a:r>
            <a:r>
              <a:rPr lang="fr-FR" baseline="0" dirty="0"/>
              <a:t> et la cocaïne sont les deux premières substances ayant les scores de dommages les plus élevés.</a:t>
            </a:r>
            <a:endParaRPr lang="fr-FR" dirty="0"/>
          </a:p>
        </p:txBody>
      </p:sp>
      <p:sp>
        <p:nvSpPr>
          <p:cNvPr id="4" name="Espace réservé du numéro de diapositive 3"/>
          <p:cNvSpPr>
            <a:spLocks noGrp="1"/>
          </p:cNvSpPr>
          <p:nvPr>
            <p:ph type="sldNum" sz="quarter" idx="10"/>
          </p:nvPr>
        </p:nvSpPr>
        <p:spPr/>
        <p:txBody>
          <a:bodyPr/>
          <a:lstStyle/>
          <a:p>
            <a:fld id="{F06A6FBF-B88C-46F0-92F6-F8CDB2108679}" type="slidenum">
              <a:rPr lang="fr-FR" smtClean="0"/>
              <a:pPr/>
              <a:t>14</a:t>
            </a:fld>
            <a:endParaRPr lang="fr-FR"/>
          </a:p>
        </p:txBody>
      </p:sp>
    </p:spTree>
    <p:extLst>
      <p:ext uri="{BB962C8B-B14F-4D97-AF65-F5344CB8AC3E}">
        <p14:creationId xmlns:p14="http://schemas.microsoft.com/office/powerpoint/2010/main" val="3073533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err="1"/>
              <a:t>Meme</a:t>
            </a:r>
            <a:r>
              <a:rPr lang="fr-FR" dirty="0"/>
              <a:t> diapo mais avec uniquement la dépendance te les dommages physiques</a:t>
            </a:r>
          </a:p>
        </p:txBody>
      </p:sp>
      <p:sp>
        <p:nvSpPr>
          <p:cNvPr id="4" name="Espace réservé du numéro de diapositive 3"/>
          <p:cNvSpPr>
            <a:spLocks noGrp="1"/>
          </p:cNvSpPr>
          <p:nvPr>
            <p:ph type="sldNum" sz="quarter" idx="10"/>
          </p:nvPr>
        </p:nvSpPr>
        <p:spPr/>
        <p:txBody>
          <a:bodyPr/>
          <a:lstStyle/>
          <a:p>
            <a:fld id="{F06A6FBF-B88C-46F0-92F6-F8CDB2108679}" type="slidenum">
              <a:rPr lang="fr-FR" smtClean="0"/>
              <a:pPr/>
              <a:t>15</a:t>
            </a:fld>
            <a:endParaRPr lang="fr-FR"/>
          </a:p>
        </p:txBody>
      </p:sp>
    </p:spTree>
    <p:extLst>
      <p:ext uri="{BB962C8B-B14F-4D97-AF65-F5344CB8AC3E}">
        <p14:creationId xmlns:p14="http://schemas.microsoft.com/office/powerpoint/2010/main" val="14406001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a:t>Terminer en citant les modes par voie cutanée (patchs) ou muqueuse (gingivale,</a:t>
            </a:r>
            <a:r>
              <a:rPr lang="fr-FR" baseline="0" dirty="0"/>
              <a:t> rectale).</a:t>
            </a:r>
            <a:endParaRPr lang="fr-FR" dirty="0"/>
          </a:p>
        </p:txBody>
      </p:sp>
      <p:sp>
        <p:nvSpPr>
          <p:cNvPr id="4" name="Espace réservé du numéro de diapositive 3"/>
          <p:cNvSpPr>
            <a:spLocks noGrp="1"/>
          </p:cNvSpPr>
          <p:nvPr>
            <p:ph type="sldNum" sz="quarter" idx="10"/>
          </p:nvPr>
        </p:nvSpPr>
        <p:spPr/>
        <p:txBody>
          <a:bodyPr/>
          <a:lstStyle/>
          <a:p>
            <a:fld id="{F06A6FBF-B88C-46F0-92F6-F8CDB2108679}" type="slidenum">
              <a:rPr lang="fr-FR" smtClean="0"/>
              <a:pPr/>
              <a:t>23</a:t>
            </a:fld>
            <a:endParaRPr lang="fr-FR"/>
          </a:p>
        </p:txBody>
      </p:sp>
    </p:spTree>
    <p:extLst>
      <p:ext uri="{BB962C8B-B14F-4D97-AF65-F5344CB8AC3E}">
        <p14:creationId xmlns:p14="http://schemas.microsoft.com/office/powerpoint/2010/main" val="15691925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pour modifier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CFB77248-A91B-434E-B459-E7A880207674}" type="datetime1">
              <a:rPr lang="fr-FR" smtClean="0"/>
              <a:pPr/>
              <a:t>28/07/2025</a:t>
            </a:fld>
            <a:endParaRPr lang="fr-FR"/>
          </a:p>
        </p:txBody>
      </p:sp>
      <p:sp>
        <p:nvSpPr>
          <p:cNvPr id="5" name="Espace réservé du pied de page 4"/>
          <p:cNvSpPr>
            <a:spLocks noGrp="1"/>
          </p:cNvSpPr>
          <p:nvPr>
            <p:ph type="ftr" sz="quarter" idx="11"/>
          </p:nvPr>
        </p:nvSpPr>
        <p:spPr/>
        <p:txBody>
          <a:bodyPr/>
          <a:lstStyle/>
          <a:p>
            <a:r>
              <a:rPr lang="fr-FR"/>
              <a:t>Module 1</a:t>
            </a:r>
          </a:p>
        </p:txBody>
      </p:sp>
      <p:sp>
        <p:nvSpPr>
          <p:cNvPr id="6" name="Espace réservé du numéro de diapositive 5"/>
          <p:cNvSpPr>
            <a:spLocks noGrp="1"/>
          </p:cNvSpPr>
          <p:nvPr>
            <p:ph type="sldNum" sz="quarter" idx="12"/>
          </p:nvPr>
        </p:nvSpPr>
        <p:spPr/>
        <p:txBody>
          <a:bodyPr/>
          <a:lstStyle/>
          <a:p>
            <a:fld id="{EABF6739-AEC9-4801-983E-531830886353}"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2B51AA11-5F49-41CD-BBFE-DD533ED937A4}" type="datetime1">
              <a:rPr lang="fr-FR" smtClean="0"/>
              <a:pPr/>
              <a:t>28/07/2025</a:t>
            </a:fld>
            <a:endParaRPr lang="fr-FR"/>
          </a:p>
        </p:txBody>
      </p:sp>
      <p:sp>
        <p:nvSpPr>
          <p:cNvPr id="5" name="Espace réservé du pied de page 4"/>
          <p:cNvSpPr>
            <a:spLocks noGrp="1"/>
          </p:cNvSpPr>
          <p:nvPr>
            <p:ph type="ftr" sz="quarter" idx="11"/>
          </p:nvPr>
        </p:nvSpPr>
        <p:spPr/>
        <p:txBody>
          <a:bodyPr/>
          <a:lstStyle/>
          <a:p>
            <a:r>
              <a:rPr lang="fr-FR"/>
              <a:t>Module 1</a:t>
            </a:r>
          </a:p>
        </p:txBody>
      </p:sp>
      <p:sp>
        <p:nvSpPr>
          <p:cNvPr id="6" name="Espace réservé du numéro de diapositive 5"/>
          <p:cNvSpPr>
            <a:spLocks noGrp="1"/>
          </p:cNvSpPr>
          <p:nvPr>
            <p:ph type="sldNum" sz="quarter" idx="12"/>
          </p:nvPr>
        </p:nvSpPr>
        <p:spPr/>
        <p:txBody>
          <a:bodyPr/>
          <a:lstStyle/>
          <a:p>
            <a:fld id="{EABF6739-AEC9-4801-983E-531830886353}"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Cliquez pour modifier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BF4D548A-29D4-4246-BA48-550D301F719B}" type="datetime1">
              <a:rPr lang="fr-FR" smtClean="0"/>
              <a:pPr/>
              <a:t>28/07/2025</a:t>
            </a:fld>
            <a:endParaRPr lang="fr-FR"/>
          </a:p>
        </p:txBody>
      </p:sp>
      <p:sp>
        <p:nvSpPr>
          <p:cNvPr id="5" name="Espace réservé du pied de page 4"/>
          <p:cNvSpPr>
            <a:spLocks noGrp="1"/>
          </p:cNvSpPr>
          <p:nvPr>
            <p:ph type="ftr" sz="quarter" idx="11"/>
          </p:nvPr>
        </p:nvSpPr>
        <p:spPr/>
        <p:txBody>
          <a:bodyPr/>
          <a:lstStyle/>
          <a:p>
            <a:r>
              <a:rPr lang="fr-FR"/>
              <a:t>Module 1</a:t>
            </a:r>
          </a:p>
        </p:txBody>
      </p:sp>
      <p:sp>
        <p:nvSpPr>
          <p:cNvPr id="6" name="Espace réservé du numéro de diapositive 5"/>
          <p:cNvSpPr>
            <a:spLocks noGrp="1"/>
          </p:cNvSpPr>
          <p:nvPr>
            <p:ph type="sldNum" sz="quarter" idx="12"/>
          </p:nvPr>
        </p:nvSpPr>
        <p:spPr/>
        <p:txBody>
          <a:bodyPr/>
          <a:lstStyle/>
          <a:p>
            <a:fld id="{EABF6739-AEC9-4801-983E-531830886353}"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5B4BF4B4-D8C4-4121-885B-509A60A2444C}" type="datetime1">
              <a:rPr lang="fr-FR" smtClean="0"/>
              <a:pPr/>
              <a:t>28/07/2025</a:t>
            </a:fld>
            <a:endParaRPr lang="fr-FR"/>
          </a:p>
        </p:txBody>
      </p:sp>
      <p:sp>
        <p:nvSpPr>
          <p:cNvPr id="5" name="Espace réservé du pied de page 4"/>
          <p:cNvSpPr>
            <a:spLocks noGrp="1"/>
          </p:cNvSpPr>
          <p:nvPr>
            <p:ph type="ftr" sz="quarter" idx="11"/>
          </p:nvPr>
        </p:nvSpPr>
        <p:spPr/>
        <p:txBody>
          <a:bodyPr/>
          <a:lstStyle/>
          <a:p>
            <a:r>
              <a:rPr lang="fr-FR"/>
              <a:t>Module 1</a:t>
            </a:r>
          </a:p>
        </p:txBody>
      </p:sp>
      <p:sp>
        <p:nvSpPr>
          <p:cNvPr id="6" name="Espace réservé du numéro de diapositive 5"/>
          <p:cNvSpPr>
            <a:spLocks noGrp="1"/>
          </p:cNvSpPr>
          <p:nvPr>
            <p:ph type="sldNum" sz="quarter" idx="12"/>
          </p:nvPr>
        </p:nvSpPr>
        <p:spPr/>
        <p:txBody>
          <a:bodyPr/>
          <a:lstStyle/>
          <a:p>
            <a:fld id="{EABF6739-AEC9-4801-983E-531830886353}"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pour modifier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FA75AAEA-AD6B-4B5C-9068-7A152813FBF4}" type="datetime1">
              <a:rPr lang="fr-FR" smtClean="0"/>
              <a:pPr/>
              <a:t>28/07/2025</a:t>
            </a:fld>
            <a:endParaRPr lang="fr-FR"/>
          </a:p>
        </p:txBody>
      </p:sp>
      <p:sp>
        <p:nvSpPr>
          <p:cNvPr id="5" name="Espace réservé du pied de page 4"/>
          <p:cNvSpPr>
            <a:spLocks noGrp="1"/>
          </p:cNvSpPr>
          <p:nvPr>
            <p:ph type="ftr" sz="quarter" idx="11"/>
          </p:nvPr>
        </p:nvSpPr>
        <p:spPr/>
        <p:txBody>
          <a:bodyPr/>
          <a:lstStyle/>
          <a:p>
            <a:r>
              <a:rPr lang="fr-FR"/>
              <a:t>Module 1</a:t>
            </a:r>
          </a:p>
        </p:txBody>
      </p:sp>
      <p:sp>
        <p:nvSpPr>
          <p:cNvPr id="6" name="Espace réservé du numéro de diapositive 5"/>
          <p:cNvSpPr>
            <a:spLocks noGrp="1"/>
          </p:cNvSpPr>
          <p:nvPr>
            <p:ph type="sldNum" sz="quarter" idx="12"/>
          </p:nvPr>
        </p:nvSpPr>
        <p:spPr/>
        <p:txBody>
          <a:bodyPr/>
          <a:lstStyle/>
          <a:p>
            <a:fld id="{EABF6739-AEC9-4801-983E-531830886353}"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32771941-05C2-4B12-A17F-094A18610547}" type="datetime1">
              <a:rPr lang="fr-FR" smtClean="0"/>
              <a:pPr/>
              <a:t>28/07/2025</a:t>
            </a:fld>
            <a:endParaRPr lang="fr-FR"/>
          </a:p>
        </p:txBody>
      </p:sp>
      <p:sp>
        <p:nvSpPr>
          <p:cNvPr id="6" name="Espace réservé du pied de page 5"/>
          <p:cNvSpPr>
            <a:spLocks noGrp="1"/>
          </p:cNvSpPr>
          <p:nvPr>
            <p:ph type="ftr" sz="quarter" idx="11"/>
          </p:nvPr>
        </p:nvSpPr>
        <p:spPr/>
        <p:txBody>
          <a:bodyPr/>
          <a:lstStyle/>
          <a:p>
            <a:r>
              <a:rPr lang="fr-FR"/>
              <a:t>Module 1</a:t>
            </a:r>
          </a:p>
        </p:txBody>
      </p:sp>
      <p:sp>
        <p:nvSpPr>
          <p:cNvPr id="7" name="Espace réservé du numéro de diapositive 6"/>
          <p:cNvSpPr>
            <a:spLocks noGrp="1"/>
          </p:cNvSpPr>
          <p:nvPr>
            <p:ph type="sldNum" sz="quarter" idx="12"/>
          </p:nvPr>
        </p:nvSpPr>
        <p:spPr/>
        <p:txBody>
          <a:bodyPr/>
          <a:lstStyle/>
          <a:p>
            <a:fld id="{EABF6739-AEC9-4801-983E-531830886353}"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pour modifier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5D66A8C6-D31B-482B-88BB-91B6C28C97EB}" type="datetime1">
              <a:rPr lang="fr-FR" smtClean="0"/>
              <a:pPr/>
              <a:t>28/07/2025</a:t>
            </a:fld>
            <a:endParaRPr lang="fr-FR"/>
          </a:p>
        </p:txBody>
      </p:sp>
      <p:sp>
        <p:nvSpPr>
          <p:cNvPr id="8" name="Espace réservé du pied de page 7"/>
          <p:cNvSpPr>
            <a:spLocks noGrp="1"/>
          </p:cNvSpPr>
          <p:nvPr>
            <p:ph type="ftr" sz="quarter" idx="11"/>
          </p:nvPr>
        </p:nvSpPr>
        <p:spPr/>
        <p:txBody>
          <a:bodyPr/>
          <a:lstStyle/>
          <a:p>
            <a:r>
              <a:rPr lang="fr-FR"/>
              <a:t>Module 1</a:t>
            </a:r>
          </a:p>
        </p:txBody>
      </p:sp>
      <p:sp>
        <p:nvSpPr>
          <p:cNvPr id="9" name="Espace réservé du numéro de diapositive 8"/>
          <p:cNvSpPr>
            <a:spLocks noGrp="1"/>
          </p:cNvSpPr>
          <p:nvPr>
            <p:ph type="sldNum" sz="quarter" idx="12"/>
          </p:nvPr>
        </p:nvSpPr>
        <p:spPr/>
        <p:txBody>
          <a:bodyPr/>
          <a:lstStyle/>
          <a:p>
            <a:fld id="{EABF6739-AEC9-4801-983E-531830886353}"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e la date 2"/>
          <p:cNvSpPr>
            <a:spLocks noGrp="1"/>
          </p:cNvSpPr>
          <p:nvPr>
            <p:ph type="dt" sz="half" idx="10"/>
          </p:nvPr>
        </p:nvSpPr>
        <p:spPr/>
        <p:txBody>
          <a:bodyPr/>
          <a:lstStyle/>
          <a:p>
            <a:fld id="{2925CDF3-0F4E-4014-8EA9-FFD8C8FE2272}" type="datetime1">
              <a:rPr lang="fr-FR" smtClean="0"/>
              <a:pPr/>
              <a:t>28/07/2025</a:t>
            </a:fld>
            <a:endParaRPr lang="fr-FR"/>
          </a:p>
        </p:txBody>
      </p:sp>
      <p:sp>
        <p:nvSpPr>
          <p:cNvPr id="4" name="Espace réservé du pied de page 3"/>
          <p:cNvSpPr>
            <a:spLocks noGrp="1"/>
          </p:cNvSpPr>
          <p:nvPr>
            <p:ph type="ftr" sz="quarter" idx="11"/>
          </p:nvPr>
        </p:nvSpPr>
        <p:spPr/>
        <p:txBody>
          <a:bodyPr/>
          <a:lstStyle/>
          <a:p>
            <a:r>
              <a:rPr lang="fr-FR"/>
              <a:t>Module 1</a:t>
            </a:r>
          </a:p>
        </p:txBody>
      </p:sp>
      <p:sp>
        <p:nvSpPr>
          <p:cNvPr id="5" name="Espace réservé du numéro de diapositive 4"/>
          <p:cNvSpPr>
            <a:spLocks noGrp="1"/>
          </p:cNvSpPr>
          <p:nvPr>
            <p:ph type="sldNum" sz="quarter" idx="12"/>
          </p:nvPr>
        </p:nvSpPr>
        <p:spPr/>
        <p:txBody>
          <a:bodyPr/>
          <a:lstStyle/>
          <a:p>
            <a:fld id="{EABF6739-AEC9-4801-983E-531830886353}"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04B2921-82D5-4E61-B406-1499357CD8B1}" type="datetime1">
              <a:rPr lang="fr-FR" smtClean="0"/>
              <a:pPr/>
              <a:t>28/07/2025</a:t>
            </a:fld>
            <a:endParaRPr lang="fr-FR"/>
          </a:p>
        </p:txBody>
      </p:sp>
      <p:sp>
        <p:nvSpPr>
          <p:cNvPr id="3" name="Espace réservé du pied de page 2"/>
          <p:cNvSpPr>
            <a:spLocks noGrp="1"/>
          </p:cNvSpPr>
          <p:nvPr>
            <p:ph type="ftr" sz="quarter" idx="11"/>
          </p:nvPr>
        </p:nvSpPr>
        <p:spPr/>
        <p:txBody>
          <a:bodyPr/>
          <a:lstStyle/>
          <a:p>
            <a:r>
              <a:rPr lang="fr-FR"/>
              <a:t>Module 1</a:t>
            </a:r>
          </a:p>
        </p:txBody>
      </p:sp>
      <p:sp>
        <p:nvSpPr>
          <p:cNvPr id="4" name="Espace réservé du numéro de diapositive 3"/>
          <p:cNvSpPr>
            <a:spLocks noGrp="1"/>
          </p:cNvSpPr>
          <p:nvPr>
            <p:ph type="sldNum" sz="quarter" idx="12"/>
          </p:nvPr>
        </p:nvSpPr>
        <p:spPr/>
        <p:txBody>
          <a:bodyPr/>
          <a:lstStyle/>
          <a:p>
            <a:fld id="{EABF6739-AEC9-4801-983E-531830886353}"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pour modifier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E1622720-EF28-4E33-94AB-3A9CB20DBAFC}" type="datetime1">
              <a:rPr lang="fr-FR" smtClean="0"/>
              <a:pPr/>
              <a:t>28/07/2025</a:t>
            </a:fld>
            <a:endParaRPr lang="fr-FR"/>
          </a:p>
        </p:txBody>
      </p:sp>
      <p:sp>
        <p:nvSpPr>
          <p:cNvPr id="6" name="Espace réservé du pied de page 5"/>
          <p:cNvSpPr>
            <a:spLocks noGrp="1"/>
          </p:cNvSpPr>
          <p:nvPr>
            <p:ph type="ftr" sz="quarter" idx="11"/>
          </p:nvPr>
        </p:nvSpPr>
        <p:spPr/>
        <p:txBody>
          <a:bodyPr/>
          <a:lstStyle/>
          <a:p>
            <a:r>
              <a:rPr lang="fr-FR"/>
              <a:t>Module 1</a:t>
            </a:r>
          </a:p>
        </p:txBody>
      </p:sp>
      <p:sp>
        <p:nvSpPr>
          <p:cNvPr id="7" name="Espace réservé du numéro de diapositive 6"/>
          <p:cNvSpPr>
            <a:spLocks noGrp="1"/>
          </p:cNvSpPr>
          <p:nvPr>
            <p:ph type="sldNum" sz="quarter" idx="12"/>
          </p:nvPr>
        </p:nvSpPr>
        <p:spPr/>
        <p:txBody>
          <a:bodyPr/>
          <a:lstStyle/>
          <a:p>
            <a:fld id="{EABF6739-AEC9-4801-983E-531830886353}"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pour modifier le style du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EF29DC37-728D-4135-8839-BBB034417FAB}" type="datetime1">
              <a:rPr lang="fr-FR" smtClean="0"/>
              <a:pPr/>
              <a:t>28/07/2025</a:t>
            </a:fld>
            <a:endParaRPr lang="fr-FR"/>
          </a:p>
        </p:txBody>
      </p:sp>
      <p:sp>
        <p:nvSpPr>
          <p:cNvPr id="6" name="Espace réservé du pied de page 5"/>
          <p:cNvSpPr>
            <a:spLocks noGrp="1"/>
          </p:cNvSpPr>
          <p:nvPr>
            <p:ph type="ftr" sz="quarter" idx="11"/>
          </p:nvPr>
        </p:nvSpPr>
        <p:spPr/>
        <p:txBody>
          <a:bodyPr/>
          <a:lstStyle/>
          <a:p>
            <a:r>
              <a:rPr lang="fr-FR"/>
              <a:t>Module 1</a:t>
            </a:r>
          </a:p>
        </p:txBody>
      </p:sp>
      <p:sp>
        <p:nvSpPr>
          <p:cNvPr id="7" name="Espace réservé du numéro de diapositive 6"/>
          <p:cNvSpPr>
            <a:spLocks noGrp="1"/>
          </p:cNvSpPr>
          <p:nvPr>
            <p:ph type="sldNum" sz="quarter" idx="12"/>
          </p:nvPr>
        </p:nvSpPr>
        <p:spPr/>
        <p:txBody>
          <a:bodyPr/>
          <a:lstStyle/>
          <a:p>
            <a:fld id="{EABF6739-AEC9-4801-983E-531830886353}"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Cliquez pour modifier le style du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FB16E9-3CE6-4FFB-9D32-A371E731040E}" type="datetime1">
              <a:rPr lang="fr-FR" smtClean="0"/>
              <a:pPr/>
              <a:t>28/07/2025</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a:t>Module 1</a:t>
            </a: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F6739-AEC9-4801-983E-531830886353}"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jpeg"/><Relationship Id="rId9"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4.xml"/><Relationship Id="rId5" Type="http://schemas.openxmlformats.org/officeDocument/2006/relationships/image" Target="../media/image25.jpeg"/><Relationship Id="rId4" Type="http://schemas.openxmlformats.org/officeDocument/2006/relationships/image" Target="../media/image24.jpeg"/></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30.jpeg"/></Relationships>
</file>

<file path=ppt/slides/_rels/slide2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6.tiff"/><Relationship Id="rId7" Type="http://schemas.openxmlformats.org/officeDocument/2006/relationships/image" Target="../media/image40.jpeg"/><Relationship Id="rId2" Type="http://schemas.openxmlformats.org/officeDocument/2006/relationships/image" Target="../media/image35.png"/><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emf"/></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grpSp>
        <p:nvGrpSpPr>
          <p:cNvPr id="2" name="Group 1"/>
          <p:cNvGrpSpPr>
            <a:grpSpLocks/>
          </p:cNvGrpSpPr>
          <p:nvPr/>
        </p:nvGrpSpPr>
        <p:grpSpPr bwMode="auto">
          <a:xfrm>
            <a:off x="1259632" y="908720"/>
            <a:ext cx="5760640" cy="1006445"/>
            <a:chOff x="0" y="0"/>
            <a:chExt cx="39605" cy="7921"/>
          </a:xfrm>
        </p:grpSpPr>
        <p:sp>
          <p:nvSpPr>
            <p:cNvPr id="199156" name="Shape 1318"/>
            <p:cNvSpPr>
              <a:spLocks/>
            </p:cNvSpPr>
            <p:nvPr/>
          </p:nvSpPr>
          <p:spPr bwMode="auto">
            <a:xfrm>
              <a:off x="23763" y="0"/>
              <a:ext cx="15842" cy="7921"/>
            </a:xfrm>
            <a:custGeom>
              <a:avLst/>
              <a:gdLst>
                <a:gd name="T0" fmla="*/ 0 w 1584236"/>
                <a:gd name="T1" fmla="*/ 0 h 792124"/>
                <a:gd name="T2" fmla="*/ 1584236 w 1584236"/>
                <a:gd name="T3" fmla="*/ 792124 h 792124"/>
              </a:gdLst>
              <a:ahLst/>
              <a:cxnLst>
                <a:cxn ang="0">
                  <a:pos x="792124" y="0"/>
                </a:cxn>
                <a:cxn ang="0">
                  <a:pos x="1584236" y="792124"/>
                </a:cxn>
                <a:cxn ang="0">
                  <a:pos x="0" y="792124"/>
                </a:cxn>
                <a:cxn ang="0">
                  <a:pos x="792124" y="0"/>
                </a:cxn>
              </a:cxnLst>
              <a:rect l="T0" t="T1" r="T2" b="T3"/>
              <a:pathLst>
                <a:path w="1584236" h="792124">
                  <a:moveTo>
                    <a:pt x="792124" y="0"/>
                  </a:moveTo>
                  <a:cubicBezTo>
                    <a:pt x="1229589" y="0"/>
                    <a:pt x="1584236" y="354648"/>
                    <a:pt x="1584236" y="792124"/>
                  </a:cubicBezTo>
                  <a:lnTo>
                    <a:pt x="0" y="792124"/>
                  </a:lnTo>
                  <a:cubicBezTo>
                    <a:pt x="0" y="354648"/>
                    <a:pt x="354648" y="0"/>
                    <a:pt x="792124" y="0"/>
                  </a:cubicBezTo>
                  <a:close/>
                </a:path>
              </a:pathLst>
            </a:custGeom>
            <a:solidFill>
              <a:srgbClr val="005493"/>
            </a:solidFill>
            <a:ln w="0">
              <a:solidFill>
                <a:srgbClr val="FF0000"/>
              </a:solidFill>
              <a:miter lim="127000"/>
              <a:headEnd/>
              <a:tailEnd/>
            </a:ln>
          </p:spPr>
          <p:txBody>
            <a:bodyPr vert="horz" wrap="square" lIns="91440" tIns="45720" rIns="91440" bIns="45720" numCol="1" anchor="t" anchorCtr="0" compatLnSpc="1">
              <a:prstTxWarp prst="textNoShape">
                <a:avLst/>
              </a:prstTxWarp>
            </a:bodyPr>
            <a:lstStyle/>
            <a:p>
              <a:endParaRPr lang="fr-FR"/>
            </a:p>
          </p:txBody>
        </p:sp>
        <p:sp>
          <p:nvSpPr>
            <p:cNvPr id="199157" name="Shape 1319"/>
            <p:cNvSpPr>
              <a:spLocks/>
            </p:cNvSpPr>
            <p:nvPr/>
          </p:nvSpPr>
          <p:spPr bwMode="auto">
            <a:xfrm>
              <a:off x="15842" y="0"/>
              <a:ext cx="15842" cy="7921"/>
            </a:xfrm>
            <a:custGeom>
              <a:avLst/>
              <a:gdLst>
                <a:gd name="T0" fmla="*/ 0 w 1584236"/>
                <a:gd name="T1" fmla="*/ 0 h 792124"/>
                <a:gd name="T2" fmla="*/ 1584236 w 1584236"/>
                <a:gd name="T3" fmla="*/ 792124 h 792124"/>
              </a:gdLst>
              <a:ahLst/>
              <a:cxnLst>
                <a:cxn ang="0">
                  <a:pos x="792124" y="0"/>
                </a:cxn>
                <a:cxn ang="0">
                  <a:pos x="1584236" y="792124"/>
                </a:cxn>
                <a:cxn ang="0">
                  <a:pos x="0" y="792124"/>
                </a:cxn>
                <a:cxn ang="0">
                  <a:pos x="792124" y="0"/>
                </a:cxn>
              </a:cxnLst>
              <a:rect l="T0" t="T1" r="T2" b="T3"/>
              <a:pathLst>
                <a:path w="1584236" h="792124">
                  <a:moveTo>
                    <a:pt x="792124" y="0"/>
                  </a:moveTo>
                  <a:cubicBezTo>
                    <a:pt x="1229589" y="0"/>
                    <a:pt x="1584236" y="354648"/>
                    <a:pt x="1584236" y="792124"/>
                  </a:cubicBezTo>
                  <a:lnTo>
                    <a:pt x="0" y="792124"/>
                  </a:lnTo>
                  <a:cubicBezTo>
                    <a:pt x="0" y="354648"/>
                    <a:pt x="354648" y="0"/>
                    <a:pt x="792124" y="0"/>
                  </a:cubicBezTo>
                  <a:close/>
                </a:path>
              </a:pathLst>
            </a:custGeom>
            <a:solidFill>
              <a:srgbClr val="00ACED"/>
            </a:solidFill>
            <a:ln w="0">
              <a:solidFill>
                <a:srgbClr val="FF0000"/>
              </a:solidFill>
              <a:miter lim="127000"/>
              <a:headEnd/>
              <a:tailEnd/>
            </a:ln>
          </p:spPr>
          <p:txBody>
            <a:bodyPr vert="horz" wrap="square" lIns="91440" tIns="45720" rIns="91440" bIns="45720" numCol="1" anchor="t" anchorCtr="0" compatLnSpc="1">
              <a:prstTxWarp prst="textNoShape">
                <a:avLst/>
              </a:prstTxWarp>
            </a:bodyPr>
            <a:lstStyle/>
            <a:p>
              <a:endParaRPr lang="fr-FR"/>
            </a:p>
          </p:txBody>
        </p:sp>
        <p:sp>
          <p:nvSpPr>
            <p:cNvPr id="199158" name="Shape 1320"/>
            <p:cNvSpPr>
              <a:spLocks/>
            </p:cNvSpPr>
            <p:nvPr/>
          </p:nvSpPr>
          <p:spPr bwMode="auto">
            <a:xfrm>
              <a:off x="7921" y="0"/>
              <a:ext cx="15842" cy="7921"/>
            </a:xfrm>
            <a:custGeom>
              <a:avLst/>
              <a:gdLst>
                <a:gd name="T0" fmla="*/ 0 w 1584236"/>
                <a:gd name="T1" fmla="*/ 0 h 792124"/>
                <a:gd name="T2" fmla="*/ 1584236 w 1584236"/>
                <a:gd name="T3" fmla="*/ 792124 h 792124"/>
              </a:gdLst>
              <a:ahLst/>
              <a:cxnLst>
                <a:cxn ang="0">
                  <a:pos x="792124" y="0"/>
                </a:cxn>
                <a:cxn ang="0">
                  <a:pos x="1584236" y="792124"/>
                </a:cxn>
                <a:cxn ang="0">
                  <a:pos x="0" y="792124"/>
                </a:cxn>
                <a:cxn ang="0">
                  <a:pos x="792124" y="0"/>
                </a:cxn>
              </a:cxnLst>
              <a:rect l="T0" t="T1" r="T2" b="T3"/>
              <a:pathLst>
                <a:path w="1584236" h="792124">
                  <a:moveTo>
                    <a:pt x="792124" y="0"/>
                  </a:moveTo>
                  <a:cubicBezTo>
                    <a:pt x="1229589" y="0"/>
                    <a:pt x="1584236" y="354648"/>
                    <a:pt x="1584236" y="792124"/>
                  </a:cubicBezTo>
                  <a:lnTo>
                    <a:pt x="0" y="792124"/>
                  </a:lnTo>
                  <a:cubicBezTo>
                    <a:pt x="0" y="354648"/>
                    <a:pt x="354648" y="0"/>
                    <a:pt x="792124" y="0"/>
                  </a:cubicBezTo>
                  <a:close/>
                </a:path>
              </a:pathLst>
            </a:custGeom>
            <a:solidFill>
              <a:srgbClr val="A5D8F4"/>
            </a:solidFill>
            <a:ln w="0">
              <a:solidFill>
                <a:srgbClr val="FF0000"/>
              </a:solidFill>
              <a:miter lim="127000"/>
              <a:headEnd/>
              <a:tailEnd/>
            </a:ln>
          </p:spPr>
          <p:txBody>
            <a:bodyPr vert="horz" wrap="square" lIns="91440" tIns="45720" rIns="91440" bIns="45720" numCol="1" anchor="t" anchorCtr="0" compatLnSpc="1">
              <a:prstTxWarp prst="textNoShape">
                <a:avLst/>
              </a:prstTxWarp>
            </a:bodyPr>
            <a:lstStyle/>
            <a:p>
              <a:endParaRPr lang="fr-FR"/>
            </a:p>
          </p:txBody>
        </p:sp>
        <p:sp>
          <p:nvSpPr>
            <p:cNvPr id="199159" name="Shape 1321"/>
            <p:cNvSpPr>
              <a:spLocks/>
            </p:cNvSpPr>
            <p:nvPr/>
          </p:nvSpPr>
          <p:spPr bwMode="auto">
            <a:xfrm>
              <a:off x="0" y="0"/>
              <a:ext cx="15842" cy="7921"/>
            </a:xfrm>
            <a:custGeom>
              <a:avLst/>
              <a:gdLst>
                <a:gd name="T0" fmla="*/ 0 w 1584236"/>
                <a:gd name="T1" fmla="*/ 0 h 792124"/>
                <a:gd name="T2" fmla="*/ 1584236 w 1584236"/>
                <a:gd name="T3" fmla="*/ 792124 h 792124"/>
              </a:gdLst>
              <a:ahLst/>
              <a:cxnLst>
                <a:cxn ang="0">
                  <a:pos x="792124" y="0"/>
                </a:cxn>
                <a:cxn ang="0">
                  <a:pos x="1584236" y="792124"/>
                </a:cxn>
                <a:cxn ang="0">
                  <a:pos x="0" y="792124"/>
                </a:cxn>
                <a:cxn ang="0">
                  <a:pos x="792124" y="0"/>
                </a:cxn>
              </a:cxnLst>
              <a:rect l="T0" t="T1" r="T2" b="T3"/>
              <a:pathLst>
                <a:path w="1584236" h="792124">
                  <a:moveTo>
                    <a:pt x="792124" y="0"/>
                  </a:moveTo>
                  <a:cubicBezTo>
                    <a:pt x="1229589" y="0"/>
                    <a:pt x="1584236" y="354648"/>
                    <a:pt x="1584236" y="792124"/>
                  </a:cubicBezTo>
                  <a:lnTo>
                    <a:pt x="0" y="792124"/>
                  </a:lnTo>
                  <a:cubicBezTo>
                    <a:pt x="0" y="354648"/>
                    <a:pt x="354648" y="0"/>
                    <a:pt x="792124" y="0"/>
                  </a:cubicBezTo>
                  <a:close/>
                </a:path>
              </a:pathLst>
            </a:custGeom>
            <a:solidFill>
              <a:srgbClr val="A5D8F4"/>
            </a:solidFill>
            <a:ln w="0">
              <a:solidFill>
                <a:srgbClr val="FF0000"/>
              </a:solidFill>
              <a:miter lim="127000"/>
              <a:headEnd/>
              <a:tailEnd/>
            </a:ln>
          </p:spPr>
          <p:txBody>
            <a:bodyPr vert="horz" wrap="square" lIns="91440" tIns="45720" rIns="91440" bIns="45720" numCol="1" anchor="t" anchorCtr="0" compatLnSpc="1">
              <a:prstTxWarp prst="textNoShape">
                <a:avLst/>
              </a:prstTxWarp>
            </a:bodyPr>
            <a:lstStyle/>
            <a:p>
              <a:endParaRPr lang="fr-FR"/>
            </a:p>
          </p:txBody>
        </p:sp>
      </p:grpSp>
      <p:sp>
        <p:nvSpPr>
          <p:cNvPr id="2060"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grpSp>
        <p:nvGrpSpPr>
          <p:cNvPr id="3" name="Group 7"/>
          <p:cNvGrpSpPr>
            <a:grpSpLocks/>
          </p:cNvGrpSpPr>
          <p:nvPr/>
        </p:nvGrpSpPr>
        <p:grpSpPr bwMode="auto">
          <a:xfrm>
            <a:off x="1331640" y="3214716"/>
            <a:ext cx="5760640" cy="1006445"/>
            <a:chOff x="0" y="0"/>
            <a:chExt cx="39605" cy="7921"/>
          </a:xfrm>
        </p:grpSpPr>
        <p:sp>
          <p:nvSpPr>
            <p:cNvPr id="199162" name="Shape 1398"/>
            <p:cNvSpPr>
              <a:spLocks/>
            </p:cNvSpPr>
            <p:nvPr/>
          </p:nvSpPr>
          <p:spPr bwMode="auto">
            <a:xfrm>
              <a:off x="0" y="0"/>
              <a:ext cx="15842" cy="7921"/>
            </a:xfrm>
            <a:custGeom>
              <a:avLst/>
              <a:gdLst>
                <a:gd name="T0" fmla="*/ 0 w 1584236"/>
                <a:gd name="T1" fmla="*/ 0 h 792125"/>
                <a:gd name="T2" fmla="*/ 1584236 w 1584236"/>
                <a:gd name="T3" fmla="*/ 792125 h 792125"/>
              </a:gdLst>
              <a:ahLst/>
              <a:cxnLst>
                <a:cxn ang="0">
                  <a:pos x="0" y="0"/>
                </a:cxn>
                <a:cxn ang="0">
                  <a:pos x="1584236" y="0"/>
                </a:cxn>
                <a:cxn ang="0">
                  <a:pos x="792112" y="792125"/>
                </a:cxn>
                <a:cxn ang="0">
                  <a:pos x="0" y="0"/>
                </a:cxn>
              </a:cxnLst>
              <a:rect l="T0" t="T1" r="T2" b="T3"/>
              <a:pathLst>
                <a:path w="1584236" h="792125">
                  <a:moveTo>
                    <a:pt x="0" y="0"/>
                  </a:moveTo>
                  <a:lnTo>
                    <a:pt x="1584236" y="0"/>
                  </a:lnTo>
                  <a:cubicBezTo>
                    <a:pt x="1584236" y="437477"/>
                    <a:pt x="1229589" y="792125"/>
                    <a:pt x="792112" y="792125"/>
                  </a:cubicBezTo>
                  <a:cubicBezTo>
                    <a:pt x="354648" y="792125"/>
                    <a:pt x="0" y="437477"/>
                    <a:pt x="0" y="0"/>
                  </a:cubicBezTo>
                  <a:close/>
                </a:path>
              </a:pathLst>
            </a:custGeom>
            <a:solidFill>
              <a:srgbClr val="005493"/>
            </a:solidFill>
            <a:ln w="0">
              <a:solidFill>
                <a:srgbClr val="FF0000"/>
              </a:solidFill>
              <a:miter lim="127000"/>
              <a:headEnd/>
              <a:tailEnd/>
            </a:ln>
          </p:spPr>
          <p:txBody>
            <a:bodyPr vert="horz" wrap="square" lIns="91440" tIns="45720" rIns="91440" bIns="45720" numCol="1" anchor="t" anchorCtr="0" compatLnSpc="1">
              <a:prstTxWarp prst="textNoShape">
                <a:avLst/>
              </a:prstTxWarp>
            </a:bodyPr>
            <a:lstStyle/>
            <a:p>
              <a:endParaRPr lang="fr-FR"/>
            </a:p>
          </p:txBody>
        </p:sp>
        <p:sp>
          <p:nvSpPr>
            <p:cNvPr id="199163" name="Shape 1399"/>
            <p:cNvSpPr>
              <a:spLocks/>
            </p:cNvSpPr>
            <p:nvPr/>
          </p:nvSpPr>
          <p:spPr bwMode="auto">
            <a:xfrm>
              <a:off x="7921" y="0"/>
              <a:ext cx="15842" cy="7921"/>
            </a:xfrm>
            <a:custGeom>
              <a:avLst/>
              <a:gdLst>
                <a:gd name="T0" fmla="*/ 0 w 1584236"/>
                <a:gd name="T1" fmla="*/ 0 h 792125"/>
                <a:gd name="T2" fmla="*/ 1584236 w 1584236"/>
                <a:gd name="T3" fmla="*/ 792125 h 792125"/>
              </a:gdLst>
              <a:ahLst/>
              <a:cxnLst>
                <a:cxn ang="0">
                  <a:pos x="0" y="0"/>
                </a:cxn>
                <a:cxn ang="0">
                  <a:pos x="1584236" y="0"/>
                </a:cxn>
                <a:cxn ang="0">
                  <a:pos x="792111" y="792125"/>
                </a:cxn>
                <a:cxn ang="0">
                  <a:pos x="0" y="0"/>
                </a:cxn>
              </a:cxnLst>
              <a:rect l="T0" t="T1" r="T2" b="T3"/>
              <a:pathLst>
                <a:path w="1584236" h="792125">
                  <a:moveTo>
                    <a:pt x="0" y="0"/>
                  </a:moveTo>
                  <a:lnTo>
                    <a:pt x="1584236" y="0"/>
                  </a:lnTo>
                  <a:cubicBezTo>
                    <a:pt x="1584236" y="437477"/>
                    <a:pt x="1229589" y="792125"/>
                    <a:pt x="792111" y="792125"/>
                  </a:cubicBezTo>
                  <a:cubicBezTo>
                    <a:pt x="354647" y="792125"/>
                    <a:pt x="0" y="437477"/>
                    <a:pt x="0" y="0"/>
                  </a:cubicBezTo>
                  <a:close/>
                </a:path>
              </a:pathLst>
            </a:custGeom>
            <a:solidFill>
              <a:srgbClr val="00ACED"/>
            </a:solidFill>
            <a:ln w="0">
              <a:solidFill>
                <a:srgbClr val="FF0000"/>
              </a:solidFill>
              <a:miter lim="127000"/>
              <a:headEnd/>
              <a:tailEnd/>
            </a:ln>
          </p:spPr>
          <p:txBody>
            <a:bodyPr vert="horz" wrap="square" lIns="91440" tIns="45720" rIns="91440" bIns="45720" numCol="1" anchor="t" anchorCtr="0" compatLnSpc="1">
              <a:prstTxWarp prst="textNoShape">
                <a:avLst/>
              </a:prstTxWarp>
            </a:bodyPr>
            <a:lstStyle/>
            <a:p>
              <a:endParaRPr lang="fr-FR"/>
            </a:p>
          </p:txBody>
        </p:sp>
        <p:sp>
          <p:nvSpPr>
            <p:cNvPr id="199164" name="Shape 1400"/>
            <p:cNvSpPr>
              <a:spLocks/>
            </p:cNvSpPr>
            <p:nvPr/>
          </p:nvSpPr>
          <p:spPr bwMode="auto">
            <a:xfrm>
              <a:off x="15842" y="0"/>
              <a:ext cx="15842" cy="7921"/>
            </a:xfrm>
            <a:custGeom>
              <a:avLst/>
              <a:gdLst>
                <a:gd name="T0" fmla="*/ 0 w 1584236"/>
                <a:gd name="T1" fmla="*/ 0 h 792125"/>
                <a:gd name="T2" fmla="*/ 1584236 w 1584236"/>
                <a:gd name="T3" fmla="*/ 792125 h 792125"/>
              </a:gdLst>
              <a:ahLst/>
              <a:cxnLst>
                <a:cxn ang="0">
                  <a:pos x="0" y="0"/>
                </a:cxn>
                <a:cxn ang="0">
                  <a:pos x="1584236" y="0"/>
                </a:cxn>
                <a:cxn ang="0">
                  <a:pos x="792112" y="792125"/>
                </a:cxn>
                <a:cxn ang="0">
                  <a:pos x="0" y="0"/>
                </a:cxn>
              </a:cxnLst>
              <a:rect l="T0" t="T1" r="T2" b="T3"/>
              <a:pathLst>
                <a:path w="1584236" h="792125">
                  <a:moveTo>
                    <a:pt x="0" y="0"/>
                  </a:moveTo>
                  <a:lnTo>
                    <a:pt x="1584236" y="0"/>
                  </a:lnTo>
                  <a:cubicBezTo>
                    <a:pt x="1584236" y="437477"/>
                    <a:pt x="1229589" y="792125"/>
                    <a:pt x="792112" y="792125"/>
                  </a:cubicBezTo>
                  <a:cubicBezTo>
                    <a:pt x="354648" y="792125"/>
                    <a:pt x="0" y="437477"/>
                    <a:pt x="0" y="0"/>
                  </a:cubicBezTo>
                  <a:close/>
                </a:path>
              </a:pathLst>
            </a:custGeom>
            <a:solidFill>
              <a:srgbClr val="A5D8F4"/>
            </a:solidFill>
            <a:ln w="0">
              <a:solidFill>
                <a:srgbClr val="FF0000"/>
              </a:solidFill>
              <a:miter lim="127000"/>
              <a:headEnd/>
              <a:tailEnd/>
            </a:ln>
          </p:spPr>
          <p:txBody>
            <a:bodyPr vert="horz" wrap="square" lIns="91440" tIns="45720" rIns="91440" bIns="45720" numCol="1" anchor="t" anchorCtr="0" compatLnSpc="1">
              <a:prstTxWarp prst="textNoShape">
                <a:avLst/>
              </a:prstTxWarp>
            </a:bodyPr>
            <a:lstStyle/>
            <a:p>
              <a:endParaRPr lang="fr-FR"/>
            </a:p>
          </p:txBody>
        </p:sp>
        <p:sp>
          <p:nvSpPr>
            <p:cNvPr id="199165" name="Shape 1401"/>
            <p:cNvSpPr>
              <a:spLocks/>
            </p:cNvSpPr>
            <p:nvPr/>
          </p:nvSpPr>
          <p:spPr bwMode="auto">
            <a:xfrm>
              <a:off x="23763" y="0"/>
              <a:ext cx="15842" cy="7921"/>
            </a:xfrm>
            <a:custGeom>
              <a:avLst/>
              <a:gdLst>
                <a:gd name="T0" fmla="*/ 0 w 1584236"/>
                <a:gd name="T1" fmla="*/ 0 h 792125"/>
                <a:gd name="T2" fmla="*/ 1584236 w 1584236"/>
                <a:gd name="T3" fmla="*/ 792125 h 792125"/>
              </a:gdLst>
              <a:ahLst/>
              <a:cxnLst>
                <a:cxn ang="0">
                  <a:pos x="0" y="0"/>
                </a:cxn>
                <a:cxn ang="0">
                  <a:pos x="1584236" y="0"/>
                </a:cxn>
                <a:cxn ang="0">
                  <a:pos x="792111" y="792125"/>
                </a:cxn>
                <a:cxn ang="0">
                  <a:pos x="0" y="0"/>
                </a:cxn>
              </a:cxnLst>
              <a:rect l="T0" t="T1" r="T2" b="T3"/>
              <a:pathLst>
                <a:path w="1584236" h="792125">
                  <a:moveTo>
                    <a:pt x="0" y="0"/>
                  </a:moveTo>
                  <a:lnTo>
                    <a:pt x="1584236" y="0"/>
                  </a:lnTo>
                  <a:cubicBezTo>
                    <a:pt x="1584236" y="437477"/>
                    <a:pt x="1229589" y="792125"/>
                    <a:pt x="792111" y="792125"/>
                  </a:cubicBezTo>
                  <a:cubicBezTo>
                    <a:pt x="354647" y="792125"/>
                    <a:pt x="0" y="437477"/>
                    <a:pt x="0" y="0"/>
                  </a:cubicBezTo>
                  <a:close/>
                </a:path>
              </a:pathLst>
            </a:custGeom>
            <a:solidFill>
              <a:srgbClr val="A5D8F4"/>
            </a:solidFill>
            <a:ln w="0">
              <a:solidFill>
                <a:srgbClr val="FF0000"/>
              </a:solidFill>
              <a:miter lim="127000"/>
              <a:headEnd/>
              <a:tailEnd/>
            </a:ln>
          </p:spPr>
          <p:txBody>
            <a:bodyPr vert="horz" wrap="square" lIns="91440" tIns="45720" rIns="91440" bIns="45720" numCol="1" anchor="t" anchorCtr="0" compatLnSpc="1">
              <a:prstTxWarp prst="textNoShape">
                <a:avLst/>
              </a:prstTxWarp>
            </a:bodyPr>
            <a:lstStyle/>
            <a:p>
              <a:endParaRPr lang="fr-FR"/>
            </a:p>
          </p:txBody>
        </p:sp>
      </p:grpSp>
      <p:sp>
        <p:nvSpPr>
          <p:cNvPr id="2061" name="Rectangle 13"/>
          <p:cNvSpPr>
            <a:spLocks noChangeArrowheads="1"/>
          </p:cNvSpPr>
          <p:nvPr/>
        </p:nvSpPr>
        <p:spPr bwMode="auto">
          <a:xfrm>
            <a:off x="1331640" y="1902607"/>
            <a:ext cx="6912768" cy="1769715"/>
          </a:xfrm>
          <a:prstGeom prst="rect">
            <a:avLst/>
          </a:prstGeom>
          <a:noFill/>
          <a:ln w="9525">
            <a:noFill/>
            <a:miter lim="800000"/>
            <a:headEnd/>
            <a:tailEnd/>
          </a:ln>
          <a:effectLst/>
        </p:spPr>
        <p:txBody>
          <a:bodyPr vert="horz" wrap="square" lIns="6348" tIns="45720" rIns="1012506"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fr-FR" sz="2800" b="1" dirty="0">
                <a:solidFill>
                  <a:srgbClr val="0070C0"/>
                </a:solidFill>
                <a:latin typeface="Arial" pitchFamily="34" charset="0"/>
                <a:ea typeface="Calibri" pitchFamily="34" charset="0"/>
                <a:cs typeface="Arial" pitchFamily="34" charset="0"/>
              </a:rPr>
              <a:t>Atelier CFD </a:t>
            </a:r>
            <a:r>
              <a:rPr kumimoji="0" lang="fr-FR" sz="2800" b="1" i="0" u="none" strike="noStrike" cap="none" normalizeH="0" baseline="0" dirty="0">
                <a:ln>
                  <a:noFill/>
                </a:ln>
                <a:solidFill>
                  <a:srgbClr val="0070C0"/>
                </a:solidFill>
                <a:effectLst/>
                <a:latin typeface="Arial" pitchFamily="34" charset="0"/>
                <a:ea typeface="Calibri" pitchFamily="34" charset="0"/>
                <a:cs typeface="Arial" pitchFamily="34" charset="0"/>
              </a:rPr>
              <a:t>M</a:t>
            </a:r>
            <a:r>
              <a:rPr kumimoji="0" lang="fr-FR" sz="2800" b="1" i="0" u="none" strike="noStrike" cap="none" normalizeH="0" baseline="0" dirty="0" bmk="">
                <a:ln>
                  <a:noFill/>
                </a:ln>
                <a:solidFill>
                  <a:srgbClr val="0070C0"/>
                </a:solidFill>
                <a:effectLst/>
                <a:latin typeface="Arial" pitchFamily="34" charset="0"/>
                <a:ea typeface="Calibri" pitchFamily="34" charset="0"/>
                <a:cs typeface="Arial" pitchFamily="34" charset="0"/>
              </a:rPr>
              <a:t>odule 1 : Connaissances</a:t>
            </a:r>
            <a:r>
              <a:rPr kumimoji="0" lang="fr-FR" sz="2800" b="1" i="0" u="none" strike="noStrike" cap="none" normalizeH="0" dirty="0" bmk="">
                <a:ln>
                  <a:noFill/>
                </a:ln>
                <a:solidFill>
                  <a:srgbClr val="0070C0"/>
                </a:solidFill>
                <a:effectLst/>
                <a:latin typeface="Arial" pitchFamily="34" charset="0"/>
                <a:ea typeface="Calibri" pitchFamily="34" charset="0"/>
                <a:cs typeface="Arial" pitchFamily="34" charset="0"/>
              </a:rPr>
              <a:t> de base sur les addictions et produits</a:t>
            </a:r>
            <a:endParaRPr kumimoji="0" lang="fr-FR" sz="6600" b="1" i="0" u="none" strike="noStrike" cap="none" normalizeH="0" baseline="0" dirty="0">
              <a:ln>
                <a:noFill/>
              </a:ln>
              <a:solidFill>
                <a:srgbClr val="005493"/>
              </a:solidFill>
              <a:effectLst/>
              <a:latin typeface="Arial" pitchFamily="34" charset="0"/>
              <a:ea typeface="Calibri" pitchFamily="34"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2800" b="0" i="0" u="none" strike="noStrike" cap="none" normalizeH="0" baseline="0" dirty="0">
              <a:ln>
                <a:noFill/>
              </a:ln>
              <a:solidFill>
                <a:schemeClr val="tx1"/>
              </a:solidFill>
              <a:effectLst/>
              <a:latin typeface="Arial" pitchFamily="34" charset="0"/>
              <a:cs typeface="Arial" pitchFamily="34" charset="0"/>
            </a:endParaRPr>
          </a:p>
        </p:txBody>
      </p:sp>
      <p:sp>
        <p:nvSpPr>
          <p:cNvPr id="15" name="ZoneTexte 14"/>
          <p:cNvSpPr txBox="1"/>
          <p:nvPr/>
        </p:nvSpPr>
        <p:spPr>
          <a:xfrm>
            <a:off x="395536" y="5302949"/>
            <a:ext cx="8352928" cy="923330"/>
          </a:xfrm>
          <a:prstGeom prst="rect">
            <a:avLst/>
          </a:prstGeom>
          <a:noFill/>
        </p:spPr>
        <p:txBody>
          <a:bodyPr wrap="square" rtlCol="0">
            <a:spAutoFit/>
          </a:bodyPr>
          <a:lstStyle/>
          <a:p>
            <a:r>
              <a:rPr lang="fr-FR" dirty="0">
                <a:solidFill>
                  <a:schemeClr val="accent2"/>
                </a:solidFill>
              </a:rPr>
              <a:t>Dr Ndeye Awa Dieye </a:t>
            </a:r>
          </a:p>
          <a:p>
            <a:r>
              <a:rPr lang="fr-FR" dirty="0">
                <a:solidFill>
                  <a:schemeClr val="accent2"/>
                </a:solidFill>
              </a:rPr>
              <a:t>Pédopsychiatre/Maitre de conférences Titulaire UCAD/ Chef service Pédopsychiatrie CHNP Thiaroye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style>
          <a:lnRef idx="2">
            <a:schemeClr val="accent4">
              <a:shade val="50000"/>
            </a:schemeClr>
          </a:lnRef>
          <a:fillRef idx="1">
            <a:schemeClr val="accent4"/>
          </a:fillRef>
          <a:effectRef idx="0">
            <a:schemeClr val="accent4"/>
          </a:effectRef>
          <a:fontRef idx="minor">
            <a:schemeClr val="lt1"/>
          </a:fontRef>
        </p:style>
        <p:txBody>
          <a:bodyPr/>
          <a:lstStyle/>
          <a:p>
            <a:r>
              <a:rPr lang="fr-FR" dirty="0"/>
              <a:t>Facteurs liés à l’environnement</a:t>
            </a:r>
          </a:p>
        </p:txBody>
      </p:sp>
      <p:sp>
        <p:nvSpPr>
          <p:cNvPr id="3" name="Espace réservé du contenu 2"/>
          <p:cNvSpPr>
            <a:spLocks noGrp="1"/>
          </p:cNvSpPr>
          <p:nvPr>
            <p:ph idx="1"/>
          </p:nvPr>
        </p:nvSpPr>
        <p:spPr/>
        <p:txBody>
          <a:bodyPr>
            <a:normAutofit fontScale="92500" lnSpcReduction="20000"/>
          </a:bodyPr>
          <a:lstStyle/>
          <a:p>
            <a:r>
              <a:rPr lang="fr-FR" dirty="0"/>
              <a:t>Familiaux</a:t>
            </a:r>
          </a:p>
          <a:p>
            <a:pPr lvl="1"/>
            <a:r>
              <a:rPr lang="fr-FR" dirty="0"/>
              <a:t>Structure familiale</a:t>
            </a:r>
          </a:p>
          <a:p>
            <a:pPr lvl="1"/>
            <a:r>
              <a:rPr lang="fr-FR" dirty="0"/>
              <a:t>Attitude parentale vis-à-vis des drogues</a:t>
            </a:r>
          </a:p>
          <a:p>
            <a:pPr lvl="1"/>
            <a:r>
              <a:rPr lang="fr-FR" dirty="0"/>
              <a:t>Psychopathologie parentale</a:t>
            </a:r>
          </a:p>
          <a:p>
            <a:pPr lvl="1"/>
            <a:r>
              <a:rPr lang="fr-FR" dirty="0"/>
              <a:t>Attitudes éducatives</a:t>
            </a:r>
          </a:p>
          <a:p>
            <a:pPr lvl="1"/>
            <a:r>
              <a:rPr lang="fr-FR" dirty="0"/>
              <a:t>Facteurs génétiques</a:t>
            </a:r>
          </a:p>
          <a:p>
            <a:r>
              <a:rPr lang="fr-FR" dirty="0"/>
              <a:t>Sociaux</a:t>
            </a:r>
          </a:p>
          <a:p>
            <a:pPr lvl="1"/>
            <a:r>
              <a:rPr lang="fr-FR" dirty="0"/>
              <a:t>Normalité de la consommation</a:t>
            </a:r>
          </a:p>
          <a:p>
            <a:pPr lvl="1"/>
            <a:r>
              <a:rPr lang="fr-FR" dirty="0"/>
              <a:t>Incitation sociale à la consommation</a:t>
            </a:r>
          </a:p>
          <a:p>
            <a:pPr lvl="1"/>
            <a:r>
              <a:rPr lang="fr-FR" dirty="0"/>
              <a:t>Disponibilité des produits</a:t>
            </a:r>
          </a:p>
          <a:p>
            <a:pPr lvl="1"/>
            <a:r>
              <a:rPr lang="fr-FR" dirty="0"/>
              <a:t>Valeurs et fonctionnement du groupe de pairs</a:t>
            </a:r>
          </a:p>
        </p:txBody>
      </p:sp>
      <p:sp>
        <p:nvSpPr>
          <p:cNvPr id="4" name="Espace réservé du numéro de diapositive 3"/>
          <p:cNvSpPr>
            <a:spLocks noGrp="1"/>
          </p:cNvSpPr>
          <p:nvPr>
            <p:ph type="sldNum" sz="quarter" idx="12"/>
          </p:nvPr>
        </p:nvSpPr>
        <p:spPr/>
        <p:txBody>
          <a:bodyPr/>
          <a:lstStyle/>
          <a:p>
            <a:fld id="{EABF6739-AEC9-4801-983E-531830886353}" type="slidenum">
              <a:rPr lang="fr-FR" smtClean="0"/>
              <a:pPr/>
              <a:t>10</a:t>
            </a:fld>
            <a:endParaRPr lang="fr-FR"/>
          </a:p>
        </p:txBody>
      </p:sp>
      <p:sp>
        <p:nvSpPr>
          <p:cNvPr id="5" name="Espace réservé du pied de page 4"/>
          <p:cNvSpPr>
            <a:spLocks noGrp="1"/>
          </p:cNvSpPr>
          <p:nvPr>
            <p:ph type="ftr" sz="quarter" idx="11"/>
          </p:nvPr>
        </p:nvSpPr>
        <p:spPr/>
        <p:txBody>
          <a:bodyPr/>
          <a:lstStyle/>
          <a:p>
            <a:r>
              <a:rPr lang="fr-FR"/>
              <a:t>Module 1</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style>
          <a:lnRef idx="2">
            <a:schemeClr val="accent4">
              <a:shade val="50000"/>
            </a:schemeClr>
          </a:lnRef>
          <a:fillRef idx="1">
            <a:schemeClr val="accent4"/>
          </a:fillRef>
          <a:effectRef idx="0">
            <a:schemeClr val="accent4"/>
          </a:effectRef>
          <a:fontRef idx="minor">
            <a:schemeClr val="lt1"/>
          </a:fontRef>
        </p:style>
        <p:txBody>
          <a:bodyPr/>
          <a:lstStyle/>
          <a:p>
            <a:r>
              <a:rPr lang="fr-FR" dirty="0"/>
              <a:t>Facteurs liés à l’individu</a:t>
            </a:r>
          </a:p>
        </p:txBody>
      </p:sp>
      <p:sp>
        <p:nvSpPr>
          <p:cNvPr id="3" name="Espace réservé du contenu 2"/>
          <p:cNvSpPr>
            <a:spLocks noGrp="1"/>
          </p:cNvSpPr>
          <p:nvPr>
            <p:ph idx="1"/>
          </p:nvPr>
        </p:nvSpPr>
        <p:spPr/>
        <p:txBody>
          <a:bodyPr>
            <a:normAutofit fontScale="92500" lnSpcReduction="20000"/>
          </a:bodyPr>
          <a:lstStyle/>
          <a:p>
            <a:r>
              <a:rPr lang="fr-FR" dirty="0"/>
              <a:t>Age de début</a:t>
            </a:r>
          </a:p>
          <a:p>
            <a:r>
              <a:rPr lang="fr-FR" dirty="0"/>
              <a:t>Effets ressentis lors des premières prises</a:t>
            </a:r>
          </a:p>
          <a:p>
            <a:r>
              <a:rPr lang="fr-FR" dirty="0"/>
              <a:t>Traits de personnalité: recherche de sensations, de nouveautés, faible évitement du danger, faible estime de soi, réactions émotionnelles excessives, difficultés relationnelles</a:t>
            </a:r>
          </a:p>
          <a:p>
            <a:r>
              <a:rPr lang="fr-FR" dirty="0"/>
              <a:t>Personnalités psychopathologiques: troubles de la personnalité, troubles de l’humeur, schizophrénie</a:t>
            </a:r>
          </a:p>
          <a:p>
            <a:r>
              <a:rPr lang="fr-FR" dirty="0"/>
              <a:t>Gènes protecteurs ou au contraire à risque</a:t>
            </a:r>
          </a:p>
        </p:txBody>
      </p:sp>
      <p:sp>
        <p:nvSpPr>
          <p:cNvPr id="4" name="Espace réservé du numéro de diapositive 3"/>
          <p:cNvSpPr>
            <a:spLocks noGrp="1"/>
          </p:cNvSpPr>
          <p:nvPr>
            <p:ph type="sldNum" sz="quarter" idx="12"/>
          </p:nvPr>
        </p:nvSpPr>
        <p:spPr/>
        <p:txBody>
          <a:bodyPr/>
          <a:lstStyle/>
          <a:p>
            <a:fld id="{EABF6739-AEC9-4801-983E-531830886353}" type="slidenum">
              <a:rPr lang="fr-FR" smtClean="0"/>
              <a:pPr/>
              <a:t>11</a:t>
            </a:fld>
            <a:endParaRPr lang="fr-FR"/>
          </a:p>
        </p:txBody>
      </p:sp>
      <p:sp>
        <p:nvSpPr>
          <p:cNvPr id="5" name="Espace réservé du pied de page 4"/>
          <p:cNvSpPr>
            <a:spLocks noGrp="1"/>
          </p:cNvSpPr>
          <p:nvPr>
            <p:ph type="ftr" sz="quarter" idx="11"/>
          </p:nvPr>
        </p:nvSpPr>
        <p:spPr/>
        <p:txBody>
          <a:bodyPr/>
          <a:lstStyle/>
          <a:p>
            <a:r>
              <a:rPr lang="fr-FR"/>
              <a:t>Module 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style>
          <a:lnRef idx="2">
            <a:schemeClr val="accent4">
              <a:shade val="50000"/>
            </a:schemeClr>
          </a:lnRef>
          <a:fillRef idx="1">
            <a:schemeClr val="accent4"/>
          </a:fillRef>
          <a:effectRef idx="0">
            <a:schemeClr val="accent4"/>
          </a:effectRef>
          <a:fontRef idx="minor">
            <a:schemeClr val="lt1"/>
          </a:fontRef>
        </p:style>
        <p:txBody>
          <a:bodyPr/>
          <a:lstStyle/>
          <a:p>
            <a:r>
              <a:rPr lang="fr-FR" dirty="0"/>
              <a:t>Facteurs liés au produit</a:t>
            </a:r>
          </a:p>
        </p:txBody>
      </p:sp>
      <p:sp>
        <p:nvSpPr>
          <p:cNvPr id="3" name="Espace réservé du contenu 2"/>
          <p:cNvSpPr>
            <a:spLocks noGrp="1"/>
          </p:cNvSpPr>
          <p:nvPr>
            <p:ph idx="1"/>
          </p:nvPr>
        </p:nvSpPr>
        <p:spPr/>
        <p:txBody>
          <a:bodyPr/>
          <a:lstStyle/>
          <a:p>
            <a:r>
              <a:rPr lang="fr-FR" dirty="0"/>
              <a:t>Dépendance</a:t>
            </a:r>
          </a:p>
          <a:p>
            <a:r>
              <a:rPr lang="fr-FR" dirty="0"/>
              <a:t>Risques sanitaires</a:t>
            </a:r>
          </a:p>
          <a:p>
            <a:r>
              <a:rPr lang="fr-FR" dirty="0"/>
              <a:t>Mode de consommation</a:t>
            </a:r>
          </a:p>
          <a:p>
            <a:r>
              <a:rPr lang="fr-FR" dirty="0"/>
              <a:t>Quantité, qualité ou pureté de la drogue</a:t>
            </a:r>
          </a:p>
        </p:txBody>
      </p:sp>
      <p:sp>
        <p:nvSpPr>
          <p:cNvPr id="4" name="Espace réservé du numéro de diapositive 3"/>
          <p:cNvSpPr>
            <a:spLocks noGrp="1"/>
          </p:cNvSpPr>
          <p:nvPr>
            <p:ph type="sldNum" sz="quarter" idx="12"/>
          </p:nvPr>
        </p:nvSpPr>
        <p:spPr/>
        <p:txBody>
          <a:bodyPr/>
          <a:lstStyle/>
          <a:p>
            <a:fld id="{EABF6739-AEC9-4801-983E-531830886353}" type="slidenum">
              <a:rPr lang="fr-FR" smtClean="0"/>
              <a:pPr/>
              <a:t>12</a:t>
            </a:fld>
            <a:endParaRPr lang="fr-FR"/>
          </a:p>
        </p:txBody>
      </p:sp>
      <p:sp>
        <p:nvSpPr>
          <p:cNvPr id="5" name="Espace réservé du pied de page 4"/>
          <p:cNvSpPr>
            <a:spLocks noGrp="1"/>
          </p:cNvSpPr>
          <p:nvPr>
            <p:ph type="ftr" sz="quarter" idx="11"/>
          </p:nvPr>
        </p:nvSpPr>
        <p:spPr/>
        <p:txBody>
          <a:bodyPr/>
          <a:lstStyle/>
          <a:p>
            <a:r>
              <a:rPr lang="fr-FR"/>
              <a:t>Module 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Résultat de recherche d'images pour &quot;facteurs de risque addiction&quot;"/>
          <p:cNvPicPr>
            <a:picLocks noChangeAspect="1" noChangeArrowheads="1"/>
          </p:cNvPicPr>
          <p:nvPr/>
        </p:nvPicPr>
        <p:blipFill>
          <a:blip r:embed="rId3" cstate="print"/>
          <a:srcRect/>
          <a:stretch>
            <a:fillRect/>
          </a:stretch>
        </p:blipFill>
        <p:spPr bwMode="auto">
          <a:xfrm>
            <a:off x="0" y="1052736"/>
            <a:ext cx="9144000" cy="5445224"/>
          </a:xfrm>
          <a:prstGeom prst="rect">
            <a:avLst/>
          </a:prstGeom>
          <a:noFill/>
        </p:spPr>
      </p:pic>
      <p:sp>
        <p:nvSpPr>
          <p:cNvPr id="3" name="Rectangle 2"/>
          <p:cNvSpPr/>
          <p:nvPr/>
        </p:nvSpPr>
        <p:spPr>
          <a:xfrm>
            <a:off x="539552" y="260648"/>
            <a:ext cx="8136904" cy="954107"/>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p>
            <a:r>
              <a:rPr lang="fr-FR" sz="2800" dirty="0"/>
              <a:t>Part des usagers développant une dépendance à la substance qu'ils consomment.</a:t>
            </a:r>
          </a:p>
        </p:txBody>
      </p:sp>
      <p:sp>
        <p:nvSpPr>
          <p:cNvPr id="4" name="Espace réservé du numéro de diapositive 3"/>
          <p:cNvSpPr>
            <a:spLocks noGrp="1"/>
          </p:cNvSpPr>
          <p:nvPr>
            <p:ph type="sldNum" sz="quarter" idx="12"/>
          </p:nvPr>
        </p:nvSpPr>
        <p:spPr/>
        <p:txBody>
          <a:bodyPr/>
          <a:lstStyle/>
          <a:p>
            <a:fld id="{EABF6739-AEC9-4801-983E-531830886353}" type="slidenum">
              <a:rPr lang="fr-FR" smtClean="0"/>
              <a:pPr/>
              <a:t>13</a:t>
            </a:fld>
            <a:endParaRPr lang="fr-FR"/>
          </a:p>
        </p:txBody>
      </p:sp>
      <p:sp>
        <p:nvSpPr>
          <p:cNvPr id="5" name="Espace réservé du pied de page 4"/>
          <p:cNvSpPr>
            <a:spLocks noGrp="1"/>
          </p:cNvSpPr>
          <p:nvPr>
            <p:ph type="ftr" sz="quarter" idx="11"/>
          </p:nvPr>
        </p:nvSpPr>
        <p:spPr/>
        <p:txBody>
          <a:bodyPr/>
          <a:lstStyle/>
          <a:p>
            <a:r>
              <a:rPr lang="fr-FR"/>
              <a:t>Module 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2" y="274638"/>
            <a:ext cx="8856984" cy="922114"/>
          </a:xfrm>
        </p:spPr>
        <p:style>
          <a:lnRef idx="2">
            <a:schemeClr val="accent4">
              <a:shade val="50000"/>
            </a:schemeClr>
          </a:lnRef>
          <a:fillRef idx="1">
            <a:schemeClr val="accent4"/>
          </a:fillRef>
          <a:effectRef idx="0">
            <a:schemeClr val="accent4"/>
          </a:effectRef>
          <a:fontRef idx="minor">
            <a:schemeClr val="lt1"/>
          </a:fontRef>
        </p:style>
        <p:txBody>
          <a:bodyPr>
            <a:noAutofit/>
          </a:bodyPr>
          <a:lstStyle/>
          <a:p>
            <a:r>
              <a:rPr lang="fr-FR" sz="3600" dirty="0"/>
              <a:t>Dommages: personnels, dépendance, sociétaux </a:t>
            </a:r>
            <a:r>
              <a:rPr lang="fr-FR" sz="2000" i="1" dirty="0"/>
              <a:t>(</a:t>
            </a:r>
            <a:r>
              <a:rPr lang="fr-FR" sz="2000" i="1" dirty="0" err="1"/>
              <a:t>Nutt</a:t>
            </a:r>
            <a:r>
              <a:rPr lang="fr-FR" sz="2000" i="1" dirty="0"/>
              <a:t> D et al, Lancet 2007)</a:t>
            </a:r>
            <a:endParaRPr lang="fr-FR" sz="3600" i="1" dirty="0"/>
          </a:p>
        </p:txBody>
      </p:sp>
      <p:pic>
        <p:nvPicPr>
          <p:cNvPr id="4" name="Picture 2"/>
          <p:cNvPicPr>
            <a:picLocks noGrp="1" noChangeAspect="1" noChangeArrowheads="1"/>
          </p:cNvPicPr>
          <p:nvPr>
            <p:ph idx="1"/>
          </p:nvPr>
        </p:nvPicPr>
        <p:blipFill>
          <a:blip r:embed="rId3" cstate="print"/>
          <a:srcRect/>
          <a:stretch>
            <a:fillRect/>
          </a:stretch>
        </p:blipFill>
        <p:spPr bwMode="auto">
          <a:xfrm>
            <a:off x="395536" y="1600200"/>
            <a:ext cx="8424935" cy="4853136"/>
          </a:xfrm>
          <a:prstGeom prst="rect">
            <a:avLst/>
          </a:prstGeom>
          <a:noFill/>
          <a:ln w="9525">
            <a:noFill/>
            <a:round/>
            <a:headEnd/>
            <a:tailEnd/>
          </a:ln>
        </p:spPr>
      </p:pic>
      <p:sp>
        <p:nvSpPr>
          <p:cNvPr id="5" name="Espace réservé du numéro de diapositive 4"/>
          <p:cNvSpPr>
            <a:spLocks noGrp="1"/>
          </p:cNvSpPr>
          <p:nvPr>
            <p:ph type="sldNum" sz="quarter" idx="12"/>
          </p:nvPr>
        </p:nvSpPr>
        <p:spPr/>
        <p:txBody>
          <a:bodyPr/>
          <a:lstStyle/>
          <a:p>
            <a:fld id="{EABF6739-AEC9-4801-983E-531830886353}" type="slidenum">
              <a:rPr lang="fr-FR" smtClean="0"/>
              <a:pPr/>
              <a:t>14</a:t>
            </a:fld>
            <a:endParaRPr lang="fr-FR"/>
          </a:p>
        </p:txBody>
      </p:sp>
      <p:sp>
        <p:nvSpPr>
          <p:cNvPr id="6" name="Espace réservé du pied de page 5"/>
          <p:cNvSpPr>
            <a:spLocks noGrp="1"/>
          </p:cNvSpPr>
          <p:nvPr>
            <p:ph type="ftr" sz="quarter" idx="11"/>
          </p:nvPr>
        </p:nvSpPr>
        <p:spPr/>
        <p:txBody>
          <a:bodyPr/>
          <a:lstStyle/>
          <a:p>
            <a:r>
              <a:rPr lang="fr-FR"/>
              <a:t>Module 1</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style>
          <a:lnRef idx="2">
            <a:schemeClr val="accent4">
              <a:shade val="50000"/>
            </a:schemeClr>
          </a:lnRef>
          <a:fillRef idx="1">
            <a:schemeClr val="accent4"/>
          </a:fillRef>
          <a:effectRef idx="0">
            <a:schemeClr val="accent4"/>
          </a:effectRef>
          <a:fontRef idx="minor">
            <a:schemeClr val="lt1"/>
          </a:fontRef>
        </p:style>
        <p:txBody>
          <a:bodyPr>
            <a:normAutofit fontScale="90000"/>
          </a:bodyPr>
          <a:lstStyle/>
          <a:p>
            <a:r>
              <a:rPr lang="fr-FR" dirty="0"/>
              <a:t>Dépendance et dommages physiques</a:t>
            </a:r>
          </a:p>
        </p:txBody>
      </p:sp>
      <p:pic>
        <p:nvPicPr>
          <p:cNvPr id="4" name="Espace réservé du contenu 3" descr="500px-Rational_scale_to_assess_the_harm_of_drugs_(mean_physical_harm_and_mean_dependence)_fr.svg.png"/>
          <p:cNvPicPr>
            <a:picLocks noGrp="1" noChangeAspect="1"/>
          </p:cNvPicPr>
          <p:nvPr>
            <p:ph idx="1"/>
          </p:nvPr>
        </p:nvPicPr>
        <p:blipFill>
          <a:blip r:embed="rId3" cstate="print"/>
          <a:stretch>
            <a:fillRect/>
          </a:stretch>
        </p:blipFill>
        <p:spPr>
          <a:xfrm>
            <a:off x="0" y="1484784"/>
            <a:ext cx="9144000" cy="5256584"/>
          </a:xfrm>
        </p:spPr>
      </p:pic>
      <p:sp>
        <p:nvSpPr>
          <p:cNvPr id="5" name="Espace réservé du numéro de diapositive 4"/>
          <p:cNvSpPr>
            <a:spLocks noGrp="1"/>
          </p:cNvSpPr>
          <p:nvPr>
            <p:ph type="sldNum" sz="quarter" idx="12"/>
          </p:nvPr>
        </p:nvSpPr>
        <p:spPr/>
        <p:txBody>
          <a:bodyPr/>
          <a:lstStyle/>
          <a:p>
            <a:fld id="{EABF6739-AEC9-4801-983E-531830886353}" type="slidenum">
              <a:rPr lang="fr-FR" smtClean="0"/>
              <a:pPr/>
              <a:t>15</a:t>
            </a:fld>
            <a:endParaRPr lang="fr-FR"/>
          </a:p>
        </p:txBody>
      </p:sp>
      <p:sp>
        <p:nvSpPr>
          <p:cNvPr id="6" name="Espace réservé du pied de page 5"/>
          <p:cNvSpPr>
            <a:spLocks noGrp="1"/>
          </p:cNvSpPr>
          <p:nvPr>
            <p:ph type="ftr" sz="quarter" idx="11"/>
          </p:nvPr>
        </p:nvSpPr>
        <p:spPr/>
        <p:txBody>
          <a:bodyPr/>
          <a:lstStyle/>
          <a:p>
            <a:r>
              <a:rPr lang="fr-FR"/>
              <a:t>Module 1</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p:cNvSpPr>
            <a:spLocks noGrp="1"/>
          </p:cNvSpPr>
          <p:nvPr>
            <p:ph sz="half" idx="2"/>
          </p:nvPr>
        </p:nvSpPr>
        <p:spPr>
          <a:xfrm>
            <a:off x="4427984" y="1124744"/>
            <a:ext cx="4248472" cy="5001419"/>
          </a:xfrm>
        </p:spPr>
        <p:txBody>
          <a:bodyPr>
            <a:normAutofit/>
          </a:bodyPr>
          <a:lstStyle/>
          <a:p>
            <a:pPr algn="ctr">
              <a:buNone/>
            </a:pPr>
            <a:r>
              <a:rPr lang="fr-FR" sz="4400" dirty="0"/>
              <a:t>Selon vous, quels sont les effets des différentes drogues ?</a:t>
            </a:r>
          </a:p>
          <a:p>
            <a:pPr algn="ctr">
              <a:buNone/>
            </a:pPr>
            <a:r>
              <a:rPr lang="fr-FR" sz="4400" dirty="0"/>
              <a:t> Proposez une classification des drogues </a:t>
            </a:r>
          </a:p>
        </p:txBody>
      </p:sp>
      <p:sp>
        <p:nvSpPr>
          <p:cNvPr id="9" name="Titre 8"/>
          <p:cNvSpPr>
            <a:spLocks noGrp="1"/>
          </p:cNvSpPr>
          <p:nvPr>
            <p:ph type="title"/>
          </p:nvPr>
        </p:nvSpPr>
        <p:spPr/>
        <p:txBody>
          <a:bodyPr/>
          <a:lstStyle/>
          <a:p>
            <a:endParaRPr lang="fr-FR" dirty="0"/>
          </a:p>
        </p:txBody>
      </p:sp>
      <p:pic>
        <p:nvPicPr>
          <p:cNvPr id="6" name="Picture 12" descr="Image associée"/>
          <p:cNvPicPr>
            <a:picLocks noGrp="1" noChangeAspect="1" noChangeArrowheads="1"/>
          </p:cNvPicPr>
          <p:nvPr>
            <p:ph sz="half" idx="1"/>
          </p:nvPr>
        </p:nvPicPr>
        <p:blipFill>
          <a:blip r:embed="rId2" cstate="print"/>
          <a:srcRect/>
          <a:stretch>
            <a:fillRect/>
          </a:stretch>
        </p:blipFill>
        <p:spPr bwMode="auto">
          <a:xfrm>
            <a:off x="539552" y="1628800"/>
            <a:ext cx="3600400" cy="3528392"/>
          </a:xfrm>
          <a:prstGeom prst="rect">
            <a:avLst/>
          </a:prstGeom>
          <a:noFill/>
        </p:spPr>
      </p:pic>
      <p:sp>
        <p:nvSpPr>
          <p:cNvPr id="5" name="Espace réservé du numéro de diapositive 4"/>
          <p:cNvSpPr>
            <a:spLocks noGrp="1"/>
          </p:cNvSpPr>
          <p:nvPr>
            <p:ph type="sldNum" sz="quarter" idx="12"/>
          </p:nvPr>
        </p:nvSpPr>
        <p:spPr/>
        <p:txBody>
          <a:bodyPr/>
          <a:lstStyle/>
          <a:p>
            <a:fld id="{EABF6739-AEC9-4801-983E-531830886353}" type="slidenum">
              <a:rPr lang="fr-FR" smtClean="0"/>
              <a:pPr/>
              <a:t>16</a:t>
            </a:fld>
            <a:endParaRPr lang="fr-FR"/>
          </a:p>
        </p:txBody>
      </p:sp>
      <p:sp>
        <p:nvSpPr>
          <p:cNvPr id="7" name="Espace réservé du pied de page 6"/>
          <p:cNvSpPr>
            <a:spLocks noGrp="1"/>
          </p:cNvSpPr>
          <p:nvPr>
            <p:ph type="ftr" sz="quarter" idx="11"/>
          </p:nvPr>
        </p:nvSpPr>
        <p:spPr/>
        <p:txBody>
          <a:bodyPr/>
          <a:lstStyle/>
          <a:p>
            <a:r>
              <a:rPr lang="fr-FR"/>
              <a:t>Module 1</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850106"/>
          </a:xfrm>
        </p:spPr>
        <p:style>
          <a:lnRef idx="2">
            <a:schemeClr val="accent5">
              <a:shade val="50000"/>
            </a:schemeClr>
          </a:lnRef>
          <a:fillRef idx="1">
            <a:schemeClr val="accent5"/>
          </a:fillRef>
          <a:effectRef idx="0">
            <a:schemeClr val="accent5"/>
          </a:effectRef>
          <a:fontRef idx="minor">
            <a:schemeClr val="lt1"/>
          </a:fontRef>
        </p:style>
        <p:txBody>
          <a:bodyPr>
            <a:normAutofit fontScale="90000"/>
          </a:bodyPr>
          <a:lstStyle/>
          <a:p>
            <a:r>
              <a:rPr lang="fr-FR" dirty="0"/>
              <a:t>Présentation des drogues injectables</a:t>
            </a:r>
          </a:p>
        </p:txBody>
      </p:sp>
      <p:sp>
        <p:nvSpPr>
          <p:cNvPr id="3" name="Espace réservé du contenu 2"/>
          <p:cNvSpPr>
            <a:spLocks noGrp="1"/>
          </p:cNvSpPr>
          <p:nvPr>
            <p:ph idx="1"/>
          </p:nvPr>
        </p:nvSpPr>
        <p:spPr>
          <a:xfrm>
            <a:off x="457200" y="1340768"/>
            <a:ext cx="8229600" cy="4785395"/>
          </a:xfrm>
        </p:spPr>
        <p:txBody>
          <a:bodyPr>
            <a:normAutofit/>
          </a:bodyPr>
          <a:lstStyle/>
          <a:p>
            <a:r>
              <a:rPr lang="fr-FR" dirty="0"/>
              <a:t>Drogue injectable ≠ injection</a:t>
            </a:r>
          </a:p>
          <a:p>
            <a:r>
              <a:rPr lang="fr-FR" dirty="0"/>
              <a:t>Ce sont toutes les drogues pouvant s’injecter sans que nécessairement la voie IV soit utilisée</a:t>
            </a:r>
          </a:p>
          <a:p>
            <a:r>
              <a:rPr lang="fr-FR" dirty="0"/>
              <a:t>En Afrique de l’Ouest c’est principalement l’héroïne, la cocaïne, la cocaïne/crack</a:t>
            </a:r>
          </a:p>
          <a:p>
            <a:r>
              <a:rPr lang="fr-FR" dirty="0"/>
              <a:t>On inclut également les médicaments dont l’usage et voie d’administration sont détournés de leur usage (ex. </a:t>
            </a:r>
            <a:r>
              <a:rPr lang="fr-FR" dirty="0" err="1"/>
              <a:t>tramadol</a:t>
            </a:r>
            <a:r>
              <a:rPr lang="fr-FR" dirty="0"/>
              <a:t> injecté)</a:t>
            </a:r>
          </a:p>
        </p:txBody>
      </p:sp>
      <p:sp>
        <p:nvSpPr>
          <p:cNvPr id="4" name="Espace réservé du numéro de diapositive 3"/>
          <p:cNvSpPr>
            <a:spLocks noGrp="1"/>
          </p:cNvSpPr>
          <p:nvPr>
            <p:ph type="sldNum" sz="quarter" idx="12"/>
          </p:nvPr>
        </p:nvSpPr>
        <p:spPr/>
        <p:txBody>
          <a:bodyPr/>
          <a:lstStyle/>
          <a:p>
            <a:fld id="{EABF6739-AEC9-4801-983E-531830886353}" type="slidenum">
              <a:rPr lang="fr-FR" smtClean="0"/>
              <a:pPr/>
              <a:t>17</a:t>
            </a:fld>
            <a:endParaRPr lang="fr-FR"/>
          </a:p>
        </p:txBody>
      </p:sp>
      <p:sp>
        <p:nvSpPr>
          <p:cNvPr id="5" name="Espace réservé du pied de page 4"/>
          <p:cNvSpPr>
            <a:spLocks noGrp="1"/>
          </p:cNvSpPr>
          <p:nvPr>
            <p:ph type="ftr" sz="quarter" idx="11"/>
          </p:nvPr>
        </p:nvSpPr>
        <p:spPr/>
        <p:txBody>
          <a:bodyPr/>
          <a:lstStyle/>
          <a:p>
            <a:r>
              <a:rPr lang="fr-FR"/>
              <a:t>Module 1</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778098"/>
          </a:xfrm>
        </p:spPr>
        <p:style>
          <a:lnRef idx="2">
            <a:schemeClr val="accent5">
              <a:shade val="50000"/>
            </a:schemeClr>
          </a:lnRef>
          <a:fillRef idx="1">
            <a:schemeClr val="accent5"/>
          </a:fillRef>
          <a:effectRef idx="0">
            <a:schemeClr val="accent5"/>
          </a:effectRef>
          <a:fontRef idx="minor">
            <a:schemeClr val="lt1"/>
          </a:fontRef>
        </p:style>
        <p:txBody>
          <a:bodyPr/>
          <a:lstStyle/>
          <a:p>
            <a:r>
              <a:rPr lang="fr-FR" dirty="0"/>
              <a:t>Opiacés</a:t>
            </a:r>
            <a:endParaRPr lang="fr-FR" dirty="0">
              <a:solidFill>
                <a:schemeClr val="tx2">
                  <a:lumMod val="60000"/>
                  <a:lumOff val="40000"/>
                </a:schemeClr>
              </a:solidFill>
            </a:endParaRPr>
          </a:p>
        </p:txBody>
      </p:sp>
      <p:pic>
        <p:nvPicPr>
          <p:cNvPr id="4" name="Picture 4" descr="C:\Documents and Settings\Leprêtre\Desktop\images.jpg"/>
          <p:cNvPicPr>
            <a:picLocks noGrp="1" noChangeAspect="1" noChangeArrowheads="1"/>
          </p:cNvPicPr>
          <p:nvPr>
            <p:ph sz="half" idx="1"/>
          </p:nvPr>
        </p:nvPicPr>
        <p:blipFill>
          <a:blip r:embed="rId2" cstate="print"/>
          <a:stretch>
            <a:fillRect/>
          </a:stretch>
        </p:blipFill>
        <p:spPr bwMode="auto">
          <a:xfrm>
            <a:off x="1979712" y="1700808"/>
            <a:ext cx="1296144" cy="1162050"/>
          </a:xfrm>
          <a:prstGeom prst="rect">
            <a:avLst/>
          </a:prstGeom>
          <a:noFill/>
          <a:ln w="9525">
            <a:noFill/>
            <a:miter lim="800000"/>
            <a:headEnd/>
            <a:tailEnd/>
          </a:ln>
        </p:spPr>
      </p:pic>
      <p:sp>
        <p:nvSpPr>
          <p:cNvPr id="8" name="Espace réservé du contenu 7"/>
          <p:cNvSpPr>
            <a:spLocks noGrp="1"/>
          </p:cNvSpPr>
          <p:nvPr>
            <p:ph sz="half" idx="2"/>
          </p:nvPr>
        </p:nvSpPr>
        <p:spPr>
          <a:xfrm>
            <a:off x="4648200" y="1340768"/>
            <a:ext cx="4495800" cy="4785395"/>
          </a:xfrm>
        </p:spPr>
        <p:txBody>
          <a:bodyPr>
            <a:normAutofit fontScale="92500" lnSpcReduction="10000"/>
          </a:bodyPr>
          <a:lstStyle/>
          <a:p>
            <a:r>
              <a:rPr lang="fr-FR" dirty="0"/>
              <a:t>OPIUM</a:t>
            </a:r>
          </a:p>
          <a:p>
            <a:r>
              <a:rPr lang="fr-FR" dirty="0"/>
              <a:t>MORPHINE (1804)</a:t>
            </a:r>
          </a:p>
          <a:p>
            <a:r>
              <a:rPr lang="fr-FR" dirty="0"/>
              <a:t>HEROINE (semi-</a:t>
            </a:r>
            <a:r>
              <a:rPr lang="fr-FR" dirty="0" err="1"/>
              <a:t>synth</a:t>
            </a:r>
            <a:r>
              <a:rPr lang="fr-FR" dirty="0"/>
              <a:t>., 1874) </a:t>
            </a:r>
          </a:p>
          <a:p>
            <a:pPr>
              <a:buNone/>
            </a:pPr>
            <a:r>
              <a:rPr lang="fr-FR" sz="2600" dirty="0"/>
              <a:t>     </a:t>
            </a:r>
            <a:r>
              <a:rPr lang="fr-FR" dirty="0"/>
              <a:t>METHADONE (</a:t>
            </a:r>
            <a:r>
              <a:rPr lang="fr-FR" dirty="0" err="1"/>
              <a:t>synth</a:t>
            </a:r>
            <a:r>
              <a:rPr lang="fr-FR" dirty="0"/>
              <a:t>. 1937),</a:t>
            </a:r>
          </a:p>
          <a:p>
            <a:r>
              <a:rPr lang="fr-FR" dirty="0"/>
              <a:t>BUPRENORPHINE (1980)</a:t>
            </a:r>
          </a:p>
          <a:p>
            <a:r>
              <a:rPr lang="fr-FR" dirty="0"/>
              <a:t>Autres analgésiques opiacés</a:t>
            </a:r>
            <a:r>
              <a:rPr lang="fr-FR" dirty="0">
                <a:solidFill>
                  <a:schemeClr val="tx2">
                    <a:lumMod val="60000"/>
                    <a:lumOff val="40000"/>
                  </a:schemeClr>
                </a:solidFill>
              </a:rPr>
              <a:t>: </a:t>
            </a:r>
            <a:r>
              <a:rPr lang="fr-FR" dirty="0"/>
              <a:t>codéine, </a:t>
            </a:r>
            <a:r>
              <a:rPr lang="fr-FR" dirty="0" err="1"/>
              <a:t>dihydrocodéine</a:t>
            </a:r>
            <a:r>
              <a:rPr lang="fr-FR" dirty="0"/>
              <a:t>, </a:t>
            </a:r>
            <a:r>
              <a:rPr lang="fr-FR" dirty="0" err="1"/>
              <a:t>tramadol</a:t>
            </a:r>
            <a:r>
              <a:rPr lang="fr-FR" dirty="0"/>
              <a:t>, </a:t>
            </a:r>
            <a:r>
              <a:rPr lang="fr-FR" dirty="0" err="1"/>
              <a:t>tilidine</a:t>
            </a:r>
            <a:r>
              <a:rPr lang="fr-FR" dirty="0"/>
              <a:t>, </a:t>
            </a:r>
            <a:r>
              <a:rPr lang="fr-FR" dirty="0" err="1"/>
              <a:t>hydromorphone</a:t>
            </a:r>
            <a:r>
              <a:rPr lang="fr-FR" dirty="0"/>
              <a:t>, </a:t>
            </a:r>
            <a:r>
              <a:rPr lang="fr-FR" dirty="0" err="1"/>
              <a:t>oxymorphone</a:t>
            </a:r>
            <a:r>
              <a:rPr lang="fr-FR" dirty="0"/>
              <a:t>, </a:t>
            </a:r>
            <a:r>
              <a:rPr lang="fr-FR" dirty="0" err="1"/>
              <a:t>hydrocodone</a:t>
            </a:r>
            <a:r>
              <a:rPr lang="fr-FR" dirty="0"/>
              <a:t>, </a:t>
            </a:r>
            <a:r>
              <a:rPr lang="fr-FR" dirty="0" err="1"/>
              <a:t>oxycodone</a:t>
            </a:r>
            <a:r>
              <a:rPr lang="fr-FR" dirty="0"/>
              <a:t>, </a:t>
            </a:r>
            <a:r>
              <a:rPr lang="fr-FR" dirty="0" err="1"/>
              <a:t>fentanyl</a:t>
            </a:r>
            <a:r>
              <a:rPr lang="fr-FR" dirty="0"/>
              <a:t>,  </a:t>
            </a:r>
            <a:r>
              <a:rPr lang="fr-FR" dirty="0" err="1"/>
              <a:t>etc</a:t>
            </a:r>
            <a:r>
              <a:rPr lang="fr-FR" dirty="0"/>
              <a:t>….</a:t>
            </a:r>
            <a:endParaRPr lang="fr-FR" dirty="0">
              <a:solidFill>
                <a:schemeClr val="tx2">
                  <a:lumMod val="60000"/>
                  <a:lumOff val="40000"/>
                </a:schemeClr>
              </a:solidFill>
            </a:endParaRPr>
          </a:p>
          <a:p>
            <a:endParaRPr lang="fr-FR" dirty="0"/>
          </a:p>
          <a:p>
            <a:endParaRPr lang="fr-FR" dirty="0"/>
          </a:p>
        </p:txBody>
      </p:sp>
      <p:pic>
        <p:nvPicPr>
          <p:cNvPr id="10" name="Picture 8" descr="C:\Documents and Settings\Leprêtre\Desktop\29481a-la_consommation_d_heroine_progresse_en_france.jpg"/>
          <p:cNvPicPr>
            <a:picLocks noChangeAspect="1" noChangeArrowheads="1"/>
          </p:cNvPicPr>
          <p:nvPr/>
        </p:nvPicPr>
        <p:blipFill>
          <a:blip r:embed="rId3" cstate="print"/>
          <a:srcRect/>
          <a:stretch>
            <a:fillRect/>
          </a:stretch>
        </p:blipFill>
        <p:spPr bwMode="auto">
          <a:xfrm>
            <a:off x="251520" y="1643063"/>
            <a:ext cx="1584176" cy="1281881"/>
          </a:xfrm>
          <a:prstGeom prst="rect">
            <a:avLst/>
          </a:prstGeom>
          <a:noFill/>
          <a:ln w="9525">
            <a:noFill/>
            <a:miter lim="800000"/>
            <a:headEnd/>
            <a:tailEnd/>
          </a:ln>
        </p:spPr>
      </p:pic>
      <p:pic>
        <p:nvPicPr>
          <p:cNvPr id="11" name="Picture 5" descr="C:\Documents and Settings\Leprêtre\Desktop\images.jpg4.jpg"/>
          <p:cNvPicPr>
            <a:picLocks noChangeAspect="1" noChangeArrowheads="1"/>
          </p:cNvPicPr>
          <p:nvPr/>
        </p:nvPicPr>
        <p:blipFill>
          <a:blip r:embed="rId4" cstate="print"/>
          <a:srcRect/>
          <a:stretch>
            <a:fillRect/>
          </a:stretch>
        </p:blipFill>
        <p:spPr bwMode="auto">
          <a:xfrm>
            <a:off x="3419872" y="1700808"/>
            <a:ext cx="1152128" cy="1224136"/>
          </a:xfrm>
          <a:prstGeom prst="rect">
            <a:avLst/>
          </a:prstGeom>
          <a:noFill/>
          <a:ln w="9525">
            <a:noFill/>
            <a:miter lim="800000"/>
            <a:headEnd/>
            <a:tailEnd/>
          </a:ln>
        </p:spPr>
      </p:pic>
      <p:pic>
        <p:nvPicPr>
          <p:cNvPr id="1026" name="Picture 2" descr="Résultat de recherche d'images pour &quot;morphine&quot;"/>
          <p:cNvPicPr>
            <a:picLocks noChangeAspect="1" noChangeArrowheads="1"/>
          </p:cNvPicPr>
          <p:nvPr/>
        </p:nvPicPr>
        <p:blipFill>
          <a:blip r:embed="rId5" cstate="print"/>
          <a:srcRect/>
          <a:stretch>
            <a:fillRect/>
          </a:stretch>
        </p:blipFill>
        <p:spPr bwMode="auto">
          <a:xfrm>
            <a:off x="251520" y="2996952"/>
            <a:ext cx="1368152" cy="1523363"/>
          </a:xfrm>
          <a:prstGeom prst="rect">
            <a:avLst/>
          </a:prstGeom>
          <a:noFill/>
        </p:spPr>
      </p:pic>
      <p:pic>
        <p:nvPicPr>
          <p:cNvPr id="13" name="Picture 2" descr="C:\Documents and Settings\Leprêtre\Desktop\1190761393.gif"/>
          <p:cNvPicPr>
            <a:picLocks noChangeAspect="1" noChangeArrowheads="1"/>
          </p:cNvPicPr>
          <p:nvPr/>
        </p:nvPicPr>
        <p:blipFill>
          <a:blip r:embed="rId6" cstate="print"/>
          <a:srcRect/>
          <a:stretch>
            <a:fillRect/>
          </a:stretch>
        </p:blipFill>
        <p:spPr bwMode="auto">
          <a:xfrm>
            <a:off x="3419872" y="3068960"/>
            <a:ext cx="1368152" cy="1296144"/>
          </a:xfrm>
          <a:prstGeom prst="rect">
            <a:avLst/>
          </a:prstGeom>
          <a:noFill/>
          <a:ln w="9525">
            <a:noFill/>
            <a:miter lim="800000"/>
            <a:headEnd/>
            <a:tailEnd/>
          </a:ln>
        </p:spPr>
      </p:pic>
      <p:pic>
        <p:nvPicPr>
          <p:cNvPr id="14" name="Picture 7" descr="C:\Documents and Settings\Leprêtre\Desktop\2009_01_28_heroine_overdoses_inside.jpg"/>
          <p:cNvPicPr>
            <a:picLocks noChangeAspect="1" noChangeArrowheads="1"/>
          </p:cNvPicPr>
          <p:nvPr/>
        </p:nvPicPr>
        <p:blipFill>
          <a:blip r:embed="rId7" cstate="print"/>
          <a:srcRect/>
          <a:stretch>
            <a:fillRect/>
          </a:stretch>
        </p:blipFill>
        <p:spPr bwMode="auto">
          <a:xfrm>
            <a:off x="1763688" y="3068960"/>
            <a:ext cx="1599579" cy="1294848"/>
          </a:xfrm>
          <a:prstGeom prst="rect">
            <a:avLst/>
          </a:prstGeom>
          <a:noFill/>
          <a:ln w="9525">
            <a:noFill/>
            <a:miter lim="800000"/>
            <a:headEnd/>
            <a:tailEnd/>
          </a:ln>
        </p:spPr>
      </p:pic>
      <p:sp>
        <p:nvSpPr>
          <p:cNvPr id="1028" name="AutoShape 4" descr="Résultat de recherche d'images pour &quot;morphine comprimé&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pic>
        <p:nvPicPr>
          <p:cNvPr id="1030" name="Picture 6" descr="Résultat de recherche d'images pour &quot;morphine comprimé&quot;"/>
          <p:cNvPicPr>
            <a:picLocks noChangeAspect="1" noChangeArrowheads="1"/>
          </p:cNvPicPr>
          <p:nvPr/>
        </p:nvPicPr>
        <p:blipFill>
          <a:blip r:embed="rId8" cstate="print"/>
          <a:srcRect/>
          <a:stretch>
            <a:fillRect/>
          </a:stretch>
        </p:blipFill>
        <p:spPr bwMode="auto">
          <a:xfrm>
            <a:off x="2483768" y="4653136"/>
            <a:ext cx="1982139" cy="1345332"/>
          </a:xfrm>
          <a:prstGeom prst="rect">
            <a:avLst/>
          </a:prstGeom>
          <a:noFill/>
        </p:spPr>
      </p:pic>
      <p:sp>
        <p:nvSpPr>
          <p:cNvPr id="1032" name="AutoShape 8" descr="Résultat de recherche d'images pour &quot;methadone poudre&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pic>
        <p:nvPicPr>
          <p:cNvPr id="1034" name="Picture 10" descr="Résultat de recherche d'images pour &quot;methadone poudre&quot;"/>
          <p:cNvPicPr>
            <a:picLocks noChangeAspect="1" noChangeArrowheads="1"/>
          </p:cNvPicPr>
          <p:nvPr/>
        </p:nvPicPr>
        <p:blipFill>
          <a:blip r:embed="rId9" cstate="print"/>
          <a:srcRect/>
          <a:stretch>
            <a:fillRect/>
          </a:stretch>
        </p:blipFill>
        <p:spPr bwMode="auto">
          <a:xfrm>
            <a:off x="539552" y="4671569"/>
            <a:ext cx="1728192" cy="1299601"/>
          </a:xfrm>
          <a:prstGeom prst="rect">
            <a:avLst/>
          </a:prstGeom>
          <a:noFill/>
        </p:spPr>
      </p:pic>
      <p:sp>
        <p:nvSpPr>
          <p:cNvPr id="15" name="Espace réservé du numéro de diapositive 14"/>
          <p:cNvSpPr>
            <a:spLocks noGrp="1"/>
          </p:cNvSpPr>
          <p:nvPr>
            <p:ph type="sldNum" sz="quarter" idx="12"/>
          </p:nvPr>
        </p:nvSpPr>
        <p:spPr/>
        <p:txBody>
          <a:bodyPr/>
          <a:lstStyle/>
          <a:p>
            <a:fld id="{EABF6739-AEC9-4801-983E-531830886353}" type="slidenum">
              <a:rPr lang="fr-FR" smtClean="0"/>
              <a:pPr/>
              <a:t>18</a:t>
            </a:fld>
            <a:endParaRPr lang="fr-FR"/>
          </a:p>
        </p:txBody>
      </p:sp>
      <p:sp>
        <p:nvSpPr>
          <p:cNvPr id="16" name="Espace réservé du pied de page 15"/>
          <p:cNvSpPr>
            <a:spLocks noGrp="1"/>
          </p:cNvSpPr>
          <p:nvPr>
            <p:ph type="ftr" sz="quarter" idx="11"/>
          </p:nvPr>
        </p:nvSpPr>
        <p:spPr/>
        <p:txBody>
          <a:bodyPr/>
          <a:lstStyle/>
          <a:p>
            <a:r>
              <a:rPr lang="fr-FR"/>
              <a:t>Module 1</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457200" y="274638"/>
            <a:ext cx="8229600" cy="922114"/>
          </a:xfrm>
        </p:spPr>
        <p:style>
          <a:lnRef idx="2">
            <a:schemeClr val="accent5">
              <a:shade val="50000"/>
            </a:schemeClr>
          </a:lnRef>
          <a:fillRef idx="1">
            <a:schemeClr val="accent5"/>
          </a:fillRef>
          <a:effectRef idx="0">
            <a:schemeClr val="accent5"/>
          </a:effectRef>
          <a:fontRef idx="minor">
            <a:schemeClr val="lt1"/>
          </a:fontRef>
        </p:style>
        <p:txBody>
          <a:bodyPr/>
          <a:lstStyle/>
          <a:p>
            <a:r>
              <a:rPr lang="fr-FR" dirty="0"/>
              <a:t>Cocaïne</a:t>
            </a:r>
          </a:p>
        </p:txBody>
      </p:sp>
      <p:sp>
        <p:nvSpPr>
          <p:cNvPr id="6" name="Espace réservé du contenu 5"/>
          <p:cNvSpPr>
            <a:spLocks noGrp="1"/>
          </p:cNvSpPr>
          <p:nvPr>
            <p:ph sz="half" idx="2"/>
          </p:nvPr>
        </p:nvSpPr>
        <p:spPr>
          <a:xfrm>
            <a:off x="4499992" y="1600200"/>
            <a:ext cx="4536504" cy="5069160"/>
          </a:xfrm>
        </p:spPr>
        <p:txBody>
          <a:bodyPr>
            <a:normAutofit fontScale="92500"/>
          </a:bodyPr>
          <a:lstStyle/>
          <a:p>
            <a:pPr marL="388938" indent="-388938">
              <a:spcBef>
                <a:spcPts val="575"/>
              </a:spcBef>
              <a:tabLst>
                <a:tab pos="517525" algn="l"/>
                <a:tab pos="1038225" algn="l"/>
                <a:tab pos="1558925" algn="l"/>
                <a:tab pos="2079625" algn="l"/>
                <a:tab pos="2600325" algn="l"/>
                <a:tab pos="3121025" algn="l"/>
                <a:tab pos="3641725" algn="l"/>
                <a:tab pos="4162425" algn="l"/>
                <a:tab pos="4683125" algn="l"/>
                <a:tab pos="5203825" algn="l"/>
                <a:tab pos="5724525" algn="l"/>
                <a:tab pos="6245225" algn="l"/>
                <a:tab pos="6765925" algn="l"/>
                <a:tab pos="7286625" algn="l"/>
                <a:tab pos="7807325" algn="l"/>
                <a:tab pos="8328025" algn="l"/>
                <a:tab pos="8848725" algn="l"/>
                <a:tab pos="9369425" algn="l"/>
                <a:tab pos="9890125" algn="l"/>
                <a:tab pos="10410825" algn="l"/>
              </a:tabLst>
            </a:pPr>
            <a:r>
              <a:rPr lang="fr-FR" dirty="0">
                <a:solidFill>
                  <a:srgbClr val="000000"/>
                </a:solidFill>
                <a:latin typeface="Calibri" pitchFamily="34" charset="0"/>
              </a:rPr>
              <a:t>Chlorhydrate de cocaïne: poudre blanche floconneuse et cristalline, peu soluble dans l'eau , saveur amère. Obtenu à partir des feuilles de l'</a:t>
            </a:r>
            <a:r>
              <a:rPr lang="fr-FR" dirty="0" err="1">
                <a:solidFill>
                  <a:srgbClr val="000000"/>
                </a:solidFill>
                <a:latin typeface="Calibri" pitchFamily="34" charset="0"/>
              </a:rPr>
              <a:t>Erythroxylon</a:t>
            </a:r>
            <a:r>
              <a:rPr lang="fr-FR" dirty="0">
                <a:solidFill>
                  <a:srgbClr val="000000"/>
                </a:solidFill>
                <a:latin typeface="Calibri" pitchFamily="34" charset="0"/>
              </a:rPr>
              <a:t> Coca</a:t>
            </a:r>
          </a:p>
          <a:p>
            <a:endParaRPr lang="fr-FR" dirty="0"/>
          </a:p>
          <a:p>
            <a:r>
              <a:rPr lang="fr-FR" dirty="0">
                <a:solidFill>
                  <a:srgbClr val="000000"/>
                </a:solidFill>
                <a:latin typeface="Calibri" pitchFamily="34" charset="0"/>
              </a:rPr>
              <a:t>Crack (cocaïne mélangé avec du bicarbonate de soude) ou </a:t>
            </a:r>
            <a:r>
              <a:rPr lang="fr-FR" dirty="0" err="1">
                <a:solidFill>
                  <a:srgbClr val="000000"/>
                </a:solidFill>
                <a:latin typeface="Calibri" pitchFamily="34" charset="0"/>
              </a:rPr>
              <a:t>freebase</a:t>
            </a:r>
            <a:r>
              <a:rPr lang="fr-FR" dirty="0">
                <a:solidFill>
                  <a:srgbClr val="000000"/>
                </a:solidFill>
                <a:latin typeface="Calibri" pitchFamily="34" charset="0"/>
              </a:rPr>
              <a:t> (cocaïne mélangée avec de l'ammoniaque) + eau + chaleur</a:t>
            </a:r>
          </a:p>
          <a:p>
            <a:endParaRPr lang="fr-FR" dirty="0"/>
          </a:p>
        </p:txBody>
      </p:sp>
      <p:pic>
        <p:nvPicPr>
          <p:cNvPr id="39938" name="Picture 2" descr="Résultat de recherche d'images pour &quot;champ de coca&quot;"/>
          <p:cNvPicPr>
            <a:picLocks noChangeAspect="1" noChangeArrowheads="1"/>
          </p:cNvPicPr>
          <p:nvPr/>
        </p:nvPicPr>
        <p:blipFill>
          <a:blip r:embed="rId2" cstate="print"/>
          <a:srcRect/>
          <a:stretch>
            <a:fillRect/>
          </a:stretch>
        </p:blipFill>
        <p:spPr bwMode="auto">
          <a:xfrm>
            <a:off x="323528" y="1556792"/>
            <a:ext cx="3672408" cy="2292043"/>
          </a:xfrm>
          <a:prstGeom prst="rect">
            <a:avLst/>
          </a:prstGeom>
          <a:noFill/>
        </p:spPr>
      </p:pic>
      <p:pic>
        <p:nvPicPr>
          <p:cNvPr id="8" name="Picture 7"/>
          <p:cNvPicPr>
            <a:picLocks noChangeAspect="1" noChangeArrowheads="1"/>
          </p:cNvPicPr>
          <p:nvPr/>
        </p:nvPicPr>
        <p:blipFill>
          <a:blip r:embed="rId3" cstate="print"/>
          <a:srcRect/>
          <a:stretch>
            <a:fillRect/>
          </a:stretch>
        </p:blipFill>
        <p:spPr bwMode="auto">
          <a:xfrm>
            <a:off x="2411760" y="5195118"/>
            <a:ext cx="2153385" cy="1518866"/>
          </a:xfrm>
          <a:prstGeom prst="rect">
            <a:avLst/>
          </a:prstGeom>
          <a:noFill/>
          <a:ln w="9525" cap="flat">
            <a:noFill/>
            <a:round/>
            <a:headEnd/>
            <a:tailEnd/>
          </a:ln>
          <a:effectLst/>
        </p:spPr>
      </p:pic>
      <p:pic>
        <p:nvPicPr>
          <p:cNvPr id="9" name="Picture 3"/>
          <p:cNvPicPr>
            <a:picLocks noChangeAspect="1" noChangeArrowheads="1"/>
          </p:cNvPicPr>
          <p:nvPr/>
        </p:nvPicPr>
        <p:blipFill>
          <a:blip r:embed="rId4" cstate="print"/>
          <a:srcRect/>
          <a:stretch>
            <a:fillRect/>
          </a:stretch>
        </p:blipFill>
        <p:spPr bwMode="auto">
          <a:xfrm>
            <a:off x="251520" y="3933057"/>
            <a:ext cx="2080622" cy="1440160"/>
          </a:xfrm>
          <a:prstGeom prst="rect">
            <a:avLst/>
          </a:prstGeom>
          <a:noFill/>
          <a:ln w="9525" cap="flat">
            <a:noFill/>
            <a:round/>
            <a:headEnd/>
            <a:tailEnd/>
          </a:ln>
          <a:effectLst/>
        </p:spPr>
      </p:pic>
      <p:sp>
        <p:nvSpPr>
          <p:cNvPr id="7" name="Espace réservé du numéro de diapositive 6"/>
          <p:cNvSpPr>
            <a:spLocks noGrp="1"/>
          </p:cNvSpPr>
          <p:nvPr>
            <p:ph type="sldNum" sz="quarter" idx="12"/>
          </p:nvPr>
        </p:nvSpPr>
        <p:spPr/>
        <p:txBody>
          <a:bodyPr/>
          <a:lstStyle/>
          <a:p>
            <a:fld id="{EABF6739-AEC9-4801-983E-531830886353}" type="slidenum">
              <a:rPr lang="fr-FR" smtClean="0"/>
              <a:pPr/>
              <a:t>19</a:t>
            </a:fld>
            <a:endParaRPr lang="fr-FR"/>
          </a:p>
        </p:txBody>
      </p:sp>
      <p:sp>
        <p:nvSpPr>
          <p:cNvPr id="10" name="Espace réservé du pied de page 9"/>
          <p:cNvSpPr>
            <a:spLocks noGrp="1"/>
          </p:cNvSpPr>
          <p:nvPr>
            <p:ph type="ftr" sz="quarter" idx="11"/>
          </p:nvPr>
        </p:nvSpPr>
        <p:spPr/>
        <p:txBody>
          <a:bodyPr/>
          <a:lstStyle/>
          <a:p>
            <a:r>
              <a:rPr lang="fr-FR"/>
              <a:t>Module 1</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OBJECTIFS DU MODULE</a:t>
            </a:r>
          </a:p>
        </p:txBody>
      </p:sp>
      <p:sp>
        <p:nvSpPr>
          <p:cNvPr id="3" name="Espace réservé du contenu 2"/>
          <p:cNvSpPr>
            <a:spLocks noGrp="1"/>
          </p:cNvSpPr>
          <p:nvPr>
            <p:ph idx="1"/>
          </p:nvPr>
        </p:nvSpPr>
        <p:spPr>
          <a:xfrm>
            <a:off x="179512" y="1600200"/>
            <a:ext cx="8964488" cy="4525963"/>
          </a:xfrm>
        </p:spPr>
        <p:txBody>
          <a:bodyPr>
            <a:normAutofit fontScale="85000" lnSpcReduction="10000"/>
          </a:bodyPr>
          <a:lstStyle/>
          <a:p>
            <a:pPr>
              <a:buNone/>
            </a:pPr>
            <a:r>
              <a:rPr lang="fr-FR" dirty="0"/>
              <a:t>A la fin de la session, les participants devront être capables de :</a:t>
            </a:r>
            <a:endParaRPr lang="fr-FR" u="sng" dirty="0"/>
          </a:p>
          <a:p>
            <a:pPr lvl="0"/>
            <a:r>
              <a:rPr lang="fr-FR" dirty="0"/>
              <a:t>Décrire l’usage des drogues dans le monde et en Afrique de l’Ouest</a:t>
            </a:r>
            <a:endParaRPr lang="fr-FR" u="sng" dirty="0"/>
          </a:p>
          <a:p>
            <a:pPr lvl="0"/>
            <a:r>
              <a:rPr lang="fr-FR" dirty="0"/>
              <a:t>Citer les principaux facteurs déterminants de l’entrée dans l’univers des drogues</a:t>
            </a:r>
            <a:endParaRPr lang="fr-FR" u="sng" dirty="0"/>
          </a:p>
          <a:p>
            <a:pPr lvl="0"/>
            <a:r>
              <a:rPr lang="fr-FR" dirty="0"/>
              <a:t>Enumérer les principales drogues : classification, effets, mode de consommation</a:t>
            </a:r>
            <a:endParaRPr lang="fr-FR" u="sng" dirty="0"/>
          </a:p>
          <a:p>
            <a:pPr lvl="0"/>
            <a:r>
              <a:rPr lang="fr-FR" dirty="0"/>
              <a:t>Identifier une dépendance à une drogue</a:t>
            </a:r>
            <a:endParaRPr lang="fr-FR" u="sng" dirty="0"/>
          </a:p>
          <a:p>
            <a:pPr lvl="0"/>
            <a:r>
              <a:rPr lang="fr-FR" dirty="0"/>
              <a:t>Mesurer les enjeux de santé publique associés à la consommation de drogues</a:t>
            </a:r>
            <a:endParaRPr lang="fr-FR" u="sng" dirty="0"/>
          </a:p>
          <a:p>
            <a:endParaRPr lang="fr-FR" dirty="0"/>
          </a:p>
        </p:txBody>
      </p:sp>
      <p:sp>
        <p:nvSpPr>
          <p:cNvPr id="4" name="Espace réservé du numéro de diapositive 3"/>
          <p:cNvSpPr>
            <a:spLocks noGrp="1"/>
          </p:cNvSpPr>
          <p:nvPr>
            <p:ph type="sldNum" sz="quarter" idx="12"/>
          </p:nvPr>
        </p:nvSpPr>
        <p:spPr/>
        <p:txBody>
          <a:bodyPr/>
          <a:lstStyle/>
          <a:p>
            <a:fld id="{EABF6739-AEC9-4801-983E-531830886353}" type="slidenum">
              <a:rPr lang="fr-FR" smtClean="0"/>
              <a:pPr/>
              <a:t>2</a:t>
            </a:fld>
            <a:endParaRPr lang="fr-FR"/>
          </a:p>
        </p:txBody>
      </p:sp>
      <p:sp>
        <p:nvSpPr>
          <p:cNvPr id="5" name="Espace réservé du pied de page 4"/>
          <p:cNvSpPr>
            <a:spLocks noGrp="1"/>
          </p:cNvSpPr>
          <p:nvPr>
            <p:ph type="ftr" sz="quarter" idx="11"/>
          </p:nvPr>
        </p:nvSpPr>
        <p:spPr/>
        <p:txBody>
          <a:bodyPr/>
          <a:lstStyle/>
          <a:p>
            <a:r>
              <a:rPr lang="fr-FR"/>
              <a:t>Module 1</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850106"/>
          </a:xfrm>
        </p:spPr>
        <p:style>
          <a:lnRef idx="2">
            <a:schemeClr val="accent5">
              <a:shade val="50000"/>
            </a:schemeClr>
          </a:lnRef>
          <a:fillRef idx="1">
            <a:schemeClr val="accent5"/>
          </a:fillRef>
          <a:effectRef idx="0">
            <a:schemeClr val="accent5"/>
          </a:effectRef>
          <a:fontRef idx="minor">
            <a:schemeClr val="lt1"/>
          </a:fontRef>
        </p:style>
        <p:txBody>
          <a:bodyPr/>
          <a:lstStyle/>
          <a:p>
            <a:r>
              <a:rPr lang="fr-FR" dirty="0"/>
              <a:t>Modes de consommation</a:t>
            </a:r>
          </a:p>
        </p:txBody>
      </p:sp>
      <p:sp>
        <p:nvSpPr>
          <p:cNvPr id="3" name="Espace réservé du contenu 2"/>
          <p:cNvSpPr>
            <a:spLocks noGrp="1"/>
          </p:cNvSpPr>
          <p:nvPr>
            <p:ph sz="half" idx="1"/>
          </p:nvPr>
        </p:nvSpPr>
        <p:spPr>
          <a:xfrm>
            <a:off x="251520" y="1340768"/>
            <a:ext cx="4536504" cy="4785395"/>
          </a:xfrm>
        </p:spPr>
        <p:txBody>
          <a:bodyPr/>
          <a:lstStyle/>
          <a:p>
            <a:r>
              <a:rPr lang="fr-FR" b="1" dirty="0"/>
              <a:t>Inhaler/Fumer</a:t>
            </a:r>
          </a:p>
          <a:p>
            <a:pPr>
              <a:buNone/>
            </a:pPr>
            <a:r>
              <a:rPr lang="fr-FR" dirty="0"/>
              <a:t>Effets: 7-10 secondes fumer      	3-5 mn inhaler</a:t>
            </a:r>
          </a:p>
          <a:p>
            <a:pPr>
              <a:buNone/>
            </a:pPr>
            <a:r>
              <a:rPr lang="fr-FR" dirty="0"/>
              <a:t>Produits: tabac, cannabis, crack, héroïne, solvants, amphétamines</a:t>
            </a:r>
          </a:p>
        </p:txBody>
      </p:sp>
      <p:pic>
        <p:nvPicPr>
          <p:cNvPr id="5" name="Picture 6" descr="Image associée"/>
          <p:cNvPicPr>
            <a:picLocks noGrp="1" noChangeAspect="1" noChangeArrowheads="1"/>
          </p:cNvPicPr>
          <p:nvPr>
            <p:ph sz="half" idx="2"/>
          </p:nvPr>
        </p:nvPicPr>
        <p:blipFill>
          <a:blip r:embed="rId2" cstate="print"/>
          <a:srcRect/>
          <a:stretch>
            <a:fillRect/>
          </a:stretch>
        </p:blipFill>
        <p:spPr bwMode="auto">
          <a:xfrm>
            <a:off x="5580112" y="1412776"/>
            <a:ext cx="2228056" cy="1553150"/>
          </a:xfrm>
          <a:prstGeom prst="rect">
            <a:avLst/>
          </a:prstGeom>
          <a:noFill/>
        </p:spPr>
      </p:pic>
      <p:pic>
        <p:nvPicPr>
          <p:cNvPr id="6" name="Picture 2" descr="http://www.asud.org/wp-content/uploads/2015/07/ASUD44-Chasser-le-dragon-1.png"/>
          <p:cNvPicPr>
            <a:picLocks noChangeAspect="1" noChangeArrowheads="1"/>
          </p:cNvPicPr>
          <p:nvPr/>
        </p:nvPicPr>
        <p:blipFill>
          <a:blip r:embed="rId3" cstate="print"/>
          <a:srcRect/>
          <a:stretch>
            <a:fillRect/>
          </a:stretch>
        </p:blipFill>
        <p:spPr bwMode="auto">
          <a:xfrm>
            <a:off x="4211960" y="3140968"/>
            <a:ext cx="2664296" cy="2520280"/>
          </a:xfrm>
          <a:prstGeom prst="rect">
            <a:avLst/>
          </a:prstGeom>
          <a:noFill/>
        </p:spPr>
      </p:pic>
      <p:pic>
        <p:nvPicPr>
          <p:cNvPr id="7" name="Picture 8" descr="Résultat de recherche d'images pour &quot;fumer drogues&quot;"/>
          <p:cNvPicPr>
            <a:picLocks noChangeAspect="1" noChangeArrowheads="1"/>
          </p:cNvPicPr>
          <p:nvPr/>
        </p:nvPicPr>
        <p:blipFill>
          <a:blip r:embed="rId4" cstate="print"/>
          <a:srcRect/>
          <a:stretch>
            <a:fillRect/>
          </a:stretch>
        </p:blipFill>
        <p:spPr bwMode="auto">
          <a:xfrm>
            <a:off x="7020272" y="3140968"/>
            <a:ext cx="2123728" cy="2520280"/>
          </a:xfrm>
          <a:prstGeom prst="rect">
            <a:avLst/>
          </a:prstGeom>
          <a:noFill/>
        </p:spPr>
      </p:pic>
      <p:pic>
        <p:nvPicPr>
          <p:cNvPr id="8" name="Picture 11" descr="C:\Users\Maryvonne Maynart\Documents\1 CRCF\Udsen\PHOTOS MDM\Taf Terrain\IMGP8070.JPG"/>
          <p:cNvPicPr>
            <a:picLocks noChangeAspect="1" noChangeArrowheads="1"/>
          </p:cNvPicPr>
          <p:nvPr/>
        </p:nvPicPr>
        <p:blipFill>
          <a:blip r:embed="rId5" cstate="print"/>
          <a:srcRect/>
          <a:stretch>
            <a:fillRect/>
          </a:stretch>
        </p:blipFill>
        <p:spPr bwMode="auto">
          <a:xfrm>
            <a:off x="539552" y="4293096"/>
            <a:ext cx="2952328" cy="1872208"/>
          </a:xfrm>
          <a:prstGeom prst="rect">
            <a:avLst/>
          </a:prstGeom>
          <a:noFill/>
        </p:spPr>
      </p:pic>
      <p:sp>
        <p:nvSpPr>
          <p:cNvPr id="9" name="Espace réservé du numéro de diapositive 8"/>
          <p:cNvSpPr>
            <a:spLocks noGrp="1"/>
          </p:cNvSpPr>
          <p:nvPr>
            <p:ph type="sldNum" sz="quarter" idx="12"/>
          </p:nvPr>
        </p:nvSpPr>
        <p:spPr/>
        <p:txBody>
          <a:bodyPr/>
          <a:lstStyle/>
          <a:p>
            <a:fld id="{EABF6739-AEC9-4801-983E-531830886353}" type="slidenum">
              <a:rPr lang="fr-FR" smtClean="0"/>
              <a:pPr/>
              <a:t>20</a:t>
            </a:fld>
            <a:endParaRPr lang="fr-FR"/>
          </a:p>
        </p:txBody>
      </p:sp>
      <p:sp>
        <p:nvSpPr>
          <p:cNvPr id="10" name="Espace réservé du pied de page 9"/>
          <p:cNvSpPr>
            <a:spLocks noGrp="1"/>
          </p:cNvSpPr>
          <p:nvPr>
            <p:ph type="ftr" sz="quarter" idx="11"/>
          </p:nvPr>
        </p:nvSpPr>
        <p:spPr/>
        <p:txBody>
          <a:bodyPr/>
          <a:lstStyle/>
          <a:p>
            <a:r>
              <a:rPr lang="fr-FR"/>
              <a:t>Module 1</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922114"/>
          </a:xfrm>
        </p:spPr>
        <p:style>
          <a:lnRef idx="2">
            <a:schemeClr val="accent5">
              <a:shade val="50000"/>
            </a:schemeClr>
          </a:lnRef>
          <a:fillRef idx="1">
            <a:schemeClr val="accent5"/>
          </a:fillRef>
          <a:effectRef idx="0">
            <a:schemeClr val="accent5"/>
          </a:effectRef>
          <a:fontRef idx="minor">
            <a:schemeClr val="lt1"/>
          </a:fontRef>
        </p:style>
        <p:txBody>
          <a:bodyPr/>
          <a:lstStyle/>
          <a:p>
            <a:r>
              <a:rPr lang="fr-FR" dirty="0"/>
              <a:t>Modes de consommation</a:t>
            </a:r>
          </a:p>
        </p:txBody>
      </p:sp>
      <p:sp>
        <p:nvSpPr>
          <p:cNvPr id="3" name="Espace réservé du contenu 2"/>
          <p:cNvSpPr>
            <a:spLocks noGrp="1"/>
          </p:cNvSpPr>
          <p:nvPr>
            <p:ph sz="half" idx="1"/>
          </p:nvPr>
        </p:nvSpPr>
        <p:spPr>
          <a:xfrm>
            <a:off x="251520" y="1340768"/>
            <a:ext cx="4536504" cy="4785395"/>
          </a:xfrm>
        </p:spPr>
        <p:txBody>
          <a:bodyPr/>
          <a:lstStyle/>
          <a:p>
            <a:r>
              <a:rPr lang="fr-FR" b="1" dirty="0"/>
              <a:t>Injecter: IV surtout, IM, SC</a:t>
            </a:r>
          </a:p>
          <a:p>
            <a:pPr>
              <a:buNone/>
            </a:pPr>
            <a:r>
              <a:rPr lang="fr-FR" dirty="0"/>
              <a:t>Effets: 15-30 secondes IV</a:t>
            </a:r>
          </a:p>
          <a:p>
            <a:pPr>
              <a:buNone/>
            </a:pPr>
            <a:r>
              <a:rPr lang="fr-FR" dirty="0"/>
              <a:t>Produits: héroïne, benzodiazépine, amphétamines, </a:t>
            </a:r>
            <a:r>
              <a:rPr lang="fr-FR" dirty="0" err="1"/>
              <a:t>buprénorphine</a:t>
            </a:r>
            <a:r>
              <a:rPr lang="fr-FR" dirty="0"/>
              <a:t> ,        cocaïne (rare)</a:t>
            </a:r>
          </a:p>
        </p:txBody>
      </p:sp>
      <p:pic>
        <p:nvPicPr>
          <p:cNvPr id="9" name="Picture 13" descr="Résultat de recherche d'images pour &quot;injection drogues&quot;"/>
          <p:cNvPicPr>
            <a:picLocks noChangeAspect="1" noChangeArrowheads="1"/>
          </p:cNvPicPr>
          <p:nvPr/>
        </p:nvPicPr>
        <p:blipFill>
          <a:blip r:embed="rId2" cstate="print"/>
          <a:srcRect/>
          <a:stretch>
            <a:fillRect/>
          </a:stretch>
        </p:blipFill>
        <p:spPr bwMode="auto">
          <a:xfrm>
            <a:off x="4788024" y="1556792"/>
            <a:ext cx="3960440" cy="4392488"/>
          </a:xfrm>
          <a:prstGeom prst="rect">
            <a:avLst/>
          </a:prstGeom>
          <a:noFill/>
        </p:spPr>
      </p:pic>
      <p:sp>
        <p:nvSpPr>
          <p:cNvPr id="10" name="Espace réservé du contenu 9"/>
          <p:cNvSpPr>
            <a:spLocks noGrp="1"/>
          </p:cNvSpPr>
          <p:nvPr>
            <p:ph sz="half" idx="2"/>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EABF6739-AEC9-4801-983E-531830886353}" type="slidenum">
              <a:rPr lang="fr-FR" smtClean="0"/>
              <a:pPr/>
              <a:t>21</a:t>
            </a:fld>
            <a:endParaRPr lang="fr-FR"/>
          </a:p>
        </p:txBody>
      </p:sp>
      <p:sp>
        <p:nvSpPr>
          <p:cNvPr id="7" name="Espace réservé du pied de page 6"/>
          <p:cNvSpPr>
            <a:spLocks noGrp="1"/>
          </p:cNvSpPr>
          <p:nvPr>
            <p:ph type="ftr" sz="quarter" idx="11"/>
          </p:nvPr>
        </p:nvSpPr>
        <p:spPr/>
        <p:txBody>
          <a:bodyPr/>
          <a:lstStyle/>
          <a:p>
            <a:r>
              <a:rPr lang="fr-FR"/>
              <a:t>Module 1</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922114"/>
          </a:xfrm>
        </p:spPr>
        <p:style>
          <a:lnRef idx="2">
            <a:schemeClr val="accent5">
              <a:shade val="50000"/>
            </a:schemeClr>
          </a:lnRef>
          <a:fillRef idx="1">
            <a:schemeClr val="accent5"/>
          </a:fillRef>
          <a:effectRef idx="0">
            <a:schemeClr val="accent5"/>
          </a:effectRef>
          <a:fontRef idx="minor">
            <a:schemeClr val="lt1"/>
          </a:fontRef>
        </p:style>
        <p:txBody>
          <a:bodyPr/>
          <a:lstStyle/>
          <a:p>
            <a:r>
              <a:rPr lang="fr-FR" dirty="0"/>
              <a:t>Modes de consommation</a:t>
            </a:r>
          </a:p>
        </p:txBody>
      </p:sp>
      <p:sp>
        <p:nvSpPr>
          <p:cNvPr id="3" name="Espace réservé du contenu 2"/>
          <p:cNvSpPr>
            <a:spLocks noGrp="1"/>
          </p:cNvSpPr>
          <p:nvPr>
            <p:ph sz="half" idx="1"/>
          </p:nvPr>
        </p:nvSpPr>
        <p:spPr>
          <a:xfrm>
            <a:off x="251520" y="1340768"/>
            <a:ext cx="5472608" cy="4785395"/>
          </a:xfrm>
        </p:spPr>
        <p:txBody>
          <a:bodyPr/>
          <a:lstStyle/>
          <a:p>
            <a:r>
              <a:rPr lang="fr-FR" b="1" dirty="0"/>
              <a:t>Sniffer</a:t>
            </a:r>
          </a:p>
          <a:p>
            <a:pPr>
              <a:buNone/>
            </a:pPr>
            <a:r>
              <a:rPr lang="fr-FR" dirty="0"/>
              <a:t>Effets: 10 secondes-10 mn (produits)</a:t>
            </a:r>
          </a:p>
          <a:p>
            <a:pPr>
              <a:buNone/>
            </a:pPr>
            <a:r>
              <a:rPr lang="fr-FR" dirty="0"/>
              <a:t>Produits: tabac, cocaïne, héroïne, amphétamines, </a:t>
            </a:r>
            <a:r>
              <a:rPr lang="fr-FR" dirty="0" err="1"/>
              <a:t>buprénorphine</a:t>
            </a:r>
            <a:endParaRPr lang="fr-FR" dirty="0"/>
          </a:p>
        </p:txBody>
      </p:sp>
      <p:pic>
        <p:nvPicPr>
          <p:cNvPr id="40964" name="Picture 4" descr="Résultat de recherche d'images pour &quot;tabac à priser&quot;"/>
          <p:cNvPicPr>
            <a:picLocks noChangeAspect="1" noChangeArrowheads="1"/>
          </p:cNvPicPr>
          <p:nvPr/>
        </p:nvPicPr>
        <p:blipFill>
          <a:blip r:embed="rId2" cstate="print"/>
          <a:srcRect/>
          <a:stretch>
            <a:fillRect/>
          </a:stretch>
        </p:blipFill>
        <p:spPr bwMode="auto">
          <a:xfrm>
            <a:off x="6084168" y="1196752"/>
            <a:ext cx="3059832" cy="3816424"/>
          </a:xfrm>
          <a:prstGeom prst="rect">
            <a:avLst/>
          </a:prstGeom>
          <a:noFill/>
        </p:spPr>
      </p:pic>
      <p:sp>
        <p:nvSpPr>
          <p:cNvPr id="6" name="Espace réservé du numéro de diapositive 5"/>
          <p:cNvSpPr>
            <a:spLocks noGrp="1"/>
          </p:cNvSpPr>
          <p:nvPr>
            <p:ph type="sldNum" sz="quarter" idx="12"/>
          </p:nvPr>
        </p:nvSpPr>
        <p:spPr/>
        <p:txBody>
          <a:bodyPr/>
          <a:lstStyle/>
          <a:p>
            <a:fld id="{EABF6739-AEC9-4801-983E-531830886353}" type="slidenum">
              <a:rPr lang="fr-FR" smtClean="0"/>
              <a:pPr/>
              <a:t>22</a:t>
            </a:fld>
            <a:endParaRPr lang="fr-FR"/>
          </a:p>
        </p:txBody>
      </p:sp>
      <p:sp>
        <p:nvSpPr>
          <p:cNvPr id="7" name="Espace réservé du pied de page 6"/>
          <p:cNvSpPr>
            <a:spLocks noGrp="1"/>
          </p:cNvSpPr>
          <p:nvPr>
            <p:ph type="ftr" sz="quarter" idx="11"/>
          </p:nvPr>
        </p:nvSpPr>
        <p:spPr/>
        <p:txBody>
          <a:bodyPr/>
          <a:lstStyle/>
          <a:p>
            <a:r>
              <a:rPr lang="fr-FR"/>
              <a:t>Module 1</a:t>
            </a:r>
          </a:p>
        </p:txBody>
      </p:sp>
      <p:pic>
        <p:nvPicPr>
          <p:cNvPr id="9" name="Image 8" descr="Résultat de recherche d'images pour &quot;injection intraveineuse de drogue&quot;"/>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3573016"/>
            <a:ext cx="4680520" cy="2592288"/>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850106"/>
          </a:xfrm>
        </p:spPr>
        <p:style>
          <a:lnRef idx="2">
            <a:schemeClr val="accent5">
              <a:shade val="50000"/>
            </a:schemeClr>
          </a:lnRef>
          <a:fillRef idx="1">
            <a:schemeClr val="accent5"/>
          </a:fillRef>
          <a:effectRef idx="0">
            <a:schemeClr val="accent5"/>
          </a:effectRef>
          <a:fontRef idx="minor">
            <a:schemeClr val="lt1"/>
          </a:fontRef>
        </p:style>
        <p:txBody>
          <a:bodyPr/>
          <a:lstStyle/>
          <a:p>
            <a:r>
              <a:rPr lang="fr-FR" dirty="0"/>
              <a:t>Modes de consommation</a:t>
            </a:r>
          </a:p>
        </p:txBody>
      </p:sp>
      <p:sp>
        <p:nvSpPr>
          <p:cNvPr id="3" name="Espace réservé du contenu 2"/>
          <p:cNvSpPr>
            <a:spLocks noGrp="1"/>
          </p:cNvSpPr>
          <p:nvPr>
            <p:ph sz="half" idx="1"/>
          </p:nvPr>
        </p:nvSpPr>
        <p:spPr>
          <a:xfrm>
            <a:off x="251520" y="1340768"/>
            <a:ext cx="4536504" cy="4785395"/>
          </a:xfrm>
        </p:spPr>
        <p:txBody>
          <a:bodyPr/>
          <a:lstStyle/>
          <a:p>
            <a:r>
              <a:rPr lang="fr-FR" b="1" dirty="0"/>
              <a:t>Ingérer</a:t>
            </a:r>
          </a:p>
          <a:p>
            <a:pPr>
              <a:buNone/>
            </a:pPr>
            <a:r>
              <a:rPr lang="fr-FR" dirty="0"/>
              <a:t>Effets: 20-30 mn</a:t>
            </a:r>
          </a:p>
          <a:p>
            <a:pPr>
              <a:buNone/>
            </a:pPr>
            <a:r>
              <a:rPr lang="fr-FR" dirty="0"/>
              <a:t>Produits: alcool, stimulants mineurs (en dehors du tabac), benzodiazépines, cannabis, champignons, plantes, amphétamines</a:t>
            </a:r>
          </a:p>
        </p:txBody>
      </p:sp>
      <p:pic>
        <p:nvPicPr>
          <p:cNvPr id="6" name="Picture 102"/>
          <p:cNvPicPr>
            <a:picLocks noChangeAspect="1" noChangeArrowheads="1"/>
          </p:cNvPicPr>
          <p:nvPr/>
        </p:nvPicPr>
        <p:blipFill>
          <a:blip r:embed="rId3" cstate="print"/>
          <a:srcRect/>
          <a:stretch>
            <a:fillRect/>
          </a:stretch>
        </p:blipFill>
        <p:spPr bwMode="auto">
          <a:xfrm>
            <a:off x="5148064" y="1268760"/>
            <a:ext cx="3267075" cy="4733925"/>
          </a:xfrm>
          <a:prstGeom prst="rect">
            <a:avLst/>
          </a:prstGeom>
          <a:noFill/>
          <a:ln w="9525" algn="ctr">
            <a:noFill/>
            <a:miter lim="800000"/>
            <a:headEnd/>
            <a:tailEnd/>
          </a:ln>
        </p:spPr>
      </p:pic>
      <p:pic>
        <p:nvPicPr>
          <p:cNvPr id="43010" name="Picture 2" descr="Résultat de recherche d'images pour &quot;space cake&quot;"/>
          <p:cNvPicPr>
            <a:picLocks noChangeAspect="1" noChangeArrowheads="1"/>
          </p:cNvPicPr>
          <p:nvPr/>
        </p:nvPicPr>
        <p:blipFill>
          <a:blip r:embed="rId4" cstate="print"/>
          <a:srcRect/>
          <a:stretch>
            <a:fillRect/>
          </a:stretch>
        </p:blipFill>
        <p:spPr bwMode="auto">
          <a:xfrm>
            <a:off x="1115616" y="4725144"/>
            <a:ext cx="3024336" cy="1728192"/>
          </a:xfrm>
          <a:prstGeom prst="rect">
            <a:avLst/>
          </a:prstGeom>
          <a:noFill/>
        </p:spPr>
      </p:pic>
      <p:sp>
        <p:nvSpPr>
          <p:cNvPr id="7" name="Espace réservé du numéro de diapositive 6"/>
          <p:cNvSpPr>
            <a:spLocks noGrp="1"/>
          </p:cNvSpPr>
          <p:nvPr>
            <p:ph type="sldNum" sz="quarter" idx="12"/>
          </p:nvPr>
        </p:nvSpPr>
        <p:spPr/>
        <p:txBody>
          <a:bodyPr/>
          <a:lstStyle/>
          <a:p>
            <a:fld id="{EABF6739-AEC9-4801-983E-531830886353}" type="slidenum">
              <a:rPr lang="fr-FR" smtClean="0"/>
              <a:pPr/>
              <a:t>23</a:t>
            </a:fld>
            <a:endParaRPr lang="fr-FR"/>
          </a:p>
        </p:txBody>
      </p:sp>
      <p:sp>
        <p:nvSpPr>
          <p:cNvPr id="8" name="Espace réservé du pied de page 7"/>
          <p:cNvSpPr>
            <a:spLocks noGrp="1"/>
          </p:cNvSpPr>
          <p:nvPr>
            <p:ph type="ftr" sz="quarter" idx="11"/>
          </p:nvPr>
        </p:nvSpPr>
        <p:spPr/>
        <p:txBody>
          <a:bodyPr/>
          <a:lstStyle/>
          <a:p>
            <a:r>
              <a:rPr lang="fr-FR"/>
              <a:t>Module 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2" cstate="print"/>
          <a:srcRect/>
          <a:stretch>
            <a:fillRect/>
          </a:stretch>
        </p:blipFill>
        <p:spPr bwMode="auto">
          <a:xfrm>
            <a:off x="0" y="1"/>
            <a:ext cx="9144000" cy="6472238"/>
          </a:xfrm>
          <a:prstGeom prst="rect">
            <a:avLst/>
          </a:prstGeom>
          <a:noFill/>
          <a:ln w="9525">
            <a:noFill/>
            <a:miter lim="800000"/>
            <a:headEnd/>
            <a:tailEnd/>
          </a:ln>
        </p:spPr>
      </p:pic>
      <p:sp>
        <p:nvSpPr>
          <p:cNvPr id="3" name="Espace réservé du numéro de diapositive 2"/>
          <p:cNvSpPr>
            <a:spLocks noGrp="1"/>
          </p:cNvSpPr>
          <p:nvPr>
            <p:ph type="sldNum" sz="quarter" idx="12"/>
          </p:nvPr>
        </p:nvSpPr>
        <p:spPr/>
        <p:txBody>
          <a:bodyPr/>
          <a:lstStyle/>
          <a:p>
            <a:fld id="{EABF6739-AEC9-4801-983E-531830886353}" type="slidenum">
              <a:rPr lang="fr-FR" smtClean="0"/>
              <a:pPr/>
              <a:t>24</a:t>
            </a:fld>
            <a:endParaRPr lang="fr-FR"/>
          </a:p>
        </p:txBody>
      </p:sp>
      <p:sp>
        <p:nvSpPr>
          <p:cNvPr id="4" name="Espace réservé du pied de page 3"/>
          <p:cNvSpPr>
            <a:spLocks noGrp="1"/>
          </p:cNvSpPr>
          <p:nvPr>
            <p:ph type="ftr" sz="quarter" idx="11"/>
          </p:nvPr>
        </p:nvSpPr>
        <p:spPr/>
        <p:txBody>
          <a:bodyPr/>
          <a:lstStyle/>
          <a:p>
            <a:r>
              <a:rPr lang="fr-FR"/>
              <a:t>Module 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p:cNvSpPr>
            <a:spLocks noGrp="1"/>
          </p:cNvSpPr>
          <p:nvPr>
            <p:ph type="ftr" sz="quarter" idx="11"/>
          </p:nvPr>
        </p:nvSpPr>
        <p:spPr/>
        <p:txBody>
          <a:bodyPr/>
          <a:lstStyle/>
          <a:p>
            <a:r>
              <a:rPr lang="fr-FR"/>
              <a:t>Module 1</a:t>
            </a:r>
          </a:p>
        </p:txBody>
      </p:sp>
      <p:sp>
        <p:nvSpPr>
          <p:cNvPr id="3" name="Espace réservé du numéro de diapositive 2"/>
          <p:cNvSpPr>
            <a:spLocks noGrp="1"/>
          </p:cNvSpPr>
          <p:nvPr>
            <p:ph type="sldNum" sz="quarter" idx="12"/>
          </p:nvPr>
        </p:nvSpPr>
        <p:spPr/>
        <p:txBody>
          <a:bodyPr/>
          <a:lstStyle/>
          <a:p>
            <a:fld id="{EABF6739-AEC9-4801-983E-531830886353}" type="slidenum">
              <a:rPr lang="fr-FR" smtClean="0"/>
              <a:pPr/>
              <a:t>25</a:t>
            </a:fld>
            <a:endParaRPr lang="fr-FR"/>
          </a:p>
        </p:txBody>
      </p:sp>
      <p:graphicFrame>
        <p:nvGraphicFramePr>
          <p:cNvPr id="5" name="Diagramme 4"/>
          <p:cNvGraphicFramePr/>
          <p:nvPr/>
        </p:nvGraphicFramePr>
        <p:xfrm>
          <a:off x="1331640" y="908720"/>
          <a:ext cx="6792416" cy="53285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riangle isocèle 6"/>
          <p:cNvSpPr/>
          <p:nvPr/>
        </p:nvSpPr>
        <p:spPr>
          <a:xfrm rot="18039141">
            <a:off x="2572184" y="618039"/>
            <a:ext cx="1858728" cy="1548131"/>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p:cNvSpPr txBox="1"/>
          <p:nvPr/>
        </p:nvSpPr>
        <p:spPr>
          <a:xfrm>
            <a:off x="2915816" y="1052736"/>
            <a:ext cx="1656184" cy="461665"/>
          </a:xfrm>
          <a:prstGeom prst="rect">
            <a:avLst/>
          </a:prstGeom>
          <a:noFill/>
        </p:spPr>
        <p:txBody>
          <a:bodyPr wrap="square" rtlCol="0">
            <a:spAutoFit/>
          </a:bodyPr>
          <a:lstStyle/>
          <a:p>
            <a:r>
              <a:rPr lang="fr-FR" sz="2400" b="1" dirty="0"/>
              <a:t>Mésusage</a:t>
            </a:r>
          </a:p>
        </p:txBody>
      </p:sp>
      <p:sp>
        <p:nvSpPr>
          <p:cNvPr id="9" name="ZoneTexte 8"/>
          <p:cNvSpPr txBox="1"/>
          <p:nvPr/>
        </p:nvSpPr>
        <p:spPr>
          <a:xfrm>
            <a:off x="4427984" y="836712"/>
            <a:ext cx="5544616" cy="769441"/>
          </a:xfrm>
          <a:prstGeom prst="rect">
            <a:avLst/>
          </a:prstGeom>
          <a:noFill/>
        </p:spPr>
        <p:txBody>
          <a:bodyPr wrap="square" rtlCol="0">
            <a:spAutoFit/>
          </a:bodyPr>
          <a:lstStyle/>
          <a:p>
            <a:r>
              <a:rPr lang="fr-FR" sz="2400" b="1" dirty="0"/>
              <a:t>Troubles de l’usage </a:t>
            </a:r>
            <a:r>
              <a:rPr lang="fr-FR" sz="2000" b="1" dirty="0"/>
              <a:t>(dépendance,    		usage nocif)</a:t>
            </a:r>
            <a:endParaRPr lang="fr-FR" sz="2400" b="1" dirty="0"/>
          </a:p>
        </p:txBody>
      </p:sp>
      <p:sp>
        <p:nvSpPr>
          <p:cNvPr id="10" name="Titre 1"/>
          <p:cNvSpPr txBox="1">
            <a:spLocks/>
          </p:cNvSpPr>
          <p:nvPr/>
        </p:nvSpPr>
        <p:spPr>
          <a:xfrm>
            <a:off x="251520" y="274638"/>
            <a:ext cx="8640960" cy="49006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normAutofit fontScale="67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4400" b="0" i="0" u="none" strike="noStrike" kern="1200" cap="none" spc="0" normalizeH="0" baseline="0" noProof="0">
                <a:ln>
                  <a:noFill/>
                </a:ln>
                <a:solidFill>
                  <a:schemeClr val="lt1"/>
                </a:solidFill>
                <a:effectLst/>
                <a:uLnTx/>
                <a:uFillTx/>
                <a:latin typeface="+mn-lt"/>
                <a:ea typeface="+mn-ea"/>
                <a:cs typeface="+mn-cs"/>
              </a:rPr>
              <a:t>Comment reconnaitre une dépendance ?</a:t>
            </a:r>
            <a:endParaRPr kumimoji="0" lang="fr-FR" sz="4400" b="0"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p:cNvSpPr>
            <a:spLocks noGrp="1"/>
          </p:cNvSpPr>
          <p:nvPr>
            <p:ph type="ftr" sz="quarter" idx="11"/>
          </p:nvPr>
        </p:nvSpPr>
        <p:spPr/>
        <p:txBody>
          <a:bodyPr/>
          <a:lstStyle/>
          <a:p>
            <a:r>
              <a:rPr lang="fr-FR"/>
              <a:t>Module 1</a:t>
            </a:r>
          </a:p>
        </p:txBody>
      </p:sp>
      <p:sp>
        <p:nvSpPr>
          <p:cNvPr id="3" name="Espace réservé du numéro de diapositive 2"/>
          <p:cNvSpPr>
            <a:spLocks noGrp="1"/>
          </p:cNvSpPr>
          <p:nvPr>
            <p:ph type="sldNum" sz="quarter" idx="12"/>
          </p:nvPr>
        </p:nvSpPr>
        <p:spPr/>
        <p:txBody>
          <a:bodyPr/>
          <a:lstStyle/>
          <a:p>
            <a:fld id="{EABF6739-AEC9-4801-983E-531830886353}" type="slidenum">
              <a:rPr lang="fr-FR" smtClean="0"/>
              <a:pPr/>
              <a:t>26</a:t>
            </a:fld>
            <a:endParaRPr lang="fr-FR"/>
          </a:p>
        </p:txBody>
      </p:sp>
      <p:sp>
        <p:nvSpPr>
          <p:cNvPr id="10" name="Titre 1"/>
          <p:cNvSpPr txBox="1">
            <a:spLocks/>
          </p:cNvSpPr>
          <p:nvPr/>
        </p:nvSpPr>
        <p:spPr>
          <a:xfrm>
            <a:off x="251520" y="274638"/>
            <a:ext cx="8640960" cy="49006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normAutofit fontScale="67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4400" b="0" i="0" u="none" strike="noStrike" kern="1200" cap="none" spc="0" normalizeH="0" baseline="0" noProof="0">
                <a:ln>
                  <a:noFill/>
                </a:ln>
                <a:solidFill>
                  <a:schemeClr val="lt1"/>
                </a:solidFill>
                <a:effectLst/>
                <a:uLnTx/>
                <a:uFillTx/>
                <a:latin typeface="+mn-lt"/>
                <a:ea typeface="+mn-ea"/>
                <a:cs typeface="+mn-cs"/>
              </a:rPr>
              <a:t>Comment reconnaitre une dépendance ?</a:t>
            </a:r>
            <a:endParaRPr kumimoji="0" lang="fr-FR" sz="4400" b="0" i="0" u="none" strike="noStrike" kern="1200" cap="none" spc="0" normalizeH="0" baseline="0" noProof="0" dirty="0">
              <a:ln>
                <a:noFill/>
              </a:ln>
              <a:solidFill>
                <a:schemeClr val="lt1"/>
              </a:solidFill>
              <a:effectLst/>
              <a:uLnTx/>
              <a:uFillTx/>
              <a:latin typeface="+mn-lt"/>
              <a:ea typeface="+mn-ea"/>
              <a:cs typeface="+mn-cs"/>
            </a:endParaRPr>
          </a:p>
        </p:txBody>
      </p:sp>
      <p:graphicFrame>
        <p:nvGraphicFramePr>
          <p:cNvPr id="11" name="Diagramme 10"/>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51520" y="1124744"/>
            <a:ext cx="8784976" cy="5001419"/>
          </a:xfrm>
        </p:spPr>
        <p:txBody>
          <a:bodyPr>
            <a:noAutofit/>
          </a:bodyPr>
          <a:lstStyle/>
          <a:p>
            <a:pPr lvl="0">
              <a:buNone/>
            </a:pPr>
            <a:r>
              <a:rPr lang="fr-FR" sz="2400" dirty="0"/>
              <a:t>Au</a:t>
            </a:r>
            <a:r>
              <a:rPr lang="fr-FR" sz="2400" b="1" dirty="0"/>
              <a:t> </a:t>
            </a:r>
            <a:r>
              <a:rPr lang="fr-FR" sz="2400" dirty="0"/>
              <a:t>moins 3 sur 6 critères dans l’année</a:t>
            </a:r>
          </a:p>
          <a:p>
            <a:pPr lvl="0"/>
            <a:r>
              <a:rPr lang="fr-FR" sz="2400" dirty="0"/>
              <a:t>désir puissant ou compulsif d’utiliser une substance </a:t>
            </a:r>
            <a:r>
              <a:rPr lang="fr-FR" sz="2400" dirty="0" err="1"/>
              <a:t>psychoactive</a:t>
            </a:r>
            <a:endParaRPr lang="fr-FR" sz="2400" u="sng" dirty="0"/>
          </a:p>
          <a:p>
            <a:pPr lvl="0"/>
            <a:r>
              <a:rPr lang="fr-FR" sz="2400" dirty="0"/>
              <a:t>difficultés à contrôler l’utilisation de la substance</a:t>
            </a:r>
            <a:endParaRPr lang="fr-FR" sz="2400" u="sng" dirty="0"/>
          </a:p>
          <a:p>
            <a:pPr lvl="0"/>
            <a:r>
              <a:rPr lang="fr-FR" sz="2400" dirty="0"/>
              <a:t>syndrome de sevrage physiologique</a:t>
            </a:r>
            <a:endParaRPr lang="fr-FR" sz="2400" u="sng" dirty="0"/>
          </a:p>
          <a:p>
            <a:pPr lvl="0"/>
            <a:r>
              <a:rPr lang="fr-FR" sz="2400" dirty="0"/>
              <a:t>tolérance aux effets de la substance </a:t>
            </a:r>
            <a:r>
              <a:rPr lang="fr-FR" sz="2400" dirty="0" err="1"/>
              <a:t>psychoactive</a:t>
            </a:r>
            <a:r>
              <a:rPr lang="fr-FR" sz="2400" dirty="0"/>
              <a:t>: le sujet a besoin d’une quantité plus importante de la substance pour obtenir l’effet désiré</a:t>
            </a:r>
            <a:endParaRPr lang="fr-FR" sz="2400" u="sng" dirty="0"/>
          </a:p>
          <a:p>
            <a:pPr lvl="0"/>
            <a:r>
              <a:rPr lang="fr-FR" sz="2400" dirty="0"/>
              <a:t>abandon progressif d’autres sources de plaisir et d’intérêts au profit de l’utilisation de la substance </a:t>
            </a:r>
            <a:r>
              <a:rPr lang="fr-FR" sz="2400" dirty="0" err="1"/>
              <a:t>psychoactive</a:t>
            </a:r>
            <a:r>
              <a:rPr lang="fr-FR" sz="2400" dirty="0"/>
              <a:t>, et augmentation du temps passé à se procurer la substance, la consommer, ou récupérer de ses effets;</a:t>
            </a:r>
            <a:endParaRPr lang="fr-FR" sz="2400" u="sng" dirty="0"/>
          </a:p>
          <a:p>
            <a:pPr lvl="0"/>
            <a:r>
              <a:rPr lang="fr-FR" sz="2400" dirty="0"/>
              <a:t>poursuite de la consommation de la substance malgré la survenue de conséquences manifestement nocives</a:t>
            </a:r>
            <a:endParaRPr lang="fr-FR" sz="2400" u="sng" dirty="0"/>
          </a:p>
          <a:p>
            <a:endParaRPr lang="fr-FR" sz="2400" dirty="0"/>
          </a:p>
        </p:txBody>
      </p:sp>
      <p:sp>
        <p:nvSpPr>
          <p:cNvPr id="4" name="Espace réservé du numéro de diapositive 3"/>
          <p:cNvSpPr>
            <a:spLocks noGrp="1"/>
          </p:cNvSpPr>
          <p:nvPr>
            <p:ph type="sldNum" sz="quarter" idx="12"/>
          </p:nvPr>
        </p:nvSpPr>
        <p:spPr/>
        <p:txBody>
          <a:bodyPr/>
          <a:lstStyle/>
          <a:p>
            <a:fld id="{EABF6739-AEC9-4801-983E-531830886353}" type="slidenum">
              <a:rPr lang="fr-FR" smtClean="0"/>
              <a:pPr/>
              <a:t>27</a:t>
            </a:fld>
            <a:endParaRPr lang="fr-FR"/>
          </a:p>
        </p:txBody>
      </p:sp>
      <p:sp>
        <p:nvSpPr>
          <p:cNvPr id="5" name="Espace réservé du pied de page 4"/>
          <p:cNvSpPr>
            <a:spLocks noGrp="1"/>
          </p:cNvSpPr>
          <p:nvPr>
            <p:ph type="ftr" sz="quarter" idx="11"/>
          </p:nvPr>
        </p:nvSpPr>
        <p:spPr/>
        <p:txBody>
          <a:bodyPr/>
          <a:lstStyle/>
          <a:p>
            <a:r>
              <a:rPr lang="fr-FR"/>
              <a:t>Module 1</a:t>
            </a:r>
          </a:p>
        </p:txBody>
      </p:sp>
      <p:sp>
        <p:nvSpPr>
          <p:cNvPr id="6" name="Titre 5"/>
          <p:cNvSpPr>
            <a:spLocks noGrp="1"/>
          </p:cNvSpPr>
          <p:nvPr>
            <p:ph type="title"/>
          </p:nvPr>
        </p:nvSpPr>
        <p:spPr>
          <a:xfrm>
            <a:off x="457200" y="274638"/>
            <a:ext cx="8229600" cy="778098"/>
          </a:xfrm>
        </p:spPr>
        <p:style>
          <a:lnRef idx="2">
            <a:schemeClr val="accent6">
              <a:shade val="50000"/>
            </a:schemeClr>
          </a:lnRef>
          <a:fillRef idx="1">
            <a:schemeClr val="accent6"/>
          </a:fillRef>
          <a:effectRef idx="0">
            <a:schemeClr val="accent6"/>
          </a:effectRef>
          <a:fontRef idx="minor">
            <a:schemeClr val="lt1"/>
          </a:fontRef>
        </p:style>
        <p:txBody>
          <a:bodyPr>
            <a:normAutofit fontScale="90000"/>
          </a:bodyPr>
          <a:lstStyle/>
          <a:p>
            <a:r>
              <a:rPr lang="fr-FR" dirty="0"/>
              <a:t>Classification CIM 10 de la dépendance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88640"/>
            <a:ext cx="8229600" cy="504056"/>
          </a:xfrm>
        </p:spPr>
        <p:style>
          <a:lnRef idx="2">
            <a:schemeClr val="accent6">
              <a:shade val="50000"/>
            </a:schemeClr>
          </a:lnRef>
          <a:fillRef idx="1">
            <a:schemeClr val="accent6"/>
          </a:fillRef>
          <a:effectRef idx="0">
            <a:schemeClr val="accent6"/>
          </a:effectRef>
          <a:fontRef idx="minor">
            <a:schemeClr val="lt1"/>
          </a:fontRef>
        </p:style>
        <p:txBody>
          <a:bodyPr>
            <a:normAutofit fontScale="90000"/>
          </a:bodyPr>
          <a:lstStyle/>
          <a:p>
            <a:r>
              <a:rPr lang="fr-FR" dirty="0"/>
              <a:t>Classification DSM V</a:t>
            </a:r>
          </a:p>
        </p:txBody>
      </p:sp>
      <p:pic>
        <p:nvPicPr>
          <p:cNvPr id="44035" name="Picture 3"/>
          <p:cNvPicPr>
            <a:picLocks noChangeAspect="1" noChangeArrowheads="1"/>
          </p:cNvPicPr>
          <p:nvPr/>
        </p:nvPicPr>
        <p:blipFill>
          <a:blip r:embed="rId2" cstate="print"/>
          <a:srcRect/>
          <a:stretch>
            <a:fillRect/>
          </a:stretch>
        </p:blipFill>
        <p:spPr bwMode="auto">
          <a:xfrm>
            <a:off x="323528" y="836712"/>
            <a:ext cx="8208911" cy="6264696"/>
          </a:xfrm>
          <a:prstGeom prst="rect">
            <a:avLst/>
          </a:prstGeom>
          <a:noFill/>
          <a:ln w="9525">
            <a:noFill/>
            <a:miter lim="800000"/>
            <a:headEnd/>
            <a:tailEnd/>
          </a:ln>
          <a:effectLst/>
        </p:spPr>
      </p:pic>
      <p:sp>
        <p:nvSpPr>
          <p:cNvPr id="4" name="Espace réservé du numéro de diapositive 3"/>
          <p:cNvSpPr>
            <a:spLocks noGrp="1"/>
          </p:cNvSpPr>
          <p:nvPr>
            <p:ph type="sldNum" sz="quarter" idx="12"/>
          </p:nvPr>
        </p:nvSpPr>
        <p:spPr/>
        <p:txBody>
          <a:bodyPr/>
          <a:lstStyle/>
          <a:p>
            <a:fld id="{EABF6739-AEC9-4801-983E-531830886353}" type="slidenum">
              <a:rPr lang="fr-FR" smtClean="0"/>
              <a:pPr/>
              <a:t>28</a:t>
            </a:fld>
            <a:endParaRPr lang="fr-FR"/>
          </a:p>
        </p:txBody>
      </p:sp>
      <p:sp>
        <p:nvSpPr>
          <p:cNvPr id="5" name="Espace réservé du pied de page 4"/>
          <p:cNvSpPr>
            <a:spLocks noGrp="1"/>
          </p:cNvSpPr>
          <p:nvPr>
            <p:ph type="ftr" sz="quarter" idx="11"/>
          </p:nvPr>
        </p:nvSpPr>
        <p:spPr/>
        <p:txBody>
          <a:bodyPr/>
          <a:lstStyle/>
          <a:p>
            <a:r>
              <a:rPr lang="fr-FR"/>
              <a:t>Module 1</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a:xfrm>
            <a:off x="457200" y="274638"/>
            <a:ext cx="8229600" cy="706090"/>
          </a:xfrm>
        </p:spPr>
        <p:style>
          <a:lnRef idx="2">
            <a:schemeClr val="accent6">
              <a:shade val="50000"/>
            </a:schemeClr>
          </a:lnRef>
          <a:fillRef idx="1">
            <a:schemeClr val="accent6"/>
          </a:fillRef>
          <a:effectRef idx="0">
            <a:schemeClr val="accent6"/>
          </a:effectRef>
          <a:fontRef idx="minor">
            <a:schemeClr val="lt1"/>
          </a:fontRef>
        </p:style>
        <p:txBody>
          <a:bodyPr>
            <a:normAutofit fontScale="90000"/>
          </a:bodyPr>
          <a:lstStyle/>
          <a:p>
            <a:r>
              <a:rPr lang="fr-FR" dirty="0"/>
              <a:t>Classification DSM V</a:t>
            </a:r>
          </a:p>
        </p:txBody>
      </p:sp>
      <p:sp>
        <p:nvSpPr>
          <p:cNvPr id="3" name="Espace réservé du contenu 2"/>
          <p:cNvSpPr>
            <a:spLocks noGrp="1"/>
          </p:cNvSpPr>
          <p:nvPr>
            <p:ph idx="1"/>
          </p:nvPr>
        </p:nvSpPr>
        <p:spPr>
          <a:xfrm>
            <a:off x="457200" y="1268760"/>
            <a:ext cx="8229600" cy="4857403"/>
          </a:xfrm>
        </p:spPr>
        <p:txBody>
          <a:bodyPr>
            <a:noAutofit/>
          </a:bodyPr>
          <a:lstStyle/>
          <a:p>
            <a:r>
              <a:rPr lang="fr-FR" sz="2000" dirty="0"/>
              <a:t>(1) La tolérance à une substance est définie par l'un des symptômes suivants :</a:t>
            </a:r>
            <a:endParaRPr lang="fr-FR" sz="2000" u="sng" dirty="0"/>
          </a:p>
          <a:p>
            <a:pPr lvl="1"/>
            <a:r>
              <a:rPr lang="fr-FR" sz="2000" dirty="0"/>
              <a:t>Besoin de quantités notablement plus fortes de la substance pour obtenir une intoxication ou l'effet désiré</a:t>
            </a:r>
            <a:endParaRPr lang="fr-FR" sz="2000" u="sng" dirty="0"/>
          </a:p>
          <a:p>
            <a:pPr lvl="1"/>
            <a:r>
              <a:rPr lang="fr-FR" sz="2000" dirty="0"/>
              <a:t>Effet notablement diminué en cas d'utilisation continue d'une même quantité de la substance</a:t>
            </a:r>
            <a:endParaRPr lang="fr-FR" sz="2000" u="sng" dirty="0"/>
          </a:p>
          <a:p>
            <a:r>
              <a:rPr lang="fr-FR" sz="2000" dirty="0"/>
              <a:t>(2) Les manifestations de sevrage  à une substance sont définies ainsi :</a:t>
            </a:r>
            <a:endParaRPr lang="fr-FR" sz="2000" u="sng" dirty="0"/>
          </a:p>
          <a:p>
            <a:pPr lvl="1"/>
            <a:r>
              <a:rPr lang="fr-FR" sz="2000" dirty="0"/>
              <a:t>syndrome de sevrage caractérisé à la substance</a:t>
            </a:r>
            <a:endParaRPr lang="fr-FR" sz="2000" u="sng" dirty="0"/>
          </a:p>
          <a:p>
            <a:pPr lvl="1"/>
            <a:r>
              <a:rPr lang="fr-FR" sz="2000" dirty="0"/>
              <a:t>la substance (ou une substance proche) est prise pour soulager ou éviter les symptômes de sevrage</a:t>
            </a:r>
            <a:endParaRPr lang="fr-FR" sz="2000" u="sng" dirty="0"/>
          </a:p>
          <a:p>
            <a:pPr>
              <a:buNone/>
            </a:pPr>
            <a:r>
              <a:rPr lang="fr-FR" sz="2000" dirty="0"/>
              <a:t> </a:t>
            </a:r>
            <a:r>
              <a:rPr lang="fr-FR" sz="1800" b="1" u="sng" dirty="0"/>
              <a:t>Cotation</a:t>
            </a:r>
            <a:r>
              <a:rPr lang="fr-FR" sz="1800" dirty="0"/>
              <a:t> : attribuer 1 point en cas de réponse «oui». Le score total au questionnaire est obtenu par la somme des points aux différents items.</a:t>
            </a:r>
            <a:endParaRPr lang="fr-FR" sz="1800" u="sng" dirty="0"/>
          </a:p>
          <a:p>
            <a:pPr lvl="1"/>
            <a:r>
              <a:rPr lang="fr-FR" sz="1800" dirty="0"/>
              <a:t>Score &lt; 2 :	Absence d’addiction</a:t>
            </a:r>
            <a:endParaRPr lang="fr-FR" sz="1800" u="sng" dirty="0"/>
          </a:p>
          <a:p>
            <a:pPr lvl="1"/>
            <a:r>
              <a:rPr lang="fr-FR" sz="1800" dirty="0"/>
              <a:t>Score de 2 à 3 : Addiction légère</a:t>
            </a:r>
            <a:endParaRPr lang="fr-FR" sz="1800" u="sng" dirty="0"/>
          </a:p>
          <a:p>
            <a:pPr lvl="1"/>
            <a:r>
              <a:rPr lang="fr-FR" sz="1800" dirty="0"/>
              <a:t>Score de 4 à 5 : Addiction modérée</a:t>
            </a:r>
            <a:endParaRPr lang="fr-FR" sz="1800" u="sng" dirty="0"/>
          </a:p>
          <a:p>
            <a:pPr lvl="1"/>
            <a:r>
              <a:rPr lang="fr-FR" sz="1800" dirty="0"/>
              <a:t>Score ≥ 6 :	Addiction sévère</a:t>
            </a:r>
          </a:p>
        </p:txBody>
      </p:sp>
      <p:sp>
        <p:nvSpPr>
          <p:cNvPr id="5" name="Espace réservé du pied de page 4"/>
          <p:cNvSpPr>
            <a:spLocks noGrp="1"/>
          </p:cNvSpPr>
          <p:nvPr>
            <p:ph type="ftr" sz="quarter" idx="11"/>
          </p:nvPr>
        </p:nvSpPr>
        <p:spPr/>
        <p:txBody>
          <a:bodyPr/>
          <a:lstStyle/>
          <a:p>
            <a:r>
              <a:rPr lang="fr-FR"/>
              <a:t>Module 1</a:t>
            </a:r>
          </a:p>
        </p:txBody>
      </p:sp>
      <p:sp>
        <p:nvSpPr>
          <p:cNvPr id="4" name="Espace réservé du numéro de diapositive 3"/>
          <p:cNvSpPr>
            <a:spLocks noGrp="1"/>
          </p:cNvSpPr>
          <p:nvPr>
            <p:ph type="sldNum" sz="quarter" idx="12"/>
          </p:nvPr>
        </p:nvSpPr>
        <p:spPr/>
        <p:txBody>
          <a:bodyPr/>
          <a:lstStyle/>
          <a:p>
            <a:fld id="{EABF6739-AEC9-4801-983E-531830886353}" type="slidenum">
              <a:rPr lang="fr-FR" smtClean="0"/>
              <a:pPr/>
              <a:t>29</a:t>
            </a:fld>
            <a:endParaRPr lang="fr-F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p:cNvSpPr>
            <a:spLocks noGrp="1"/>
          </p:cNvSpPr>
          <p:nvPr>
            <p:ph type="ftr" sz="quarter" idx="11"/>
          </p:nvPr>
        </p:nvSpPr>
        <p:spPr/>
        <p:txBody>
          <a:bodyPr/>
          <a:lstStyle/>
          <a:p>
            <a:r>
              <a:rPr lang="fr-FR"/>
              <a:t>Module 1</a:t>
            </a:r>
          </a:p>
        </p:txBody>
      </p:sp>
      <p:sp>
        <p:nvSpPr>
          <p:cNvPr id="3" name="Espace réservé du numéro de diapositive 2"/>
          <p:cNvSpPr>
            <a:spLocks noGrp="1"/>
          </p:cNvSpPr>
          <p:nvPr>
            <p:ph type="sldNum" sz="quarter" idx="12"/>
          </p:nvPr>
        </p:nvSpPr>
        <p:spPr/>
        <p:txBody>
          <a:bodyPr/>
          <a:lstStyle/>
          <a:p>
            <a:fld id="{EABF6739-AEC9-4801-983E-531830886353}" type="slidenum">
              <a:rPr lang="fr-FR" smtClean="0"/>
              <a:pPr/>
              <a:t>3</a:t>
            </a:fld>
            <a:endParaRPr lang="fr-FR"/>
          </a:p>
        </p:txBody>
      </p:sp>
      <p:graphicFrame>
        <p:nvGraphicFramePr>
          <p:cNvPr id="4" name="Diagramme 3"/>
          <p:cNvGraphicFramePr/>
          <p:nvPr/>
        </p:nvGraphicFramePr>
        <p:xfrm>
          <a:off x="323528" y="116632"/>
          <a:ext cx="8568952" cy="6192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normAutofit fontScale="90000"/>
          </a:bodyPr>
          <a:lstStyle/>
          <a:p>
            <a:r>
              <a:rPr lang="fr-FR" dirty="0"/>
              <a:t>Comment faire l’évaluation de la dépendance ?</a:t>
            </a:r>
          </a:p>
        </p:txBody>
      </p:sp>
      <p:sp>
        <p:nvSpPr>
          <p:cNvPr id="3" name="Espace réservé du contenu 2"/>
          <p:cNvSpPr>
            <a:spLocks noGrp="1"/>
          </p:cNvSpPr>
          <p:nvPr>
            <p:ph idx="1"/>
          </p:nvPr>
        </p:nvSpPr>
        <p:spPr>
          <a:xfrm>
            <a:off x="251520" y="1844824"/>
            <a:ext cx="8712968" cy="5013176"/>
          </a:xfrm>
        </p:spPr>
        <p:txBody>
          <a:bodyPr>
            <a:noAutofit/>
          </a:bodyPr>
          <a:lstStyle/>
          <a:p>
            <a:pPr lvl="0"/>
            <a:r>
              <a:rPr lang="fr-FR" sz="2800" b="1" dirty="0"/>
              <a:t>Les troubles ressentis par la personne</a:t>
            </a:r>
            <a:r>
              <a:rPr lang="fr-FR" sz="2800" dirty="0"/>
              <a:t> </a:t>
            </a:r>
          </a:p>
          <a:p>
            <a:pPr lvl="0"/>
            <a:endParaRPr lang="fr-FR" sz="2800" u="sng" dirty="0"/>
          </a:p>
          <a:p>
            <a:pPr lvl="0"/>
            <a:r>
              <a:rPr lang="fr-FR" sz="2800" b="1" dirty="0"/>
              <a:t>La perte de contrôle</a:t>
            </a:r>
            <a:r>
              <a:rPr lang="fr-FR" sz="2800" dirty="0"/>
              <a:t> </a:t>
            </a:r>
          </a:p>
          <a:p>
            <a:pPr lvl="0"/>
            <a:endParaRPr lang="fr-FR" sz="2800" u="sng" dirty="0"/>
          </a:p>
          <a:p>
            <a:pPr lvl="0"/>
            <a:r>
              <a:rPr lang="fr-FR" sz="2800" b="1" dirty="0"/>
              <a:t>Les conséquences causées ou exacerbées par le produit</a:t>
            </a:r>
            <a:endParaRPr lang="fr-FR" sz="2800" u="sng" dirty="0"/>
          </a:p>
        </p:txBody>
      </p:sp>
      <p:sp>
        <p:nvSpPr>
          <p:cNvPr id="4" name="Espace réservé du numéro de diapositive 3"/>
          <p:cNvSpPr>
            <a:spLocks noGrp="1"/>
          </p:cNvSpPr>
          <p:nvPr>
            <p:ph type="sldNum" sz="quarter" idx="12"/>
          </p:nvPr>
        </p:nvSpPr>
        <p:spPr/>
        <p:txBody>
          <a:bodyPr/>
          <a:lstStyle/>
          <a:p>
            <a:fld id="{EABF6739-AEC9-4801-983E-531830886353}" type="slidenum">
              <a:rPr lang="fr-FR" smtClean="0"/>
              <a:pPr/>
              <a:t>30</a:t>
            </a:fld>
            <a:endParaRPr lang="fr-FR"/>
          </a:p>
        </p:txBody>
      </p:sp>
      <p:sp>
        <p:nvSpPr>
          <p:cNvPr id="5" name="Espace réservé du pied de page 4"/>
          <p:cNvSpPr>
            <a:spLocks noGrp="1"/>
          </p:cNvSpPr>
          <p:nvPr>
            <p:ph type="ftr" sz="quarter" idx="11"/>
          </p:nvPr>
        </p:nvSpPr>
        <p:spPr/>
        <p:txBody>
          <a:bodyPr/>
          <a:lstStyle/>
          <a:p>
            <a:r>
              <a:rPr lang="fr-FR"/>
              <a:t>Module 1</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88640"/>
            <a:ext cx="8229600" cy="1008112"/>
          </a:xfrm>
        </p:spPr>
        <p:style>
          <a:lnRef idx="2">
            <a:schemeClr val="accent1">
              <a:shade val="50000"/>
            </a:schemeClr>
          </a:lnRef>
          <a:fillRef idx="1">
            <a:schemeClr val="accent1"/>
          </a:fillRef>
          <a:effectRef idx="0">
            <a:schemeClr val="accent1"/>
          </a:effectRef>
          <a:fontRef idx="minor">
            <a:schemeClr val="lt1"/>
          </a:fontRef>
        </p:style>
        <p:txBody>
          <a:bodyPr>
            <a:noAutofit/>
          </a:bodyPr>
          <a:lstStyle/>
          <a:p>
            <a:r>
              <a:rPr lang="fr-FR" sz="3600" dirty="0"/>
              <a:t>Principaux risques sanitaires associés à l’usage de drogues injectables</a:t>
            </a:r>
          </a:p>
        </p:txBody>
      </p:sp>
      <p:sp>
        <p:nvSpPr>
          <p:cNvPr id="3" name="Espace réservé du contenu 2"/>
          <p:cNvSpPr>
            <a:spLocks noGrp="1"/>
          </p:cNvSpPr>
          <p:nvPr>
            <p:ph idx="1"/>
          </p:nvPr>
        </p:nvSpPr>
        <p:spPr>
          <a:xfrm>
            <a:off x="457200" y="1268760"/>
            <a:ext cx="8229600" cy="5400600"/>
          </a:xfrm>
        </p:spPr>
        <p:txBody>
          <a:bodyPr>
            <a:normAutofit/>
          </a:bodyPr>
          <a:lstStyle/>
          <a:p>
            <a:r>
              <a:rPr lang="fr-FR" dirty="0"/>
              <a:t>Mortalité plus élevée chez CDI: overdose principale cause (30-50%)</a:t>
            </a:r>
          </a:p>
          <a:p>
            <a:r>
              <a:rPr lang="fr-FR" dirty="0"/>
              <a:t>Santé publique: prévalence VIH, VHC et TB plus élevées qu’en population générale</a:t>
            </a:r>
          </a:p>
          <a:p>
            <a:pPr lvl="1"/>
            <a:r>
              <a:rPr lang="fr-FR" dirty="0"/>
              <a:t>VIH</a:t>
            </a:r>
          </a:p>
          <a:p>
            <a:pPr lvl="2"/>
            <a:r>
              <a:rPr lang="fr-FR" dirty="0"/>
              <a:t>Sénégal: 9,4% chez injecteurs versus 0,7% </a:t>
            </a:r>
          </a:p>
          <a:p>
            <a:pPr lvl="2"/>
            <a:r>
              <a:rPr lang="fr-FR" dirty="0"/>
              <a:t>Côte d’ Ivoire: 9,8% chez injecteurs versus 3, 7%</a:t>
            </a:r>
          </a:p>
          <a:p>
            <a:pPr lvl="2"/>
            <a:r>
              <a:rPr lang="fr-FR" dirty="0"/>
              <a:t>Grande vulnérabilité des femmes: 13,04% (Dakar), 26,5% (Côte d’Ivoire)</a:t>
            </a:r>
          </a:p>
          <a:p>
            <a:pPr lvl="1"/>
            <a:r>
              <a:rPr lang="fr-FR" dirty="0"/>
              <a:t>VHC: 23,3% versus 2% (Sénégal)</a:t>
            </a:r>
          </a:p>
          <a:p>
            <a:pPr lvl="1"/>
            <a:r>
              <a:rPr lang="fr-FR" dirty="0"/>
              <a:t>TB: 10 x supérieure (Côte d’Ivoire)</a:t>
            </a:r>
          </a:p>
          <a:p>
            <a:pPr lvl="1"/>
            <a:endParaRPr lang="fr-FR" dirty="0"/>
          </a:p>
        </p:txBody>
      </p:sp>
      <p:sp>
        <p:nvSpPr>
          <p:cNvPr id="4" name="Espace réservé du numéro de diapositive 3"/>
          <p:cNvSpPr>
            <a:spLocks noGrp="1"/>
          </p:cNvSpPr>
          <p:nvPr>
            <p:ph type="sldNum" sz="quarter" idx="12"/>
          </p:nvPr>
        </p:nvSpPr>
        <p:spPr/>
        <p:txBody>
          <a:bodyPr/>
          <a:lstStyle/>
          <a:p>
            <a:fld id="{EABF6739-AEC9-4801-983E-531830886353}" type="slidenum">
              <a:rPr lang="fr-FR" smtClean="0"/>
              <a:pPr/>
              <a:t>31</a:t>
            </a:fld>
            <a:endParaRPr lang="fr-FR"/>
          </a:p>
        </p:txBody>
      </p:sp>
      <p:sp>
        <p:nvSpPr>
          <p:cNvPr id="5" name="Espace réservé du pied de page 4"/>
          <p:cNvSpPr>
            <a:spLocks noGrp="1"/>
          </p:cNvSpPr>
          <p:nvPr>
            <p:ph type="ftr" sz="quarter" idx="11"/>
          </p:nvPr>
        </p:nvSpPr>
        <p:spPr/>
        <p:txBody>
          <a:bodyPr/>
          <a:lstStyle/>
          <a:p>
            <a:r>
              <a:rPr lang="fr-FR"/>
              <a:t>Module 1</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fr-FR" dirty="0"/>
              <a:t>Risques sanitaires (1)</a:t>
            </a:r>
          </a:p>
        </p:txBody>
      </p:sp>
      <p:sp>
        <p:nvSpPr>
          <p:cNvPr id="3" name="Espace réservé du contenu 2"/>
          <p:cNvSpPr>
            <a:spLocks noGrp="1"/>
          </p:cNvSpPr>
          <p:nvPr>
            <p:ph idx="1"/>
          </p:nvPr>
        </p:nvSpPr>
        <p:spPr>
          <a:xfrm>
            <a:off x="457200" y="1600200"/>
            <a:ext cx="8229600" cy="4853136"/>
          </a:xfrm>
        </p:spPr>
        <p:txBody>
          <a:bodyPr>
            <a:normAutofit lnSpcReduction="10000"/>
          </a:bodyPr>
          <a:lstStyle/>
          <a:p>
            <a:r>
              <a:rPr lang="fr-FR" dirty="0"/>
              <a:t>Liés aux effets de la substance:</a:t>
            </a:r>
          </a:p>
          <a:p>
            <a:pPr lvl="1"/>
            <a:r>
              <a:rPr lang="fr-FR" dirty="0"/>
              <a:t>Effets dépresseurs respiratoire des opiacés: overdoses</a:t>
            </a:r>
          </a:p>
          <a:p>
            <a:pPr lvl="1"/>
            <a:r>
              <a:rPr lang="fr-FR" dirty="0"/>
              <a:t>Effets cardiovasculaires de la cocaïne: arythmies, infarctus du myocarde, hémorragie cérébrale</a:t>
            </a:r>
          </a:p>
          <a:p>
            <a:pPr lvl="1"/>
            <a:r>
              <a:rPr lang="fr-FR" dirty="0"/>
              <a:t>Effets indirects par </a:t>
            </a:r>
            <a:r>
              <a:rPr lang="fr-FR" dirty="0" err="1"/>
              <a:t>désinhibition</a:t>
            </a:r>
            <a:r>
              <a:rPr lang="fr-FR" dirty="0"/>
              <a:t>: accidents circulation, violence, risques sexuels </a:t>
            </a:r>
            <a:r>
              <a:rPr lang="fr-FR" dirty="0" err="1"/>
              <a:t>etc</a:t>
            </a:r>
            <a:r>
              <a:rPr lang="fr-FR" dirty="0"/>
              <a:t>…</a:t>
            </a:r>
          </a:p>
          <a:p>
            <a:r>
              <a:rPr lang="fr-FR" dirty="0"/>
              <a:t> Liés à la toxicité de la substance ou de ses additifs: pulmonaire, cardiovasculaire, neurologique, hépatique, santé mentale </a:t>
            </a:r>
            <a:r>
              <a:rPr lang="fr-FR" dirty="0" err="1"/>
              <a:t>etc</a:t>
            </a:r>
            <a:r>
              <a:rPr lang="fr-FR" dirty="0"/>
              <a:t>…</a:t>
            </a:r>
          </a:p>
        </p:txBody>
      </p:sp>
      <p:sp>
        <p:nvSpPr>
          <p:cNvPr id="4" name="Espace réservé du numéro de diapositive 3"/>
          <p:cNvSpPr>
            <a:spLocks noGrp="1"/>
          </p:cNvSpPr>
          <p:nvPr>
            <p:ph type="sldNum" sz="quarter" idx="12"/>
          </p:nvPr>
        </p:nvSpPr>
        <p:spPr/>
        <p:txBody>
          <a:bodyPr/>
          <a:lstStyle/>
          <a:p>
            <a:fld id="{EABF6739-AEC9-4801-983E-531830886353}" type="slidenum">
              <a:rPr lang="fr-FR" smtClean="0"/>
              <a:pPr/>
              <a:t>32</a:t>
            </a:fld>
            <a:endParaRPr lang="fr-FR"/>
          </a:p>
        </p:txBody>
      </p:sp>
      <p:sp>
        <p:nvSpPr>
          <p:cNvPr id="5" name="Espace réservé du pied de page 4"/>
          <p:cNvSpPr>
            <a:spLocks noGrp="1"/>
          </p:cNvSpPr>
          <p:nvPr>
            <p:ph type="ftr" sz="quarter" idx="11"/>
          </p:nvPr>
        </p:nvSpPr>
        <p:spPr/>
        <p:txBody>
          <a:bodyPr/>
          <a:lstStyle/>
          <a:p>
            <a:r>
              <a:rPr lang="fr-FR"/>
              <a:t>Module 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fr-FR" dirty="0"/>
              <a:t>Risques sanitaires (2)</a:t>
            </a:r>
          </a:p>
        </p:txBody>
      </p:sp>
      <p:sp>
        <p:nvSpPr>
          <p:cNvPr id="3" name="Espace réservé du contenu 2"/>
          <p:cNvSpPr>
            <a:spLocks noGrp="1"/>
          </p:cNvSpPr>
          <p:nvPr>
            <p:ph idx="1"/>
          </p:nvPr>
        </p:nvSpPr>
        <p:spPr/>
        <p:txBody>
          <a:bodyPr/>
          <a:lstStyle/>
          <a:p>
            <a:r>
              <a:rPr lang="fr-FR" dirty="0"/>
              <a:t>Liés aux modes d’usage: infectieux essentiellement, cardiovasculaires (thromboses, embolies), ORL et pulmonaire</a:t>
            </a:r>
          </a:p>
          <a:p>
            <a:r>
              <a:rPr lang="fr-FR" dirty="0"/>
              <a:t>Liés au développement d’une dépendance</a:t>
            </a:r>
          </a:p>
          <a:p>
            <a:pPr lvl="1"/>
            <a:r>
              <a:rPr lang="fr-FR" dirty="0"/>
              <a:t>Sevrage pour certaines substances</a:t>
            </a:r>
          </a:p>
          <a:p>
            <a:pPr lvl="1"/>
            <a:r>
              <a:rPr lang="fr-FR" dirty="0"/>
              <a:t>Risques indirects liés aux conditions de vie: mauvaise hygiène, malnutrition, promiscuité </a:t>
            </a:r>
            <a:r>
              <a:rPr lang="fr-FR" dirty="0" err="1"/>
              <a:t>etc</a:t>
            </a:r>
            <a:r>
              <a:rPr lang="fr-FR" dirty="0"/>
              <a:t>…</a:t>
            </a:r>
          </a:p>
        </p:txBody>
      </p:sp>
      <p:sp>
        <p:nvSpPr>
          <p:cNvPr id="4" name="Espace réservé du numéro de diapositive 3"/>
          <p:cNvSpPr>
            <a:spLocks noGrp="1"/>
          </p:cNvSpPr>
          <p:nvPr>
            <p:ph type="sldNum" sz="quarter" idx="12"/>
          </p:nvPr>
        </p:nvSpPr>
        <p:spPr/>
        <p:txBody>
          <a:bodyPr/>
          <a:lstStyle/>
          <a:p>
            <a:fld id="{EABF6739-AEC9-4801-983E-531830886353}" type="slidenum">
              <a:rPr lang="fr-FR" smtClean="0"/>
              <a:pPr/>
              <a:t>33</a:t>
            </a:fld>
            <a:endParaRPr lang="fr-FR"/>
          </a:p>
        </p:txBody>
      </p:sp>
      <p:sp>
        <p:nvSpPr>
          <p:cNvPr id="5" name="Espace réservé du pied de page 4"/>
          <p:cNvSpPr>
            <a:spLocks noGrp="1"/>
          </p:cNvSpPr>
          <p:nvPr>
            <p:ph type="ftr" sz="quarter" idx="11"/>
          </p:nvPr>
        </p:nvSpPr>
        <p:spPr/>
        <p:txBody>
          <a:bodyPr/>
          <a:lstStyle/>
          <a:p>
            <a:r>
              <a:rPr lang="fr-FR"/>
              <a:t>Module 1</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706090"/>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r>
              <a:rPr lang="fr-FR" sz="3600" dirty="0"/>
              <a:t>Risques sociaux et liés à l’environnement</a:t>
            </a:r>
          </a:p>
        </p:txBody>
      </p:sp>
      <p:sp>
        <p:nvSpPr>
          <p:cNvPr id="6" name="Espace réservé du contenu 5"/>
          <p:cNvSpPr>
            <a:spLocks noGrp="1"/>
          </p:cNvSpPr>
          <p:nvPr>
            <p:ph idx="1"/>
          </p:nvPr>
        </p:nvSpPr>
        <p:spPr>
          <a:xfrm>
            <a:off x="179512" y="1052736"/>
            <a:ext cx="8964488" cy="5616624"/>
          </a:xfrm>
        </p:spPr>
        <p:txBody>
          <a:bodyPr>
            <a:normAutofit lnSpcReduction="10000"/>
          </a:bodyPr>
          <a:lstStyle/>
          <a:p>
            <a:r>
              <a:rPr lang="fr-FR" dirty="0"/>
              <a:t>Basés sur les représentations sociales de la drogue et de son usage</a:t>
            </a:r>
          </a:p>
          <a:p>
            <a:r>
              <a:rPr lang="fr-FR" dirty="0"/>
              <a:t>Dépendent des politiques et de l’environnement juridique mis en place: coercitif dans la plupart des pays</a:t>
            </a:r>
          </a:p>
          <a:p>
            <a:endParaRPr lang="fr-FR" dirty="0"/>
          </a:p>
          <a:p>
            <a:pPr>
              <a:buNone/>
            </a:pPr>
            <a:r>
              <a:rPr lang="fr-FR" dirty="0"/>
              <a:t>La drogue et ses consommateurs = « boucs émissaires » pour problèmes de société : insécurité, difficultés économiques, manque de cohésion familiale et sociale </a:t>
            </a:r>
            <a:r>
              <a:rPr lang="fr-FR" dirty="0" err="1"/>
              <a:t>etc</a:t>
            </a:r>
            <a:r>
              <a:rPr lang="fr-FR" dirty="0"/>
              <a:t>…</a:t>
            </a:r>
          </a:p>
          <a:p>
            <a:pPr>
              <a:buNone/>
            </a:pPr>
            <a:r>
              <a:rPr lang="fr-FR" dirty="0"/>
              <a:t>				</a:t>
            </a:r>
            <a:r>
              <a:rPr lang="fr-FR" b="1" dirty="0"/>
              <a:t>Précarité de la plupart des CDI</a:t>
            </a:r>
          </a:p>
        </p:txBody>
      </p:sp>
      <p:sp>
        <p:nvSpPr>
          <p:cNvPr id="7" name="Flèche droite 6"/>
          <p:cNvSpPr/>
          <p:nvPr/>
        </p:nvSpPr>
        <p:spPr>
          <a:xfrm rot="5400000">
            <a:off x="3239852" y="3104964"/>
            <a:ext cx="936104"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Flèche droite 7"/>
          <p:cNvSpPr/>
          <p:nvPr/>
        </p:nvSpPr>
        <p:spPr>
          <a:xfrm>
            <a:off x="899592" y="5877272"/>
            <a:ext cx="1368152"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space réservé du numéro de diapositive 8"/>
          <p:cNvSpPr>
            <a:spLocks noGrp="1"/>
          </p:cNvSpPr>
          <p:nvPr>
            <p:ph type="sldNum" sz="quarter" idx="12"/>
          </p:nvPr>
        </p:nvSpPr>
        <p:spPr/>
        <p:txBody>
          <a:bodyPr/>
          <a:lstStyle/>
          <a:p>
            <a:fld id="{EABF6739-AEC9-4801-983E-531830886353}" type="slidenum">
              <a:rPr lang="fr-FR" smtClean="0"/>
              <a:pPr/>
              <a:t>34</a:t>
            </a:fld>
            <a:endParaRPr lang="fr-FR"/>
          </a:p>
        </p:txBody>
      </p:sp>
      <p:sp>
        <p:nvSpPr>
          <p:cNvPr id="10" name="Espace réservé du pied de page 9"/>
          <p:cNvSpPr>
            <a:spLocks noGrp="1"/>
          </p:cNvSpPr>
          <p:nvPr>
            <p:ph type="ftr" sz="quarter" idx="11"/>
          </p:nvPr>
        </p:nvSpPr>
        <p:spPr/>
        <p:txBody>
          <a:bodyPr/>
          <a:lstStyle/>
          <a:p>
            <a:r>
              <a:rPr lang="fr-FR"/>
              <a:t>Module 1</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706090"/>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r>
              <a:rPr lang="fr-FR" sz="3600" dirty="0"/>
              <a:t>Risques sociaux et liés à l’environnement</a:t>
            </a:r>
          </a:p>
        </p:txBody>
      </p:sp>
      <p:sp>
        <p:nvSpPr>
          <p:cNvPr id="6" name="Espace réservé du contenu 5"/>
          <p:cNvSpPr>
            <a:spLocks noGrp="1"/>
          </p:cNvSpPr>
          <p:nvPr>
            <p:ph idx="1"/>
          </p:nvPr>
        </p:nvSpPr>
        <p:spPr>
          <a:xfrm>
            <a:off x="457200" y="1340768"/>
            <a:ext cx="8229600" cy="4785395"/>
          </a:xfrm>
        </p:spPr>
        <p:txBody>
          <a:bodyPr>
            <a:normAutofit lnSpcReduction="10000"/>
          </a:bodyPr>
          <a:lstStyle/>
          <a:p>
            <a:r>
              <a:rPr lang="fr-FR" dirty="0"/>
              <a:t>Dommages familiaux: violence, divorce, distension des liens familiaux voire rejet</a:t>
            </a:r>
          </a:p>
          <a:p>
            <a:r>
              <a:rPr lang="fr-FR" dirty="0"/>
              <a:t>Dommages sociaux: distension des liens, stigma et discrimination, violence, perte de logement, exclusion sociale, violation des droits humains</a:t>
            </a:r>
          </a:p>
          <a:p>
            <a:r>
              <a:rPr lang="fr-FR" dirty="0"/>
              <a:t>Dommages professionnels ou scolaires</a:t>
            </a:r>
          </a:p>
          <a:p>
            <a:r>
              <a:rPr lang="fr-FR" dirty="0"/>
              <a:t>Dommages liés à l’environnement juridique: délinquance, incarcérations fréquentes, criminalité, violation des droits humains</a:t>
            </a:r>
          </a:p>
        </p:txBody>
      </p:sp>
      <p:sp>
        <p:nvSpPr>
          <p:cNvPr id="7" name="Espace réservé du numéro de diapositive 6"/>
          <p:cNvSpPr>
            <a:spLocks noGrp="1"/>
          </p:cNvSpPr>
          <p:nvPr>
            <p:ph type="sldNum" sz="quarter" idx="12"/>
          </p:nvPr>
        </p:nvSpPr>
        <p:spPr/>
        <p:txBody>
          <a:bodyPr/>
          <a:lstStyle/>
          <a:p>
            <a:fld id="{EABF6739-AEC9-4801-983E-531830886353}" type="slidenum">
              <a:rPr lang="fr-FR" smtClean="0"/>
              <a:pPr/>
              <a:t>35</a:t>
            </a:fld>
            <a:endParaRPr lang="fr-FR"/>
          </a:p>
        </p:txBody>
      </p:sp>
      <p:sp>
        <p:nvSpPr>
          <p:cNvPr id="8" name="Espace réservé du pied de page 7"/>
          <p:cNvSpPr>
            <a:spLocks noGrp="1"/>
          </p:cNvSpPr>
          <p:nvPr>
            <p:ph type="ftr" sz="quarter" idx="11"/>
          </p:nvPr>
        </p:nvSpPr>
        <p:spPr/>
        <p:txBody>
          <a:bodyPr/>
          <a:lstStyle/>
          <a:p>
            <a:r>
              <a:rPr lang="fr-FR"/>
              <a:t>Module 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706090"/>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r>
              <a:rPr lang="fr-FR" sz="3600" dirty="0"/>
              <a:t>Risques sociaux et liés à l’environnement</a:t>
            </a:r>
          </a:p>
        </p:txBody>
      </p:sp>
      <p:pic>
        <p:nvPicPr>
          <p:cNvPr id="4" name="Espace réservé du contenu 3"/>
          <p:cNvPicPr>
            <a:picLocks noGrp="1"/>
          </p:cNvPicPr>
          <p:nvPr>
            <p:ph idx="1"/>
          </p:nvPr>
        </p:nvPicPr>
        <p:blipFill>
          <a:blip r:embed="rId2" cstate="print"/>
          <a:srcRect/>
          <a:stretch>
            <a:fillRect/>
          </a:stretch>
        </p:blipFill>
        <p:spPr bwMode="auto">
          <a:xfrm>
            <a:off x="467544" y="980728"/>
            <a:ext cx="7488831" cy="5472608"/>
          </a:xfrm>
          <a:prstGeom prst="rect">
            <a:avLst/>
          </a:prstGeom>
          <a:noFill/>
          <a:ln w="9525">
            <a:noFill/>
            <a:miter lim="800000"/>
            <a:headEnd/>
            <a:tailEnd/>
          </a:ln>
        </p:spPr>
      </p:pic>
      <p:pic>
        <p:nvPicPr>
          <p:cNvPr id="5" name="Image 4"/>
          <p:cNvPicPr/>
          <p:nvPr/>
        </p:nvPicPr>
        <p:blipFill>
          <a:blip r:embed="rId3" cstate="print"/>
          <a:srcRect/>
          <a:stretch>
            <a:fillRect/>
          </a:stretch>
        </p:blipFill>
        <p:spPr bwMode="auto">
          <a:xfrm>
            <a:off x="6426984" y="5589240"/>
            <a:ext cx="2717016" cy="1268760"/>
          </a:xfrm>
          <a:prstGeom prst="rect">
            <a:avLst/>
          </a:prstGeom>
          <a:noFill/>
          <a:ln w="9525">
            <a:noFill/>
            <a:miter lim="800000"/>
            <a:headEnd/>
            <a:tailEnd/>
          </a:ln>
        </p:spPr>
      </p:pic>
      <p:sp>
        <p:nvSpPr>
          <p:cNvPr id="6" name="Espace réservé du numéro de diapositive 5"/>
          <p:cNvSpPr>
            <a:spLocks noGrp="1"/>
          </p:cNvSpPr>
          <p:nvPr>
            <p:ph type="sldNum" sz="quarter" idx="12"/>
          </p:nvPr>
        </p:nvSpPr>
        <p:spPr/>
        <p:txBody>
          <a:bodyPr/>
          <a:lstStyle/>
          <a:p>
            <a:fld id="{EABF6739-AEC9-4801-983E-531830886353}" type="slidenum">
              <a:rPr lang="fr-FR" smtClean="0"/>
              <a:pPr/>
              <a:t>36</a:t>
            </a:fld>
            <a:endParaRPr lang="fr-FR"/>
          </a:p>
        </p:txBody>
      </p:sp>
      <p:sp>
        <p:nvSpPr>
          <p:cNvPr id="7" name="Espace réservé du pied de page 6"/>
          <p:cNvSpPr>
            <a:spLocks noGrp="1"/>
          </p:cNvSpPr>
          <p:nvPr>
            <p:ph type="ftr" sz="quarter" idx="11"/>
          </p:nvPr>
        </p:nvSpPr>
        <p:spPr/>
        <p:txBody>
          <a:bodyPr/>
          <a:lstStyle/>
          <a:p>
            <a:r>
              <a:rPr lang="fr-FR"/>
              <a:t>Module 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fr-FR" dirty="0"/>
              <a:t>Merci de votre attention</a:t>
            </a:r>
          </a:p>
        </p:txBody>
      </p:sp>
      <p:sp>
        <p:nvSpPr>
          <p:cNvPr id="3" name="Sous-titre 2"/>
          <p:cNvSpPr>
            <a:spLocks noGrp="1"/>
          </p:cNvSpPr>
          <p:nvPr>
            <p:ph type="subTitle" idx="1"/>
          </p:nvPr>
        </p:nvSpPr>
        <p:spPr/>
        <p:txBody>
          <a:bodyPr/>
          <a:lstStyle/>
          <a:p>
            <a:endParaRPr lang="fr-FR" dirty="0"/>
          </a:p>
        </p:txBody>
      </p:sp>
      <p:pic>
        <p:nvPicPr>
          <p:cNvPr id="5" name="Image 4" descr="Expertise France"/>
          <p:cNvPicPr/>
          <p:nvPr/>
        </p:nvPicPr>
        <p:blipFill>
          <a:blip r:embed="rId2" cstate="print"/>
          <a:srcRect/>
          <a:stretch>
            <a:fillRect/>
          </a:stretch>
        </p:blipFill>
        <p:spPr bwMode="auto">
          <a:xfrm>
            <a:off x="1475656" y="4941168"/>
            <a:ext cx="761365" cy="742631"/>
          </a:xfrm>
          <a:prstGeom prst="rect">
            <a:avLst/>
          </a:prstGeom>
          <a:noFill/>
          <a:ln w="9525">
            <a:noFill/>
            <a:miter lim="800000"/>
            <a:headEnd/>
            <a:tailEnd/>
          </a:ln>
        </p:spPr>
      </p:pic>
      <p:pic>
        <p:nvPicPr>
          <p:cNvPr id="6" name="Image 5" descr="C:\Users\Maryvonne Maynart\Documents\1 CRCF\Lydie\Logo CRCF 250707.TIF"/>
          <p:cNvPicPr/>
          <p:nvPr/>
        </p:nvPicPr>
        <p:blipFill>
          <a:blip r:embed="rId3" cstate="print"/>
          <a:srcRect/>
          <a:stretch>
            <a:fillRect/>
          </a:stretch>
        </p:blipFill>
        <p:spPr bwMode="auto">
          <a:xfrm>
            <a:off x="2339752" y="4869160"/>
            <a:ext cx="822960" cy="736600"/>
          </a:xfrm>
          <a:prstGeom prst="rect">
            <a:avLst/>
          </a:prstGeom>
          <a:noFill/>
          <a:ln w="9525">
            <a:noFill/>
            <a:miter lim="800000"/>
            <a:headEnd/>
            <a:tailEnd/>
          </a:ln>
        </p:spPr>
      </p:pic>
      <p:pic>
        <p:nvPicPr>
          <p:cNvPr id="7" name="Image 6"/>
          <p:cNvPicPr/>
          <p:nvPr/>
        </p:nvPicPr>
        <p:blipFill>
          <a:blip r:embed="rId4" cstate="print"/>
          <a:srcRect/>
          <a:stretch>
            <a:fillRect/>
          </a:stretch>
        </p:blipFill>
        <p:spPr bwMode="auto">
          <a:xfrm>
            <a:off x="3347864" y="5013176"/>
            <a:ext cx="792088" cy="579249"/>
          </a:xfrm>
          <a:prstGeom prst="rect">
            <a:avLst/>
          </a:prstGeom>
          <a:noFill/>
          <a:ln w="9525">
            <a:noFill/>
            <a:miter lim="800000"/>
            <a:headEnd/>
            <a:tailEnd/>
          </a:ln>
        </p:spPr>
      </p:pic>
      <p:pic>
        <p:nvPicPr>
          <p:cNvPr id="8" name="Image 7" descr="cepia.png"/>
          <p:cNvPicPr/>
          <p:nvPr/>
        </p:nvPicPr>
        <p:blipFill>
          <a:blip r:embed="rId5" cstate="email">
            <a:extLst>
              <a:ext uri="{28A0092B-C50C-407E-A947-70E740481C1C}">
                <a14:useLocalDpi xmlns:a14="http://schemas.microsoft.com/office/drawing/2010/main" val="0"/>
              </a:ext>
            </a:extLst>
          </a:blip>
          <a:stretch>
            <a:fillRect/>
          </a:stretch>
        </p:blipFill>
        <p:spPr>
          <a:xfrm>
            <a:off x="4427985" y="4941168"/>
            <a:ext cx="792088" cy="665289"/>
          </a:xfrm>
          <a:prstGeom prst="rect">
            <a:avLst/>
          </a:prstGeom>
        </p:spPr>
      </p:pic>
      <p:pic>
        <p:nvPicPr>
          <p:cNvPr id="9" name="Image 8"/>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08105" y="5013176"/>
            <a:ext cx="720079" cy="587504"/>
          </a:xfrm>
          <a:prstGeom prst="rect">
            <a:avLst/>
          </a:prstGeom>
          <a:noFill/>
        </p:spPr>
      </p:pic>
      <p:pic>
        <p:nvPicPr>
          <p:cNvPr id="10" name="Image 9" descr="C:\Users\CEC-RMB\Desktop\DAT\Atelier 22-26 AVRIL\Logo DAT\DAT LOGO.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44208" y="4941168"/>
            <a:ext cx="792088" cy="68112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sz="half" idx="1"/>
          </p:nvPr>
        </p:nvSpPr>
        <p:spPr/>
        <p:txBody>
          <a:bodyPr/>
          <a:lstStyle/>
          <a:p>
            <a:endParaRPr lang="fr-FR"/>
          </a:p>
        </p:txBody>
      </p:sp>
      <p:sp>
        <p:nvSpPr>
          <p:cNvPr id="8" name="Espace réservé du contenu 7"/>
          <p:cNvSpPr>
            <a:spLocks noGrp="1"/>
          </p:cNvSpPr>
          <p:nvPr>
            <p:ph sz="half" idx="2"/>
          </p:nvPr>
        </p:nvSpPr>
        <p:spPr>
          <a:xfrm>
            <a:off x="4648200" y="1600200"/>
            <a:ext cx="4244280" cy="4525963"/>
          </a:xfrm>
        </p:spPr>
        <p:txBody>
          <a:bodyPr>
            <a:normAutofit/>
          </a:bodyPr>
          <a:lstStyle/>
          <a:p>
            <a:pPr algn="ctr">
              <a:buNone/>
            </a:pPr>
            <a:r>
              <a:rPr lang="fr-FR" sz="4400" dirty="0"/>
              <a:t>Selon vous, qu’est-ce qu’une drogue ?</a:t>
            </a:r>
          </a:p>
        </p:txBody>
      </p:sp>
      <p:pic>
        <p:nvPicPr>
          <p:cNvPr id="4" name="Picture 10" descr="Image associée"/>
          <p:cNvPicPr>
            <a:picLocks noChangeAspect="1" noChangeArrowheads="1"/>
          </p:cNvPicPr>
          <p:nvPr/>
        </p:nvPicPr>
        <p:blipFill>
          <a:blip r:embed="rId2" cstate="print"/>
          <a:srcRect/>
          <a:stretch>
            <a:fillRect/>
          </a:stretch>
        </p:blipFill>
        <p:spPr bwMode="auto">
          <a:xfrm>
            <a:off x="539552" y="1700808"/>
            <a:ext cx="3888432" cy="2664296"/>
          </a:xfrm>
          <a:prstGeom prst="rect">
            <a:avLst/>
          </a:prstGeom>
          <a:noFill/>
        </p:spPr>
      </p:pic>
      <p:sp>
        <p:nvSpPr>
          <p:cNvPr id="9" name="Titre 8"/>
          <p:cNvSpPr>
            <a:spLocks noGrp="1"/>
          </p:cNvSpPr>
          <p:nvPr>
            <p:ph type="title"/>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ABF6739-AEC9-4801-983E-531830886353}" type="slidenum">
              <a:rPr lang="fr-FR" smtClean="0"/>
              <a:pPr/>
              <a:t>4</a:t>
            </a:fld>
            <a:endParaRPr lang="fr-FR"/>
          </a:p>
        </p:txBody>
      </p:sp>
      <p:sp>
        <p:nvSpPr>
          <p:cNvPr id="10" name="Espace réservé du pied de page 9"/>
          <p:cNvSpPr>
            <a:spLocks noGrp="1"/>
          </p:cNvSpPr>
          <p:nvPr>
            <p:ph type="ftr" sz="quarter" idx="11"/>
          </p:nvPr>
        </p:nvSpPr>
        <p:spPr/>
        <p:txBody>
          <a:bodyPr/>
          <a:lstStyle/>
          <a:p>
            <a:r>
              <a:rPr lang="fr-FR"/>
              <a:t>Module 1</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fr-FR" dirty="0"/>
              <a:t>Qu’est-ce qu’une drogue ?</a:t>
            </a:r>
          </a:p>
        </p:txBody>
      </p:sp>
      <p:sp>
        <p:nvSpPr>
          <p:cNvPr id="3" name="Espace réservé du contenu 2"/>
          <p:cNvSpPr>
            <a:spLocks noGrp="1"/>
          </p:cNvSpPr>
          <p:nvPr>
            <p:ph idx="1"/>
          </p:nvPr>
        </p:nvSpPr>
        <p:spPr/>
        <p:txBody>
          <a:bodyPr>
            <a:normAutofit lnSpcReduction="10000"/>
          </a:bodyPr>
          <a:lstStyle/>
          <a:p>
            <a:r>
              <a:rPr lang="fr-FR" dirty="0"/>
              <a:t>Notion dépend de différents contextes</a:t>
            </a:r>
          </a:p>
          <a:p>
            <a:r>
              <a:rPr lang="fr-FR" dirty="0"/>
              <a:t>Usage courant (OMS): drogue </a:t>
            </a:r>
            <a:r>
              <a:rPr lang="fr-FR" dirty="0" err="1"/>
              <a:t>psychoactive</a:t>
            </a:r>
            <a:r>
              <a:rPr lang="fr-FR" dirty="0"/>
              <a:t>, drogue illicite, usage non médical</a:t>
            </a:r>
          </a:p>
          <a:p>
            <a:r>
              <a:rPr lang="fr-FR" dirty="0"/>
              <a:t>Substance </a:t>
            </a:r>
            <a:r>
              <a:rPr lang="fr-FR" dirty="0" err="1"/>
              <a:t>psychoactive</a:t>
            </a:r>
            <a:r>
              <a:rPr lang="fr-FR" dirty="0"/>
              <a:t> (SPA): altère les processus mentaux (cognitifs) ou l’affect</a:t>
            </a:r>
          </a:p>
          <a:p>
            <a:r>
              <a:rPr lang="fr-FR" dirty="0"/>
              <a:t>Caractère légal/illégal: tabac, noix de cola, alcool, médicaments / cannabis, héroïne, cocaïne</a:t>
            </a:r>
          </a:p>
          <a:p>
            <a:r>
              <a:rPr lang="fr-FR" dirty="0"/>
              <a:t>Phénomène de dépendance</a:t>
            </a:r>
          </a:p>
        </p:txBody>
      </p:sp>
      <p:sp>
        <p:nvSpPr>
          <p:cNvPr id="4" name="Espace réservé du numéro de diapositive 3"/>
          <p:cNvSpPr>
            <a:spLocks noGrp="1"/>
          </p:cNvSpPr>
          <p:nvPr>
            <p:ph type="sldNum" sz="quarter" idx="12"/>
          </p:nvPr>
        </p:nvSpPr>
        <p:spPr/>
        <p:txBody>
          <a:bodyPr/>
          <a:lstStyle/>
          <a:p>
            <a:fld id="{EABF6739-AEC9-4801-983E-531830886353}" type="slidenum">
              <a:rPr lang="fr-FR" smtClean="0"/>
              <a:pPr/>
              <a:t>5</a:t>
            </a:fld>
            <a:endParaRPr lang="fr-FR"/>
          </a:p>
        </p:txBody>
      </p:sp>
      <p:sp>
        <p:nvSpPr>
          <p:cNvPr id="5" name="Espace réservé du pied de page 4"/>
          <p:cNvSpPr>
            <a:spLocks noGrp="1"/>
          </p:cNvSpPr>
          <p:nvPr>
            <p:ph type="ftr" sz="quarter" idx="11"/>
          </p:nvPr>
        </p:nvSpPr>
        <p:spPr/>
        <p:txBody>
          <a:bodyPr/>
          <a:lstStyle/>
          <a:p>
            <a:r>
              <a:rPr lang="fr-FR"/>
              <a:t>Module 1</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fr-FR" dirty="0"/>
              <a:t>Addiction</a:t>
            </a:r>
          </a:p>
        </p:txBody>
      </p:sp>
      <p:sp>
        <p:nvSpPr>
          <p:cNvPr id="3" name="Espace réservé du contenu 2"/>
          <p:cNvSpPr>
            <a:spLocks noGrp="1"/>
          </p:cNvSpPr>
          <p:nvPr>
            <p:ph idx="1"/>
          </p:nvPr>
        </p:nvSpPr>
        <p:spPr>
          <a:xfrm>
            <a:off x="251520" y="1340768"/>
            <a:ext cx="8640960" cy="5040560"/>
          </a:xfrm>
        </p:spPr>
        <p:txBody>
          <a:bodyPr>
            <a:normAutofit fontScale="92500"/>
          </a:bodyPr>
          <a:lstStyle/>
          <a:p>
            <a:r>
              <a:rPr lang="fr-FR" dirty="0"/>
              <a:t>Processus selon lequel un comportement, qui permet à la fois l’éprouvé d’un plaisir et le soulagement d’une tension interne, est répété, malgré les efforts pour en réduire la fréquence, du fait de la perte de contrôle au cours de sa réalisation, et poursuivi malgré ses conséquences négatives (Goodman, 1990)</a:t>
            </a:r>
          </a:p>
          <a:p>
            <a:r>
              <a:rPr lang="fr-FR" dirty="0"/>
              <a:t>Moins de perceptions et représentations négatives</a:t>
            </a:r>
          </a:p>
          <a:p>
            <a:r>
              <a:rPr lang="fr-FR" dirty="0"/>
              <a:t>Inclut les addictions sans substances (comportementales)</a:t>
            </a:r>
          </a:p>
        </p:txBody>
      </p:sp>
      <p:sp>
        <p:nvSpPr>
          <p:cNvPr id="4" name="Espace réservé du pied de page 3"/>
          <p:cNvSpPr>
            <a:spLocks noGrp="1"/>
          </p:cNvSpPr>
          <p:nvPr>
            <p:ph type="ftr" sz="quarter" idx="11"/>
          </p:nvPr>
        </p:nvSpPr>
        <p:spPr/>
        <p:txBody>
          <a:bodyPr/>
          <a:lstStyle/>
          <a:p>
            <a:r>
              <a:rPr lang="fr-FR"/>
              <a:t>Module 1</a:t>
            </a:r>
          </a:p>
        </p:txBody>
      </p:sp>
      <p:sp>
        <p:nvSpPr>
          <p:cNvPr id="5" name="Espace réservé du numéro de diapositive 4"/>
          <p:cNvSpPr>
            <a:spLocks noGrp="1"/>
          </p:cNvSpPr>
          <p:nvPr>
            <p:ph type="sldNum" sz="quarter" idx="12"/>
          </p:nvPr>
        </p:nvSpPr>
        <p:spPr/>
        <p:txBody>
          <a:bodyPr/>
          <a:lstStyle/>
          <a:p>
            <a:fld id="{EABF6739-AEC9-4801-983E-531830886353}" type="slidenum">
              <a:rPr lang="fr-FR" smtClean="0"/>
              <a:pPr/>
              <a:t>6</a:t>
            </a:fld>
            <a:endParaRPr lang="fr-F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354162"/>
          </a:xfrm>
        </p:spPr>
        <p:style>
          <a:lnRef idx="2">
            <a:schemeClr val="accent3">
              <a:shade val="50000"/>
            </a:schemeClr>
          </a:lnRef>
          <a:fillRef idx="1">
            <a:schemeClr val="accent3"/>
          </a:fillRef>
          <a:effectRef idx="0">
            <a:schemeClr val="accent3"/>
          </a:effectRef>
          <a:fontRef idx="minor">
            <a:schemeClr val="lt1"/>
          </a:fontRef>
        </p:style>
        <p:txBody>
          <a:bodyPr>
            <a:normAutofit fontScale="90000"/>
          </a:bodyPr>
          <a:lstStyle/>
          <a:p>
            <a:r>
              <a:rPr lang="fr-FR" dirty="0"/>
              <a:t>Evolution et ampleur actuelle de l’usage de drogues dans le monde</a:t>
            </a:r>
          </a:p>
        </p:txBody>
      </p:sp>
      <p:sp>
        <p:nvSpPr>
          <p:cNvPr id="5" name="Espace réservé du contenu 4"/>
          <p:cNvSpPr>
            <a:spLocks noGrp="1"/>
          </p:cNvSpPr>
          <p:nvPr>
            <p:ph idx="1"/>
          </p:nvPr>
        </p:nvSpPr>
        <p:spPr/>
        <p:txBody>
          <a:bodyPr/>
          <a:lstStyle/>
          <a:p>
            <a:endParaRPr lang="fr-FR"/>
          </a:p>
        </p:txBody>
      </p:sp>
      <p:sp>
        <p:nvSpPr>
          <p:cNvPr id="7" name="ZoneTexte 6"/>
          <p:cNvSpPr txBox="1"/>
          <p:nvPr/>
        </p:nvSpPr>
        <p:spPr>
          <a:xfrm>
            <a:off x="755576" y="6381328"/>
            <a:ext cx="3744416" cy="369332"/>
          </a:xfrm>
          <a:prstGeom prst="rect">
            <a:avLst/>
          </a:prstGeom>
          <a:noFill/>
        </p:spPr>
        <p:txBody>
          <a:bodyPr wrap="square" rtlCol="0">
            <a:spAutoFit/>
          </a:bodyPr>
          <a:lstStyle/>
          <a:p>
            <a:r>
              <a:rPr lang="fr-FR" dirty="0"/>
              <a:t>Sources OMS et ONUDC</a:t>
            </a:r>
          </a:p>
        </p:txBody>
      </p:sp>
      <p:graphicFrame>
        <p:nvGraphicFramePr>
          <p:cNvPr id="8" name="Graphique 7"/>
          <p:cNvGraphicFramePr/>
          <p:nvPr/>
        </p:nvGraphicFramePr>
        <p:xfrm>
          <a:off x="467544" y="1628800"/>
          <a:ext cx="8136904" cy="4320480"/>
        </p:xfrm>
        <a:graphic>
          <a:graphicData uri="http://schemas.openxmlformats.org/drawingml/2006/chart">
            <c:chart xmlns:c="http://schemas.openxmlformats.org/drawingml/2006/chart" xmlns:r="http://schemas.openxmlformats.org/officeDocument/2006/relationships" r:id="rId3"/>
          </a:graphicData>
        </a:graphic>
      </p:graphicFrame>
      <p:sp>
        <p:nvSpPr>
          <p:cNvPr id="6" name="Espace réservé du numéro de diapositive 5"/>
          <p:cNvSpPr>
            <a:spLocks noGrp="1"/>
          </p:cNvSpPr>
          <p:nvPr>
            <p:ph type="sldNum" sz="quarter" idx="12"/>
          </p:nvPr>
        </p:nvSpPr>
        <p:spPr/>
        <p:txBody>
          <a:bodyPr/>
          <a:lstStyle/>
          <a:p>
            <a:fld id="{EABF6739-AEC9-4801-983E-531830886353}" type="slidenum">
              <a:rPr lang="fr-FR" smtClean="0"/>
              <a:pPr/>
              <a:t>7</a:t>
            </a:fld>
            <a:endParaRPr lang="fr-FR"/>
          </a:p>
        </p:txBody>
      </p:sp>
      <p:sp>
        <p:nvSpPr>
          <p:cNvPr id="9" name="Espace réservé du pied de page 8"/>
          <p:cNvSpPr>
            <a:spLocks noGrp="1"/>
          </p:cNvSpPr>
          <p:nvPr>
            <p:ph type="ftr" sz="quarter" idx="11"/>
          </p:nvPr>
        </p:nvSpPr>
        <p:spPr/>
        <p:txBody>
          <a:bodyPr/>
          <a:lstStyle/>
          <a:p>
            <a:r>
              <a:rPr lang="fr-FR"/>
              <a:t>Module 1</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778098"/>
          </a:xfrm>
        </p:spPr>
        <p:style>
          <a:lnRef idx="2">
            <a:schemeClr val="accent3">
              <a:shade val="50000"/>
            </a:schemeClr>
          </a:lnRef>
          <a:fillRef idx="1">
            <a:schemeClr val="accent3"/>
          </a:fillRef>
          <a:effectRef idx="0">
            <a:schemeClr val="accent3"/>
          </a:effectRef>
          <a:fontRef idx="minor">
            <a:schemeClr val="lt1"/>
          </a:fontRef>
        </p:style>
        <p:txBody>
          <a:bodyPr>
            <a:normAutofit/>
          </a:bodyPr>
          <a:lstStyle/>
          <a:p>
            <a:r>
              <a:rPr lang="fr-FR" dirty="0"/>
              <a:t>Situation en Afrique</a:t>
            </a:r>
          </a:p>
        </p:txBody>
      </p:sp>
      <p:sp>
        <p:nvSpPr>
          <p:cNvPr id="5" name="Espace réservé du contenu 4"/>
          <p:cNvSpPr>
            <a:spLocks noGrp="1"/>
          </p:cNvSpPr>
          <p:nvPr>
            <p:ph idx="1"/>
          </p:nvPr>
        </p:nvSpPr>
        <p:spPr/>
        <p:txBody>
          <a:bodyPr/>
          <a:lstStyle/>
          <a:p>
            <a:endParaRPr lang="fr-FR"/>
          </a:p>
        </p:txBody>
      </p:sp>
      <p:pic>
        <p:nvPicPr>
          <p:cNvPr id="9" name="Picture 2"/>
          <p:cNvPicPr>
            <a:picLocks noChangeAspect="1" noChangeArrowheads="1"/>
          </p:cNvPicPr>
          <p:nvPr/>
        </p:nvPicPr>
        <p:blipFill>
          <a:blip r:embed="rId3" cstate="print"/>
          <a:srcRect/>
          <a:stretch>
            <a:fillRect/>
          </a:stretch>
        </p:blipFill>
        <p:spPr bwMode="auto">
          <a:xfrm>
            <a:off x="-24433" y="1124744"/>
            <a:ext cx="9168432" cy="5733256"/>
          </a:xfrm>
          <a:prstGeom prst="rect">
            <a:avLst/>
          </a:prstGeom>
          <a:noFill/>
          <a:ln w="9525">
            <a:noFill/>
            <a:miter lim="800000"/>
            <a:headEnd/>
            <a:tailEnd/>
          </a:ln>
        </p:spPr>
      </p:pic>
      <p:sp>
        <p:nvSpPr>
          <p:cNvPr id="6" name="Espace réservé du numéro de diapositive 5"/>
          <p:cNvSpPr>
            <a:spLocks noGrp="1"/>
          </p:cNvSpPr>
          <p:nvPr>
            <p:ph type="sldNum" sz="quarter" idx="12"/>
          </p:nvPr>
        </p:nvSpPr>
        <p:spPr/>
        <p:txBody>
          <a:bodyPr/>
          <a:lstStyle/>
          <a:p>
            <a:fld id="{EABF6739-AEC9-4801-983E-531830886353}" type="slidenum">
              <a:rPr lang="fr-FR" smtClean="0"/>
              <a:pPr/>
              <a:t>8</a:t>
            </a:fld>
            <a:endParaRPr lang="fr-FR"/>
          </a:p>
        </p:txBody>
      </p:sp>
      <p:sp>
        <p:nvSpPr>
          <p:cNvPr id="7" name="Espace réservé du pied de page 6"/>
          <p:cNvSpPr>
            <a:spLocks noGrp="1"/>
          </p:cNvSpPr>
          <p:nvPr>
            <p:ph type="ftr" sz="quarter" idx="11"/>
          </p:nvPr>
        </p:nvSpPr>
        <p:spPr/>
        <p:txBody>
          <a:bodyPr/>
          <a:lstStyle/>
          <a:p>
            <a:r>
              <a:rPr lang="fr-FR"/>
              <a:t>Module 1</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Résultat de recherche d'images pour &quot;facteurs de risque addiction&quot;"/>
          <p:cNvPicPr>
            <a:picLocks noChangeAspect="1" noChangeArrowheads="1"/>
          </p:cNvPicPr>
          <p:nvPr/>
        </p:nvPicPr>
        <p:blipFill>
          <a:blip r:embed="rId3" cstate="print"/>
          <a:srcRect/>
          <a:stretch>
            <a:fillRect/>
          </a:stretch>
        </p:blipFill>
        <p:spPr bwMode="auto">
          <a:xfrm>
            <a:off x="5724128" y="4653136"/>
            <a:ext cx="2880320" cy="1906772"/>
          </a:xfrm>
          <a:prstGeom prst="rect">
            <a:avLst/>
          </a:prstGeom>
          <a:noFill/>
          <a:ln>
            <a:noFill/>
          </a:ln>
        </p:spPr>
      </p:pic>
      <p:pic>
        <p:nvPicPr>
          <p:cNvPr id="1032" name="Picture 8" descr="Résultat de recherche d'images pour &quot;facteurs de risque addiction&quot;"/>
          <p:cNvPicPr>
            <a:picLocks noChangeAspect="1" noChangeArrowheads="1"/>
          </p:cNvPicPr>
          <p:nvPr/>
        </p:nvPicPr>
        <p:blipFill>
          <a:blip r:embed="rId4" cstate="print"/>
          <a:srcRect/>
          <a:stretch>
            <a:fillRect/>
          </a:stretch>
        </p:blipFill>
        <p:spPr bwMode="auto">
          <a:xfrm>
            <a:off x="2889567" y="2276872"/>
            <a:ext cx="2762553" cy="1872208"/>
          </a:xfrm>
          <a:prstGeom prst="rect">
            <a:avLst/>
          </a:prstGeom>
          <a:noFill/>
        </p:spPr>
      </p:pic>
      <p:sp>
        <p:nvSpPr>
          <p:cNvPr id="6" name="Text Box 5"/>
          <p:cNvSpPr txBox="1">
            <a:spLocks noChangeArrowheads="1"/>
          </p:cNvSpPr>
          <p:nvPr/>
        </p:nvSpPr>
        <p:spPr bwMode="auto">
          <a:xfrm>
            <a:off x="2843808" y="4509120"/>
            <a:ext cx="2880320" cy="2088232"/>
          </a:xfrm>
          <a:prstGeom prst="rect">
            <a:avLst/>
          </a:prstGeom>
          <a:noFill/>
          <a:ln w="9360" cap="sq">
            <a:solidFill>
              <a:schemeClr val="tx1"/>
            </a:solidFill>
            <a:miter lim="800000"/>
            <a:headEnd/>
            <a:tailEnd/>
          </a:ln>
          <a:effectLst/>
        </p:spPr>
        <p:txBody>
          <a:bodyPr lIns="79920" tIns="39960" rIns="79920" bIns="39960" anchor="ctr"/>
          <a:lstStyle/>
          <a:p>
            <a:pPr>
              <a:buClrTx/>
              <a:buFontTx/>
              <a:buNone/>
              <a:tabLst>
                <a:tab pos="0" algn="l"/>
                <a:tab pos="519113" algn="l"/>
                <a:tab pos="1039813" algn="l"/>
                <a:tab pos="1560513" algn="l"/>
                <a:tab pos="2081213" algn="l"/>
                <a:tab pos="2601913" algn="l"/>
                <a:tab pos="3122613" algn="l"/>
                <a:tab pos="3643313" algn="l"/>
                <a:tab pos="4164013" algn="l"/>
                <a:tab pos="4684713" algn="l"/>
                <a:tab pos="5205413" algn="l"/>
                <a:tab pos="5726113" algn="l"/>
                <a:tab pos="6246813" algn="l"/>
                <a:tab pos="6767513" algn="l"/>
                <a:tab pos="7288213" algn="l"/>
                <a:tab pos="7808913" algn="l"/>
                <a:tab pos="8329613" algn="l"/>
                <a:tab pos="8850313" algn="l"/>
                <a:tab pos="9372600" algn="l"/>
                <a:tab pos="9891713" algn="l"/>
                <a:tab pos="10412413" algn="l"/>
              </a:tabLst>
            </a:pPr>
            <a:r>
              <a:rPr lang="fr-FR" sz="1800" b="1" dirty="0">
                <a:solidFill>
                  <a:srgbClr val="000000"/>
                </a:solidFill>
                <a:latin typeface="Comic Sans MS" charset="0"/>
              </a:rPr>
              <a:t> </a:t>
            </a:r>
            <a:r>
              <a:rPr lang="fr-FR" sz="2400" b="1" dirty="0">
                <a:solidFill>
                  <a:srgbClr val="000000"/>
                </a:solidFill>
                <a:latin typeface="Comic Sans MS" charset="0"/>
              </a:rPr>
              <a:t>PRODUIT</a:t>
            </a:r>
            <a:endParaRPr lang="fr-FR" sz="1800" b="1" dirty="0">
              <a:solidFill>
                <a:srgbClr val="000000"/>
              </a:solidFill>
              <a:latin typeface="Comic Sans MS" charset="0"/>
            </a:endParaRPr>
          </a:p>
          <a:p>
            <a:pPr>
              <a:lnSpc>
                <a:spcPct val="90000"/>
              </a:lnSpc>
              <a:spcBef>
                <a:spcPts val="350"/>
              </a:spcBef>
              <a:buSzPct val="85000"/>
              <a:tabLst>
                <a:tab pos="0" algn="l"/>
                <a:tab pos="519113" algn="l"/>
                <a:tab pos="1039813" algn="l"/>
                <a:tab pos="1560513" algn="l"/>
                <a:tab pos="2081213" algn="l"/>
                <a:tab pos="2601913" algn="l"/>
                <a:tab pos="3122613" algn="l"/>
                <a:tab pos="3643313" algn="l"/>
                <a:tab pos="4164013" algn="l"/>
                <a:tab pos="4684713" algn="l"/>
                <a:tab pos="5205413" algn="l"/>
                <a:tab pos="5726113" algn="l"/>
                <a:tab pos="6246813" algn="l"/>
                <a:tab pos="6767513" algn="l"/>
                <a:tab pos="7288213" algn="l"/>
                <a:tab pos="7808913" algn="l"/>
                <a:tab pos="8329613" algn="l"/>
                <a:tab pos="8850313" algn="l"/>
                <a:tab pos="9372600" algn="l"/>
                <a:tab pos="9891713" algn="l"/>
                <a:tab pos="10412413" algn="l"/>
              </a:tabLst>
            </a:pPr>
            <a:r>
              <a:rPr lang="fr-FR" sz="2000" b="1" dirty="0">
                <a:latin typeface="Comic Sans MS" pitchFamily="66" charset="0"/>
              </a:rPr>
              <a:t>Dépendance</a:t>
            </a:r>
          </a:p>
          <a:p>
            <a:pPr>
              <a:lnSpc>
                <a:spcPct val="90000"/>
              </a:lnSpc>
              <a:spcBef>
                <a:spcPts val="350"/>
              </a:spcBef>
              <a:buSzPct val="85000"/>
              <a:tabLst>
                <a:tab pos="0" algn="l"/>
                <a:tab pos="519113" algn="l"/>
                <a:tab pos="1039813" algn="l"/>
                <a:tab pos="1560513" algn="l"/>
                <a:tab pos="2081213" algn="l"/>
                <a:tab pos="2601913" algn="l"/>
                <a:tab pos="3122613" algn="l"/>
                <a:tab pos="3643313" algn="l"/>
                <a:tab pos="4164013" algn="l"/>
                <a:tab pos="4684713" algn="l"/>
                <a:tab pos="5205413" algn="l"/>
                <a:tab pos="5726113" algn="l"/>
                <a:tab pos="6246813" algn="l"/>
                <a:tab pos="6767513" algn="l"/>
                <a:tab pos="7288213" algn="l"/>
                <a:tab pos="7808913" algn="l"/>
                <a:tab pos="8329613" algn="l"/>
                <a:tab pos="8850313" algn="l"/>
                <a:tab pos="9372600" algn="l"/>
                <a:tab pos="9891713" algn="l"/>
                <a:tab pos="10412413" algn="l"/>
              </a:tabLst>
            </a:pPr>
            <a:r>
              <a:rPr lang="fr-FR" sz="2000" b="1" dirty="0">
                <a:latin typeface="Comic Sans MS" pitchFamily="66" charset="0"/>
              </a:rPr>
              <a:t>Dommages sanitaires (aigus ou chroniques)</a:t>
            </a:r>
          </a:p>
          <a:p>
            <a:pPr>
              <a:lnSpc>
                <a:spcPct val="90000"/>
              </a:lnSpc>
              <a:spcBef>
                <a:spcPts val="350"/>
              </a:spcBef>
              <a:buSzPct val="85000"/>
              <a:tabLst>
                <a:tab pos="0" algn="l"/>
                <a:tab pos="519113" algn="l"/>
                <a:tab pos="1039813" algn="l"/>
                <a:tab pos="1560513" algn="l"/>
                <a:tab pos="2081213" algn="l"/>
                <a:tab pos="2601913" algn="l"/>
                <a:tab pos="3122613" algn="l"/>
                <a:tab pos="3643313" algn="l"/>
                <a:tab pos="4164013" algn="l"/>
                <a:tab pos="4684713" algn="l"/>
                <a:tab pos="5205413" algn="l"/>
                <a:tab pos="5726113" algn="l"/>
                <a:tab pos="6246813" algn="l"/>
                <a:tab pos="6767513" algn="l"/>
                <a:tab pos="7288213" algn="l"/>
                <a:tab pos="7808913" algn="l"/>
                <a:tab pos="8329613" algn="l"/>
                <a:tab pos="8850313" algn="l"/>
                <a:tab pos="9372600" algn="l"/>
                <a:tab pos="9891713" algn="l"/>
                <a:tab pos="10412413" algn="l"/>
              </a:tabLst>
            </a:pPr>
            <a:r>
              <a:rPr lang="fr-FR" sz="2000" b="1" dirty="0">
                <a:latin typeface="Comic Sans MS" pitchFamily="66" charset="0"/>
              </a:rPr>
              <a:t>Modalités de consommation</a:t>
            </a:r>
          </a:p>
          <a:p>
            <a:pPr>
              <a:lnSpc>
                <a:spcPct val="90000"/>
              </a:lnSpc>
              <a:spcBef>
                <a:spcPts val="350"/>
              </a:spcBef>
              <a:buSzPct val="85000"/>
              <a:buFont typeface="Wingdings" pitchFamily="2" charset="2"/>
              <a:buChar char=""/>
              <a:tabLst>
                <a:tab pos="0" algn="l"/>
                <a:tab pos="519113" algn="l"/>
                <a:tab pos="1039813" algn="l"/>
                <a:tab pos="1560513" algn="l"/>
                <a:tab pos="2081213" algn="l"/>
                <a:tab pos="2601913" algn="l"/>
                <a:tab pos="3122613" algn="l"/>
                <a:tab pos="3643313" algn="l"/>
                <a:tab pos="4164013" algn="l"/>
                <a:tab pos="4684713" algn="l"/>
                <a:tab pos="5205413" algn="l"/>
                <a:tab pos="5726113" algn="l"/>
                <a:tab pos="6246813" algn="l"/>
                <a:tab pos="6767513" algn="l"/>
                <a:tab pos="7288213" algn="l"/>
                <a:tab pos="7808913" algn="l"/>
                <a:tab pos="8329613" algn="l"/>
                <a:tab pos="8850313" algn="l"/>
                <a:tab pos="9372600" algn="l"/>
                <a:tab pos="9891713" algn="l"/>
                <a:tab pos="10412413" algn="l"/>
              </a:tabLst>
            </a:pPr>
            <a:endParaRPr lang="fr-FR" sz="1400" b="1" dirty="0">
              <a:solidFill>
                <a:srgbClr val="000000"/>
              </a:solidFill>
              <a:latin typeface="Comic Sans MS" charset="0"/>
            </a:endParaRPr>
          </a:p>
        </p:txBody>
      </p:sp>
      <p:sp>
        <p:nvSpPr>
          <p:cNvPr id="8" name="ZoneTexte 7"/>
          <p:cNvSpPr txBox="1"/>
          <p:nvPr/>
        </p:nvSpPr>
        <p:spPr>
          <a:xfrm>
            <a:off x="467544" y="2492897"/>
            <a:ext cx="1944216" cy="1692771"/>
          </a:xfrm>
          <a:prstGeom prst="rect">
            <a:avLst/>
          </a:prstGeom>
          <a:noFill/>
          <a:ln>
            <a:solidFill>
              <a:schemeClr val="tx1"/>
            </a:solidFill>
          </a:ln>
        </p:spPr>
        <p:txBody>
          <a:bodyPr wrap="square" rtlCol="0">
            <a:spAutoFit/>
          </a:bodyPr>
          <a:lstStyle/>
          <a:p>
            <a:r>
              <a:rPr lang="fr-FR" sz="2400" b="1" dirty="0">
                <a:latin typeface="Comic Sans MS" pitchFamily="66" charset="0"/>
              </a:rPr>
              <a:t>INDIVIDU</a:t>
            </a:r>
          </a:p>
          <a:p>
            <a:r>
              <a:rPr lang="fr-FR" sz="2000" b="1" dirty="0">
                <a:latin typeface="Comic Sans MS" pitchFamily="66" charset="0"/>
              </a:rPr>
              <a:t>Psychologique</a:t>
            </a:r>
          </a:p>
          <a:p>
            <a:r>
              <a:rPr lang="fr-FR" sz="2000" b="1" dirty="0">
                <a:latin typeface="Comic Sans MS" pitchFamily="66" charset="0"/>
              </a:rPr>
              <a:t>Génétique</a:t>
            </a:r>
          </a:p>
          <a:p>
            <a:r>
              <a:rPr lang="fr-FR" sz="2000" b="1" dirty="0">
                <a:latin typeface="Comic Sans MS" pitchFamily="66" charset="0"/>
              </a:rPr>
              <a:t>Biologique</a:t>
            </a:r>
          </a:p>
          <a:p>
            <a:r>
              <a:rPr lang="fr-FR" sz="2000" b="1" dirty="0">
                <a:latin typeface="Comic Sans MS" pitchFamily="66" charset="0"/>
              </a:rPr>
              <a:t>Psychiatrique</a:t>
            </a:r>
          </a:p>
        </p:txBody>
      </p:sp>
      <p:sp>
        <p:nvSpPr>
          <p:cNvPr id="9" name="ZoneTexte 8"/>
          <p:cNvSpPr txBox="1"/>
          <p:nvPr/>
        </p:nvSpPr>
        <p:spPr>
          <a:xfrm>
            <a:off x="5796136" y="2492896"/>
            <a:ext cx="3168352" cy="1077218"/>
          </a:xfrm>
          <a:prstGeom prst="rect">
            <a:avLst/>
          </a:prstGeom>
          <a:noFill/>
          <a:ln>
            <a:solidFill>
              <a:schemeClr val="tx1"/>
            </a:solidFill>
          </a:ln>
        </p:spPr>
        <p:txBody>
          <a:bodyPr wrap="square" rtlCol="0">
            <a:spAutoFit/>
          </a:bodyPr>
          <a:lstStyle/>
          <a:p>
            <a:r>
              <a:rPr lang="fr-FR" sz="2400" b="1" dirty="0">
                <a:latin typeface="Comic Sans MS" pitchFamily="66" charset="0"/>
              </a:rPr>
              <a:t>ENVIRONNEMENT</a:t>
            </a:r>
          </a:p>
          <a:p>
            <a:r>
              <a:rPr lang="fr-FR" sz="2000" b="1" dirty="0">
                <a:latin typeface="Comic Sans MS" pitchFamily="66" charset="0"/>
              </a:rPr>
              <a:t>Familial</a:t>
            </a:r>
          </a:p>
          <a:p>
            <a:r>
              <a:rPr lang="fr-FR" sz="2000" b="1" dirty="0">
                <a:latin typeface="Comic Sans MS" pitchFamily="66" charset="0"/>
              </a:rPr>
              <a:t>Social</a:t>
            </a:r>
          </a:p>
        </p:txBody>
      </p:sp>
      <p:sp>
        <p:nvSpPr>
          <p:cNvPr id="10" name="Double flèche horizontale 9"/>
          <p:cNvSpPr/>
          <p:nvPr/>
        </p:nvSpPr>
        <p:spPr>
          <a:xfrm>
            <a:off x="3419872" y="1916832"/>
            <a:ext cx="1944216" cy="288032"/>
          </a:xfrm>
          <a:prstGeom prst="leftRightArrow">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Double flèche horizontale 10"/>
          <p:cNvSpPr/>
          <p:nvPr/>
        </p:nvSpPr>
        <p:spPr>
          <a:xfrm rot="19115843" flipV="1">
            <a:off x="5220317" y="3924298"/>
            <a:ext cx="1118941" cy="270328"/>
          </a:xfrm>
          <a:prstGeom prst="leftRightArrow">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Double flèche horizontale 11"/>
          <p:cNvSpPr/>
          <p:nvPr/>
        </p:nvSpPr>
        <p:spPr>
          <a:xfrm rot="2917988" flipV="1">
            <a:off x="2243082" y="3930967"/>
            <a:ext cx="1057436" cy="220202"/>
          </a:xfrm>
          <a:prstGeom prst="leftRightArrow">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ZoneTexte 12"/>
          <p:cNvSpPr txBox="1"/>
          <p:nvPr/>
        </p:nvSpPr>
        <p:spPr>
          <a:xfrm>
            <a:off x="395536" y="260648"/>
            <a:ext cx="7848872" cy="46166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fr-FR" sz="2400" b="1" dirty="0">
                <a:latin typeface="Comic Sans MS" pitchFamily="66" charset="0"/>
              </a:rPr>
              <a:t>FACTEURS DETERMINANTS DES ADDICTIONS</a:t>
            </a:r>
          </a:p>
        </p:txBody>
      </p:sp>
      <p:sp>
        <p:nvSpPr>
          <p:cNvPr id="14" name="Espace réservé du numéro de diapositive 13"/>
          <p:cNvSpPr>
            <a:spLocks noGrp="1"/>
          </p:cNvSpPr>
          <p:nvPr>
            <p:ph type="sldNum" sz="quarter" idx="12"/>
          </p:nvPr>
        </p:nvSpPr>
        <p:spPr/>
        <p:txBody>
          <a:bodyPr/>
          <a:lstStyle/>
          <a:p>
            <a:fld id="{EABF6739-AEC9-4801-983E-531830886353}" type="slidenum">
              <a:rPr lang="fr-FR" smtClean="0"/>
              <a:pPr/>
              <a:t>9</a:t>
            </a:fld>
            <a:endParaRPr lang="fr-FR"/>
          </a:p>
        </p:txBody>
      </p:sp>
      <p:sp>
        <p:nvSpPr>
          <p:cNvPr id="15" name="Espace réservé du pied de page 14"/>
          <p:cNvSpPr>
            <a:spLocks noGrp="1"/>
          </p:cNvSpPr>
          <p:nvPr>
            <p:ph type="ftr" sz="quarter" idx="11"/>
          </p:nvPr>
        </p:nvSpPr>
        <p:spPr/>
        <p:txBody>
          <a:bodyPr/>
          <a:lstStyle/>
          <a:p>
            <a:r>
              <a:rPr lang="fr-FR"/>
              <a:t>Module 1</a:t>
            </a:r>
          </a:p>
        </p:txBody>
      </p:sp>
      <p:pic>
        <p:nvPicPr>
          <p:cNvPr id="48130" name="Picture 2" descr="Résultat de recherche d'images pour &quot;alcool et africains&quot;"/>
          <p:cNvPicPr>
            <a:picLocks noChangeAspect="1" noChangeArrowheads="1"/>
          </p:cNvPicPr>
          <p:nvPr/>
        </p:nvPicPr>
        <p:blipFill>
          <a:blip r:embed="rId5" cstate="print"/>
          <a:srcRect/>
          <a:stretch>
            <a:fillRect/>
          </a:stretch>
        </p:blipFill>
        <p:spPr bwMode="auto">
          <a:xfrm>
            <a:off x="6228184" y="764704"/>
            <a:ext cx="2160240" cy="1656184"/>
          </a:xfrm>
          <a:prstGeom prst="rect">
            <a:avLst/>
          </a:prstGeom>
          <a:noFill/>
        </p:spPr>
      </p:pic>
      <p:pic>
        <p:nvPicPr>
          <p:cNvPr id="48132" name="Picture 4" descr="Résultat de recherche d'images pour &quot;bébé africain qui regarde télévision&quot;"/>
          <p:cNvPicPr>
            <a:picLocks noChangeAspect="1" noChangeArrowheads="1"/>
          </p:cNvPicPr>
          <p:nvPr/>
        </p:nvPicPr>
        <p:blipFill>
          <a:blip r:embed="rId6" cstate="print"/>
          <a:srcRect/>
          <a:stretch>
            <a:fillRect/>
          </a:stretch>
        </p:blipFill>
        <p:spPr bwMode="auto">
          <a:xfrm>
            <a:off x="323528" y="836712"/>
            <a:ext cx="2339752" cy="155836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81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81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animBg="1"/>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2983</TotalTime>
  <Words>1796</Words>
  <Application>Microsoft Office PowerPoint</Application>
  <PresentationFormat>Affichage à l'écran (4:3)</PresentationFormat>
  <Paragraphs>260</Paragraphs>
  <Slides>37</Slides>
  <Notes>10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37</vt:i4>
      </vt:variant>
    </vt:vector>
  </HeadingPairs>
  <TitlesOfParts>
    <vt:vector size="42" baseType="lpstr">
      <vt:lpstr>Arial</vt:lpstr>
      <vt:lpstr>Calibri</vt:lpstr>
      <vt:lpstr>Comic Sans MS</vt:lpstr>
      <vt:lpstr>Wingdings</vt:lpstr>
      <vt:lpstr>Thème Office</vt:lpstr>
      <vt:lpstr>Présentation PowerPoint</vt:lpstr>
      <vt:lpstr>OBJECTIFS DU MODULE</vt:lpstr>
      <vt:lpstr>Présentation PowerPoint</vt:lpstr>
      <vt:lpstr>Présentation PowerPoint</vt:lpstr>
      <vt:lpstr>Qu’est-ce qu’une drogue ?</vt:lpstr>
      <vt:lpstr>Addiction</vt:lpstr>
      <vt:lpstr>Evolution et ampleur actuelle de l’usage de drogues dans le monde</vt:lpstr>
      <vt:lpstr>Situation en Afrique</vt:lpstr>
      <vt:lpstr>Présentation PowerPoint</vt:lpstr>
      <vt:lpstr>Facteurs liés à l’environnement</vt:lpstr>
      <vt:lpstr>Facteurs liés à l’individu</vt:lpstr>
      <vt:lpstr>Facteurs liés au produit</vt:lpstr>
      <vt:lpstr>Présentation PowerPoint</vt:lpstr>
      <vt:lpstr>Dommages: personnels, dépendance, sociétaux (Nutt D et al, Lancet 2007)</vt:lpstr>
      <vt:lpstr>Dépendance et dommages physiques</vt:lpstr>
      <vt:lpstr>Présentation PowerPoint</vt:lpstr>
      <vt:lpstr>Présentation des drogues injectables</vt:lpstr>
      <vt:lpstr>Opiacés</vt:lpstr>
      <vt:lpstr>Cocaïne</vt:lpstr>
      <vt:lpstr>Modes de consommation</vt:lpstr>
      <vt:lpstr>Modes de consommation</vt:lpstr>
      <vt:lpstr>Modes de consommation</vt:lpstr>
      <vt:lpstr>Modes de consommation</vt:lpstr>
      <vt:lpstr>Présentation PowerPoint</vt:lpstr>
      <vt:lpstr>Présentation PowerPoint</vt:lpstr>
      <vt:lpstr>Présentation PowerPoint</vt:lpstr>
      <vt:lpstr>Classification CIM 10 de la dépendance</vt:lpstr>
      <vt:lpstr>Classification DSM V</vt:lpstr>
      <vt:lpstr>Classification DSM V</vt:lpstr>
      <vt:lpstr>Comment faire l’évaluation de la dépendance ?</vt:lpstr>
      <vt:lpstr>Principaux risques sanitaires associés à l’usage de drogues injectables</vt:lpstr>
      <vt:lpstr>Risques sanitaires (1)</vt:lpstr>
      <vt:lpstr>Risques sanitaires (2)</vt:lpstr>
      <vt:lpstr>Risques sociaux et liés à l’environnement</vt:lpstr>
      <vt:lpstr>Risques sociaux et liés à l’environnement</vt:lpstr>
      <vt:lpstr>Risques sociaux et liés à l’environnement</vt:lpstr>
      <vt:lpstr>Merci de votre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Maryvonne Maynart</dc:creator>
  <cp:lastModifiedBy>Awa Dieye</cp:lastModifiedBy>
  <cp:revision>156</cp:revision>
  <dcterms:created xsi:type="dcterms:W3CDTF">2017-03-13T17:48:23Z</dcterms:created>
  <dcterms:modified xsi:type="dcterms:W3CDTF">2025-07-28T19:09:28Z</dcterms:modified>
</cp:coreProperties>
</file>