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2E584A-15EF-4375-A043-4D294C3E393F}" v="5" dt="2025-07-28T22:36:06.2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1776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wa Dieye" userId="768a9d179eef590e" providerId="LiveId" clId="{F62E584A-15EF-4375-A043-4D294C3E393F}"/>
    <pc:docChg chg="custSel modSld sldOrd">
      <pc:chgData name="Awa Dieye" userId="768a9d179eef590e" providerId="LiveId" clId="{F62E584A-15EF-4375-A043-4D294C3E393F}" dt="2025-07-28T22:39:32.490" v="80" actId="20577"/>
      <pc:docMkLst>
        <pc:docMk/>
      </pc:docMkLst>
      <pc:sldChg chg="modSp mod ord">
        <pc:chgData name="Awa Dieye" userId="768a9d179eef590e" providerId="LiveId" clId="{F62E584A-15EF-4375-A043-4D294C3E393F}" dt="2025-07-28T22:39:03.469" v="59"/>
        <pc:sldMkLst>
          <pc:docMk/>
          <pc:sldMk cId="0" sldId="257"/>
        </pc:sldMkLst>
        <pc:spChg chg="mod">
          <ac:chgData name="Awa Dieye" userId="768a9d179eef590e" providerId="LiveId" clId="{F62E584A-15EF-4375-A043-4D294C3E393F}" dt="2025-07-28T21:36:31.662" v="31" actId="20577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Awa Dieye" userId="768a9d179eef590e" providerId="LiveId" clId="{F62E584A-15EF-4375-A043-4D294C3E393F}" dt="2025-07-28T22:31:57.512" v="33"/>
        <pc:sldMkLst>
          <pc:docMk/>
          <pc:sldMk cId="0" sldId="259"/>
        </pc:sldMkLst>
        <pc:spChg chg="mod">
          <ac:chgData name="Awa Dieye" userId="768a9d179eef590e" providerId="LiveId" clId="{F62E584A-15EF-4375-A043-4D294C3E393F}" dt="2025-07-28T22:31:57.512" v="33"/>
          <ac:spMkLst>
            <pc:docMk/>
            <pc:sldMk cId="0" sldId="259"/>
            <ac:spMk id="2" creationId="{00000000-0000-0000-0000-000000000000}"/>
          </ac:spMkLst>
        </pc:spChg>
      </pc:sldChg>
      <pc:sldChg chg="modSp">
        <pc:chgData name="Awa Dieye" userId="768a9d179eef590e" providerId="LiveId" clId="{F62E584A-15EF-4375-A043-4D294C3E393F}" dt="2025-07-28T22:32:32.150" v="34"/>
        <pc:sldMkLst>
          <pc:docMk/>
          <pc:sldMk cId="0" sldId="260"/>
        </pc:sldMkLst>
        <pc:spChg chg="mod">
          <ac:chgData name="Awa Dieye" userId="768a9d179eef590e" providerId="LiveId" clId="{F62E584A-15EF-4375-A043-4D294C3E393F}" dt="2025-07-28T22:32:32.150" v="34"/>
          <ac:spMkLst>
            <pc:docMk/>
            <pc:sldMk cId="0" sldId="260"/>
            <ac:spMk id="2" creationId="{00000000-0000-0000-0000-000000000000}"/>
          </ac:spMkLst>
        </pc:spChg>
      </pc:sldChg>
      <pc:sldChg chg="modSp">
        <pc:chgData name="Awa Dieye" userId="768a9d179eef590e" providerId="LiveId" clId="{F62E584A-15EF-4375-A043-4D294C3E393F}" dt="2025-07-28T22:33:07.338" v="35"/>
        <pc:sldMkLst>
          <pc:docMk/>
          <pc:sldMk cId="0" sldId="261"/>
        </pc:sldMkLst>
        <pc:spChg chg="mod">
          <ac:chgData name="Awa Dieye" userId="768a9d179eef590e" providerId="LiveId" clId="{F62E584A-15EF-4375-A043-4D294C3E393F}" dt="2025-07-28T22:33:07.338" v="35"/>
          <ac:spMkLst>
            <pc:docMk/>
            <pc:sldMk cId="0" sldId="261"/>
            <ac:spMk id="2" creationId="{00000000-0000-0000-0000-000000000000}"/>
          </ac:spMkLst>
        </pc:spChg>
      </pc:sldChg>
      <pc:sldChg chg="modSp mod">
        <pc:chgData name="Awa Dieye" userId="768a9d179eef590e" providerId="LiveId" clId="{F62E584A-15EF-4375-A043-4D294C3E393F}" dt="2025-07-28T22:39:32.490" v="80" actId="20577"/>
        <pc:sldMkLst>
          <pc:docMk/>
          <pc:sldMk cId="0" sldId="263"/>
        </pc:sldMkLst>
        <pc:spChg chg="mod">
          <ac:chgData name="Awa Dieye" userId="768a9d179eef590e" providerId="LiveId" clId="{F62E584A-15EF-4375-A043-4D294C3E393F}" dt="2025-07-28T22:39:32.490" v="80" actId="20577"/>
          <ac:spMkLst>
            <pc:docMk/>
            <pc:sldMk cId="0" sldId="26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Atelier pratique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Analyse clinique et repérage des signes d’addiction chez l’adolescent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Objectifs de l’atelier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- Identifier les </a:t>
            </a:r>
            <a:r>
              <a:rPr dirty="0" err="1"/>
              <a:t>signes</a:t>
            </a:r>
            <a:r>
              <a:rPr dirty="0"/>
              <a:t> </a:t>
            </a:r>
            <a:r>
              <a:rPr dirty="0" err="1"/>
              <a:t>précoces</a:t>
            </a:r>
            <a:r>
              <a:rPr dirty="0"/>
              <a:t> </a:t>
            </a:r>
            <a:r>
              <a:rPr dirty="0" err="1"/>
              <a:t>d’addiction</a:t>
            </a:r>
            <a:r>
              <a:rPr lang="fr-FR" dirty="0"/>
              <a:t> chez l’enfant ou l’adolescent</a:t>
            </a:r>
            <a:endParaRPr dirty="0"/>
          </a:p>
          <a:p>
            <a:r>
              <a:rPr dirty="0"/>
              <a:t>- </a:t>
            </a:r>
            <a:r>
              <a:rPr dirty="0" err="1"/>
              <a:t>Développer</a:t>
            </a:r>
            <a:r>
              <a:rPr dirty="0"/>
              <a:t> </a:t>
            </a:r>
            <a:r>
              <a:rPr dirty="0" err="1"/>
              <a:t>une</a:t>
            </a:r>
            <a:r>
              <a:rPr dirty="0"/>
              <a:t> posture </a:t>
            </a:r>
            <a:r>
              <a:rPr dirty="0" err="1"/>
              <a:t>clinique</a:t>
            </a:r>
            <a:endParaRPr dirty="0"/>
          </a:p>
          <a:p>
            <a:r>
              <a:rPr dirty="0"/>
              <a:t>- </a:t>
            </a:r>
            <a:r>
              <a:rPr dirty="0" err="1"/>
              <a:t>Orienter</a:t>
            </a:r>
            <a:r>
              <a:rPr dirty="0"/>
              <a:t> </a:t>
            </a:r>
            <a:r>
              <a:rPr dirty="0" err="1"/>
              <a:t>vers</a:t>
            </a:r>
            <a:r>
              <a:rPr dirty="0"/>
              <a:t> les </a:t>
            </a:r>
            <a:r>
              <a:rPr dirty="0" err="1"/>
              <a:t>soins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Méthodologie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- Travail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groupes</a:t>
            </a:r>
            <a:endParaRPr dirty="0"/>
          </a:p>
          <a:p>
            <a:r>
              <a:rPr dirty="0"/>
              <a:t>- </a:t>
            </a:r>
            <a:r>
              <a:rPr dirty="0" err="1"/>
              <a:t>Analyse</a:t>
            </a:r>
            <a:r>
              <a:rPr dirty="0"/>
              <a:t> de </a:t>
            </a:r>
            <a:r>
              <a:rPr dirty="0" err="1"/>
              <a:t>cas</a:t>
            </a:r>
            <a:r>
              <a:rPr dirty="0"/>
              <a:t> </a:t>
            </a:r>
            <a:r>
              <a:rPr dirty="0" err="1"/>
              <a:t>cliniques</a:t>
            </a:r>
            <a:endParaRPr dirty="0"/>
          </a:p>
          <a:p>
            <a:r>
              <a:rPr dirty="0"/>
              <a:t>- Grille </a:t>
            </a:r>
            <a:r>
              <a:rPr dirty="0" err="1"/>
              <a:t>d’analyse</a:t>
            </a:r>
            <a:r>
              <a:rPr dirty="0"/>
              <a:t> </a:t>
            </a:r>
            <a:r>
              <a:rPr dirty="0" err="1"/>
              <a:t>fournie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Cas 1 – </a:t>
            </a:r>
            <a:r>
              <a:rPr lang="fr-FR" dirty="0"/>
              <a:t>Fatou, 14 ans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Adolescent replié, usage massif des écrans, irritabilité, isolement, perte de poids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Cas 2 – </a:t>
            </a:r>
            <a:r>
              <a:rPr lang="fr-FR" dirty="0"/>
              <a:t>Ibrahima, 16 ans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Absences scolaires, ralentissement, euphorie, yeux rouges, sécheresse buccale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Cas 3 – </a:t>
            </a:r>
            <a:r>
              <a:rPr lang="fr-FR" dirty="0"/>
              <a:t>Aliou, 13 ans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Euphorie, nausées, céphalées, saignements, comportement à risque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Grille d’analyse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Symptômes comportementaux</a:t>
            </a:r>
          </a:p>
          <a:p>
            <a:r>
              <a:t>- Symptômes cognitifs</a:t>
            </a:r>
          </a:p>
          <a:p>
            <a:r>
              <a:t>- Signes physiques</a:t>
            </a:r>
          </a:p>
          <a:p>
            <a:r>
              <a:t>- Facteurs de risque</a:t>
            </a:r>
          </a:p>
          <a:p>
            <a:r>
              <a:t>- Hypothèse</a:t>
            </a:r>
          </a:p>
          <a:p>
            <a:r>
              <a:t>- Conduite à tenir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Conduite à tenir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- 30 min de travail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groupe</a:t>
            </a:r>
            <a:endParaRPr lang="fr-FR" dirty="0"/>
          </a:p>
          <a:p>
            <a:r>
              <a:rPr dirty="0"/>
              <a:t>- </a:t>
            </a:r>
            <a:r>
              <a:rPr dirty="0" err="1"/>
              <a:t>Recueil</a:t>
            </a:r>
            <a:r>
              <a:rPr dirty="0"/>
              <a:t> </a:t>
            </a:r>
            <a:r>
              <a:rPr dirty="0" err="1"/>
              <a:t>d’info</a:t>
            </a:r>
            <a:r>
              <a:rPr lang="fr-FR" dirty="0" err="1"/>
              <a:t>rmation</a:t>
            </a:r>
            <a:r>
              <a:rPr dirty="0"/>
              <a:t> </a:t>
            </a:r>
            <a:r>
              <a:rPr dirty="0" err="1"/>
              <a:t>familiale</a:t>
            </a:r>
            <a:r>
              <a:rPr dirty="0"/>
              <a:t> et </a:t>
            </a:r>
            <a:r>
              <a:rPr dirty="0" err="1"/>
              <a:t>sociale</a:t>
            </a:r>
            <a:endParaRPr dirty="0"/>
          </a:p>
          <a:p>
            <a:r>
              <a:rPr dirty="0"/>
              <a:t>- Orientation - Travail avec les parents</a:t>
            </a:r>
          </a:p>
          <a:p>
            <a:r>
              <a:rPr dirty="0"/>
              <a:t>- </a:t>
            </a:r>
            <a:r>
              <a:rPr dirty="0" err="1"/>
              <a:t>Suivi</a:t>
            </a:r>
            <a:r>
              <a:rPr dirty="0"/>
              <a:t> </a:t>
            </a:r>
            <a:r>
              <a:rPr dirty="0" err="1"/>
              <a:t>éducatif</a:t>
            </a:r>
            <a:endParaRPr lang="fr-FR" dirty="0"/>
          </a:p>
          <a:p>
            <a:r>
              <a:rPr lang="en-US" dirty="0"/>
              <a:t>- 5 min de </a:t>
            </a:r>
            <a:r>
              <a:rPr lang="en-US" dirty="0" err="1"/>
              <a:t>présentation</a:t>
            </a:r>
            <a:r>
              <a:rPr lang="en-US" dirty="0"/>
              <a:t> par </a:t>
            </a:r>
            <a:r>
              <a:rPr lang="en-US" dirty="0" err="1"/>
              <a:t>groupe</a:t>
            </a:r>
            <a:endParaRPr lang="fr-FR" dirty="0"/>
          </a:p>
          <a:p>
            <a:r>
              <a:rPr lang="en-US" dirty="0"/>
              <a:t>- Discussion collective </a:t>
            </a:r>
            <a:r>
              <a:rPr lang="en-US"/>
              <a:t>20 minutes</a:t>
            </a:r>
            <a:endParaRPr lang="fr-FR" dirty="0"/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Importance du repérage précoce</a:t>
            </a:r>
          </a:p>
          <a:p>
            <a:r>
              <a:t>- Collaboration interdisciplinaire</a:t>
            </a:r>
          </a:p>
          <a:p>
            <a:r>
              <a:t>- Suivi global et adapté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181</Words>
  <Application>Microsoft Office PowerPoint</Application>
  <PresentationFormat>Affichage à l'écran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Atelier pratique</vt:lpstr>
      <vt:lpstr>Objectifs de l’atelier</vt:lpstr>
      <vt:lpstr>Méthodologie</vt:lpstr>
      <vt:lpstr>Cas 1 – Fatou, 14 ans</vt:lpstr>
      <vt:lpstr>Cas 2 – Ibrahima, 16 ans</vt:lpstr>
      <vt:lpstr>Cas 3 – Aliou, 13 ans</vt:lpstr>
      <vt:lpstr>Grille d’analyse</vt:lpstr>
      <vt:lpstr>Conduite à tenir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Awa Dieye</cp:lastModifiedBy>
  <cp:revision>1</cp:revision>
  <dcterms:created xsi:type="dcterms:W3CDTF">2013-01-27T09:14:16Z</dcterms:created>
  <dcterms:modified xsi:type="dcterms:W3CDTF">2025-07-28T22:39:33Z</dcterms:modified>
  <cp:category/>
</cp:coreProperties>
</file>