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84" r:id="rId5"/>
    <p:sldId id="260" r:id="rId6"/>
    <p:sldId id="290" r:id="rId7"/>
    <p:sldId id="288" r:id="rId8"/>
    <p:sldId id="286" r:id="rId9"/>
    <p:sldId id="289" r:id="rId10"/>
    <p:sldId id="287" r:id="rId11"/>
    <p:sldId id="285" r:id="rId12"/>
    <p:sldId id="291" r:id="rId13"/>
    <p:sldId id="261" r:id="rId14"/>
    <p:sldId id="268" r:id="rId15"/>
    <p:sldId id="292" r:id="rId16"/>
    <p:sldId id="275" r:id="rId17"/>
    <p:sldId id="276" r:id="rId18"/>
    <p:sldId id="278" r:id="rId19"/>
    <p:sldId id="293" r:id="rId20"/>
  </p:sldIdLst>
  <p:sldSz cx="12192000" cy="6858000"/>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83" autoAdjust="0"/>
    <p:restoredTop sz="94660"/>
  </p:normalViewPr>
  <p:slideViewPr>
    <p:cSldViewPr snapToGrid="0">
      <p:cViewPr varScale="1">
        <p:scale>
          <a:sx n="84" d="100"/>
          <a:sy n="84" d="100"/>
        </p:scale>
        <p:origin x="69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3174576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1240802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D2AEFAB-9BBD-4757-B00C-31B0745EA94D}" type="slidenum">
              <a:rPr lang="fr-FR" smtClean="0"/>
              <a:t>‹N°›</a:t>
            </a:fld>
            <a:endParaRPr lang="fr-F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47165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997618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D2AEFAB-9BBD-4757-B00C-31B0745EA94D}" type="slidenum">
              <a:rPr lang="fr-FR" smtClean="0"/>
              <a:t>‹N°›</a:t>
            </a:fld>
            <a:endParaRPr lang="fr-F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05372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12483048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3885675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3094690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1961537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1ACECE65-CAA6-4063-B67E-B09A1EDD83BB}" type="datetimeFigureOut">
              <a:rPr lang="fr-FR" smtClean="0"/>
              <a:t>11/02/2025</a:t>
            </a:fld>
            <a:endParaRPr lang="fr-FR"/>
          </a:p>
        </p:txBody>
      </p:sp>
      <p:sp>
        <p:nvSpPr>
          <p:cNvPr id="5" name="Footer Placeholder 4"/>
          <p:cNvSpPr>
            <a:spLocks noGrp="1"/>
          </p:cNvSpPr>
          <p:nvPr>
            <p:ph type="ftr" sz="quarter" idx="11"/>
          </p:nvPr>
        </p:nvSpPr>
        <p:spPr/>
        <p:txBody>
          <a:bodyPr/>
          <a:lstStyle/>
          <a:p>
            <a:endParaRPr lang="fr-F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4242853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342831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1ACECE65-CAA6-4063-B67E-B09A1EDD83BB}" type="datetimeFigureOut">
              <a:rPr lang="fr-FR" smtClean="0"/>
              <a:t>11/02/2025</a:t>
            </a:fld>
            <a:endParaRPr lang="fr-FR"/>
          </a:p>
        </p:txBody>
      </p:sp>
      <p:sp>
        <p:nvSpPr>
          <p:cNvPr id="8" name="Footer Placeholder 7"/>
          <p:cNvSpPr>
            <a:spLocks noGrp="1"/>
          </p:cNvSpPr>
          <p:nvPr>
            <p:ph type="ftr" sz="quarter" idx="11"/>
          </p:nvPr>
        </p:nvSpPr>
        <p:spPr/>
        <p:txBody>
          <a:bodyPr/>
          <a:lstStyle/>
          <a:p>
            <a:endParaRPr lang="fr-F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4093174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1ACECE65-CAA6-4063-B67E-B09A1EDD83BB}" type="datetimeFigureOut">
              <a:rPr lang="fr-FR" smtClean="0"/>
              <a:t>11/02/2025</a:t>
            </a:fld>
            <a:endParaRPr lang="fr-FR"/>
          </a:p>
        </p:txBody>
      </p:sp>
      <p:sp>
        <p:nvSpPr>
          <p:cNvPr id="4" name="Footer Placeholder 3"/>
          <p:cNvSpPr>
            <a:spLocks noGrp="1"/>
          </p:cNvSpPr>
          <p:nvPr>
            <p:ph type="ftr" sz="quarter" idx="11"/>
          </p:nvPr>
        </p:nvSpPr>
        <p:spPr/>
        <p:txBody>
          <a:bodyPr/>
          <a:lstStyle/>
          <a:p>
            <a:endParaRPr lang="fr-F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2267735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CECE65-CAA6-4063-B67E-B09A1EDD83BB}" type="datetimeFigureOut">
              <a:rPr lang="fr-FR" smtClean="0"/>
              <a:t>11/02/2025</a:t>
            </a:fld>
            <a:endParaRPr lang="fr-FR"/>
          </a:p>
        </p:txBody>
      </p:sp>
      <p:sp>
        <p:nvSpPr>
          <p:cNvPr id="3" name="Footer Placeholder 2"/>
          <p:cNvSpPr>
            <a:spLocks noGrp="1"/>
          </p:cNvSpPr>
          <p:nvPr>
            <p:ph type="ftr" sz="quarter" idx="11"/>
          </p:nvPr>
        </p:nvSpPr>
        <p:spPr/>
        <p:txBody>
          <a:bodyPr/>
          <a:lstStyle/>
          <a:p>
            <a:endParaRPr lang="fr-F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2105960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310810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ACECE65-CAA6-4063-B67E-B09A1EDD83BB}" type="datetimeFigureOut">
              <a:rPr lang="fr-FR" smtClean="0"/>
              <a:t>11/02/2025</a:t>
            </a:fld>
            <a:endParaRPr lang="fr-FR"/>
          </a:p>
        </p:txBody>
      </p:sp>
      <p:sp>
        <p:nvSpPr>
          <p:cNvPr id="6" name="Footer Placeholder 5"/>
          <p:cNvSpPr>
            <a:spLocks noGrp="1"/>
          </p:cNvSpPr>
          <p:nvPr>
            <p:ph type="ftr" sz="quarter" idx="11"/>
          </p:nvPr>
        </p:nvSpPr>
        <p:spPr/>
        <p:txBody>
          <a:bodyPr/>
          <a:lstStyle/>
          <a:p>
            <a:endParaRPr lang="fr-F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D2AEFAB-9BBD-4757-B00C-31B0745EA94D}" type="slidenum">
              <a:rPr lang="fr-FR" smtClean="0"/>
              <a:t>‹N°›</a:t>
            </a:fld>
            <a:endParaRPr lang="fr-FR"/>
          </a:p>
        </p:txBody>
      </p:sp>
    </p:spTree>
    <p:extLst>
      <p:ext uri="{BB962C8B-B14F-4D97-AF65-F5344CB8AC3E}">
        <p14:creationId xmlns:p14="http://schemas.microsoft.com/office/powerpoint/2010/main" val="2829598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ACECE65-CAA6-4063-B67E-B09A1EDD83BB}" type="datetimeFigureOut">
              <a:rPr lang="fr-FR" smtClean="0"/>
              <a:t>11/02/2025</a:t>
            </a:fld>
            <a:endParaRPr lang="fr-F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D2AEFAB-9BBD-4757-B00C-31B0745EA94D}" type="slidenum">
              <a:rPr lang="fr-FR" smtClean="0"/>
              <a:t>‹N°›</a:t>
            </a:fld>
            <a:endParaRPr lang="fr-FR"/>
          </a:p>
        </p:txBody>
      </p:sp>
    </p:spTree>
    <p:extLst>
      <p:ext uri="{BB962C8B-B14F-4D97-AF65-F5344CB8AC3E}">
        <p14:creationId xmlns:p14="http://schemas.microsoft.com/office/powerpoint/2010/main" val="3930013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DF0E9E-6CDF-5D14-F8E9-E7769BED8670}"/>
              </a:ext>
            </a:extLst>
          </p:cNvPr>
          <p:cNvSpPr>
            <a:spLocks noGrp="1"/>
          </p:cNvSpPr>
          <p:nvPr>
            <p:ph type="ctrTitle"/>
          </p:nvPr>
        </p:nvSpPr>
        <p:spPr>
          <a:xfrm>
            <a:off x="1452282" y="2254623"/>
            <a:ext cx="9144000" cy="1174377"/>
          </a:xfrm>
        </p:spPr>
        <p:txBody>
          <a:bodyPr>
            <a:normAutofit/>
          </a:bodyPr>
          <a:lstStyle/>
          <a:p>
            <a:pPr algn="ctr"/>
            <a:r>
              <a:rPr lang="fr-FR" sz="2800" b="1" u="sng" dirty="0">
                <a:latin typeface="Times New Roman" panose="02020603050405020304" pitchFamily="18" charset="0"/>
                <a:cs typeface="Times New Roman" panose="02020603050405020304" pitchFamily="18" charset="0"/>
              </a:rPr>
              <a:t>La Justice pénale internationale à travers la CPS : Enseignements et perspectives</a:t>
            </a:r>
          </a:p>
        </p:txBody>
      </p:sp>
      <p:sp>
        <p:nvSpPr>
          <p:cNvPr id="3" name="Sous-titre 2">
            <a:extLst>
              <a:ext uri="{FF2B5EF4-FFF2-40B4-BE49-F238E27FC236}">
                <a16:creationId xmlns:a16="http://schemas.microsoft.com/office/drawing/2014/main" id="{8352E387-0FB9-2D93-3007-DFC030556E89}"/>
              </a:ext>
            </a:extLst>
          </p:cNvPr>
          <p:cNvSpPr>
            <a:spLocks noGrp="1"/>
          </p:cNvSpPr>
          <p:nvPr>
            <p:ph type="subTitle" idx="1"/>
          </p:nvPr>
        </p:nvSpPr>
        <p:spPr>
          <a:xfrm>
            <a:off x="1317811" y="3875815"/>
            <a:ext cx="9144000" cy="1271634"/>
          </a:xfrm>
        </p:spPr>
        <p:txBody>
          <a:bodyPr>
            <a:normAutofit/>
          </a:bodyPr>
          <a:lstStyle/>
          <a:p>
            <a:pPr algn="ctr"/>
            <a:r>
              <a:rPr lang="fr-FR" b="1" dirty="0">
                <a:latin typeface="Times New Roman" panose="02020603050405020304" pitchFamily="18" charset="0"/>
                <a:cs typeface="Times New Roman" panose="02020603050405020304" pitchFamily="18" charset="0"/>
              </a:rPr>
              <a:t>L’instruction des crimes internationaux devant la CPS</a:t>
            </a:r>
          </a:p>
          <a:p>
            <a:pPr algn="ctr"/>
            <a:r>
              <a:rPr lang="fr-FR" b="1" dirty="0">
                <a:latin typeface="Times New Roman" panose="02020603050405020304" pitchFamily="18" charset="0"/>
                <a:cs typeface="Times New Roman" panose="02020603050405020304" pitchFamily="18" charset="0"/>
              </a:rPr>
              <a:t>Du 15 au 16 décembre 2024</a:t>
            </a:r>
          </a:p>
          <a:p>
            <a:pPr algn="ctr"/>
            <a:r>
              <a:rPr lang="fr-FR" b="1" dirty="0">
                <a:latin typeface="Times New Roman" panose="02020603050405020304" pitchFamily="18" charset="0"/>
                <a:cs typeface="Times New Roman" panose="02020603050405020304" pitchFamily="18" charset="0"/>
              </a:rPr>
              <a:t>Dakar</a:t>
            </a:r>
          </a:p>
        </p:txBody>
      </p:sp>
      <p:sp>
        <p:nvSpPr>
          <p:cNvPr id="4" name="Sous-titre 2">
            <a:extLst>
              <a:ext uri="{FF2B5EF4-FFF2-40B4-BE49-F238E27FC236}">
                <a16:creationId xmlns:a16="http://schemas.microsoft.com/office/drawing/2014/main" id="{A850E41B-AC91-8EC8-2292-70E57468ACB1}"/>
              </a:ext>
            </a:extLst>
          </p:cNvPr>
          <p:cNvSpPr txBox="1">
            <a:spLocks/>
          </p:cNvSpPr>
          <p:nvPr/>
        </p:nvSpPr>
        <p:spPr>
          <a:xfrm>
            <a:off x="1452282" y="490454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fr-FR" sz="1600" b="1" dirty="0">
                <a:latin typeface="Times New Roman" panose="02020603050405020304" pitchFamily="18" charset="0"/>
                <a:cs typeface="Times New Roman" panose="02020603050405020304" pitchFamily="18" charset="0"/>
              </a:rPr>
              <a:t>Par </a:t>
            </a:r>
          </a:p>
          <a:p>
            <a:pPr algn="r">
              <a:lnSpc>
                <a:spcPct val="100000"/>
              </a:lnSpc>
            </a:pPr>
            <a:r>
              <a:rPr lang="fr-FR" sz="1600" b="1" dirty="0">
                <a:latin typeface="Times New Roman" panose="02020603050405020304" pitchFamily="18" charset="0"/>
                <a:cs typeface="Times New Roman" panose="02020603050405020304" pitchFamily="18" charset="0"/>
              </a:rPr>
              <a:t>Adelaide Dembele</a:t>
            </a:r>
          </a:p>
          <a:p>
            <a:pPr algn="r">
              <a:lnSpc>
                <a:spcPct val="100000"/>
              </a:lnSpc>
            </a:pPr>
            <a:r>
              <a:rPr lang="fr-FR" sz="1600" b="1" dirty="0">
                <a:latin typeface="Times New Roman" panose="02020603050405020304" pitchFamily="18" charset="0"/>
                <a:cs typeface="Times New Roman" panose="02020603050405020304" pitchFamily="18" charset="0"/>
              </a:rPr>
              <a:t>Juge d’instruction International</a:t>
            </a:r>
          </a:p>
          <a:p>
            <a:pPr algn="r">
              <a:lnSpc>
                <a:spcPct val="100000"/>
              </a:lnSpc>
            </a:pPr>
            <a:r>
              <a:rPr lang="fr-FR" sz="1600" b="1" dirty="0">
                <a:latin typeface="Times New Roman" panose="02020603050405020304" pitchFamily="18" charset="0"/>
                <a:cs typeface="Times New Roman" panose="02020603050405020304" pitchFamily="18" charset="0"/>
              </a:rPr>
              <a:t>Cour pénale spéciale (CPS) </a:t>
            </a:r>
          </a:p>
          <a:p>
            <a:pPr algn="r"/>
            <a:endParaRPr lang="fr-FR" sz="1600" b="1" dirty="0">
              <a:latin typeface="Times New Roman" panose="02020603050405020304" pitchFamily="18" charset="0"/>
              <a:cs typeface="Times New Roman" panose="02020603050405020304" pitchFamily="18" charset="0"/>
            </a:endParaRPr>
          </a:p>
        </p:txBody>
      </p:sp>
      <p:pic>
        <p:nvPicPr>
          <p:cNvPr id="5" name="Image 4">
            <a:extLst>
              <a:ext uri="{FF2B5EF4-FFF2-40B4-BE49-F238E27FC236}">
                <a16:creationId xmlns:a16="http://schemas.microsoft.com/office/drawing/2014/main" id="{AE95C26F-3157-5414-B57D-20524F47F634}"/>
              </a:ext>
            </a:extLst>
          </p:cNvPr>
          <p:cNvPicPr>
            <a:picLocks noChangeAspect="1"/>
          </p:cNvPicPr>
          <p:nvPr/>
        </p:nvPicPr>
        <p:blipFill>
          <a:blip r:embed="rId2"/>
          <a:stretch>
            <a:fillRect/>
          </a:stretch>
        </p:blipFill>
        <p:spPr>
          <a:xfrm>
            <a:off x="4819871" y="0"/>
            <a:ext cx="2139881" cy="2145978"/>
          </a:xfrm>
          <a:prstGeom prst="rect">
            <a:avLst/>
          </a:prstGeom>
        </p:spPr>
      </p:pic>
    </p:spTree>
    <p:extLst>
      <p:ext uri="{BB962C8B-B14F-4D97-AF65-F5344CB8AC3E}">
        <p14:creationId xmlns:p14="http://schemas.microsoft.com/office/powerpoint/2010/main" val="1114607645"/>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8911687" cy="917819"/>
          </a:xfrm>
        </p:spPr>
        <p:txBody>
          <a:bodyPr>
            <a:normAutofit/>
          </a:bodyPr>
          <a:lstStyle/>
          <a:p>
            <a:r>
              <a:rPr lang="fr-FR" sz="27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r>
              <a:rPr lang="fr-FR" sz="3600" dirty="0">
                <a:latin typeface="Times New Roman" panose="02020603050405020304" pitchFamily="18" charset="0"/>
                <a:ea typeface="Aptos" panose="020B0004020202020204" pitchFamily="34" charset="0"/>
                <a:cs typeface="Times New Roman" panose="02020603050405020304" pitchFamily="18" charset="0"/>
              </a:rPr>
              <a:t/>
            </a:r>
            <a:br>
              <a:rPr lang="fr-FR" sz="3600" dirty="0">
                <a:latin typeface="Times New Roman" panose="02020603050405020304" pitchFamily="18" charset="0"/>
                <a:ea typeface="Aptos" panose="020B0004020202020204" pitchFamily="34" charset="0"/>
                <a:cs typeface="Times New Roman" panose="02020603050405020304" pitchFamily="18" charset="0"/>
              </a:rPr>
            </a:br>
            <a:r>
              <a:rPr lang="fr-FR" sz="1600" i="1" dirty="0">
                <a:latin typeface="Times New Roman" panose="02020603050405020304" pitchFamily="18" charset="0"/>
                <a:ea typeface="Aptos" panose="020B0004020202020204" pitchFamily="34" charset="0"/>
                <a:cs typeface="Times New Roman" panose="02020603050405020304" pitchFamily="18" charset="0"/>
              </a:rPr>
              <a:t>2. De l’instruction préparatoire</a:t>
            </a:r>
            <a:endParaRPr lang="fr-FR" sz="1600" dirty="0"/>
          </a:p>
        </p:txBody>
      </p:sp>
      <p:sp>
        <p:nvSpPr>
          <p:cNvPr id="3" name="Espace réservé du contenu 2"/>
          <p:cNvSpPr>
            <a:spLocks noGrp="1"/>
          </p:cNvSpPr>
          <p:nvPr>
            <p:ph idx="1"/>
          </p:nvPr>
        </p:nvSpPr>
        <p:spPr>
          <a:xfrm>
            <a:off x="2589212" y="1766047"/>
            <a:ext cx="8915400" cy="4145175"/>
          </a:xfrm>
        </p:spPr>
        <p:txBody>
          <a:bodyPr>
            <a:normAutofit fontScale="92500" lnSpcReduction="20000"/>
          </a:bodyPr>
          <a:lstStyle/>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Dans l’accomplissement de ses actes, le cabinet d’instruction collabore avec les officiers de police judiciaire de l’USPJ qui exécutent les commissions rogatoires.</a:t>
            </a: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Le cabinet d’instruction bénéficie de l’appui des services du greffe de la CPS:</a:t>
            </a: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L’Unité de soutien et de protection des victimes et des témoins (USPVT), pour la protection des victimes et témoins ( article 46 RPP)</a:t>
            </a: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Le Service d’aide aux victimes et à la défense ( SAVD) pour informer les victimes de leurs droits dans la procédure , pour organiser et coordonner l’assistance judiciaire au profit des accusés indigents ( article 47 RPP)</a:t>
            </a: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Partenariats : La Chambre d’instruction de la CPS bénéficie notamment  de l’appui des Nations Unies à travers le PNUD, de la Mission multidimensionnelle intégrée des Nations Unies pour la stabilisation en Centrafrique (MINUSCA), qui apportent une aide financière et logistique</a:t>
            </a:r>
            <a:r>
              <a:rPr lang="fr-FR" dirty="0">
                <a:latin typeface="Times New Roman" panose="02020603050405020304" pitchFamily="18" charset="0"/>
                <a:ea typeface="Aptos" panose="020B0004020202020204" pitchFamily="34" charset="0"/>
                <a:cs typeface="Times New Roman" panose="02020603050405020304" pitchFamily="18" charset="0"/>
              </a:rPr>
              <a:t>.</a:t>
            </a:r>
          </a:p>
          <a:p>
            <a:endParaRPr lang="fr-FR" dirty="0"/>
          </a:p>
        </p:txBody>
      </p:sp>
    </p:spTree>
    <p:extLst>
      <p:ext uri="{BB962C8B-B14F-4D97-AF65-F5344CB8AC3E}">
        <p14:creationId xmlns:p14="http://schemas.microsoft.com/office/powerpoint/2010/main" val="4049248645"/>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8911687" cy="899890"/>
          </a:xfrm>
        </p:spPr>
        <p:txBody>
          <a:bodyPr>
            <a:normAutofit/>
          </a:bodyPr>
          <a:lstStyle/>
          <a:p>
            <a:r>
              <a:rPr lang="fr-FR" sz="24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lang="fr-FR" sz="2400" dirty="0">
                <a:latin typeface="Times New Roman" panose="02020603050405020304" pitchFamily="18" charset="0"/>
                <a:ea typeface="Aptos" panose="020B0004020202020204" pitchFamily="34" charset="0"/>
                <a:cs typeface="Times New Roman" panose="02020603050405020304" pitchFamily="18" charset="0"/>
              </a:rPr>
            </a:br>
            <a:r>
              <a:rPr lang="fr-FR" sz="1600" i="1" dirty="0">
                <a:latin typeface="Times New Roman" panose="02020603050405020304" pitchFamily="18" charset="0"/>
                <a:ea typeface="Aptos" panose="020B0004020202020204" pitchFamily="34" charset="0"/>
                <a:cs typeface="Times New Roman" panose="02020603050405020304" pitchFamily="18" charset="0"/>
              </a:rPr>
              <a:t>2. De l’instruction préparatoire (suite)</a:t>
            </a:r>
            <a:endParaRPr lang="fr-FR" dirty="0"/>
          </a:p>
        </p:txBody>
      </p:sp>
      <p:sp>
        <p:nvSpPr>
          <p:cNvPr id="3" name="Espace réservé du contenu 2"/>
          <p:cNvSpPr>
            <a:spLocks noGrp="1"/>
          </p:cNvSpPr>
          <p:nvPr>
            <p:ph idx="1"/>
          </p:nvPr>
        </p:nvSpPr>
        <p:spPr>
          <a:xfrm>
            <a:off x="2589212" y="1631576"/>
            <a:ext cx="8915400" cy="4602314"/>
          </a:xfrm>
        </p:spPr>
        <p:txBody>
          <a:bodyPr>
            <a:normAutofit fontScale="92500" lnSpcReduction="20000"/>
          </a:bodyPr>
          <a:lstStyle/>
          <a:p>
            <a:pPr marL="0" indent="0" algn="just">
              <a:buNone/>
            </a:pPr>
            <a:r>
              <a:rPr lang="fr-FR" sz="1800" dirty="0">
                <a:latin typeface="Times New Roman" panose="02020603050405020304" pitchFamily="18" charset="0"/>
                <a:ea typeface="Aptos" panose="020B0004020202020204" pitchFamily="34" charset="0"/>
                <a:cs typeface="Times New Roman" panose="02020603050405020304" pitchFamily="18" charset="0"/>
              </a:rPr>
              <a:t>Le cabinet d’instruction une fois saisie, procède à tous les actes d’instruction à charge et à décharge utiles à la manifestation de la vérité (art 21 A) RPP).</a:t>
            </a:r>
          </a:p>
          <a:p>
            <a:pPr algn="just">
              <a:buFontTx/>
              <a:buChar char="-"/>
            </a:pPr>
            <a:r>
              <a:rPr lang="fr-FR" sz="1800" dirty="0">
                <a:latin typeface="Times New Roman" panose="02020603050405020304" pitchFamily="18" charset="0"/>
                <a:cs typeface="Times New Roman" panose="02020603050405020304" pitchFamily="18" charset="0"/>
              </a:rPr>
              <a:t>Elaboration d’un plan d’enquête </a:t>
            </a:r>
          </a:p>
          <a:p>
            <a:pPr algn="just">
              <a:buFontTx/>
              <a:buChar char="-"/>
            </a:pPr>
            <a:r>
              <a:rPr lang="fr-FR" sz="1800" dirty="0">
                <a:latin typeface="Times New Roman" panose="02020603050405020304" pitchFamily="18" charset="0"/>
                <a:cs typeface="Times New Roman" panose="02020603050405020304" pitchFamily="18" charset="0"/>
              </a:rPr>
              <a:t>Identification des besoins en expertise;</a:t>
            </a:r>
          </a:p>
          <a:p>
            <a:pPr marL="0" indent="0" algn="just">
              <a:buNone/>
            </a:pPr>
            <a:r>
              <a:rPr lang="fr-FR" sz="1800" i="1" dirty="0">
                <a:latin typeface="Times New Roman" panose="02020603050405020304" pitchFamily="18" charset="0"/>
                <a:ea typeface="Aptos" panose="020B0004020202020204" pitchFamily="34" charset="0"/>
                <a:cs typeface="Times New Roman" panose="02020603050405020304" pitchFamily="18" charset="0"/>
              </a:rPr>
              <a:t> Collecte de preuves et analyse contextuelle</a:t>
            </a:r>
            <a:endParaRPr lang="fr-FR" sz="18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fr-FR" sz="1800" dirty="0">
                <a:latin typeface="Times New Roman" panose="02020603050405020304" pitchFamily="18" charset="0"/>
                <a:ea typeface="Aptos" panose="020B0004020202020204" pitchFamily="34" charset="0"/>
                <a:cs typeface="Times New Roman" panose="02020603050405020304" pitchFamily="18" charset="0"/>
              </a:rPr>
              <a:t>Enquête minutieuse : Les affaires devant la CPS reposent souvent sur des faits complexes, anciens et des preuves documentaires, matérielles ou testimoniales qui nécessitent une enquête approfondie. (</a:t>
            </a:r>
            <a:r>
              <a:rPr lang="fr-FR" sz="1900" dirty="0">
                <a:latin typeface="Times New Roman" panose="02020603050405020304" pitchFamily="18" charset="0"/>
                <a:ea typeface="Aptos" panose="020B0004020202020204" pitchFamily="34" charset="0"/>
                <a:cs typeface="Times New Roman" panose="02020603050405020304" pitchFamily="18" charset="0"/>
              </a:rPr>
              <a:t>analyse croisée des preuves, recours aux commissions rogatoires, recours à l’expertise).</a:t>
            </a:r>
          </a:p>
          <a:p>
            <a:pPr algn="just">
              <a:lnSpc>
                <a:spcPct val="107000"/>
              </a:lnSpc>
              <a:spcAft>
                <a:spcPts val="800"/>
              </a:spcAft>
            </a:pPr>
            <a:r>
              <a:rPr lang="fr-FR" sz="1900" dirty="0">
                <a:latin typeface="Times New Roman" panose="02020603050405020304" pitchFamily="18" charset="0"/>
                <a:ea typeface="Aptos" panose="020B0004020202020204" pitchFamily="34" charset="0"/>
                <a:cs typeface="Times New Roman" panose="02020603050405020304" pitchFamily="18" charset="0"/>
              </a:rPr>
              <a:t>Recueil de témoignages : Identifier et protéger les témoins est crucial. Les témoins peuvent souvent être des victimes ou des membres de communautés affectées, ce qui nécessite une préparation pour garantir leur sécurité et leur volonté de témoigner.( recours à l’USPVT).</a:t>
            </a:r>
          </a:p>
          <a:p>
            <a:pPr algn="just">
              <a:lnSpc>
                <a:spcPct val="107000"/>
              </a:lnSpc>
              <a:spcAft>
                <a:spcPts val="800"/>
              </a:spcAft>
            </a:pPr>
            <a:r>
              <a:rPr lang="fr-FR" sz="1800" dirty="0">
                <a:latin typeface="Times New Roman" panose="02020603050405020304" pitchFamily="18" charset="0"/>
                <a:ea typeface="Aptos" panose="020B0004020202020204" pitchFamily="34" charset="0"/>
                <a:cs typeface="Times New Roman" panose="02020603050405020304" pitchFamily="18" charset="0"/>
              </a:rPr>
              <a:t>Expertise en preuve scientifique et numérique : Le cabinet recourt à des experts pour </a:t>
            </a:r>
            <a:r>
              <a:rPr lang="fr-FR" sz="1900" dirty="0">
                <a:latin typeface="Times New Roman" panose="02020603050405020304" pitchFamily="18" charset="0"/>
                <a:ea typeface="Aptos" panose="020B0004020202020204" pitchFamily="34" charset="0"/>
                <a:cs typeface="Times New Roman" panose="02020603050405020304" pitchFamily="18" charset="0"/>
              </a:rPr>
              <a:t>attester la fiabilité  de certains témoignages et déclarations des inculpés comme l’expertise médico-légale, biologique et téléphonique.</a:t>
            </a:r>
          </a:p>
          <a:p>
            <a:pPr>
              <a:buFontTx/>
              <a:buChar char="-"/>
            </a:pPr>
            <a:endParaRPr lang="fr-FR" sz="1800" dirty="0">
              <a:latin typeface="Times New Roman" panose="02020603050405020304" pitchFamily="18" charset="0"/>
              <a:cs typeface="Times New Roman" panose="02020603050405020304" pitchFamily="18" charset="0"/>
            </a:endParaRPr>
          </a:p>
          <a:p>
            <a:pPr>
              <a:buFontTx/>
              <a:buChar char="-"/>
            </a:pPr>
            <a:endParaRPr lang="fr-FR"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6486097"/>
      </p:ext>
    </p:extLst>
  </p:cSld>
  <p:clrMapOvr>
    <a:overrideClrMapping bg1="lt1" tx1="dk1" bg2="lt2" tx2="dk2" accent1="accent1" accent2="accent2" accent3="accent3" accent4="accent4" accent5="accent5" accent6="accent6" hlink="hlink" folHlink="folHlink"/>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64658" y="365126"/>
            <a:ext cx="9489141" cy="1275416"/>
          </a:xfrm>
        </p:spPr>
        <p:txBody>
          <a:bodyPr>
            <a:normAutofit/>
          </a:bodyPr>
          <a:lstStyle/>
          <a:p>
            <a:r>
              <a:rPr kumimoji="0" lang="fr-FR" sz="3200" b="0" i="0"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kumimoji="0" lang="fr-FR" sz="3200" b="0" i="0"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br>
            <a:r>
              <a:rPr kumimoji="0" lang="fr-FR" sz="1400" b="0" i="1"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t>2. De l’instruction préparatoire (suite)</a:t>
            </a:r>
            <a:endParaRPr lang="fr-FR" sz="1400" dirty="0"/>
          </a:p>
        </p:txBody>
      </p:sp>
      <p:sp>
        <p:nvSpPr>
          <p:cNvPr id="3" name="Espace réservé du contenu 2"/>
          <p:cNvSpPr>
            <a:spLocks noGrp="1"/>
          </p:cNvSpPr>
          <p:nvPr>
            <p:ph idx="1"/>
          </p:nvPr>
        </p:nvSpPr>
        <p:spPr>
          <a:xfrm>
            <a:off x="2589212" y="1434353"/>
            <a:ext cx="8915400" cy="4476869"/>
          </a:xfrm>
        </p:spPr>
        <p:txBody>
          <a:bodyPr>
            <a:normAutofit fontScale="92500" lnSpcReduction="20000"/>
          </a:bodyPr>
          <a:lstStyle/>
          <a:p>
            <a:pPr algn="just">
              <a:lnSpc>
                <a:spcPct val="120000"/>
              </a:lnSpc>
            </a:pPr>
            <a:r>
              <a:rPr lang="fr-FR" i="1" dirty="0">
                <a:latin typeface="Times New Roman" panose="02020603050405020304" pitchFamily="18" charset="0"/>
                <a:cs typeface="Times New Roman" panose="02020603050405020304" pitchFamily="18" charset="0"/>
              </a:rPr>
              <a:t>La délivrance des mandats </a:t>
            </a:r>
            <a:r>
              <a:rPr lang="fr-FR" dirty="0">
                <a:latin typeface="Times New Roman" panose="02020603050405020304" pitchFamily="18" charset="0"/>
                <a:cs typeface="Times New Roman" panose="02020603050405020304" pitchFamily="18" charset="0"/>
              </a:rPr>
              <a:t>( article 95 RPP) </a:t>
            </a:r>
          </a:p>
          <a:p>
            <a:pPr algn="just">
              <a:lnSpc>
                <a:spcPct val="120000"/>
              </a:lnSpc>
            </a:pPr>
            <a:r>
              <a:rPr lang="fr-FR" dirty="0">
                <a:latin typeface="Times New Roman" panose="02020603050405020304" pitchFamily="18" charset="0"/>
                <a:cs typeface="Times New Roman" panose="02020603050405020304" pitchFamily="18" charset="0"/>
              </a:rPr>
              <a:t>Le mandat de comparution, d’amener ou d’arrêt peut être décerné à l’égard d’une personne à l’encontre de laquelle il existe </a:t>
            </a:r>
            <a:r>
              <a:rPr lang="fr-FR" b="1" dirty="0">
                <a:latin typeface="Times New Roman" panose="02020603050405020304" pitchFamily="18" charset="0"/>
                <a:cs typeface="Times New Roman" panose="02020603050405020304" pitchFamily="18" charset="0"/>
              </a:rPr>
              <a:t>des indices graves ou concordants </a:t>
            </a:r>
            <a:r>
              <a:rPr lang="fr-FR" dirty="0">
                <a:latin typeface="Times New Roman" panose="02020603050405020304" pitchFamily="18" charset="0"/>
                <a:cs typeface="Times New Roman" panose="02020603050405020304" pitchFamily="18" charset="0"/>
              </a:rPr>
              <a:t>( article 95 C) RPP) .</a:t>
            </a:r>
          </a:p>
          <a:p>
            <a:pPr algn="just">
              <a:lnSpc>
                <a:spcPct val="120000"/>
              </a:lnSpc>
            </a:pPr>
            <a:r>
              <a:rPr lang="fr-FR" dirty="0">
                <a:latin typeface="Times New Roman" panose="02020603050405020304" pitchFamily="18" charset="0"/>
                <a:cs typeface="Times New Roman" panose="02020603050405020304" pitchFamily="18" charset="0"/>
              </a:rPr>
              <a:t>NB: Ces indices doivent être objectifs, précis, et suffisamment étayés. Ils ne constituent pas une preuve définitive mais doivent justifier une suspicion légitime et solide.</a:t>
            </a:r>
          </a:p>
          <a:p>
            <a:pPr algn="just">
              <a:lnSpc>
                <a:spcPct val="120000"/>
              </a:lnSpc>
            </a:pPr>
            <a:r>
              <a:rPr lang="fr-FR" i="1" dirty="0">
                <a:latin typeface="Times New Roman" panose="02020603050405020304" pitchFamily="18" charset="0"/>
                <a:cs typeface="Times New Roman" panose="02020603050405020304" pitchFamily="18" charset="0"/>
              </a:rPr>
              <a:t>La première comparution</a:t>
            </a:r>
            <a:r>
              <a:rPr lang="fr-FR" dirty="0">
                <a:latin typeface="Times New Roman" panose="02020603050405020304" pitchFamily="18" charset="0"/>
                <a:cs typeface="Times New Roman" panose="02020603050405020304" pitchFamily="18" charset="0"/>
              </a:rPr>
              <a:t> ( article 85 RPP)</a:t>
            </a:r>
          </a:p>
          <a:p>
            <a:pPr algn="just">
              <a:lnSpc>
                <a:spcPct val="120000"/>
              </a:lnSpc>
            </a:pPr>
            <a:r>
              <a:rPr lang="fr-FR" dirty="0">
                <a:latin typeface="Times New Roman" panose="02020603050405020304" pitchFamily="18" charset="0"/>
                <a:cs typeface="Times New Roman" panose="02020603050405020304" pitchFamily="18" charset="0"/>
              </a:rPr>
              <a:t>Le suspect est notifié des charges dont il est suspecté;</a:t>
            </a:r>
          </a:p>
          <a:p>
            <a:pPr algn="just">
              <a:lnSpc>
                <a:spcPct val="120000"/>
              </a:lnSpc>
            </a:pPr>
            <a:r>
              <a:rPr lang="fr-FR" dirty="0">
                <a:latin typeface="Times New Roman" panose="02020603050405020304" pitchFamily="18" charset="0"/>
                <a:cs typeface="Times New Roman" panose="02020603050405020304" pitchFamily="18" charset="0"/>
              </a:rPr>
              <a:t>Le suspect change de statut pour devenir un inculpé;</a:t>
            </a:r>
          </a:p>
          <a:p>
            <a:pPr algn="just">
              <a:lnSpc>
                <a:spcPct val="120000"/>
              </a:lnSpc>
            </a:pPr>
            <a:r>
              <a:rPr lang="fr-FR" dirty="0">
                <a:latin typeface="Times New Roman" panose="02020603050405020304" pitchFamily="18" charset="0"/>
                <a:cs typeface="Times New Roman" panose="02020603050405020304" pitchFamily="18" charset="0"/>
              </a:rPr>
              <a:t>La détention provisoire ne peut être ordonnée qu’à l’issu d’un débat contradictoire ( articles 98 RPP D) b) )</a:t>
            </a:r>
          </a:p>
          <a:p>
            <a:pPr algn="just">
              <a:lnSpc>
                <a:spcPct val="120000"/>
              </a:lnSpc>
            </a:pPr>
            <a:r>
              <a:rPr lang="fr-FR" dirty="0">
                <a:latin typeface="Times New Roman" panose="02020603050405020304" pitchFamily="18" charset="0"/>
                <a:cs typeface="Times New Roman" panose="02020603050405020304" pitchFamily="18" charset="0"/>
              </a:rPr>
              <a:t>Un débat contradictoire obligatoire entre l’inculpé assisté de son avocat et le procureur spécial;</a:t>
            </a:r>
          </a:p>
          <a:p>
            <a:pPr algn="just">
              <a:lnSpc>
                <a:spcPct val="120000"/>
              </a:lnSpc>
            </a:pPr>
            <a:r>
              <a:rPr lang="fr-FR" dirty="0">
                <a:latin typeface="Times New Roman" panose="02020603050405020304" pitchFamily="18" charset="0"/>
                <a:cs typeface="Times New Roman" panose="02020603050405020304" pitchFamily="18" charset="0"/>
              </a:rPr>
              <a:t>Décisions sur la détention provisoire motivée sous peine de nullité( articles 98 RPP).</a:t>
            </a:r>
          </a:p>
        </p:txBody>
      </p:sp>
    </p:spTree>
    <p:extLst>
      <p:ext uri="{BB962C8B-B14F-4D97-AF65-F5344CB8AC3E}">
        <p14:creationId xmlns:p14="http://schemas.microsoft.com/office/powerpoint/2010/main" val="1321814495"/>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27B79D-3BC3-00AC-D581-8B3F8E22AF4F}"/>
              </a:ext>
            </a:extLst>
          </p:cNvPr>
          <p:cNvSpPr>
            <a:spLocks noGrp="1"/>
          </p:cNvSpPr>
          <p:nvPr>
            <p:ph type="title"/>
          </p:nvPr>
        </p:nvSpPr>
        <p:spPr/>
        <p:txBody>
          <a:bodyPr>
            <a:normAutofit/>
          </a:bodyPr>
          <a:lstStyle/>
          <a:p>
            <a:r>
              <a:rPr kumimoji="0" lang="fr-FR" sz="2400" b="0" i="0"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kumimoji="0" lang="fr-FR" sz="2400" b="0" i="0"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br>
            <a:r>
              <a:rPr kumimoji="0" lang="fr-FR" sz="1800" b="0" i="1" u="none" strike="noStrike" kern="1200" cap="none" spc="0" normalizeH="0" baseline="0" noProof="0" dirty="0">
                <a:ln>
                  <a:noFill/>
                </a:ln>
                <a:solidFill>
                  <a:prstClr val="black"/>
                </a:solidFill>
                <a:effectLst/>
                <a:uLnTx/>
                <a:uFillTx/>
                <a:latin typeface="Times New Roman" panose="02020603050405020304" pitchFamily="18" charset="0"/>
                <a:ea typeface="Aptos" panose="020B0004020202020204" pitchFamily="34" charset="0"/>
                <a:cs typeface="Times New Roman" panose="02020603050405020304" pitchFamily="18" charset="0"/>
              </a:rPr>
              <a:t>2. De l’instruction préparatoire (suite)</a:t>
            </a:r>
            <a:r>
              <a:rPr lang="fr-FR" sz="4400" dirty="0">
                <a:latin typeface="Times New Roman" panose="02020603050405020304" pitchFamily="18" charset="0"/>
                <a:ea typeface="Aptos" panose="020B0004020202020204" pitchFamily="34" charset="0"/>
                <a:cs typeface="Times New Roman" panose="02020603050405020304" pitchFamily="18" charset="0"/>
              </a:rPr>
              <a:t/>
            </a:r>
            <a:br>
              <a:rPr lang="fr-FR" sz="4400" dirty="0">
                <a:latin typeface="Times New Roman" panose="02020603050405020304" pitchFamily="18" charset="0"/>
                <a:ea typeface="Aptos" panose="020B0004020202020204" pitchFamily="34" charset="0"/>
                <a:cs typeface="Times New Roman" panose="02020603050405020304" pitchFamily="18" charset="0"/>
              </a:rPr>
            </a:br>
            <a:endParaRPr lang="fr-FR" dirty="0"/>
          </a:p>
        </p:txBody>
      </p:sp>
      <p:sp>
        <p:nvSpPr>
          <p:cNvPr id="3" name="Espace réservé du contenu 2">
            <a:extLst>
              <a:ext uri="{FF2B5EF4-FFF2-40B4-BE49-F238E27FC236}">
                <a16:creationId xmlns:a16="http://schemas.microsoft.com/office/drawing/2014/main" id="{BAA20958-F71F-A4F9-7738-F1D980186D35}"/>
              </a:ext>
            </a:extLst>
          </p:cNvPr>
          <p:cNvSpPr>
            <a:spLocks noGrp="1"/>
          </p:cNvSpPr>
          <p:nvPr>
            <p:ph idx="1"/>
          </p:nvPr>
        </p:nvSpPr>
        <p:spPr>
          <a:xfrm>
            <a:off x="838200" y="1488141"/>
            <a:ext cx="10515600" cy="4688822"/>
          </a:xfrm>
        </p:spPr>
        <p:txBody>
          <a:bodyPr>
            <a:normAutofit fontScale="25000" lnSpcReduction="20000"/>
          </a:bodyPr>
          <a:lstStyle/>
          <a:p>
            <a:pPr marL="0" indent="0" algn="just">
              <a:lnSpc>
                <a:spcPct val="120000"/>
              </a:lnSpc>
              <a:buNone/>
            </a:pPr>
            <a:r>
              <a:rPr lang="fr-FR" sz="7200" dirty="0">
                <a:latin typeface="Times New Roman" panose="02020603050405020304" pitchFamily="18" charset="0"/>
                <a:cs typeface="Times New Roman" panose="02020603050405020304" pitchFamily="18" charset="0"/>
              </a:rPr>
              <a:t>La durée raisonnable de l’instruction est de deux ans à compter du réquisitoire introductif. A compter de cette durée de deux années, le cabinet d’instruction doit tous les six mois justifier les raisons de la durée de l’instruction auprès de la Chambre d’accusation spéciale, en fonction de la gravité des faits, de la complexité du dossier et/ou de l’exercice des droits de la défense. ( Art 106 RPP)  </a:t>
            </a:r>
          </a:p>
          <a:p>
            <a:pPr algn="just">
              <a:lnSpc>
                <a:spcPct val="120000"/>
              </a:lnSpc>
            </a:pPr>
            <a:r>
              <a:rPr lang="fr-FR" sz="7200" dirty="0">
                <a:latin typeface="Times New Roman" panose="02020603050405020304" pitchFamily="18" charset="0"/>
                <a:cs typeface="Times New Roman" panose="02020603050405020304" pitchFamily="18" charset="0"/>
              </a:rPr>
              <a:t>NB: la durée moyenne d’une instruction est de 3 ans.</a:t>
            </a:r>
          </a:p>
          <a:p>
            <a:pPr algn="just">
              <a:lnSpc>
                <a:spcPct val="120000"/>
              </a:lnSpc>
            </a:pPr>
            <a:r>
              <a:rPr lang="fr-FR" sz="7200" dirty="0">
                <a:latin typeface="Times New Roman" panose="02020603050405020304" pitchFamily="18" charset="0"/>
                <a:cs typeface="Times New Roman" panose="02020603050405020304" pitchFamily="18" charset="0"/>
              </a:rPr>
              <a:t>Une fois l’instruction terminée, le cabinet d’instruction rend soit :</a:t>
            </a:r>
          </a:p>
          <a:p>
            <a:pPr lvl="0" algn="just">
              <a:lnSpc>
                <a:spcPct val="120000"/>
              </a:lnSpc>
            </a:pPr>
            <a:r>
              <a:rPr lang="fr-FR" sz="7200" dirty="0">
                <a:latin typeface="Times New Roman" panose="02020603050405020304" pitchFamily="18" charset="0"/>
                <a:cs typeface="Times New Roman" panose="02020603050405020304" pitchFamily="18" charset="0"/>
              </a:rPr>
              <a:t>Une ordonnance de renvoi de l’affaire devant la Chambre de jugement de la CPS, si les preuves ou les charges sont suffisantes.</a:t>
            </a:r>
          </a:p>
          <a:p>
            <a:pPr algn="just">
              <a:lnSpc>
                <a:spcPct val="120000"/>
              </a:lnSpc>
            </a:pPr>
            <a:r>
              <a:rPr lang="fr-FR" sz="7200" dirty="0">
                <a:latin typeface="Times New Roman" panose="02020603050405020304" pitchFamily="18" charset="0"/>
                <a:ea typeface="Aptos" panose="020B0004020202020204" pitchFamily="34" charset="0"/>
                <a:cs typeface="Times New Roman" panose="02020603050405020304" pitchFamily="18" charset="0"/>
              </a:rPr>
              <a:t>NB: La notion de  charges suffisantes implique que le cabinet a réuni  des éléments de preuve solides et convaincantes pour renvoyer des personnes devant la chambre d’assises.</a:t>
            </a:r>
          </a:p>
          <a:p>
            <a:pPr lvl="0" algn="just">
              <a:lnSpc>
                <a:spcPct val="120000"/>
              </a:lnSpc>
            </a:pPr>
            <a:r>
              <a:rPr lang="fr-FR" sz="7200" dirty="0">
                <a:latin typeface="Times New Roman" panose="02020603050405020304" pitchFamily="18" charset="0"/>
                <a:cs typeface="Times New Roman" panose="02020603050405020304" pitchFamily="18" charset="0"/>
              </a:rPr>
              <a:t>Un non-lieu, si les preuves sont insuffisantes ou si les faits ne relèvent pas de la compétence de la CPS.</a:t>
            </a:r>
          </a:p>
          <a:p>
            <a:pPr algn="just">
              <a:lnSpc>
                <a:spcPct val="120000"/>
              </a:lnSpc>
            </a:pPr>
            <a:r>
              <a:rPr lang="fr-FR" sz="7200" dirty="0">
                <a:latin typeface="Times New Roman" panose="02020603050405020304" pitchFamily="18" charset="0"/>
                <a:cs typeface="Times New Roman" panose="02020603050405020304" pitchFamily="18" charset="0"/>
              </a:rPr>
              <a:t>Cinq affaires ont été clôturées et renvoyées en jugement par une ordonnance de renvoi de la Chambre d’instruction : le 3 décembre 2021 (affaire </a:t>
            </a:r>
            <a:r>
              <a:rPr lang="fr-FR" sz="7200" dirty="0" err="1">
                <a:latin typeface="Times New Roman" panose="02020603050405020304" pitchFamily="18" charset="0"/>
                <a:cs typeface="Times New Roman" panose="02020603050405020304" pitchFamily="18" charset="0"/>
              </a:rPr>
              <a:t>Paoua</a:t>
            </a:r>
            <a:r>
              <a:rPr lang="fr-FR" sz="7200" dirty="0">
                <a:latin typeface="Times New Roman" panose="02020603050405020304" pitchFamily="18" charset="0"/>
                <a:cs typeface="Times New Roman" panose="02020603050405020304" pitchFamily="18" charset="0"/>
              </a:rPr>
              <a:t>), le 13 juillet 2023 (affaire Ndele1), le 18 aout 2023 (affaire Ndele2), le 9 septembre 2024 (affaire Bossembelé) et le 6 décembre 2024 (affaire Guen).</a:t>
            </a:r>
            <a:endParaRPr lang="fr-FR" sz="4500" dirty="0">
              <a:latin typeface="Times New Roman" panose="02020603050405020304" pitchFamily="18" charset="0"/>
              <a:cs typeface="Times New Roman" panose="02020603050405020304" pitchFamily="18" charset="0"/>
            </a:endParaRPr>
          </a:p>
          <a:p>
            <a:pPr marL="0" indent="0">
              <a:buNone/>
            </a:pPr>
            <a:endParaRPr lang="fr-FR"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5946202"/>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DA00D1-2D44-CCAC-F200-A0A491F61D83}"/>
              </a:ext>
            </a:extLst>
          </p:cNvPr>
          <p:cNvSpPr>
            <a:spLocks noGrp="1"/>
          </p:cNvSpPr>
          <p:nvPr>
            <p:ph type="title"/>
          </p:nvPr>
        </p:nvSpPr>
        <p:spPr>
          <a:xfrm>
            <a:off x="2592925" y="624110"/>
            <a:ext cx="8911687" cy="828172"/>
          </a:xfrm>
        </p:spPr>
        <p:txBody>
          <a:bodyPr>
            <a:normAutofit/>
          </a:bodyPr>
          <a:lstStyle/>
          <a:p>
            <a:r>
              <a:rPr lang="fr-FR" sz="2200" b="1" dirty="0">
                <a:latin typeface="Times New Roman" panose="02020603050405020304" pitchFamily="18" charset="0"/>
                <a:cs typeface="Times New Roman" panose="02020603050405020304" pitchFamily="18" charset="0"/>
              </a:rPr>
              <a:t>III. </a:t>
            </a:r>
            <a:r>
              <a:rPr lang="fr-FR" sz="2200" b="1" dirty="0">
                <a:latin typeface="Times New Roman" panose="02020603050405020304" pitchFamily="18" charset="0"/>
                <a:ea typeface="Aptos" panose="020B0004020202020204" pitchFamily="34" charset="0"/>
                <a:cs typeface="Times New Roman" panose="02020603050405020304" pitchFamily="18" charset="0"/>
              </a:rPr>
              <a:t>Bonnes pratiques et facteurs clés dans le traitement judiciaire des crimes internationaux par la chambre d’instruction</a:t>
            </a:r>
            <a:endParaRPr lang="fr-FR" b="1" dirty="0"/>
          </a:p>
        </p:txBody>
      </p:sp>
      <p:sp>
        <p:nvSpPr>
          <p:cNvPr id="3" name="Espace réservé du contenu 2">
            <a:extLst>
              <a:ext uri="{FF2B5EF4-FFF2-40B4-BE49-F238E27FC236}">
                <a16:creationId xmlns:a16="http://schemas.microsoft.com/office/drawing/2014/main" id="{7771010D-A8C0-86AA-1BE7-A6C4BC149FE3}"/>
              </a:ext>
            </a:extLst>
          </p:cNvPr>
          <p:cNvSpPr>
            <a:spLocks noGrp="1"/>
          </p:cNvSpPr>
          <p:nvPr>
            <p:ph idx="1"/>
          </p:nvPr>
        </p:nvSpPr>
        <p:spPr>
          <a:xfrm>
            <a:off x="2589212" y="1577788"/>
            <a:ext cx="8915400" cy="4464424"/>
          </a:xfrm>
        </p:spPr>
        <p:txBody>
          <a:bodyPr>
            <a:noAutofit/>
          </a:bodyPr>
          <a:lstStyle/>
          <a:p>
            <a:pPr algn="just">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L’indépendance et l’impartialité sont renforcées par l’hybridité et l’appui des conseillers juridiques. L’hybridité permet d'apporter une expertise internationale tout en renforçant les capacités locales. Cela favorise une justice mieux ancrée dans le contexte local et plus crédible pour la population.</a:t>
            </a:r>
            <a:r>
              <a:rPr lang="fr-FR" sz="2000" dirty="0">
                <a:latin typeface="Aptos" panose="020B0004020202020204" pitchFamily="34" charset="0"/>
                <a:ea typeface="Aptos" panose="020B0004020202020204" pitchFamily="34" charset="0"/>
                <a:cs typeface="Times New Roman" panose="02020603050405020304" pitchFamily="18" charset="0"/>
              </a:rPr>
              <a:t> </a:t>
            </a:r>
            <a:r>
              <a:rPr lang="fr-FR" sz="2000" dirty="0">
                <a:latin typeface="Times New Roman" panose="02020603050405020304" pitchFamily="18" charset="0"/>
                <a:ea typeface="Aptos" panose="020B0004020202020204" pitchFamily="34" charset="0"/>
                <a:cs typeface="Times New Roman" panose="02020603050405020304" pitchFamily="18" charset="0"/>
              </a:rPr>
              <a:t>Au sein des trois cabinets d’instruction, la mise en œuvre de l’hybridité est pratiquement observée.</a:t>
            </a:r>
            <a:endParaRPr lang="fr-FR" sz="2000" dirty="0">
              <a:effectLst/>
              <a:latin typeface="Times New Roman" panose="02020603050405020304" pitchFamily="18" charset="0"/>
              <a:ea typeface="Aptos" panose="020B0004020202020204" pitchFamily="34" charset="0"/>
              <a:cs typeface="Times New Roman" panose="02020603050405020304" pitchFamily="18" charset="0"/>
            </a:endParaRPr>
          </a:p>
          <a:p>
            <a:pPr algn="just">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Le partage d’expérience entre les deux juges national et international au sein d’un Cabinet sur des questions de fond et de procédure, notamment l’admissibilité du réquisitoire introductif qui est une question nouvelle en Droit centrafricain.</a:t>
            </a:r>
          </a:p>
          <a:p>
            <a:pPr algn="just">
              <a:spcAft>
                <a:spcPts val="800"/>
              </a:spcAft>
            </a:pPr>
            <a:r>
              <a:rPr lang="fr-FR" sz="2000" dirty="0">
                <a:effectLst/>
                <a:latin typeface="Times New Roman" panose="02020603050405020304" pitchFamily="18" charset="0"/>
                <a:ea typeface="Aptos" panose="020B0004020202020204" pitchFamily="34" charset="0"/>
                <a:cs typeface="Times New Roman" panose="02020603050405020304" pitchFamily="18" charset="0"/>
              </a:rPr>
              <a:t>Au regard du Droit applicable, les juges et magistrats internationaux mettent en œuvre le Droit national et ceci contribue ainsi à sa restructuration ou sa reformulation : tel est le cas du code pénal actuellement en processus de modification avec la participation de la CPS.</a:t>
            </a:r>
          </a:p>
        </p:txBody>
      </p:sp>
    </p:spTree>
    <p:extLst>
      <p:ext uri="{BB962C8B-B14F-4D97-AF65-F5344CB8AC3E}">
        <p14:creationId xmlns:p14="http://schemas.microsoft.com/office/powerpoint/2010/main" val="3916748317"/>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09CB75-FCE1-9DCE-94C6-5AAA68686850}"/>
              </a:ext>
            </a:extLst>
          </p:cNvPr>
          <p:cNvSpPr>
            <a:spLocks noGrp="1"/>
          </p:cNvSpPr>
          <p:nvPr>
            <p:ph type="title"/>
          </p:nvPr>
        </p:nvSpPr>
        <p:spPr/>
        <p:txBody>
          <a:bodyPr>
            <a:normAutofit/>
          </a:bodyPr>
          <a:lstStyle/>
          <a:p>
            <a:r>
              <a:rPr lang="fr-FR" sz="2400" b="1" dirty="0">
                <a:latin typeface="Times New Roman" panose="02020603050405020304" pitchFamily="18" charset="0"/>
                <a:cs typeface="Times New Roman" panose="02020603050405020304" pitchFamily="18" charset="0"/>
              </a:rPr>
              <a:t>III. </a:t>
            </a:r>
            <a:r>
              <a:rPr lang="fr-FR" sz="2400" b="1" dirty="0">
                <a:latin typeface="Times New Roman" panose="02020603050405020304" pitchFamily="18" charset="0"/>
                <a:ea typeface="Aptos" panose="020B0004020202020204" pitchFamily="34" charset="0"/>
                <a:cs typeface="Times New Roman" panose="02020603050405020304" pitchFamily="18" charset="0"/>
              </a:rPr>
              <a:t>Bonnes pratiques et facteurs clés dans le traitement judiciaire des crimes internationaux par la chambre d’instruction</a:t>
            </a:r>
            <a:endParaRPr lang="fr-FR" sz="2400" b="1" dirty="0"/>
          </a:p>
        </p:txBody>
      </p:sp>
      <p:sp>
        <p:nvSpPr>
          <p:cNvPr id="3" name="Espace réservé du contenu 2">
            <a:extLst>
              <a:ext uri="{FF2B5EF4-FFF2-40B4-BE49-F238E27FC236}">
                <a16:creationId xmlns:a16="http://schemas.microsoft.com/office/drawing/2014/main" id="{CBDC507C-0271-7D09-C7CB-3E0D22BF17C9}"/>
              </a:ext>
            </a:extLst>
          </p:cNvPr>
          <p:cNvSpPr>
            <a:spLocks noGrp="1"/>
          </p:cNvSpPr>
          <p:nvPr>
            <p:ph idx="1"/>
          </p:nvPr>
        </p:nvSpPr>
        <p:spPr/>
        <p:txBody>
          <a:bodyPr>
            <a:normAutofit/>
          </a:bodyPr>
          <a:lstStyle/>
          <a:p>
            <a:pPr algn="just">
              <a:spcAft>
                <a:spcPts val="800"/>
              </a:spcAft>
            </a:pPr>
            <a:r>
              <a:rPr lang="fr-FR" sz="2000" dirty="0">
                <a:effectLst/>
                <a:latin typeface="Times New Roman" panose="02020603050405020304" pitchFamily="18" charset="0"/>
                <a:ea typeface="Aptos" panose="020B0004020202020204" pitchFamily="34" charset="0"/>
                <a:cs typeface="Times New Roman" panose="02020603050405020304" pitchFamily="18" charset="0"/>
              </a:rPr>
              <a:t>L’utilisation d’une police judiciaire spécifique affectée à la Cour pénale spéciale : exécution des commissions rogatoires, des mandats judiciaires, etc.</a:t>
            </a:r>
          </a:p>
          <a:p>
            <a:pPr algn="just">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Le mécanisme de protection des témoins et des victimes régulièrement utilisé : prise de mesures procédurales de protection ; l’USPVT appuie la chambre d’instruction à la participation sécurisée des victimes et témoins à la procédure sur décision, par exemple d’anonymisation,</a:t>
            </a:r>
            <a:endParaRPr lang="fr-FR" sz="2000" dirty="0">
              <a:latin typeface="Aptos" panose="020B0004020202020204" pitchFamily="34" charset="0"/>
              <a:ea typeface="Aptos" panose="020B0004020202020204" pitchFamily="34" charset="0"/>
              <a:cs typeface="Times New Roman" panose="02020603050405020304" pitchFamily="18" charset="0"/>
            </a:endParaRPr>
          </a:p>
          <a:p>
            <a:pPr algn="just">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La mise en œuvre des garanties procédurales des inculpés au sein des Cabinets d’instruction notamment le respect de la durée d’instruction, présomption d’innocence, l’égalité des armes, les pouvoirs du Procureur spécial limité en faveur d’une instruction à charge et à décharge, </a:t>
            </a:r>
          </a:p>
        </p:txBody>
      </p:sp>
    </p:spTree>
    <p:extLst>
      <p:ext uri="{BB962C8B-B14F-4D97-AF65-F5344CB8AC3E}">
        <p14:creationId xmlns:p14="http://schemas.microsoft.com/office/powerpoint/2010/main" val="2090927184"/>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5801A2-7612-4B33-7F13-FBAA2BE33770}"/>
              </a:ext>
            </a:extLst>
          </p:cNvPr>
          <p:cNvSpPr>
            <a:spLocks noGrp="1"/>
          </p:cNvSpPr>
          <p:nvPr>
            <p:ph type="title"/>
          </p:nvPr>
        </p:nvSpPr>
        <p:spPr>
          <a:xfrm>
            <a:off x="2592925" y="624110"/>
            <a:ext cx="8911687" cy="783349"/>
          </a:xfrm>
        </p:spPr>
        <p:txBody>
          <a:bodyPr>
            <a:normAutofit/>
          </a:bodyPr>
          <a:lstStyle/>
          <a:p>
            <a:r>
              <a:rPr lang="fr-FR" sz="2000" b="1" dirty="0">
                <a:latin typeface="Times New Roman" panose="02020603050405020304" pitchFamily="18" charset="0"/>
                <a:cs typeface="Times New Roman" panose="02020603050405020304" pitchFamily="18" charset="0"/>
              </a:rPr>
              <a:t>IV. </a:t>
            </a:r>
            <a:r>
              <a:rPr lang="fr-FR" sz="2000" b="1" dirty="0">
                <a:latin typeface="Times New Roman" panose="02020603050405020304" pitchFamily="18" charset="0"/>
                <a:ea typeface="Aptos" panose="020B0004020202020204" pitchFamily="34" charset="0"/>
                <a:cs typeface="Times New Roman" panose="02020603050405020304" pitchFamily="18" charset="0"/>
              </a:rPr>
              <a:t>Forces/Opportunités et Faiblesses/Menaces du mécanisme de la CPS</a:t>
            </a:r>
            <a:r>
              <a:rPr lang="fr-FR" sz="2000" dirty="0">
                <a:latin typeface="Times New Roman" panose="02020603050405020304" pitchFamily="18" charset="0"/>
                <a:ea typeface="Aptos" panose="020B0004020202020204" pitchFamily="34" charset="0"/>
                <a:cs typeface="Times New Roman" panose="02020603050405020304" pitchFamily="18" charset="0"/>
              </a:rPr>
              <a:t/>
            </a:r>
            <a:br>
              <a:rPr lang="fr-FR" sz="2000" dirty="0">
                <a:latin typeface="Times New Roman" panose="02020603050405020304" pitchFamily="18" charset="0"/>
                <a:ea typeface="Aptos" panose="020B0004020202020204" pitchFamily="34" charset="0"/>
                <a:cs typeface="Times New Roman" panose="02020603050405020304" pitchFamily="18" charset="0"/>
              </a:rPr>
            </a:br>
            <a:endParaRPr lang="fr-FR" sz="2000" dirty="0"/>
          </a:p>
        </p:txBody>
      </p:sp>
      <p:sp>
        <p:nvSpPr>
          <p:cNvPr id="3" name="Espace réservé du contenu 2">
            <a:extLst>
              <a:ext uri="{FF2B5EF4-FFF2-40B4-BE49-F238E27FC236}">
                <a16:creationId xmlns:a16="http://schemas.microsoft.com/office/drawing/2014/main" id="{B410EE89-3203-11C0-CB65-B768603B0BC1}"/>
              </a:ext>
            </a:extLst>
          </p:cNvPr>
          <p:cNvSpPr>
            <a:spLocks noGrp="1"/>
          </p:cNvSpPr>
          <p:nvPr>
            <p:ph idx="1"/>
          </p:nvPr>
        </p:nvSpPr>
        <p:spPr>
          <a:xfrm>
            <a:off x="2589212" y="1730188"/>
            <a:ext cx="8915400" cy="4503702"/>
          </a:xfrm>
        </p:spPr>
        <p:txBody>
          <a:bodyPr>
            <a:normAutofit/>
          </a:bodyPr>
          <a:lstStyle/>
          <a:p>
            <a:pPr algn="just">
              <a:lnSpc>
                <a:spcPct val="107000"/>
              </a:lnSpc>
              <a:spcAft>
                <a:spcPts val="800"/>
              </a:spcAft>
            </a:pPr>
            <a:r>
              <a:rPr lang="fr-FR" sz="2000" dirty="0">
                <a:effectLst/>
                <a:latin typeface="Times New Roman" panose="02020603050405020304" pitchFamily="18" charset="0"/>
                <a:ea typeface="Aptos" panose="020B0004020202020204" pitchFamily="34" charset="0"/>
                <a:cs typeface="Times New Roman" panose="02020603050405020304" pitchFamily="18" charset="0"/>
              </a:rPr>
              <a:t>Appui international : soutien de partenaires internationaux, comme les Nations Unies, qui fournissent une assistance financière et logistique. </a:t>
            </a:r>
            <a:endParaRPr lang="fr-FR" sz="20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Les enquêtes se réalisent au lieu de commission des crimes.</a:t>
            </a:r>
            <a:endParaRPr lang="fr-FR" sz="200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Meilleure connaissance du pays et des enjeux historiques et politiques</a:t>
            </a:r>
            <a:endParaRPr lang="fr-FR" sz="2000" dirty="0">
              <a:latin typeface="Times New Roman" panose="02020603050405020304" pitchFamily="18" charset="0"/>
              <a:cs typeface="Times New Roman" panose="02020603050405020304" pitchFamily="18" charset="0"/>
            </a:endParaRP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Rapport coût – efficacité – temps judiciaire : Efficacité avec peu de moyens</a:t>
            </a: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La volonté politique du Gouvernement centrafricain</a:t>
            </a: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La collaboration des associations des victimes </a:t>
            </a:r>
          </a:p>
          <a:p>
            <a:pPr algn="just">
              <a:lnSpc>
                <a:spcPct val="107000"/>
              </a:lnSpc>
              <a:spcAft>
                <a:spcPts val="800"/>
              </a:spcAft>
            </a:pPr>
            <a:r>
              <a:rPr lang="fr-CH" sz="2000" dirty="0">
                <a:latin typeface="Times New Roman" panose="02020603050405020304" pitchFamily="18" charset="0"/>
                <a:cs typeface="Times New Roman" panose="02020603050405020304" pitchFamily="18" charset="0"/>
              </a:rPr>
              <a:t>La présence des juges, magistrats et personnels internationaux </a:t>
            </a:r>
            <a:endParaRPr lang="fr-F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0963507"/>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3E6B54-619C-9F6B-0774-FE9DEAFE369B}"/>
              </a:ext>
            </a:extLst>
          </p:cNvPr>
          <p:cNvSpPr>
            <a:spLocks noGrp="1"/>
          </p:cNvSpPr>
          <p:nvPr>
            <p:ph type="title"/>
          </p:nvPr>
        </p:nvSpPr>
        <p:spPr>
          <a:xfrm>
            <a:off x="2592925" y="624110"/>
            <a:ext cx="8911687" cy="684737"/>
          </a:xfrm>
        </p:spPr>
        <p:txBody>
          <a:bodyPr>
            <a:normAutofit/>
          </a:bodyPr>
          <a:lstStyle/>
          <a:p>
            <a:r>
              <a:rPr lang="fr-FR" sz="2000" b="1" dirty="0">
                <a:latin typeface="Times New Roman" panose="02020603050405020304" pitchFamily="18" charset="0"/>
                <a:cs typeface="Times New Roman" panose="02020603050405020304" pitchFamily="18" charset="0"/>
              </a:rPr>
              <a:t>IV. </a:t>
            </a:r>
            <a:r>
              <a:rPr lang="fr-FR" sz="2000" b="1" dirty="0">
                <a:latin typeface="Times New Roman" panose="02020603050405020304" pitchFamily="18" charset="0"/>
                <a:ea typeface="Aptos" panose="020B0004020202020204" pitchFamily="34" charset="0"/>
                <a:cs typeface="Times New Roman" panose="02020603050405020304" pitchFamily="18" charset="0"/>
              </a:rPr>
              <a:t>Forces et faiblesses du mécanisme de la CPS</a:t>
            </a:r>
            <a:endParaRPr lang="fr-FR" sz="2000" b="1" dirty="0"/>
          </a:p>
        </p:txBody>
      </p:sp>
      <p:sp>
        <p:nvSpPr>
          <p:cNvPr id="3" name="Espace réservé du contenu 2">
            <a:extLst>
              <a:ext uri="{FF2B5EF4-FFF2-40B4-BE49-F238E27FC236}">
                <a16:creationId xmlns:a16="http://schemas.microsoft.com/office/drawing/2014/main" id="{1889C132-67AF-A9C2-4395-13D7D4449356}"/>
              </a:ext>
            </a:extLst>
          </p:cNvPr>
          <p:cNvSpPr>
            <a:spLocks noGrp="1"/>
          </p:cNvSpPr>
          <p:nvPr>
            <p:ph idx="1"/>
          </p:nvPr>
        </p:nvSpPr>
        <p:spPr>
          <a:xfrm>
            <a:off x="2589212" y="1308847"/>
            <a:ext cx="8915400" cy="4925043"/>
          </a:xfrm>
        </p:spPr>
        <p:txBody>
          <a:bodyPr>
            <a:normAutofit lnSpcReduction="10000"/>
          </a:bodyPr>
          <a:lstStyle/>
          <a:p>
            <a:pPr algn="just">
              <a:lnSpc>
                <a:spcPct val="107000"/>
              </a:lnSpc>
              <a:spcAft>
                <a:spcPts val="800"/>
              </a:spcAft>
            </a:pPr>
            <a:r>
              <a:rPr lang="fr-FR" sz="1800" dirty="0">
                <a:effectLst/>
                <a:latin typeface="Times New Roman" panose="02020603050405020304" pitchFamily="18" charset="0"/>
                <a:ea typeface="Aptos" panose="020B0004020202020204" pitchFamily="34" charset="0"/>
                <a:cs typeface="Times New Roman" panose="02020603050405020304" pitchFamily="18" charset="0"/>
              </a:rPr>
              <a:t>La CPS dépend fortement de l'aide internationale, rendant son financement peu stable à long terme. Les ressources limitées affectent son efficacité et sa capacité à traiter un grand nombre de dossiers. L’utilisation des fonds alloués est limitée dans le temps : une année par </a:t>
            </a:r>
            <a:r>
              <a:rPr lang="fr-FR" sz="1800" dirty="0">
                <a:latin typeface="Times New Roman" panose="02020603050405020304" pitchFamily="18" charset="0"/>
                <a:cs typeface="Times New Roman" panose="02020603050405020304" pitchFamily="18" charset="0"/>
              </a:rPr>
              <a:t>exemple.</a:t>
            </a:r>
          </a:p>
          <a:p>
            <a:pPr algn="just">
              <a:lnSpc>
                <a:spcPct val="107000"/>
              </a:lnSpc>
              <a:spcAft>
                <a:spcPts val="800"/>
              </a:spcAft>
            </a:pPr>
            <a:r>
              <a:rPr lang="fr-FR" sz="1800" dirty="0">
                <a:latin typeface="Times New Roman" panose="02020603050405020304" pitchFamily="18" charset="0"/>
                <a:cs typeface="Times New Roman" panose="02020603050405020304" pitchFamily="18" charset="0"/>
              </a:rPr>
              <a:t>Le recrutement des juges internationaux obéit à une longue procédure au niveau international et diplomatique </a:t>
            </a:r>
          </a:p>
          <a:p>
            <a:pPr algn="just">
              <a:lnSpc>
                <a:spcPct val="107000"/>
              </a:lnSpc>
              <a:spcAft>
                <a:spcPts val="800"/>
              </a:spcAft>
            </a:pPr>
            <a:r>
              <a:rPr lang="fr-FR" sz="1800" dirty="0">
                <a:latin typeface="Times New Roman" panose="02020603050405020304" pitchFamily="18" charset="0"/>
                <a:cs typeface="Times New Roman" panose="02020603050405020304" pitchFamily="18" charset="0"/>
              </a:rPr>
              <a:t>L’inexistence du système des juges suppléants ou d’un </a:t>
            </a:r>
            <a:r>
              <a:rPr lang="fr-FR" sz="1800" dirty="0" err="1">
                <a:latin typeface="Times New Roman" panose="02020603050405020304" pitchFamily="18" charset="0"/>
                <a:cs typeface="Times New Roman" panose="02020603050405020304" pitchFamily="18" charset="0"/>
              </a:rPr>
              <a:t>roster</a:t>
            </a:r>
            <a:r>
              <a:rPr lang="fr-FR" sz="1800" dirty="0">
                <a:latin typeface="Times New Roman" panose="02020603050405020304" pitchFamily="18" charset="0"/>
                <a:cs typeface="Times New Roman" panose="02020603050405020304" pitchFamily="18" charset="0"/>
              </a:rPr>
              <a:t> de juges</a:t>
            </a:r>
          </a:p>
          <a:p>
            <a:pPr algn="just">
              <a:lnSpc>
                <a:spcPct val="107000"/>
              </a:lnSpc>
              <a:spcAft>
                <a:spcPts val="800"/>
              </a:spcAft>
            </a:pPr>
            <a:r>
              <a:rPr lang="fr-FR" sz="1800" dirty="0">
                <a:latin typeface="Times New Roman" panose="02020603050405020304" pitchFamily="18" charset="0"/>
                <a:cs typeface="Times New Roman" panose="02020603050405020304" pitchFamily="18" charset="0"/>
              </a:rPr>
              <a:t>L’insécurité dans certaines régions du pays ne facilitent par les investigations judiciaires</a:t>
            </a:r>
            <a:r>
              <a:rPr lang="fr-FR" sz="1800" dirty="0">
                <a:latin typeface="Times New Roman" panose="02020603050405020304" pitchFamily="18" charset="0"/>
                <a:ea typeface="Aptos" panose="020B0004020202020204" pitchFamily="34" charset="0"/>
                <a:cs typeface="Times New Roman" panose="02020603050405020304" pitchFamily="18" charset="0"/>
              </a:rPr>
              <a:t> </a:t>
            </a:r>
          </a:p>
          <a:p>
            <a:pPr algn="just">
              <a:lnSpc>
                <a:spcPct val="107000"/>
              </a:lnSpc>
              <a:spcAft>
                <a:spcPts val="800"/>
              </a:spcAft>
            </a:pPr>
            <a:r>
              <a:rPr lang="fr-CH" sz="1800" dirty="0">
                <a:latin typeface="Times New Roman" panose="02020603050405020304" pitchFamily="18" charset="0"/>
              </a:rPr>
              <a:t>Défaut d’hybridité dans le greffe de la Chambre d’instruction et dans l’USPJ</a:t>
            </a:r>
          </a:p>
          <a:p>
            <a:pPr algn="just">
              <a:lnSpc>
                <a:spcPct val="107000"/>
              </a:lnSpc>
              <a:spcAft>
                <a:spcPts val="800"/>
              </a:spcAft>
            </a:pPr>
            <a:r>
              <a:rPr lang="fr-CH" sz="1800" dirty="0">
                <a:latin typeface="Times New Roman" panose="02020603050405020304" pitchFamily="18" charset="0"/>
              </a:rPr>
              <a:t>Décisions en collège à deux, très compliquée par rapport à une composition à trois </a:t>
            </a:r>
          </a:p>
          <a:p>
            <a:pPr algn="just">
              <a:lnSpc>
                <a:spcPct val="107000"/>
              </a:lnSpc>
              <a:spcAft>
                <a:spcPts val="800"/>
              </a:spcAft>
            </a:pPr>
            <a:r>
              <a:rPr lang="fr-CH" sz="1800" dirty="0">
                <a:latin typeface="Times New Roman" panose="02020603050405020304" pitchFamily="18" charset="0"/>
              </a:rPr>
              <a:t>Absence prolongée du président du corps spécial des avocats sans aucune possibilité d’intervention de la Cour,</a:t>
            </a:r>
            <a:endParaRPr lang="fr-FR" sz="1800" dirty="0">
              <a:latin typeface="Times New Roman" panose="02020603050405020304" pitchFamily="18" charset="0"/>
            </a:endParaRPr>
          </a:p>
          <a:p>
            <a:pPr>
              <a:lnSpc>
                <a:spcPct val="107000"/>
              </a:lnSpc>
              <a:spcAft>
                <a:spcPts val="800"/>
              </a:spcAft>
            </a:pPr>
            <a:endParaRPr lang="fr-FR" sz="1800" dirty="0">
              <a:effectLst/>
              <a:latin typeface="Aptos" panose="020B0004020202020204" pitchFamily="34" charset="0"/>
              <a:ea typeface="Aptos" panose="020B000402020202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76185559"/>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154CDD-5682-CC5C-C5B1-B0FBF2138380}"/>
              </a:ext>
            </a:extLst>
          </p:cNvPr>
          <p:cNvSpPr>
            <a:spLocks noGrp="1"/>
          </p:cNvSpPr>
          <p:nvPr>
            <p:ph type="title"/>
          </p:nvPr>
        </p:nvSpPr>
        <p:spPr>
          <a:xfrm>
            <a:off x="2592925" y="624110"/>
            <a:ext cx="8911687" cy="702666"/>
          </a:xfrm>
        </p:spPr>
        <p:txBody>
          <a:bodyPr>
            <a:normAutofit fontScale="90000"/>
          </a:bodyPr>
          <a:lstStyle/>
          <a:p>
            <a:r>
              <a:rPr lang="fr-FR" sz="2000" dirty="0">
                <a:latin typeface="Times New Roman" panose="02020603050405020304" pitchFamily="18" charset="0"/>
                <a:cs typeface="Times New Roman" panose="02020603050405020304" pitchFamily="18" charset="0"/>
              </a:rPr>
              <a:t>V</a:t>
            </a:r>
            <a:r>
              <a:rPr lang="fr-FR" sz="2000" b="1" dirty="0">
                <a:latin typeface="Times New Roman" panose="02020603050405020304" pitchFamily="18" charset="0"/>
                <a:cs typeface="Times New Roman" panose="02020603050405020304" pitchFamily="18" charset="0"/>
              </a:rPr>
              <a:t>. Conclusions (</a:t>
            </a:r>
            <a:r>
              <a:rPr lang="fr-FR" sz="2000" b="1" dirty="0">
                <a:latin typeface="Times New Roman" panose="02020603050405020304" pitchFamily="18" charset="0"/>
                <a:ea typeface="Aptos" panose="020B0004020202020204" pitchFamily="34" charset="0"/>
                <a:cs typeface="Times New Roman" panose="02020603050405020304" pitchFamily="18" charset="0"/>
              </a:rPr>
              <a:t>Recommandations)</a:t>
            </a:r>
            <a:r>
              <a:rPr lang="fr-FR" b="1" dirty="0">
                <a:latin typeface="Times New Roman" panose="02020603050405020304" pitchFamily="18" charset="0"/>
                <a:cs typeface="Times New Roman" panose="02020603050405020304" pitchFamily="18" charset="0"/>
              </a:rPr>
              <a:t/>
            </a:r>
            <a:br>
              <a:rPr lang="fr-FR" b="1" dirty="0">
                <a:latin typeface="Times New Roman" panose="02020603050405020304" pitchFamily="18" charset="0"/>
                <a:cs typeface="Times New Roman" panose="02020603050405020304" pitchFamily="18" charset="0"/>
              </a:rPr>
            </a:br>
            <a:endParaRPr lang="fr-FR" b="1" dirty="0"/>
          </a:p>
        </p:txBody>
      </p:sp>
      <p:sp>
        <p:nvSpPr>
          <p:cNvPr id="3" name="Espace réservé du contenu 2">
            <a:extLst>
              <a:ext uri="{FF2B5EF4-FFF2-40B4-BE49-F238E27FC236}">
                <a16:creationId xmlns:a16="http://schemas.microsoft.com/office/drawing/2014/main" id="{C9CADA53-AECF-1792-2FC7-1DABA836B0FA}"/>
              </a:ext>
            </a:extLst>
          </p:cNvPr>
          <p:cNvSpPr>
            <a:spLocks noGrp="1"/>
          </p:cNvSpPr>
          <p:nvPr>
            <p:ph idx="1"/>
          </p:nvPr>
        </p:nvSpPr>
        <p:spPr>
          <a:xfrm>
            <a:off x="2589212" y="1389529"/>
            <a:ext cx="8915400" cy="4844361"/>
          </a:xfrm>
        </p:spPr>
        <p:txBody>
          <a:bodyPr>
            <a:normAutofit/>
          </a:bodyPr>
          <a:lstStyle/>
          <a:p>
            <a:pPr algn="just">
              <a:lnSpc>
                <a:spcPct val="107000"/>
              </a:lnSpc>
              <a:spcAft>
                <a:spcPts val="800"/>
              </a:spcAft>
            </a:pPr>
            <a:r>
              <a:rPr lang="fr-FR" sz="2000" dirty="0">
                <a:latin typeface="Times New Roman" panose="02020603050405020304" pitchFamily="18" charset="0"/>
              </a:rPr>
              <a:t>Quelles recommandations pouvons-nous faire</a:t>
            </a:r>
            <a:r>
              <a:rPr lang="fr-FR" sz="2000" dirty="0">
                <a:latin typeface="Times New Roman" panose="02020603050405020304" pitchFamily="18" charset="0"/>
                <a:cs typeface="Times New Roman" panose="02020603050405020304" pitchFamily="18" charset="0"/>
              </a:rPr>
              <a:t> </a:t>
            </a:r>
            <a:r>
              <a:rPr lang="fr-FR" sz="2000" dirty="0">
                <a:latin typeface="Times New Roman" panose="02020603050405020304" pitchFamily="18" charset="0"/>
                <a:ea typeface="Aptos" panose="020B0004020202020204" pitchFamily="34" charset="0"/>
                <a:cs typeface="Times New Roman" panose="02020603050405020304" pitchFamily="18" charset="0"/>
              </a:rPr>
              <a:t>pour améliorer son fonctionnement </a:t>
            </a:r>
            <a:r>
              <a:rPr lang="fr-FR" sz="2000" dirty="0">
                <a:latin typeface="Times New Roman" panose="02020603050405020304" pitchFamily="18" charset="0"/>
              </a:rPr>
              <a:t>?</a:t>
            </a:r>
            <a:endParaRPr lang="fr-FR" sz="2000" i="1" dirty="0">
              <a:effectLst/>
              <a:latin typeface="Times New Roman" panose="02020603050405020304" pitchFamily="18" charset="0"/>
              <a:ea typeface="Aptos" panose="020B0004020202020204" pitchFamily="34" charset="0"/>
              <a:cs typeface="Times New Roman" panose="02020603050405020304" pitchFamily="18" charset="0"/>
            </a:endParaRPr>
          </a:p>
          <a:p>
            <a:pPr algn="just">
              <a:lnSpc>
                <a:spcPct val="107000"/>
              </a:lnSpc>
              <a:spcAft>
                <a:spcPts val="800"/>
              </a:spcAft>
            </a:pPr>
            <a:r>
              <a:rPr lang="fr-FR" sz="2000" dirty="0">
                <a:effectLst/>
                <a:latin typeface="Times New Roman" panose="02020603050405020304" pitchFamily="18" charset="0"/>
                <a:ea typeface="Aptos" panose="020B0004020202020204" pitchFamily="34" charset="0"/>
                <a:cs typeface="Times New Roman" panose="02020603050405020304" pitchFamily="18" charset="0"/>
              </a:rPr>
              <a:t>Renforcer les ressources humaines et matérielles</a:t>
            </a:r>
            <a:endParaRPr lang="fr-FR" sz="20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fr-FR" sz="2000" dirty="0">
                <a:effectLst/>
                <a:latin typeface="Times New Roman" panose="02020603050405020304" pitchFamily="18" charset="0"/>
                <a:ea typeface="Aptos" panose="020B0004020202020204" pitchFamily="34" charset="0"/>
                <a:cs typeface="Times New Roman" panose="02020603050405020304" pitchFamily="18" charset="0"/>
              </a:rPr>
              <a:t>Augmenter les financements : La CPS manque de financements stables pour mener à bien ses opérations. Assurer des financements pérennes, avec le soutien de la communauté internationale, permettrait d’améliorer la gestion des affaires et la sécurité des témoins et du personnel.</a:t>
            </a:r>
            <a:endParaRPr lang="fr-FR" sz="20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 Renforcer les capacités logistiques et technologiques</a:t>
            </a:r>
          </a:p>
          <a:p>
            <a:pPr algn="just">
              <a:lnSpc>
                <a:spcPct val="107000"/>
              </a:lnSpc>
              <a:spcAft>
                <a:spcPts val="800"/>
              </a:spcAft>
            </a:pPr>
            <a:r>
              <a:rPr lang="fr-FR" sz="2000" dirty="0">
                <a:latin typeface="Times New Roman" panose="02020603050405020304" pitchFamily="18" charset="0"/>
                <a:ea typeface="Aptos" panose="020B0004020202020204" pitchFamily="34" charset="0"/>
                <a:cs typeface="Times New Roman" panose="02020603050405020304" pitchFamily="18" charset="0"/>
              </a:rPr>
              <a:t>Intégrer la gestion automatique des données judiciaires à la CPS : digitaliser les dossiers et les preuves : Utiliser des outils numériques pour la gestion des preuves et des dossiers améliorerait la conservation et la gestion de l’information.</a:t>
            </a:r>
            <a:endParaRPr lang="fr-FR" sz="20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702490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5D6392-D7E3-8E94-106F-A8CC021EFB50}"/>
              </a:ext>
            </a:extLst>
          </p:cNvPr>
          <p:cNvSpPr>
            <a:spLocks noGrp="1"/>
          </p:cNvSpPr>
          <p:nvPr>
            <p:ph type="title"/>
          </p:nvPr>
        </p:nvSpPr>
        <p:spPr/>
        <p:txBody>
          <a:bodyPr/>
          <a:lstStyle/>
          <a:p>
            <a:pPr algn="ctr"/>
            <a:r>
              <a:rPr lang="fr-FR" b="1" dirty="0"/>
              <a:t>MERCI</a:t>
            </a:r>
          </a:p>
        </p:txBody>
      </p:sp>
      <p:sp>
        <p:nvSpPr>
          <p:cNvPr id="3" name="Espace réservé du contenu 2">
            <a:extLst>
              <a:ext uri="{FF2B5EF4-FFF2-40B4-BE49-F238E27FC236}">
                <a16:creationId xmlns:a16="http://schemas.microsoft.com/office/drawing/2014/main" id="{D007BF07-0B2E-28C9-AB44-058D1FEE7FE9}"/>
              </a:ext>
            </a:extLst>
          </p:cNvPr>
          <p:cNvSpPr>
            <a:spLocks noGrp="1"/>
          </p:cNvSpPr>
          <p:nvPr>
            <p:ph idx="1"/>
          </p:nvPr>
        </p:nvSpPr>
        <p:spPr/>
        <p:txBody>
          <a:bodyPr/>
          <a:lstStyle/>
          <a:p>
            <a:pPr marL="0" indent="0" algn="ctr">
              <a:buNone/>
            </a:pPr>
            <a:r>
              <a:rPr lang="fr-FR" dirty="0"/>
              <a:t> </a:t>
            </a:r>
          </a:p>
          <a:p>
            <a:pPr marL="0" indent="0" algn="ctr">
              <a:buNone/>
            </a:pPr>
            <a:endParaRPr lang="fr-FR" dirty="0"/>
          </a:p>
        </p:txBody>
      </p:sp>
      <p:pic>
        <p:nvPicPr>
          <p:cNvPr id="4" name="Image 3">
            <a:extLst>
              <a:ext uri="{FF2B5EF4-FFF2-40B4-BE49-F238E27FC236}">
                <a16:creationId xmlns:a16="http://schemas.microsoft.com/office/drawing/2014/main" id="{B5CEF7BA-13B7-5F38-E79A-E4948FE9FABD}"/>
              </a:ext>
            </a:extLst>
          </p:cNvPr>
          <p:cNvPicPr>
            <a:picLocks noChangeAspect="1"/>
          </p:cNvPicPr>
          <p:nvPr/>
        </p:nvPicPr>
        <p:blipFill>
          <a:blip r:embed="rId2"/>
          <a:stretch>
            <a:fillRect/>
          </a:stretch>
        </p:blipFill>
        <p:spPr>
          <a:xfrm>
            <a:off x="5833535" y="2474259"/>
            <a:ext cx="2139881" cy="2145978"/>
          </a:xfrm>
          <a:prstGeom prst="rect">
            <a:avLst/>
          </a:prstGeom>
        </p:spPr>
      </p:pic>
    </p:spTree>
    <p:extLst>
      <p:ext uri="{BB962C8B-B14F-4D97-AF65-F5344CB8AC3E}">
        <p14:creationId xmlns:p14="http://schemas.microsoft.com/office/powerpoint/2010/main" val="952372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111F91-50D8-7C1B-A2F8-D56458908E36}"/>
              </a:ext>
            </a:extLst>
          </p:cNvPr>
          <p:cNvSpPr>
            <a:spLocks noGrp="1"/>
          </p:cNvSpPr>
          <p:nvPr>
            <p:ph type="title"/>
          </p:nvPr>
        </p:nvSpPr>
        <p:spPr/>
        <p:txBody>
          <a:bodyPr>
            <a:normAutofit/>
          </a:bodyPr>
          <a:lstStyle/>
          <a:p>
            <a:pPr algn="ctr"/>
            <a:r>
              <a:rPr lang="fr-FR"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Plan</a:t>
            </a:r>
          </a:p>
        </p:txBody>
      </p:sp>
      <p:sp>
        <p:nvSpPr>
          <p:cNvPr id="3" name="Espace réservé du contenu 2">
            <a:extLst>
              <a:ext uri="{FF2B5EF4-FFF2-40B4-BE49-F238E27FC236}">
                <a16:creationId xmlns:a16="http://schemas.microsoft.com/office/drawing/2014/main" id="{4D3D7577-824F-93ED-0D93-E534F2040FCE}"/>
              </a:ext>
            </a:extLst>
          </p:cNvPr>
          <p:cNvSpPr>
            <a:spLocks noGrp="1"/>
          </p:cNvSpPr>
          <p:nvPr>
            <p:ph idx="1"/>
          </p:nvPr>
        </p:nvSpPr>
        <p:spPr/>
        <p:txBody>
          <a:bodyPr>
            <a:normAutofit/>
          </a:bodyPr>
          <a:lstStyle/>
          <a:p>
            <a:pPr algn="just"/>
            <a:r>
              <a:rPr lang="fr-FR" sz="2000" dirty="0">
                <a:latin typeface="Times New Roman" panose="02020603050405020304" pitchFamily="18" charset="0"/>
                <a:cs typeface="Times New Roman" panose="02020603050405020304" pitchFamily="18" charset="0"/>
              </a:rPr>
              <a:t>Introduction et contexte de création de la CPS</a:t>
            </a:r>
          </a:p>
          <a:p>
            <a:pPr algn="just"/>
            <a:r>
              <a:rPr lang="fr-FR" sz="2000" dirty="0">
                <a:latin typeface="Times New Roman" panose="02020603050405020304" pitchFamily="18" charset="0"/>
                <a:cs typeface="Times New Roman" panose="02020603050405020304" pitchFamily="18" charset="0"/>
              </a:rPr>
              <a:t>I. </a:t>
            </a:r>
            <a:r>
              <a:rPr lang="fr-FR" sz="2000" dirty="0">
                <a:latin typeface="Times New Roman" panose="02020603050405020304" pitchFamily="18" charset="0"/>
                <a:ea typeface="Aptos" panose="020B0004020202020204" pitchFamily="34" charset="0"/>
                <a:cs typeface="Times New Roman" panose="02020603050405020304" pitchFamily="18" charset="0"/>
              </a:rPr>
              <a:t>Cadre juridique et institutionnel de la Chambre d’instruction de la CPS</a:t>
            </a:r>
          </a:p>
          <a:p>
            <a:pPr algn="just"/>
            <a:r>
              <a:rPr lang="fr-FR" sz="20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p>
          <a:p>
            <a:pPr algn="just"/>
            <a:r>
              <a:rPr lang="fr-FR" sz="2000" dirty="0">
                <a:latin typeface="Times New Roman" panose="02020603050405020304" pitchFamily="18" charset="0"/>
                <a:cs typeface="Times New Roman" panose="02020603050405020304" pitchFamily="18" charset="0"/>
              </a:rPr>
              <a:t>III. </a:t>
            </a:r>
            <a:r>
              <a:rPr lang="fr-FR" sz="2000" dirty="0">
                <a:latin typeface="Times New Roman" panose="02020603050405020304" pitchFamily="18" charset="0"/>
                <a:ea typeface="Aptos" panose="020B0004020202020204" pitchFamily="34" charset="0"/>
                <a:cs typeface="Times New Roman" panose="02020603050405020304" pitchFamily="18" charset="0"/>
              </a:rPr>
              <a:t>Bonnes pratiques et facteurs clés dans le traitement judiciaire des crimes internationaux par la CPS</a:t>
            </a:r>
          </a:p>
          <a:p>
            <a:pPr algn="just"/>
            <a:r>
              <a:rPr lang="fr-FR" sz="2000" dirty="0">
                <a:latin typeface="Times New Roman" panose="02020603050405020304" pitchFamily="18" charset="0"/>
                <a:cs typeface="Times New Roman" panose="02020603050405020304" pitchFamily="18" charset="0"/>
              </a:rPr>
              <a:t>IV. </a:t>
            </a:r>
            <a:r>
              <a:rPr lang="fr-FR" sz="2000" dirty="0">
                <a:latin typeface="Times New Roman" panose="02020603050405020304" pitchFamily="18" charset="0"/>
                <a:ea typeface="Aptos" panose="020B0004020202020204" pitchFamily="34" charset="0"/>
                <a:cs typeface="Times New Roman" panose="02020603050405020304" pitchFamily="18" charset="0"/>
              </a:rPr>
              <a:t>Forces et faiblesses du mécanisme de la CPS</a:t>
            </a:r>
          </a:p>
          <a:p>
            <a:pPr algn="just"/>
            <a:r>
              <a:rPr lang="fr-FR" sz="2000" dirty="0">
                <a:latin typeface="Times New Roman" panose="02020603050405020304" pitchFamily="18" charset="0"/>
                <a:cs typeface="Times New Roman" panose="02020603050405020304" pitchFamily="18" charset="0"/>
              </a:rPr>
              <a:t>V. Conclusions (</a:t>
            </a:r>
            <a:r>
              <a:rPr lang="fr-FR" sz="2000" dirty="0">
                <a:latin typeface="Times New Roman" panose="02020603050405020304" pitchFamily="18" charset="0"/>
                <a:ea typeface="Aptos" panose="020B0004020202020204" pitchFamily="34" charset="0"/>
                <a:cs typeface="Times New Roman" panose="02020603050405020304" pitchFamily="18" charset="0"/>
              </a:rPr>
              <a:t>Recommandations)</a:t>
            </a:r>
            <a:endParaRPr lang="fr-F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4879555"/>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250970-DAFD-35DD-18C8-B4020AE307C2}"/>
              </a:ext>
            </a:extLst>
          </p:cNvPr>
          <p:cNvSpPr>
            <a:spLocks noGrp="1"/>
          </p:cNvSpPr>
          <p:nvPr>
            <p:ph type="title"/>
          </p:nvPr>
        </p:nvSpPr>
        <p:spPr/>
        <p:txBody>
          <a:bodyPr>
            <a:normAutofit/>
          </a:bodyPr>
          <a:lstStyle/>
          <a:p>
            <a:r>
              <a:rPr lang="fr-FR" sz="2800" dirty="0">
                <a:latin typeface="Times New Roman" panose="02020603050405020304" pitchFamily="18" charset="0"/>
                <a:cs typeface="Times New Roman" panose="02020603050405020304" pitchFamily="18" charset="0"/>
              </a:rPr>
              <a:t>Introduction et contexte de création de la CPS</a:t>
            </a:r>
            <a:br>
              <a:rPr lang="fr-FR" sz="2800" dirty="0">
                <a:latin typeface="Times New Roman" panose="02020603050405020304" pitchFamily="18" charset="0"/>
                <a:cs typeface="Times New Roman" panose="02020603050405020304" pitchFamily="18" charset="0"/>
              </a:rPr>
            </a:br>
            <a:endParaRPr lang="fr-FR" sz="2800" dirty="0"/>
          </a:p>
        </p:txBody>
      </p:sp>
      <p:sp>
        <p:nvSpPr>
          <p:cNvPr id="3" name="Espace réservé du contenu 2">
            <a:extLst>
              <a:ext uri="{FF2B5EF4-FFF2-40B4-BE49-F238E27FC236}">
                <a16:creationId xmlns:a16="http://schemas.microsoft.com/office/drawing/2014/main" id="{67D5858A-CADE-FD3C-F9E7-831EB0180438}"/>
              </a:ext>
            </a:extLst>
          </p:cNvPr>
          <p:cNvSpPr>
            <a:spLocks noGrp="1"/>
          </p:cNvSpPr>
          <p:nvPr>
            <p:ph idx="1"/>
          </p:nvPr>
        </p:nvSpPr>
        <p:spPr/>
        <p:txBody>
          <a:bodyPr>
            <a:normAutofit fontScale="92500" lnSpcReduction="10000"/>
          </a:bodyPr>
          <a:lstStyle/>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L</a:t>
            </a:r>
            <a:r>
              <a:rPr lang="fr-FR" sz="1800" dirty="0">
                <a:effectLst/>
                <a:latin typeface="Times New Roman" panose="02020603050405020304" pitchFamily="18" charset="0"/>
                <a:ea typeface="Aptos" panose="020B0004020202020204" pitchFamily="34" charset="0"/>
                <a:cs typeface="Times New Roman" panose="02020603050405020304" pitchFamily="18" charset="0"/>
              </a:rPr>
              <a:t>a République Centrafricaine (RCA) a subi une série de violences qui ont causé de multiples violations graves des droits humains sur la population civile centrafricai</a:t>
            </a:r>
            <a:r>
              <a:rPr lang="fr-FR" sz="1800" dirty="0">
                <a:latin typeface="Times New Roman" panose="02020603050405020304" pitchFamily="18" charset="0"/>
                <a:ea typeface="Aptos" panose="020B0004020202020204" pitchFamily="34" charset="0"/>
                <a:cs typeface="Times New Roman" panose="02020603050405020304" pitchFamily="18" charset="0"/>
              </a:rPr>
              <a:t>ne.</a:t>
            </a:r>
            <a:endParaRPr lang="fr-FR" sz="1800" dirty="0">
              <a:effectLst/>
              <a:latin typeface="Times New Roman" panose="02020603050405020304" pitchFamily="18" charset="0"/>
              <a:ea typeface="Aptos" panose="020B0004020202020204" pitchFamily="34" charset="0"/>
              <a:cs typeface="Times New Roman" panose="02020603050405020304" pitchFamily="18" charset="0"/>
            </a:endParaRPr>
          </a:p>
          <a:p>
            <a:pPr algn="just"/>
            <a:r>
              <a:rPr lang="fr-FR" sz="1800" dirty="0">
                <a:effectLst/>
                <a:latin typeface="Times New Roman" panose="02020603050405020304" pitchFamily="18" charset="0"/>
                <a:ea typeface="Aptos" panose="020B0004020202020204" pitchFamily="34" charset="0"/>
                <a:cs typeface="Times New Roman" panose="02020603050405020304" pitchFamily="18" charset="0"/>
              </a:rPr>
              <a:t>Face aux demandes des forces vives de la nation et appuyées par la communauté internationale, les autorités ont pris l’initiative de lutter contre l’impunité des crimes graves commis sur l’étendue du territoire national par la création de la Cour Pénale Spéciale par la loi organique n° 15/003 du 03 juin 2015 . </a:t>
            </a:r>
          </a:p>
          <a:p>
            <a:pPr algn="just"/>
            <a:r>
              <a:rPr lang="fr-FR" sz="1800" dirty="0">
                <a:effectLst/>
                <a:latin typeface="Times New Roman" panose="02020603050405020304" pitchFamily="18" charset="0"/>
                <a:ea typeface="Aptos" panose="020B0004020202020204" pitchFamily="34" charset="0"/>
                <a:cs typeface="Times New Roman" panose="02020603050405020304" pitchFamily="18" charset="0"/>
              </a:rPr>
              <a:t>La Cour Pénale Spéciale (CPS) est donc l’émanation du peuple centrafricain suite au forum national de Bangui tenu à Bangui du 4 au 11 mai 2015.</a:t>
            </a:r>
            <a:endParaRPr lang="fr-FR" sz="1800" dirty="0">
              <a:latin typeface="Times New Roman" panose="02020603050405020304" pitchFamily="18" charset="0"/>
              <a:ea typeface="Aptos" panose="020B0004020202020204" pitchFamily="34" charset="0"/>
              <a:cs typeface="Times New Roman" panose="02020603050405020304" pitchFamily="18" charset="0"/>
            </a:endParaRPr>
          </a:p>
          <a:p>
            <a:pPr algn="just"/>
            <a:r>
              <a:rPr lang="fr-FR" sz="1800" dirty="0">
                <a:latin typeface="Times New Roman" panose="02020603050405020304" pitchFamily="18" charset="0"/>
                <a:cs typeface="Times New Roman" panose="02020603050405020304" pitchFamily="18" charset="0"/>
              </a:rPr>
              <a:t>La CPS est intégrée dans le système judiciaire national, tout en ayant un statut exceptionnel pour répondre à des besoins spécifiques liés aux crimes graves.</a:t>
            </a:r>
          </a:p>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La CPS est unique en son genre en raison de son cadre juridique et institutionnel qui combine des éléments de la justice nationale et internationale. C’est dans ce cadre juridique et institutionnel que se situe la Chambre d’instruction.</a:t>
            </a:r>
          </a:p>
        </p:txBody>
      </p:sp>
    </p:spTree>
    <p:extLst>
      <p:ext uri="{BB962C8B-B14F-4D97-AF65-F5344CB8AC3E}">
        <p14:creationId xmlns:p14="http://schemas.microsoft.com/office/powerpoint/2010/main" val="3213543298"/>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A41F7D-EDD2-109E-C2AC-08146222CADC}"/>
              </a:ext>
            </a:extLst>
          </p:cNvPr>
          <p:cNvSpPr>
            <a:spLocks noGrp="1"/>
          </p:cNvSpPr>
          <p:nvPr>
            <p:ph type="title"/>
          </p:nvPr>
        </p:nvSpPr>
        <p:spPr/>
        <p:txBody>
          <a:bodyPr>
            <a:normAutofit/>
          </a:bodyPr>
          <a:lstStyle/>
          <a:p>
            <a:r>
              <a:rPr lang="fr-FR" sz="2000" dirty="0">
                <a:latin typeface="Times New Roman" panose="02020603050405020304" pitchFamily="18" charset="0"/>
                <a:cs typeface="Times New Roman" panose="02020603050405020304" pitchFamily="18" charset="0"/>
              </a:rPr>
              <a:t/>
            </a:r>
            <a:br>
              <a:rPr lang="fr-FR" sz="2000" dirty="0">
                <a:latin typeface="Times New Roman" panose="02020603050405020304" pitchFamily="18" charset="0"/>
                <a:cs typeface="Times New Roman" panose="02020603050405020304" pitchFamily="18" charset="0"/>
              </a:rPr>
            </a:br>
            <a:r>
              <a:rPr lang="fr-FR" sz="2000" dirty="0">
                <a:latin typeface="Times New Roman" panose="02020603050405020304" pitchFamily="18" charset="0"/>
                <a:cs typeface="Times New Roman" panose="02020603050405020304" pitchFamily="18" charset="0"/>
              </a:rPr>
              <a:t>I.</a:t>
            </a:r>
            <a:r>
              <a:rPr lang="fr-FR" sz="1100" dirty="0">
                <a:latin typeface="Times New Roman" panose="02020603050405020304" pitchFamily="18" charset="0"/>
                <a:cs typeface="Times New Roman" panose="02020603050405020304" pitchFamily="18" charset="0"/>
              </a:rPr>
              <a:t> </a:t>
            </a:r>
            <a:r>
              <a:rPr lang="fr-FR" sz="1800" dirty="0">
                <a:latin typeface="Times New Roman" panose="02020603050405020304" pitchFamily="18" charset="0"/>
                <a:ea typeface="Aptos" panose="020B0004020202020204" pitchFamily="34" charset="0"/>
                <a:cs typeface="Times New Roman" panose="02020603050405020304" pitchFamily="18" charset="0"/>
              </a:rPr>
              <a:t>Cadre juridique et institutionnel de la Chambre d'instruction</a:t>
            </a:r>
            <a:br>
              <a:rPr lang="fr-FR" sz="1800" dirty="0">
                <a:latin typeface="Times New Roman" panose="02020603050405020304" pitchFamily="18" charset="0"/>
                <a:ea typeface="Aptos" panose="020B0004020202020204" pitchFamily="34" charset="0"/>
                <a:cs typeface="Times New Roman" panose="02020603050405020304" pitchFamily="18" charset="0"/>
              </a:rPr>
            </a:br>
            <a:r>
              <a:rPr lang="fr-FR" sz="1800" dirty="0">
                <a:latin typeface="Times New Roman" panose="02020603050405020304" pitchFamily="18" charset="0"/>
                <a:ea typeface="Aptos" panose="020B0004020202020204" pitchFamily="34" charset="0"/>
                <a:cs typeface="Times New Roman" panose="02020603050405020304" pitchFamily="18" charset="0"/>
              </a:rPr>
              <a:t/>
            </a:r>
            <a:br>
              <a:rPr lang="fr-FR" sz="1800" dirty="0">
                <a:latin typeface="Times New Roman" panose="02020603050405020304" pitchFamily="18" charset="0"/>
                <a:ea typeface="Aptos" panose="020B0004020202020204" pitchFamily="34" charset="0"/>
                <a:cs typeface="Times New Roman" panose="02020603050405020304" pitchFamily="18" charset="0"/>
              </a:rPr>
            </a:br>
            <a:r>
              <a:rPr lang="fr-FR" sz="1800" i="1" dirty="0">
                <a:effectLst/>
                <a:latin typeface="Times New Roman" panose="02020603050405020304" pitchFamily="18" charset="0"/>
                <a:ea typeface="Aptos" panose="020B0004020202020204" pitchFamily="34" charset="0"/>
                <a:cs typeface="Times New Roman" panose="02020603050405020304" pitchFamily="18" charset="0"/>
              </a:rPr>
              <a:t>1. Cadre juridique</a:t>
            </a:r>
            <a:r>
              <a:rPr lang="fr-FR" sz="1800" b="1" i="1" dirty="0">
                <a:effectLst/>
                <a:latin typeface="Times New Roman" panose="02020603050405020304" pitchFamily="18" charset="0"/>
                <a:ea typeface="Aptos" panose="020B0004020202020204" pitchFamily="34" charset="0"/>
                <a:cs typeface="Times New Roman" panose="02020603050405020304" pitchFamily="18" charset="0"/>
              </a:rPr>
              <a:t> </a:t>
            </a:r>
            <a:endParaRPr lang="fr-FR" dirty="0"/>
          </a:p>
        </p:txBody>
      </p:sp>
      <p:sp>
        <p:nvSpPr>
          <p:cNvPr id="3" name="Espace réservé du contenu 2">
            <a:extLst>
              <a:ext uri="{FF2B5EF4-FFF2-40B4-BE49-F238E27FC236}">
                <a16:creationId xmlns:a16="http://schemas.microsoft.com/office/drawing/2014/main" id="{95E9D491-79E5-4486-31F8-C5129C95BA03}"/>
              </a:ext>
            </a:extLst>
          </p:cNvPr>
          <p:cNvSpPr>
            <a:spLocks noGrp="1"/>
          </p:cNvSpPr>
          <p:nvPr>
            <p:ph idx="1"/>
          </p:nvPr>
        </p:nvSpPr>
        <p:spPr>
          <a:xfrm>
            <a:off x="838200" y="1690688"/>
            <a:ext cx="10515600" cy="4486275"/>
          </a:xfrm>
        </p:spPr>
        <p:txBody>
          <a:bodyPr>
            <a:normAutofit fontScale="85000" lnSpcReduction="10000"/>
          </a:bodyPr>
          <a:lstStyle/>
          <a:p>
            <a:pPr marL="0" indent="0">
              <a:lnSpc>
                <a:spcPct val="107000"/>
              </a:lnSpc>
              <a:spcAft>
                <a:spcPts val="800"/>
              </a:spcAft>
              <a:buNone/>
            </a:pPr>
            <a:endParaRPr lang="fr-FR" sz="1800" i="1" dirty="0">
              <a:effectLst/>
              <a:latin typeface="Times New Roman" panose="02020603050405020304" pitchFamily="18" charset="0"/>
              <a:ea typeface="Aptos" panose="020B0004020202020204" pitchFamily="34" charset="0"/>
              <a:cs typeface="Times New Roman" panose="02020603050405020304" pitchFamily="18" charset="0"/>
            </a:endParaRPr>
          </a:p>
          <a:p>
            <a:pPr algn="just">
              <a:lnSpc>
                <a:spcPct val="107000"/>
              </a:lnSpc>
              <a:spcAft>
                <a:spcPts val="800"/>
              </a:spcAft>
            </a:pPr>
            <a:r>
              <a:rPr lang="fr-FR" sz="1900" b="1" dirty="0">
                <a:effectLst/>
                <a:latin typeface="Times New Roman" panose="02020603050405020304" pitchFamily="18" charset="0"/>
                <a:ea typeface="Aptos" panose="020B0004020202020204" pitchFamily="34" charset="0"/>
                <a:cs typeface="Times New Roman" panose="02020603050405020304" pitchFamily="18" charset="0"/>
              </a:rPr>
              <a:t>Création </a:t>
            </a:r>
            <a:r>
              <a:rPr lang="fr-FR" sz="1900" dirty="0">
                <a:effectLst/>
                <a:latin typeface="Times New Roman" panose="02020603050405020304" pitchFamily="18" charset="0"/>
                <a:ea typeface="Aptos" panose="020B0004020202020204" pitchFamily="34" charset="0"/>
                <a:cs typeface="Times New Roman" panose="02020603050405020304" pitchFamily="18" charset="0"/>
              </a:rPr>
              <a:t>: La CPS a été créée par la loi n° 15.003 du 3 juin 2015 ( loi organique, LO). Cette loi définit les compétences, la structure et les règles de fonctionnement de la Cour</a:t>
            </a:r>
            <a:r>
              <a:rPr lang="fr-FR" sz="1900" dirty="0">
                <a:latin typeface="Times New Roman" panose="02020603050405020304" pitchFamily="18" charset="0"/>
                <a:cs typeface="Times New Roman" panose="02020603050405020304" pitchFamily="18" charset="0"/>
              </a:rPr>
              <a:t>. </a:t>
            </a:r>
            <a:r>
              <a:rPr lang="fr-FR" sz="1900" dirty="0">
                <a:latin typeface="Times New Roman" panose="02020603050405020304" pitchFamily="18" charset="0"/>
                <a:ea typeface="Aptos" panose="020B0004020202020204" pitchFamily="34" charset="0"/>
                <a:cs typeface="Times New Roman" panose="02020603050405020304" pitchFamily="18" charset="0"/>
              </a:rPr>
              <a:t>La Chambre d'instruction est le  démembrement de la Cour Pénale Spéciale (CPS) chargée de l’instruction préparatoire ( art 11 de la loi organique).</a:t>
            </a:r>
            <a:endParaRPr lang="fr-FR" sz="1900" dirty="0">
              <a:effectLst/>
              <a:latin typeface="Times New Roman" panose="02020603050405020304" pitchFamily="18" charset="0"/>
              <a:ea typeface="Aptos" panose="020B0004020202020204" pitchFamily="34" charset="0"/>
              <a:cs typeface="Times New Roman" panose="02020603050405020304" pitchFamily="18" charset="0"/>
            </a:endParaRPr>
          </a:p>
          <a:p>
            <a:pPr algn="just">
              <a:lnSpc>
                <a:spcPct val="107000"/>
              </a:lnSpc>
              <a:spcAft>
                <a:spcPts val="800"/>
              </a:spcAft>
            </a:pPr>
            <a:r>
              <a:rPr lang="fr-FR" sz="1900" b="1" dirty="0">
                <a:effectLst/>
                <a:latin typeface="Times New Roman" panose="02020603050405020304" pitchFamily="18" charset="0"/>
                <a:ea typeface="Aptos" panose="020B0004020202020204" pitchFamily="34" charset="0"/>
                <a:cs typeface="Times New Roman" panose="02020603050405020304" pitchFamily="18" charset="0"/>
              </a:rPr>
              <a:t>Compétence </a:t>
            </a:r>
            <a:r>
              <a:rPr lang="fr-FR" sz="1900" dirty="0">
                <a:effectLst/>
                <a:latin typeface="Times New Roman" panose="02020603050405020304" pitchFamily="18" charset="0"/>
                <a:ea typeface="Aptos" panose="020B0004020202020204" pitchFamily="34" charset="0"/>
                <a:cs typeface="Times New Roman" panose="02020603050405020304" pitchFamily="18" charset="0"/>
              </a:rPr>
              <a:t>: La CPS a compétence pour juger le crime de génocide, les crimes de guerre, crimes contre l'humanité et autres violations graves des droits de l'homme commis sur le territoire centrafricain depuis 2003.</a:t>
            </a:r>
          </a:p>
          <a:p>
            <a:pPr algn="just">
              <a:lnSpc>
                <a:spcPct val="107000"/>
              </a:lnSpc>
              <a:spcAft>
                <a:spcPts val="800"/>
              </a:spcAft>
            </a:pPr>
            <a:r>
              <a:rPr lang="fr-FR" sz="1900" b="1" dirty="0">
                <a:effectLst/>
                <a:latin typeface="Times New Roman" panose="02020603050405020304" pitchFamily="18" charset="0"/>
                <a:ea typeface="Aptos" panose="020B0004020202020204" pitchFamily="34" charset="0"/>
                <a:cs typeface="Times New Roman" panose="02020603050405020304" pitchFamily="18" charset="0"/>
              </a:rPr>
              <a:t>Droit applicable</a:t>
            </a:r>
            <a:r>
              <a:rPr lang="fr-FR" sz="1900" dirty="0">
                <a:effectLst/>
                <a:latin typeface="Times New Roman" panose="02020603050405020304" pitchFamily="18" charset="0"/>
                <a:ea typeface="Aptos" panose="020B0004020202020204" pitchFamily="34" charset="0"/>
                <a:cs typeface="Times New Roman" panose="02020603050405020304" pitchFamily="18" charset="0"/>
              </a:rPr>
              <a:t> : La CPS applique, à titre principal, le droit national centrafricain  (Loi organique </a:t>
            </a:r>
            <a:r>
              <a:rPr lang="fr-FR" sz="1900" dirty="0">
                <a:latin typeface="Times New Roman" panose="02020603050405020304" pitchFamily="18" charset="0"/>
                <a:ea typeface="Aptos" panose="020B0004020202020204" pitchFamily="34" charset="0"/>
                <a:cs typeface="Times New Roman" panose="02020603050405020304" pitchFamily="18" charset="0"/>
              </a:rPr>
              <a:t>, RPP, </a:t>
            </a:r>
            <a:r>
              <a:rPr lang="fr-FR" sz="1900" dirty="0">
                <a:effectLst/>
                <a:latin typeface="Times New Roman" panose="02020603050405020304" pitchFamily="18" charset="0"/>
                <a:ea typeface="Aptos" panose="020B0004020202020204" pitchFamily="34" charset="0"/>
                <a:cs typeface="Times New Roman" panose="02020603050405020304" pitchFamily="18" charset="0"/>
              </a:rPr>
              <a:t>Code pénal, CPP). Et lorsque la législation nationale en vigueur ne traite pas d’une question particulière, qu’il existe une incertitude concernant l’interprétation ou l’application d’une règle de droit centrafricain ou encore que se pose la question de la compatibilité de celui-ci avec les normes internationales, la CPS applique les normes substantives et les règles de procédure établies au niveau international.( article 3.4 de la loi organique)</a:t>
            </a:r>
          </a:p>
          <a:p>
            <a:pPr algn="just">
              <a:lnSpc>
                <a:spcPct val="107000"/>
              </a:lnSpc>
              <a:spcAft>
                <a:spcPts val="800"/>
              </a:spcAft>
            </a:pPr>
            <a:r>
              <a:rPr lang="fr-FR" sz="1900" b="1" dirty="0">
                <a:effectLst/>
                <a:latin typeface="Times New Roman" panose="02020603050405020304" pitchFamily="18" charset="0"/>
                <a:ea typeface="Aptos" panose="020B0004020202020204" pitchFamily="34" charset="0"/>
                <a:cs typeface="Times New Roman" panose="02020603050405020304" pitchFamily="18" charset="0"/>
              </a:rPr>
              <a:t>Procédure </a:t>
            </a:r>
            <a:r>
              <a:rPr lang="fr-FR" sz="1900" dirty="0">
                <a:effectLst/>
                <a:latin typeface="Times New Roman" panose="02020603050405020304" pitchFamily="18" charset="0"/>
                <a:ea typeface="Aptos" panose="020B0004020202020204" pitchFamily="34" charset="0"/>
                <a:cs typeface="Times New Roman" panose="02020603050405020304" pitchFamily="18" charset="0"/>
              </a:rPr>
              <a:t>: La CPS tout en respectant les principes de droit pénal et de procédure pénale </a:t>
            </a:r>
            <a:r>
              <a:rPr lang="fr-FR" sz="1900" dirty="0">
                <a:latin typeface="Times New Roman" panose="02020603050405020304" pitchFamily="18" charset="0"/>
                <a:ea typeface="Aptos" panose="020B0004020202020204" pitchFamily="34" charset="0"/>
                <a:cs typeface="Times New Roman" panose="02020603050405020304" pitchFamily="18" charset="0"/>
              </a:rPr>
              <a:t>centrafricains ,utilise des règles de procédure inspirées des pratiques internationales.( RPP)</a:t>
            </a:r>
            <a:endParaRPr lang="fr-FR" sz="1900" dirty="0">
              <a:effectLst/>
              <a:latin typeface="Times New Roman" panose="02020603050405020304" pitchFamily="18" charset="0"/>
              <a:ea typeface="Aptos" panose="020B0004020202020204" pitchFamily="34" charset="0"/>
              <a:cs typeface="Times New Roman" panose="02020603050405020304" pitchFamily="18" charset="0"/>
            </a:endParaRPr>
          </a:p>
          <a:p>
            <a:pPr marL="0" indent="0">
              <a:buNone/>
            </a:pPr>
            <a:endParaRPr lang="fr-FR" dirty="0"/>
          </a:p>
        </p:txBody>
      </p:sp>
    </p:spTree>
    <p:extLst>
      <p:ext uri="{BB962C8B-B14F-4D97-AF65-F5344CB8AC3E}">
        <p14:creationId xmlns:p14="http://schemas.microsoft.com/office/powerpoint/2010/main" val="2275199953"/>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6FF3D2-242F-A89B-8352-A9A740D5DDCD}"/>
              </a:ext>
            </a:extLst>
          </p:cNvPr>
          <p:cNvSpPr>
            <a:spLocks noGrp="1"/>
          </p:cNvSpPr>
          <p:nvPr>
            <p:ph type="title"/>
          </p:nvPr>
        </p:nvSpPr>
        <p:spPr>
          <a:xfrm>
            <a:off x="838200" y="144648"/>
            <a:ext cx="10515600" cy="1325563"/>
          </a:xfrm>
        </p:spPr>
        <p:txBody>
          <a:bodyPr>
            <a:normAutofit/>
          </a:bodyPr>
          <a:lstStyle/>
          <a:p>
            <a:r>
              <a:rPr lang="fr-FR" sz="2000" dirty="0">
                <a:latin typeface="Times New Roman" panose="02020603050405020304" pitchFamily="18" charset="0"/>
                <a:cs typeface="Times New Roman" panose="02020603050405020304" pitchFamily="18" charset="0"/>
              </a:rPr>
              <a:t>I. </a:t>
            </a:r>
            <a:r>
              <a:rPr lang="fr-FR" sz="2000" dirty="0">
                <a:latin typeface="Times New Roman" panose="02020603050405020304" pitchFamily="18" charset="0"/>
                <a:ea typeface="Aptos" panose="020B0004020202020204" pitchFamily="34" charset="0"/>
                <a:cs typeface="Times New Roman" panose="02020603050405020304" pitchFamily="18" charset="0"/>
              </a:rPr>
              <a:t>Cadre juridique et institutionnel de la CPS</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2000" dirty="0">
                <a:latin typeface="Times New Roman" panose="02020603050405020304" pitchFamily="18" charset="0"/>
                <a:ea typeface="Aptos" panose="020B0004020202020204" pitchFamily="34" charset="0"/>
                <a:cs typeface="Times New Roman" panose="02020603050405020304" pitchFamily="18" charset="0"/>
              </a:rPr>
              <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2000" i="1" dirty="0">
                <a:latin typeface="Times New Roman" panose="02020603050405020304" pitchFamily="18" charset="0"/>
                <a:ea typeface="Aptos" panose="020B0004020202020204" pitchFamily="34" charset="0"/>
                <a:cs typeface="Times New Roman" panose="02020603050405020304" pitchFamily="18" charset="0"/>
              </a:rPr>
              <a:t>2. Cadre institutionnel de la Chambre d’Instruction </a:t>
            </a:r>
            <a:endParaRPr lang="fr-FR" dirty="0"/>
          </a:p>
        </p:txBody>
      </p:sp>
      <p:sp>
        <p:nvSpPr>
          <p:cNvPr id="3" name="Espace réservé du contenu 2">
            <a:extLst>
              <a:ext uri="{FF2B5EF4-FFF2-40B4-BE49-F238E27FC236}">
                <a16:creationId xmlns:a16="http://schemas.microsoft.com/office/drawing/2014/main" id="{41E0F8AC-7844-A34C-AA2D-78590A94B6F8}"/>
              </a:ext>
            </a:extLst>
          </p:cNvPr>
          <p:cNvSpPr>
            <a:spLocks noGrp="1"/>
          </p:cNvSpPr>
          <p:nvPr>
            <p:ph idx="1"/>
          </p:nvPr>
        </p:nvSpPr>
        <p:spPr>
          <a:xfrm>
            <a:off x="838200" y="1326776"/>
            <a:ext cx="10515600" cy="4850187"/>
          </a:xfrm>
        </p:spPr>
        <p:txBody>
          <a:bodyPr>
            <a:noAutofit/>
          </a:bodyPr>
          <a:lstStyle/>
          <a:p>
            <a:pPr algn="just"/>
            <a:r>
              <a:rPr lang="fr-FR" sz="1800" b="1" dirty="0">
                <a:effectLst/>
                <a:latin typeface="Times New Roman" panose="02020603050405020304" pitchFamily="18" charset="0"/>
                <a:ea typeface="Aptos" panose="020B0004020202020204" pitchFamily="34" charset="0"/>
              </a:rPr>
              <a:t>Composition</a:t>
            </a:r>
            <a:r>
              <a:rPr lang="fr-FR" sz="1800" dirty="0">
                <a:effectLst/>
                <a:latin typeface="Times New Roman" panose="02020603050405020304" pitchFamily="18" charset="0"/>
                <a:ea typeface="Aptos" panose="020B0004020202020204" pitchFamily="34" charset="0"/>
              </a:rPr>
              <a:t> : </a:t>
            </a:r>
            <a:r>
              <a:rPr lang="fr-FR" sz="1800" dirty="0">
                <a:latin typeface="Times New Roman" panose="02020603050405020304" pitchFamily="18" charset="0"/>
                <a:ea typeface="Aptos" panose="020B0004020202020204" pitchFamily="34" charset="0"/>
                <a:cs typeface="Times New Roman" panose="02020603050405020304" pitchFamily="18" charset="0"/>
              </a:rPr>
              <a:t>La Chambre d’Instruction est composée de trois cabinets constitués chacun d’un juge national et d’un juge international.</a:t>
            </a:r>
            <a:r>
              <a:rPr lang="fr-FR" sz="1800" b="1" dirty="0">
                <a:latin typeface="Times New Roman" panose="02020603050405020304" pitchFamily="18" charset="0"/>
                <a:ea typeface="Aptos" panose="020B0004020202020204" pitchFamily="34" charset="0"/>
              </a:rPr>
              <a:t> </a:t>
            </a:r>
            <a:r>
              <a:rPr lang="fr-FR" sz="1800" dirty="0">
                <a:latin typeface="Times New Roman" panose="02020603050405020304" pitchFamily="18" charset="0"/>
                <a:ea typeface="Aptos" panose="020B0004020202020204" pitchFamily="34" charset="0"/>
                <a:cs typeface="Times New Roman" panose="02020603050405020304" pitchFamily="18" charset="0"/>
              </a:rPr>
              <a:t>Art 11, al 2 de la Loi organique, </a:t>
            </a:r>
          </a:p>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Le juge national et le juge international composent un même Cabinet d’instruction assisté d’un greffier national </a:t>
            </a:r>
            <a:r>
              <a:rPr lang="fr-FR" sz="1800" dirty="0">
                <a:latin typeface="Times New Roman" panose="02020603050405020304" pitchFamily="18" charset="0"/>
                <a:ea typeface="Aptos" panose="020B0004020202020204" pitchFamily="34" charset="0"/>
              </a:rPr>
              <a:t>Art 41, al 1 de la LO, 21b RPP</a:t>
            </a:r>
            <a:r>
              <a:rPr lang="fr-FR" sz="1800" b="1" dirty="0">
                <a:latin typeface="Times New Roman" panose="02020603050405020304" pitchFamily="18" charset="0"/>
                <a:ea typeface="Aptos" panose="020B0004020202020204" pitchFamily="34" charset="0"/>
              </a:rPr>
              <a:t>. </a:t>
            </a:r>
            <a:r>
              <a:rPr lang="fr-FR" sz="1800" dirty="0">
                <a:latin typeface="Times New Roman" panose="02020603050405020304" pitchFamily="18" charset="0"/>
                <a:ea typeface="Aptos" panose="020B0004020202020204" pitchFamily="34" charset="0"/>
                <a:cs typeface="Times New Roman" panose="02020603050405020304" pitchFamily="18" charset="0"/>
              </a:rPr>
              <a:t>La Chambre d’Instruction est appuyée par deux conseillers juridiques.</a:t>
            </a:r>
          </a:p>
          <a:p>
            <a:pPr algn="just"/>
            <a:r>
              <a:rPr lang="fr-FR" sz="1800" b="1" dirty="0">
                <a:latin typeface="Times New Roman" panose="02020603050405020304" pitchFamily="18" charset="0"/>
                <a:ea typeface="Aptos" panose="020B0004020202020204" pitchFamily="34" charset="0"/>
                <a:cs typeface="Times New Roman" panose="02020603050405020304" pitchFamily="18" charset="0"/>
              </a:rPr>
              <a:t> Fonctionnement de la Chambre d'instruction:</a:t>
            </a:r>
            <a:r>
              <a:rPr lang="fr-FR" sz="1800" b="1" dirty="0">
                <a:latin typeface="Times New Roman" panose="02020603050405020304" pitchFamily="18" charset="0"/>
                <a:ea typeface="Aptos" panose="020B0004020202020204" pitchFamily="34" charset="0"/>
              </a:rPr>
              <a:t> </a:t>
            </a:r>
            <a:r>
              <a:rPr lang="fr-FR" sz="1800" dirty="0">
                <a:latin typeface="Times New Roman" panose="02020603050405020304" pitchFamily="18" charset="0"/>
                <a:ea typeface="Aptos" panose="020B0004020202020204" pitchFamily="34" charset="0"/>
              </a:rPr>
              <a:t>Art 40 de la LO et art 21 RPP</a:t>
            </a:r>
          </a:p>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Les deux juges du même cabinet fonctionnent en collège en apposant leurs signatures respectives au bas de chaque acte de procédure portant sur le fond de l’affaire. (art 21 B) RPP).</a:t>
            </a:r>
          </a:p>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En cas de désaccord les juges d’instruction du même cabinet  transmettent leurs points de divergences consignés dans un procès verbal à la chambre d’accusation spéciale ( art 42 LO) et 22 RPP.</a:t>
            </a:r>
          </a:p>
          <a:p>
            <a:pPr algn="just"/>
            <a:r>
              <a:rPr lang="fr-FR" sz="1800" u="sng" dirty="0">
                <a:latin typeface="Times New Roman" panose="02020603050405020304" pitchFamily="18" charset="0"/>
                <a:ea typeface="Aptos" panose="020B0004020202020204" pitchFamily="34" charset="0"/>
                <a:cs typeface="Times New Roman" panose="02020603050405020304" pitchFamily="18" charset="0"/>
              </a:rPr>
              <a:t>Exception</a:t>
            </a:r>
            <a:r>
              <a:rPr lang="fr-FR" sz="1800" dirty="0">
                <a:latin typeface="Times New Roman" panose="02020603050405020304" pitchFamily="18" charset="0"/>
                <a:ea typeface="Aptos" panose="020B0004020202020204" pitchFamily="34" charset="0"/>
                <a:cs typeface="Times New Roman" panose="02020603050405020304" pitchFamily="18" charset="0"/>
              </a:rPr>
              <a:t>: un juge du même cabinet peut faire une délégation de pouvoir à son </a:t>
            </a:r>
            <a:r>
              <a:rPr lang="fr-FR" sz="1800" dirty="0" err="1">
                <a:latin typeface="Times New Roman" panose="02020603050405020304" pitchFamily="18" charset="0"/>
                <a:ea typeface="Aptos" panose="020B0004020202020204" pitchFamily="34" charset="0"/>
                <a:cs typeface="Times New Roman" panose="02020603050405020304" pitchFamily="18" charset="0"/>
              </a:rPr>
              <a:t>co</a:t>
            </a:r>
            <a:r>
              <a:rPr lang="fr-FR" sz="1800" dirty="0">
                <a:latin typeface="Times New Roman" panose="02020603050405020304" pitchFamily="18" charset="0"/>
                <a:ea typeface="Aptos" panose="020B0004020202020204" pitchFamily="34" charset="0"/>
                <a:cs typeface="Times New Roman" panose="02020603050405020304" pitchFamily="18" charset="0"/>
              </a:rPr>
              <a:t> juge pour lui permettre d’accomplir individuellement un ou plusieurs actes  de procédure précis (art 21 C) RPP).</a:t>
            </a:r>
          </a:p>
          <a:p>
            <a:pPr algn="just"/>
            <a:r>
              <a:rPr lang="fr-FR" sz="1800" dirty="0">
                <a:latin typeface="Times New Roman" panose="02020603050405020304" pitchFamily="18" charset="0"/>
                <a:ea typeface="Aptos" panose="020B0004020202020204" pitchFamily="34" charset="0"/>
                <a:cs typeface="Times New Roman" panose="02020603050405020304" pitchFamily="18" charset="0"/>
              </a:rPr>
              <a:t>En cas d’empêchement provisoire d’un juge d’instruction, son </a:t>
            </a:r>
            <a:r>
              <a:rPr lang="fr-FR" sz="1800" dirty="0" err="1">
                <a:latin typeface="Times New Roman" panose="02020603050405020304" pitchFamily="18" charset="0"/>
                <a:ea typeface="Aptos" panose="020B0004020202020204" pitchFamily="34" charset="0"/>
                <a:cs typeface="Times New Roman" panose="02020603050405020304" pitchFamily="18" charset="0"/>
              </a:rPr>
              <a:t>co</a:t>
            </a:r>
            <a:r>
              <a:rPr lang="fr-FR" sz="1800" dirty="0">
                <a:latin typeface="Times New Roman" panose="02020603050405020304" pitchFamily="18" charset="0"/>
                <a:ea typeface="Aptos" panose="020B0004020202020204" pitchFamily="34" charset="0"/>
                <a:cs typeface="Times New Roman" panose="02020603050405020304" pitchFamily="18" charset="0"/>
              </a:rPr>
              <a:t> juge  peut demander au président de la cour de suppléer le juge empêché  en désignant un autre juge d’instruction tout en respectant le principe d’hybridité et en cas d’urgence,  autoriser le juge à poser seul les actes de fond programmer ou délivrer des commissions rogatoires qui ne peuvent pas différer.  (art 21 E) RPP) </a:t>
            </a:r>
          </a:p>
        </p:txBody>
      </p:sp>
    </p:spTree>
    <p:extLst>
      <p:ext uri="{BB962C8B-B14F-4D97-AF65-F5344CB8AC3E}">
        <p14:creationId xmlns:p14="http://schemas.microsoft.com/office/powerpoint/2010/main" val="463997004"/>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2000" dirty="0">
                <a:latin typeface="Times New Roman" panose="02020603050405020304" pitchFamily="18" charset="0"/>
                <a:cs typeface="Times New Roman" panose="02020603050405020304" pitchFamily="18" charset="0"/>
              </a:rPr>
              <a:t>I. </a:t>
            </a:r>
            <a:r>
              <a:rPr lang="fr-FR" sz="2000" dirty="0">
                <a:latin typeface="Times New Roman" panose="02020603050405020304" pitchFamily="18" charset="0"/>
                <a:ea typeface="Aptos" panose="020B0004020202020204" pitchFamily="34" charset="0"/>
                <a:cs typeface="Times New Roman" panose="02020603050405020304" pitchFamily="18" charset="0"/>
              </a:rPr>
              <a:t>Cadre juridique et institutionnel de la CPS</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2000" dirty="0">
                <a:latin typeface="Times New Roman" panose="02020603050405020304" pitchFamily="18" charset="0"/>
                <a:ea typeface="Aptos" panose="020B0004020202020204" pitchFamily="34" charset="0"/>
                <a:cs typeface="Times New Roman" panose="02020603050405020304" pitchFamily="18" charset="0"/>
              </a:rPr>
              <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2000" i="1" dirty="0">
                <a:latin typeface="Times New Roman" panose="02020603050405020304" pitchFamily="18" charset="0"/>
                <a:ea typeface="Aptos" panose="020B0004020202020204" pitchFamily="34" charset="0"/>
                <a:cs typeface="Times New Roman" panose="02020603050405020304" pitchFamily="18" charset="0"/>
              </a:rPr>
              <a:t>3. De la saisine de la Chambre d’instruction</a:t>
            </a:r>
            <a:br>
              <a:rPr lang="fr-FR" sz="2000" i="1" dirty="0">
                <a:latin typeface="Times New Roman" panose="02020603050405020304" pitchFamily="18" charset="0"/>
                <a:ea typeface="Aptos" panose="020B0004020202020204" pitchFamily="34" charset="0"/>
                <a:cs typeface="Times New Roman" panose="02020603050405020304" pitchFamily="18" charset="0"/>
              </a:rPr>
            </a:br>
            <a:endParaRPr lang="fr-FR" sz="2000" dirty="0"/>
          </a:p>
        </p:txBody>
      </p:sp>
      <p:sp>
        <p:nvSpPr>
          <p:cNvPr id="3" name="Espace réservé du contenu 2"/>
          <p:cNvSpPr>
            <a:spLocks noGrp="1"/>
          </p:cNvSpPr>
          <p:nvPr>
            <p:ph idx="1"/>
          </p:nvPr>
        </p:nvSpPr>
        <p:spPr>
          <a:xfrm>
            <a:off x="838200" y="1690688"/>
            <a:ext cx="10515600" cy="4486275"/>
          </a:xfrm>
        </p:spPr>
        <p:txBody>
          <a:bodyPr>
            <a:normAutofit/>
          </a:bodyPr>
          <a:lstStyle/>
          <a:p>
            <a:pPr algn="just"/>
            <a:r>
              <a:rPr lang="fr-FR" sz="2100" dirty="0">
                <a:latin typeface="Times New Roman" panose="02020603050405020304" pitchFamily="18" charset="0"/>
                <a:ea typeface="Aptos" panose="020B0004020202020204" pitchFamily="34" charset="0"/>
                <a:cs typeface="Times New Roman" panose="02020603050405020304" pitchFamily="18" charset="0"/>
              </a:rPr>
              <a:t>La Chambre d’Instruction est saisie soit sur réquisitoire du Procureur spécial soit sur plainte avec constitution de partie civile déclarée recevable. </a:t>
            </a:r>
          </a:p>
          <a:p>
            <a:pPr algn="just"/>
            <a:r>
              <a:rPr lang="fr-FR" sz="2100" dirty="0">
                <a:latin typeface="Times New Roman" panose="02020603050405020304" pitchFamily="18" charset="0"/>
                <a:ea typeface="Aptos" panose="020B0004020202020204" pitchFamily="34" charset="0"/>
                <a:cs typeface="Times New Roman" panose="02020603050405020304" pitchFamily="18" charset="0"/>
              </a:rPr>
              <a:t>Une fois saisie, le cabinet d’instruction apprécie si la saisine est faite conformément  aux articles 68 et 69 du RPP en ce qui concerne le réquisitoire introductif et 74 du RPP en ce qui concerne la plainte avec constitution de partie civile ( article 73 RPP).</a:t>
            </a:r>
          </a:p>
          <a:p>
            <a:endParaRPr lang="fr-FR" dirty="0"/>
          </a:p>
        </p:txBody>
      </p:sp>
    </p:spTree>
    <p:extLst>
      <p:ext uri="{BB962C8B-B14F-4D97-AF65-F5344CB8AC3E}">
        <p14:creationId xmlns:p14="http://schemas.microsoft.com/office/powerpoint/2010/main" val="3187876561"/>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2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lang="fr-FR" sz="2200" dirty="0">
                <a:latin typeface="Times New Roman" panose="02020603050405020304" pitchFamily="18" charset="0"/>
                <a:ea typeface="Aptos" panose="020B0004020202020204" pitchFamily="34" charset="0"/>
                <a:cs typeface="Times New Roman" panose="02020603050405020304" pitchFamily="18" charset="0"/>
              </a:rPr>
            </a:br>
            <a:r>
              <a:rPr lang="fr-FR" sz="2200" dirty="0">
                <a:latin typeface="Times New Roman" panose="02020603050405020304" pitchFamily="18" charset="0"/>
                <a:ea typeface="Aptos" panose="020B0004020202020204" pitchFamily="34" charset="0"/>
                <a:cs typeface="Times New Roman" panose="02020603050405020304" pitchFamily="18" charset="0"/>
              </a:rPr>
              <a:t/>
            </a:r>
            <a:br>
              <a:rPr lang="fr-FR" sz="2200" dirty="0">
                <a:latin typeface="Times New Roman" panose="02020603050405020304" pitchFamily="18" charset="0"/>
                <a:ea typeface="Aptos" panose="020B0004020202020204" pitchFamily="34" charset="0"/>
                <a:cs typeface="Times New Roman" panose="02020603050405020304" pitchFamily="18" charset="0"/>
              </a:rPr>
            </a:br>
            <a:r>
              <a:rPr lang="fr-FR" sz="1600" i="1" dirty="0">
                <a:latin typeface="Times New Roman" panose="02020603050405020304" pitchFamily="18" charset="0"/>
                <a:ea typeface="Aptos" panose="020B0004020202020204" pitchFamily="34" charset="0"/>
                <a:cs typeface="Times New Roman" panose="02020603050405020304" pitchFamily="18" charset="0"/>
              </a:rPr>
              <a:t>1. De l’analyse du réquisitoire introductif</a:t>
            </a:r>
            <a:endParaRPr lang="fr-FR" sz="1600" i="1" dirty="0"/>
          </a:p>
        </p:txBody>
      </p:sp>
      <p:sp>
        <p:nvSpPr>
          <p:cNvPr id="3" name="Espace réservé du contenu 2"/>
          <p:cNvSpPr>
            <a:spLocks noGrp="1"/>
          </p:cNvSpPr>
          <p:nvPr>
            <p:ph idx="1"/>
          </p:nvPr>
        </p:nvSpPr>
        <p:spPr>
          <a:xfrm>
            <a:off x="838200" y="1604682"/>
            <a:ext cx="10515600" cy="4572281"/>
          </a:xfrm>
        </p:spPr>
        <p:txBody>
          <a:bodyPr>
            <a:normAutofit fontScale="92500" lnSpcReduction="20000"/>
          </a:bodyPr>
          <a:lstStyle/>
          <a:p>
            <a:pPr algn="just"/>
            <a:r>
              <a:rPr lang="fr-FR" sz="2000" dirty="0">
                <a:latin typeface="Times New Roman" panose="02020603050405020304" pitchFamily="18" charset="0"/>
                <a:ea typeface="Aptos" panose="020B0004020202020204" pitchFamily="34" charset="0"/>
                <a:cs typeface="Times New Roman" panose="02020603050405020304" pitchFamily="18" charset="0"/>
              </a:rPr>
              <a:t>Examen des dossiers : Le cabinet d’instruction reçoit les dossiers soumis par le procureur et évalue la pertinence des preuves.</a:t>
            </a:r>
          </a:p>
          <a:p>
            <a:pPr algn="just"/>
            <a:r>
              <a:rPr lang="fr-FR" sz="2000" dirty="0">
                <a:latin typeface="Times New Roman" panose="02020603050405020304" pitchFamily="18" charset="0"/>
                <a:ea typeface="Aptos" panose="020B0004020202020204" pitchFamily="34" charset="0"/>
                <a:cs typeface="Times New Roman" panose="02020603050405020304" pitchFamily="18" charset="0"/>
              </a:rPr>
              <a:t>Le cabinet examine le seuil de raison de croire du Procureur spécial et les modalités du réquisitoire introductif.</a:t>
            </a:r>
          </a:p>
          <a:p>
            <a:pPr algn="just"/>
            <a:r>
              <a:rPr lang="fr-FR" sz="2000" dirty="0">
                <a:latin typeface="Times New Roman" panose="02020603050405020304" pitchFamily="18" charset="0"/>
                <a:ea typeface="Aptos" panose="020B0004020202020204" pitchFamily="34" charset="0"/>
                <a:cs typeface="Times New Roman" panose="02020603050405020304" pitchFamily="18" charset="0"/>
              </a:rPr>
              <a:t>Le critère des "raisons de croire" est inspiré des pratiques de la Cour pénale internationale (CPI) et d'autres juridictions hybrides similaires. Il s'agit d'un seuil initial suffisant pour justifier une enquête ou des poursuites</a:t>
            </a:r>
            <a:r>
              <a:rPr lang="fr-FR" sz="2000" dirty="0"/>
              <a:t>.</a:t>
            </a:r>
          </a:p>
          <a:p>
            <a:pPr marL="0" indent="0" algn="just">
              <a:buNone/>
            </a:pPr>
            <a:r>
              <a:rPr lang="fr-FR" sz="2000" dirty="0">
                <a:latin typeface="Times New Roman" panose="02020603050405020304" pitchFamily="18" charset="0"/>
                <a:ea typeface="Aptos" panose="020B0004020202020204" pitchFamily="34" charset="0"/>
                <a:cs typeface="Times New Roman" panose="02020603050405020304" pitchFamily="18" charset="0"/>
              </a:rPr>
              <a:t>Le seuil exige des bases factuelles crédibles, notamment :</a:t>
            </a:r>
          </a:p>
          <a:p>
            <a:pPr marL="0" indent="0" algn="just">
              <a:buNone/>
            </a:pPr>
            <a:r>
              <a:rPr lang="fr-FR" sz="2000" dirty="0">
                <a:latin typeface="Times New Roman" panose="02020603050405020304" pitchFamily="18" charset="0"/>
                <a:ea typeface="Aptos" panose="020B0004020202020204" pitchFamily="34" charset="0"/>
                <a:cs typeface="Times New Roman" panose="02020603050405020304" pitchFamily="18" charset="0"/>
              </a:rPr>
              <a:t>- l’existence de preuves matérielles comme les documents, vidéos, photographies ou toute autre preuve matérielle liée à des crimes présumés.</a:t>
            </a:r>
          </a:p>
          <a:p>
            <a:pPr marL="0" indent="0" algn="just">
              <a:buNone/>
            </a:pPr>
            <a:r>
              <a:rPr lang="fr-FR" sz="2000" dirty="0">
                <a:latin typeface="Times New Roman" panose="02020603050405020304" pitchFamily="18" charset="0"/>
                <a:cs typeface="Times New Roman" panose="02020603050405020304" pitchFamily="18" charset="0"/>
              </a:rPr>
              <a:t>- des récits de victimes ou témoins crédibles corroborant des faits criminels.</a:t>
            </a:r>
          </a:p>
          <a:p>
            <a:pPr algn="just">
              <a:buFontTx/>
              <a:buChar char="-"/>
            </a:pPr>
            <a:r>
              <a:rPr lang="fr-FR" sz="2000" dirty="0">
                <a:latin typeface="Times New Roman" panose="02020603050405020304" pitchFamily="18" charset="0"/>
                <a:cs typeface="Times New Roman" panose="02020603050405020304" pitchFamily="18" charset="0"/>
              </a:rPr>
              <a:t>l’existence de rapports d'organisations internationales ou locales. </a:t>
            </a:r>
          </a:p>
          <a:p>
            <a:pPr marL="0" indent="0" algn="just">
              <a:buNone/>
            </a:pPr>
            <a:r>
              <a:rPr lang="fr-FR" sz="2000" dirty="0" err="1">
                <a:latin typeface="Times New Roman" panose="02020603050405020304" pitchFamily="18" charset="0"/>
                <a:cs typeface="Times New Roman" panose="02020603050405020304" pitchFamily="18" charset="0"/>
              </a:rPr>
              <a:t>NB:les</a:t>
            </a:r>
            <a:r>
              <a:rPr lang="fr-FR" sz="2000" dirty="0">
                <a:latin typeface="Times New Roman" panose="02020603050405020304" pitchFamily="18" charset="0"/>
                <a:cs typeface="Times New Roman" panose="02020603050405020304" pitchFamily="18" charset="0"/>
              </a:rPr>
              <a:t> informations issues d’ONG, de la MINUSCA ou de la Commission des droits de l’homme sont des sources non négligeables.</a:t>
            </a:r>
          </a:p>
        </p:txBody>
      </p:sp>
    </p:spTree>
    <p:extLst>
      <p:ext uri="{BB962C8B-B14F-4D97-AF65-F5344CB8AC3E}">
        <p14:creationId xmlns:p14="http://schemas.microsoft.com/office/powerpoint/2010/main" val="2091831284"/>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22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lang="fr-FR" sz="2200" dirty="0">
                <a:latin typeface="Times New Roman" panose="02020603050405020304" pitchFamily="18" charset="0"/>
                <a:ea typeface="Aptos" panose="020B0004020202020204" pitchFamily="34" charset="0"/>
                <a:cs typeface="Times New Roman" panose="02020603050405020304" pitchFamily="18" charset="0"/>
              </a:rPr>
            </a:br>
            <a:r>
              <a:rPr lang="fr-FR" sz="2200" dirty="0">
                <a:latin typeface="Times New Roman" panose="02020603050405020304" pitchFamily="18" charset="0"/>
                <a:ea typeface="Aptos" panose="020B0004020202020204" pitchFamily="34" charset="0"/>
                <a:cs typeface="Times New Roman" panose="02020603050405020304" pitchFamily="18" charset="0"/>
              </a:rPr>
              <a:t/>
            </a:r>
            <a:br>
              <a:rPr lang="fr-FR" sz="2200" dirty="0">
                <a:latin typeface="Times New Roman" panose="02020603050405020304" pitchFamily="18" charset="0"/>
                <a:ea typeface="Aptos" panose="020B0004020202020204" pitchFamily="34" charset="0"/>
                <a:cs typeface="Times New Roman" panose="02020603050405020304" pitchFamily="18" charset="0"/>
              </a:rPr>
            </a:br>
            <a:r>
              <a:rPr lang="fr-FR" sz="1600" i="1" dirty="0">
                <a:latin typeface="Times New Roman" panose="02020603050405020304" pitchFamily="18" charset="0"/>
                <a:ea typeface="Aptos" panose="020B0004020202020204" pitchFamily="34" charset="0"/>
                <a:cs typeface="Times New Roman" panose="02020603050405020304" pitchFamily="18" charset="0"/>
              </a:rPr>
              <a:t>1. De l’analyse du réquisitoire introductif (suite)</a:t>
            </a:r>
            <a:r>
              <a:rPr lang="fr-FR" sz="7200" dirty="0">
                <a:latin typeface="Times New Roman" panose="02020603050405020304" pitchFamily="18" charset="0"/>
                <a:ea typeface="Aptos" panose="020B0004020202020204" pitchFamily="34" charset="0"/>
                <a:cs typeface="Times New Roman" panose="02020603050405020304" pitchFamily="18" charset="0"/>
              </a:rPr>
              <a:t/>
            </a:r>
            <a:br>
              <a:rPr lang="fr-FR" sz="7200" dirty="0">
                <a:latin typeface="Times New Roman" panose="02020603050405020304" pitchFamily="18" charset="0"/>
                <a:ea typeface="Aptos" panose="020B0004020202020204" pitchFamily="34" charset="0"/>
                <a:cs typeface="Times New Roman" panose="02020603050405020304" pitchFamily="18" charset="0"/>
              </a:rPr>
            </a:br>
            <a:endParaRPr lang="fr-FR" dirty="0"/>
          </a:p>
        </p:txBody>
      </p:sp>
      <p:sp>
        <p:nvSpPr>
          <p:cNvPr id="3" name="Espace réservé du contenu 2"/>
          <p:cNvSpPr>
            <a:spLocks noGrp="1"/>
          </p:cNvSpPr>
          <p:nvPr>
            <p:ph idx="1"/>
          </p:nvPr>
        </p:nvSpPr>
        <p:spPr>
          <a:xfrm>
            <a:off x="838200" y="1506071"/>
            <a:ext cx="10515600" cy="4670892"/>
          </a:xfrm>
        </p:spPr>
        <p:txBody>
          <a:bodyPr>
            <a:normAutofit lnSpcReduction="10000"/>
          </a:bodyPr>
          <a:lstStyle/>
          <a:p>
            <a:pPr marL="0" indent="0" algn="just">
              <a:buNone/>
            </a:pPr>
            <a:r>
              <a:rPr lang="fr-FR" sz="2100" dirty="0">
                <a:latin typeface="Times New Roman" panose="02020603050405020304" pitchFamily="18" charset="0"/>
                <a:cs typeface="Times New Roman" panose="02020603050405020304" pitchFamily="18" charset="0"/>
              </a:rPr>
              <a:t>NB: Le Procureur spécial pour, poursuivre devra dans son réquisitoire démontrer que les éléments à sa disposition qui sont versés au dossier ne sont contradictoires et qu’il a des raisons de croire qu’un crime relevant de la compétence de la Cour a été commis par la personne ou le groupe ciblé.</a:t>
            </a:r>
          </a:p>
          <a:p>
            <a:pPr marL="0" indent="0" algn="just">
              <a:buNone/>
            </a:pPr>
            <a:r>
              <a:rPr lang="fr-FR" sz="2100" dirty="0">
                <a:latin typeface="Times New Roman" panose="02020603050405020304" pitchFamily="18" charset="0"/>
                <a:cs typeface="Times New Roman" panose="02020603050405020304" pitchFamily="18" charset="0"/>
              </a:rPr>
              <a:t>Le réquisitoire doit respecter les formalités prescrites par l’article 69 A) et B du RPP sous peine de nullité.</a:t>
            </a:r>
          </a:p>
          <a:p>
            <a:pPr marL="0" indent="0" algn="just">
              <a:buNone/>
            </a:pPr>
            <a:r>
              <a:rPr lang="fr-FR" sz="2100" dirty="0">
                <a:latin typeface="Times New Roman" panose="02020603050405020304" pitchFamily="18" charset="0"/>
                <a:cs typeface="Times New Roman" panose="02020603050405020304" pitchFamily="18" charset="0"/>
              </a:rPr>
              <a:t>Les raisons de croire du Procureur spécial portent sur les crimes qui doivent relever de la compétence de la CPS.</a:t>
            </a:r>
          </a:p>
          <a:p>
            <a:pPr algn="just">
              <a:buFontTx/>
              <a:buChar char="-"/>
            </a:pPr>
            <a:r>
              <a:rPr lang="fr-FR" sz="2100" dirty="0">
                <a:latin typeface="Times New Roman" panose="02020603050405020304" pitchFamily="18" charset="0"/>
                <a:cs typeface="Times New Roman" panose="02020603050405020304" pitchFamily="18" charset="0"/>
              </a:rPr>
              <a:t>S’agissant des crimes de guerre, les raisons de croire porteront sur l’existence d’un conflit ainsi que le lien entre l'acte incriminé  et le conflit.</a:t>
            </a:r>
          </a:p>
          <a:p>
            <a:pPr algn="just">
              <a:buFontTx/>
              <a:buChar char="-"/>
            </a:pPr>
            <a:r>
              <a:rPr lang="fr-FR" sz="2100" dirty="0">
                <a:latin typeface="Times New Roman" panose="02020603050405020304" pitchFamily="18" charset="0"/>
                <a:cs typeface="Times New Roman" panose="02020603050405020304" pitchFamily="18" charset="0"/>
              </a:rPr>
              <a:t>S’agissant des crimes contre l’humanité, le Procureur spécial, démontrera dans  ses raisons de croire que les actes incriminés font partie d'une attaque généralisée (ampleur ou intensité importante) ou systématique (planifié et organisé)et que l'attaque est dirigée contre une population civile.</a:t>
            </a:r>
          </a:p>
          <a:p>
            <a:pPr marL="0" indent="0">
              <a:buNone/>
            </a:pPr>
            <a:endParaRPr lang="fr-FR" sz="2100" dirty="0">
              <a:latin typeface="Times New Roman" panose="02020603050405020304" pitchFamily="18" charset="0"/>
              <a:cs typeface="Times New Roman" panose="02020603050405020304" pitchFamily="18" charset="0"/>
            </a:endParaRPr>
          </a:p>
          <a:p>
            <a:pPr>
              <a:buFontTx/>
              <a:buChar char="-"/>
            </a:pPr>
            <a:endParaRPr lang="fr-FR" sz="2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6678794"/>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dirty="0">
                <a:latin typeface="Times New Roman" panose="02020603050405020304" pitchFamily="18" charset="0"/>
                <a:ea typeface="Aptos" panose="020B0004020202020204" pitchFamily="34" charset="0"/>
                <a:cs typeface="Times New Roman" panose="02020603050405020304" pitchFamily="18" charset="0"/>
              </a:rPr>
              <a:t>II. Stratégies et méthode d’instruction devant la CPS</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2000" dirty="0">
                <a:latin typeface="Times New Roman" panose="02020603050405020304" pitchFamily="18" charset="0"/>
                <a:ea typeface="Aptos" panose="020B0004020202020204" pitchFamily="34" charset="0"/>
                <a:cs typeface="Times New Roman" panose="02020603050405020304" pitchFamily="18" charset="0"/>
              </a:rPr>
              <a:t/>
            </a:r>
            <a:br>
              <a:rPr lang="fr-FR" sz="2000" dirty="0">
                <a:latin typeface="Times New Roman" panose="02020603050405020304" pitchFamily="18" charset="0"/>
                <a:ea typeface="Aptos" panose="020B0004020202020204" pitchFamily="34" charset="0"/>
                <a:cs typeface="Times New Roman" panose="02020603050405020304" pitchFamily="18" charset="0"/>
              </a:rPr>
            </a:br>
            <a:r>
              <a:rPr lang="fr-FR" sz="1400" i="1" dirty="0">
                <a:latin typeface="Times New Roman" panose="02020603050405020304" pitchFamily="18" charset="0"/>
                <a:ea typeface="Aptos" panose="020B0004020202020204" pitchFamily="34" charset="0"/>
                <a:cs typeface="Times New Roman" panose="02020603050405020304" pitchFamily="18" charset="0"/>
              </a:rPr>
              <a:t>1. De l’analyse du réquisitoire introductif (suite) et analyse de la plainte avec constitution de partie civile  </a:t>
            </a:r>
            <a:endParaRPr lang="fr-FR" sz="2000" dirty="0"/>
          </a:p>
        </p:txBody>
      </p:sp>
      <p:sp>
        <p:nvSpPr>
          <p:cNvPr id="3" name="Espace réservé du contenu 2"/>
          <p:cNvSpPr>
            <a:spLocks noGrp="1"/>
          </p:cNvSpPr>
          <p:nvPr>
            <p:ph idx="1"/>
          </p:nvPr>
        </p:nvSpPr>
        <p:spPr/>
        <p:txBody>
          <a:bodyPr>
            <a:normAutofit/>
          </a:bodyPr>
          <a:lstStyle/>
          <a:p>
            <a:pPr algn="just"/>
            <a:r>
              <a:rPr lang="fr-FR" sz="2000" dirty="0">
                <a:latin typeface="Times New Roman" panose="02020603050405020304" pitchFamily="18" charset="0"/>
                <a:cs typeface="Times New Roman" panose="02020603050405020304" pitchFamily="18" charset="0"/>
              </a:rPr>
              <a:t>Le procureur devra situer les faits incriminés dans la compétence temporelle et géographique  de la CPS qui est compétente pour les crimes commis  en République centrafricaine ou liés au territoire depuis 2003.</a:t>
            </a:r>
          </a:p>
          <a:p>
            <a:pPr algn="just"/>
            <a:r>
              <a:rPr lang="fr-FR" sz="2000" dirty="0">
                <a:latin typeface="Times New Roman" panose="02020603050405020304" pitchFamily="18" charset="0"/>
                <a:cs typeface="Times New Roman" panose="02020603050405020304" pitchFamily="18" charset="0"/>
              </a:rPr>
              <a:t>Le procureur spécial devra démontrer qu’un ou plusieurs individus identifiés peuvent raisonnablement être liés aux crimes (en tant qu'auteurs, co-auteurs, ou complices).</a:t>
            </a:r>
          </a:p>
          <a:p>
            <a:pPr algn="just"/>
            <a:r>
              <a:rPr lang="fr-FR" sz="2000" dirty="0">
                <a:latin typeface="Times New Roman" panose="02020603050405020304" pitchFamily="18" charset="0"/>
                <a:cs typeface="Times New Roman" panose="02020603050405020304" pitchFamily="18" charset="0"/>
              </a:rPr>
              <a:t>Le cabinet d’instruction pour déclarer  une plainte avec constitution de partie civile recevable après l’avoir communiquée au Procureur spécial, procède à son analyse conformément à l’article 74 B) du RPP et 43 et 44 du code de procédure civile.</a:t>
            </a:r>
          </a:p>
          <a:p>
            <a:endParaRPr lang="fr-F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1818615"/>
      </p:ext>
    </p:extLst>
  </p:cSld>
  <p:clrMapOvr>
    <a:masterClrMapping/>
  </p:clrMapOvr>
  <p:transition spd="med">
    <p:pull/>
  </p:transition>
</p:sld>
</file>

<file path=ppt/theme/theme1.xml><?xml version="1.0" encoding="utf-8"?>
<a:theme xmlns:a="http://schemas.openxmlformats.org/drawingml/2006/main" name="Brin">
  <a:themeElements>
    <a:clrScheme name="Bri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3769</TotalTime>
  <Words>2578</Words>
  <Application>Microsoft Office PowerPoint</Application>
  <PresentationFormat>Grand écran</PresentationFormat>
  <Paragraphs>121</Paragraphs>
  <Slides>19</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19</vt:i4>
      </vt:variant>
    </vt:vector>
  </HeadingPairs>
  <TitlesOfParts>
    <vt:vector size="25" baseType="lpstr">
      <vt:lpstr>Aptos</vt:lpstr>
      <vt:lpstr>Arial</vt:lpstr>
      <vt:lpstr>Century Gothic</vt:lpstr>
      <vt:lpstr>Times New Roman</vt:lpstr>
      <vt:lpstr>Wingdings 3</vt:lpstr>
      <vt:lpstr>Brin</vt:lpstr>
      <vt:lpstr>La Justice pénale internationale à travers la CPS : Enseignements et perspectives</vt:lpstr>
      <vt:lpstr>Plan</vt:lpstr>
      <vt:lpstr>Introduction et contexte de création de la CPS </vt:lpstr>
      <vt:lpstr> I. Cadre juridique et institutionnel de la Chambre d'instruction  1. Cadre juridique </vt:lpstr>
      <vt:lpstr>I. Cadre juridique et institutionnel de la CPS  2. Cadre institutionnel de la Chambre d’Instruction </vt:lpstr>
      <vt:lpstr>I. Cadre juridique et institutionnel de la CPS  3. De la saisine de la Chambre d’instruction </vt:lpstr>
      <vt:lpstr>II. Stratégies et méthode d’instruction devant la CPS  1. De l’analyse du réquisitoire introductif</vt:lpstr>
      <vt:lpstr>II. Stratégies et méthode d’instruction devant la CPS  1. De l’analyse du réquisitoire introductif (suite) </vt:lpstr>
      <vt:lpstr>II. Stratégies et méthode d’instruction devant la CPS  1. De l’analyse du réquisitoire introductif (suite) et analyse de la plainte avec constitution de partie civile  </vt:lpstr>
      <vt:lpstr>II. Stratégies et méthode d’instruction devant la CPS 2. De l’instruction préparatoire</vt:lpstr>
      <vt:lpstr>II. Stratégies et méthode d’instruction devant la CPS 2. De l’instruction préparatoire (suite)</vt:lpstr>
      <vt:lpstr>II. Stratégies et méthode d’instruction devant la CPS 2. De l’instruction préparatoire (suite)</vt:lpstr>
      <vt:lpstr>II. Stratégies et méthode d’instruction devant la CPS 2. De l’instruction préparatoire (suite) </vt:lpstr>
      <vt:lpstr>III. Bonnes pratiques et facteurs clés dans le traitement judiciaire des crimes internationaux par la chambre d’instruction</vt:lpstr>
      <vt:lpstr>III. Bonnes pratiques et facteurs clés dans le traitement judiciaire des crimes internationaux par la chambre d’instruction</vt:lpstr>
      <vt:lpstr>IV. Forces/Opportunités et Faiblesses/Menaces du mécanisme de la CPS </vt:lpstr>
      <vt:lpstr>IV. Forces et faiblesses du mécanisme de la CPS</vt:lpstr>
      <vt:lpstr>V. Conclusions (Recommandations) </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Justice pénale internationale à travers la CPS : enseignements et perspectives</dc:title>
  <dc:creator>Adelaïde  DEMBELE</dc:creator>
  <cp:lastModifiedBy>DELL</cp:lastModifiedBy>
  <cp:revision>62</cp:revision>
  <cp:lastPrinted>2024-12-10T14:19:15Z</cp:lastPrinted>
  <dcterms:created xsi:type="dcterms:W3CDTF">2024-12-09T11:30:33Z</dcterms:created>
  <dcterms:modified xsi:type="dcterms:W3CDTF">2025-02-11T09:51:59Z</dcterms:modified>
</cp:coreProperties>
</file>