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0" r:id="rId1"/>
  </p:sldMasterIdLst>
  <p:notesMasterIdLst>
    <p:notesMasterId r:id="rId30"/>
  </p:notesMasterIdLst>
  <p:sldIdLst>
    <p:sldId id="256" r:id="rId2"/>
    <p:sldId id="257" r:id="rId3"/>
    <p:sldId id="275" r:id="rId4"/>
    <p:sldId id="276" r:id="rId5"/>
    <p:sldId id="277" r:id="rId6"/>
    <p:sldId id="278" r:id="rId7"/>
    <p:sldId id="279" r:id="rId8"/>
    <p:sldId id="280" r:id="rId9"/>
    <p:sldId id="282" r:id="rId10"/>
    <p:sldId id="281" r:id="rId11"/>
    <p:sldId id="283" r:id="rId12"/>
    <p:sldId id="274" r:id="rId13"/>
    <p:sldId id="258" r:id="rId14"/>
    <p:sldId id="273" r:id="rId15"/>
    <p:sldId id="272" r:id="rId16"/>
    <p:sldId id="259" r:id="rId17"/>
    <p:sldId id="260" r:id="rId18"/>
    <p:sldId id="261" r:id="rId19"/>
    <p:sldId id="262" r:id="rId20"/>
    <p:sldId id="263" r:id="rId21"/>
    <p:sldId id="264" r:id="rId22"/>
    <p:sldId id="265" r:id="rId23"/>
    <p:sldId id="266" r:id="rId24"/>
    <p:sldId id="267" r:id="rId25"/>
    <p:sldId id="268" r:id="rId26"/>
    <p:sldId id="269" r:id="rId27"/>
    <p:sldId id="270" r:id="rId28"/>
    <p:sldId id="271"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785"/>
    <p:restoredTop sz="94673"/>
  </p:normalViewPr>
  <p:slideViewPr>
    <p:cSldViewPr snapToGrid="0">
      <p:cViewPr varScale="1">
        <p:scale>
          <a:sx n="81" d="100"/>
          <a:sy n="81" d="100"/>
        </p:scale>
        <p:origin x="132"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B4CECB-5CBB-0F45-8F23-AED89D4296DD}" type="datetimeFigureOut">
              <a:rPr lang="fr-FR" smtClean="0"/>
              <a:t>11/02/2025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92FD1C-446F-DB41-9B19-89771D95A3BF}" type="slidenum">
              <a:rPr lang="fr-FR" smtClean="0"/>
              <a:t>‹N°›</a:t>
            </a:fld>
            <a:endParaRPr lang="fr-FR"/>
          </a:p>
        </p:txBody>
      </p:sp>
    </p:spTree>
    <p:extLst>
      <p:ext uri="{BB962C8B-B14F-4D97-AF65-F5344CB8AC3E}">
        <p14:creationId xmlns:p14="http://schemas.microsoft.com/office/powerpoint/2010/main" val="3015657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fr-FR"/>
              <a:t>Modifiez le style du titre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2/11/2025</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smtClean="0"/>
              <a:t>‹N°›</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95323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047806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fr-FR"/>
              <a:t>Modifiez le style du titre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3267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85224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fr-FR"/>
              <a:t>Modifiez le style du titre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48A87A34-81AB-432B-8DAE-1953F412C126}" type="datetimeFigureOut">
              <a:rPr lang="en-US" smtClean="0"/>
              <a:t>2/11/2025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23169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fr-FR"/>
              <a:t>Modifiez le style du titre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2/11/2025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576150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fr-FR"/>
              <a:t>Modifiez le style du titre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1447191" y="2824269"/>
            <a:ext cx="4645152" cy="2644457"/>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6412362" y="2821491"/>
            <a:ext cx="4645152" cy="263737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2/11/2025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‹N°›</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2631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2/11/2025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03557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2/11/2025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‹N°›</a:t>
            </a:fld>
            <a:endParaRPr lang="en-US" dirty="0"/>
          </a:p>
        </p:txBody>
      </p:sp>
    </p:spTree>
    <p:extLst>
      <p:ext uri="{BB962C8B-B14F-4D97-AF65-F5344CB8AC3E}">
        <p14:creationId xmlns:p14="http://schemas.microsoft.com/office/powerpoint/2010/main" val="2531958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fr-FR"/>
              <a:t>Modifiez le style du titre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2/11/2025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49117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smtClean="0"/>
              <a:pPr/>
              <a:t>2/11/2025</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03679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smtClean="0"/>
              <a:pPr/>
              <a:t>2/11/2025</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smtClean="0"/>
              <a:pPr/>
              <a:t>‹N°›</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496011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D9014EB7-2361-17AC-0331-51D5746339C5}"/>
              </a:ext>
            </a:extLst>
          </p:cNvPr>
          <p:cNvSpPr txBox="1"/>
          <p:nvPr/>
        </p:nvSpPr>
        <p:spPr>
          <a:xfrm>
            <a:off x="-182880" y="1617785"/>
            <a:ext cx="12191999" cy="3170099"/>
          </a:xfrm>
          <a:prstGeom prst="rect">
            <a:avLst/>
          </a:prstGeom>
          <a:noFill/>
        </p:spPr>
        <p:txBody>
          <a:bodyPr wrap="square" rtlCol="0">
            <a:spAutoFit/>
          </a:bodyPr>
          <a:lstStyle/>
          <a:p>
            <a:pPr algn="ctr"/>
            <a:r>
              <a:rPr lang="fr-FR" sz="4000" b="1" dirty="0"/>
              <a:t>La Justice Pénale Internationale à travers </a:t>
            </a:r>
          </a:p>
          <a:p>
            <a:pPr algn="ctr"/>
            <a:r>
              <a:rPr lang="fr-FR" sz="4000" b="1" dirty="0"/>
              <a:t>la Cour Pénale Spéciale centrafricaine et </a:t>
            </a:r>
          </a:p>
          <a:p>
            <a:pPr algn="ctr"/>
            <a:r>
              <a:rPr lang="fr-FR" sz="4000" b="1" dirty="0"/>
              <a:t>les Chambres Africaines Extraordinaires </a:t>
            </a:r>
          </a:p>
          <a:p>
            <a:pPr algn="ctr"/>
            <a:r>
              <a:rPr lang="fr-FR" sz="4000" b="1" dirty="0"/>
              <a:t>au sein des juridictions sénégalaises : </a:t>
            </a:r>
          </a:p>
          <a:p>
            <a:pPr algn="ctr"/>
            <a:r>
              <a:rPr lang="fr-FR" sz="4000" b="1" dirty="0"/>
              <a:t>enseignements et perspectives </a:t>
            </a:r>
          </a:p>
        </p:txBody>
      </p:sp>
    </p:spTree>
    <p:extLst>
      <p:ext uri="{BB962C8B-B14F-4D97-AF65-F5344CB8AC3E}">
        <p14:creationId xmlns:p14="http://schemas.microsoft.com/office/powerpoint/2010/main" val="281209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39B80-970E-179A-3205-7DDF5E53B13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CB5B915-3241-9F55-1DF8-E411ABF08D43}"/>
              </a:ext>
            </a:extLst>
          </p:cNvPr>
          <p:cNvSpPr>
            <a:spLocks noGrp="1"/>
          </p:cNvSpPr>
          <p:nvPr>
            <p:ph type="title"/>
          </p:nvPr>
        </p:nvSpPr>
        <p:spPr>
          <a:xfrm>
            <a:off x="0" y="804519"/>
            <a:ext cx="12191999" cy="1049235"/>
          </a:xfrm>
        </p:spPr>
        <p:txBody>
          <a:bodyPr/>
          <a:lstStyle/>
          <a:p>
            <a:pPr algn="ctr"/>
            <a:r>
              <a:rPr lang="fr-FR" b="1" dirty="0"/>
              <a:t>Les obligations des avocats</a:t>
            </a:r>
            <a:br>
              <a:rPr lang="fr-FR" b="1" dirty="0"/>
            </a:br>
            <a:r>
              <a:rPr lang="fr-FR" sz="1800" b="1" dirty="0"/>
              <a:t>(SUITE)</a:t>
            </a:r>
            <a:endParaRPr lang="fr-FR" b="1" dirty="0"/>
          </a:p>
        </p:txBody>
      </p:sp>
      <p:sp>
        <p:nvSpPr>
          <p:cNvPr id="3" name="Espace réservé du contenu 2">
            <a:extLst>
              <a:ext uri="{FF2B5EF4-FFF2-40B4-BE49-F238E27FC236}">
                <a16:creationId xmlns:a16="http://schemas.microsoft.com/office/drawing/2014/main" id="{92032222-E6FC-2AA2-FD07-6422D6B6AF52}"/>
              </a:ext>
            </a:extLst>
          </p:cNvPr>
          <p:cNvSpPr>
            <a:spLocks noGrp="1"/>
          </p:cNvSpPr>
          <p:nvPr>
            <p:ph idx="1"/>
          </p:nvPr>
        </p:nvSpPr>
        <p:spPr>
          <a:xfrm>
            <a:off x="1" y="1853754"/>
            <a:ext cx="12191998" cy="4019618"/>
          </a:xfrm>
        </p:spPr>
        <p:txBody>
          <a:bodyPr>
            <a:noAutofit/>
          </a:bodyPr>
          <a:lstStyle/>
          <a:p>
            <a:pPr algn="just"/>
            <a:endParaRPr lang="fr-FR" sz="2400" b="1" dirty="0">
              <a:latin typeface="Gill Sans MT" panose="020B0502020104020203" pitchFamily="34" charset="77"/>
            </a:endParaRPr>
          </a:p>
          <a:p>
            <a:pPr marL="0" indent="0" algn="just">
              <a:buNone/>
            </a:pPr>
            <a:r>
              <a:rPr lang="fr-FR" sz="3200" b="1" dirty="0">
                <a:latin typeface="Gill Sans MT" panose="020B0502020104020203" pitchFamily="34" charset="77"/>
              </a:rPr>
              <a:t>L’obligation de tenir compte du mandat du client. </a:t>
            </a:r>
          </a:p>
          <a:p>
            <a:pPr marL="0" indent="0" algn="just">
              <a:buNone/>
            </a:pPr>
            <a:r>
              <a:rPr lang="fr-FR" sz="3200" dirty="0">
                <a:latin typeface="Gill Sans MT" panose="020B0502020104020203" pitchFamily="34" charset="77"/>
              </a:rPr>
              <a:t>L’avocat exerce librement son ministère et dispose, sous réserve de l’accord de son client, du choix des moyens et de l’argumentation qu’il estime appropriés à la défense des intérêts qui lui sont confiés (Art. 63 al. 3 de la Loi n° 10.006 du 21 juin 2010).</a:t>
            </a:r>
          </a:p>
        </p:txBody>
      </p:sp>
    </p:spTree>
    <p:extLst>
      <p:ext uri="{BB962C8B-B14F-4D97-AF65-F5344CB8AC3E}">
        <p14:creationId xmlns:p14="http://schemas.microsoft.com/office/powerpoint/2010/main" val="656080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BBC03-C1B9-90F1-0DCD-CDA87A2DA2C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A64C90C-4D48-5781-BDFD-D89F1279D046}"/>
              </a:ext>
            </a:extLst>
          </p:cNvPr>
          <p:cNvSpPr>
            <a:spLocks noGrp="1"/>
          </p:cNvSpPr>
          <p:nvPr>
            <p:ph type="title"/>
          </p:nvPr>
        </p:nvSpPr>
        <p:spPr>
          <a:xfrm>
            <a:off x="0" y="804519"/>
            <a:ext cx="12191999" cy="1049235"/>
          </a:xfrm>
        </p:spPr>
        <p:txBody>
          <a:bodyPr/>
          <a:lstStyle/>
          <a:p>
            <a:pPr algn="ctr"/>
            <a:r>
              <a:rPr lang="fr-FR" b="1" dirty="0"/>
              <a:t>Les obligations des avocats</a:t>
            </a:r>
            <a:br>
              <a:rPr lang="fr-FR" b="1" dirty="0"/>
            </a:br>
            <a:r>
              <a:rPr lang="fr-FR" sz="1800" b="1" dirty="0"/>
              <a:t>(FIN)</a:t>
            </a:r>
            <a:endParaRPr lang="fr-FR" b="1" dirty="0"/>
          </a:p>
        </p:txBody>
      </p:sp>
      <p:sp>
        <p:nvSpPr>
          <p:cNvPr id="3" name="Espace réservé du contenu 2">
            <a:extLst>
              <a:ext uri="{FF2B5EF4-FFF2-40B4-BE49-F238E27FC236}">
                <a16:creationId xmlns:a16="http://schemas.microsoft.com/office/drawing/2014/main" id="{151C3E4B-DCD7-1E41-C2F9-77379E635B57}"/>
              </a:ext>
            </a:extLst>
          </p:cNvPr>
          <p:cNvSpPr>
            <a:spLocks noGrp="1"/>
          </p:cNvSpPr>
          <p:nvPr>
            <p:ph idx="1"/>
          </p:nvPr>
        </p:nvSpPr>
        <p:spPr>
          <a:xfrm>
            <a:off x="1" y="1853754"/>
            <a:ext cx="12191998" cy="4019618"/>
          </a:xfrm>
        </p:spPr>
        <p:txBody>
          <a:bodyPr>
            <a:noAutofit/>
          </a:bodyPr>
          <a:lstStyle/>
          <a:p>
            <a:pPr marL="0" indent="0" algn="just">
              <a:buNone/>
            </a:pPr>
            <a:r>
              <a:rPr lang="fr-FR" sz="2400" b="1" dirty="0">
                <a:latin typeface="Gill Sans MT" panose="020B0502020104020203" pitchFamily="34" charset="77"/>
              </a:rPr>
              <a:t>Le secret professionnel. </a:t>
            </a:r>
          </a:p>
          <a:p>
            <a:pPr marL="0" indent="0" algn="just">
              <a:buNone/>
            </a:pPr>
            <a:r>
              <a:rPr lang="fr-FR" sz="2400" dirty="0">
                <a:latin typeface="Gill Sans MT" panose="020B0502020104020203" pitchFamily="34" charset="77"/>
              </a:rPr>
              <a:t>L’avocat, qu’il soit conseiller ou défenseur, est tenu de conserver le secret le plus absolu sur tout ce qui concerne sa relation avec un client, quand bien même le client l’en aurait expressément délié. Cette obligation demeure après qu’ait pris fin la relation de l’avocat et de son client ou lorsque l’avocat a cessé d’exercer sa possession. Elle s’impose à ses collaborateurs, qu’ils soient ou non avocats. Cependant, aucun avocat ne pourra se prévaloir du secret professionnel pour couvrir une infraction qu’il aurait personnellement commise (Art. 67 de la Loi n° 10.006 du 21 juin 2010).</a:t>
            </a:r>
          </a:p>
        </p:txBody>
      </p:sp>
    </p:spTree>
    <p:extLst>
      <p:ext uri="{BB962C8B-B14F-4D97-AF65-F5344CB8AC3E}">
        <p14:creationId xmlns:p14="http://schemas.microsoft.com/office/powerpoint/2010/main" val="4292347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7432E-EB64-1BA5-3FCA-7E0A78A842F9}"/>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408BF392-6655-3497-E801-7A2783B21730}"/>
              </a:ext>
            </a:extLst>
          </p:cNvPr>
          <p:cNvSpPr txBox="1"/>
          <p:nvPr/>
        </p:nvSpPr>
        <p:spPr>
          <a:xfrm>
            <a:off x="1" y="1659988"/>
            <a:ext cx="12192000" cy="1323439"/>
          </a:xfrm>
          <a:prstGeom prst="rect">
            <a:avLst/>
          </a:prstGeom>
          <a:noFill/>
        </p:spPr>
        <p:txBody>
          <a:bodyPr wrap="square" rtlCol="0">
            <a:spAutoFit/>
          </a:bodyPr>
          <a:lstStyle/>
          <a:p>
            <a:pPr algn="ctr"/>
            <a:r>
              <a:rPr lang="fr-FR" sz="4000" b="1" dirty="0"/>
              <a:t>II. Les droits de la défense </a:t>
            </a:r>
          </a:p>
          <a:p>
            <a:pPr algn="ctr"/>
            <a:r>
              <a:rPr lang="fr-FR" sz="4000" b="1" dirty="0"/>
              <a:t>dans le procès pénal international</a:t>
            </a:r>
            <a:endParaRPr lang="fr-FR" sz="4000" dirty="0"/>
          </a:p>
        </p:txBody>
      </p:sp>
      <p:sp>
        <p:nvSpPr>
          <p:cNvPr id="3" name="ZoneTexte 2">
            <a:extLst>
              <a:ext uri="{FF2B5EF4-FFF2-40B4-BE49-F238E27FC236}">
                <a16:creationId xmlns:a16="http://schemas.microsoft.com/office/drawing/2014/main" id="{8360AB45-6FA6-A599-8593-4BB74B41D7DC}"/>
              </a:ext>
            </a:extLst>
          </p:cNvPr>
          <p:cNvSpPr txBox="1"/>
          <p:nvPr/>
        </p:nvSpPr>
        <p:spPr>
          <a:xfrm>
            <a:off x="0" y="4828680"/>
            <a:ext cx="12656234" cy="769441"/>
          </a:xfrm>
          <a:prstGeom prst="rect">
            <a:avLst/>
          </a:prstGeom>
          <a:noFill/>
        </p:spPr>
        <p:txBody>
          <a:bodyPr wrap="square" rtlCol="0">
            <a:spAutoFit/>
          </a:bodyPr>
          <a:lstStyle/>
          <a:p>
            <a:pPr algn="ctr"/>
            <a:r>
              <a:rPr lang="fr-FR" sz="4400" b="1" dirty="0"/>
              <a:t>Un procès équitable</a:t>
            </a:r>
          </a:p>
        </p:txBody>
      </p:sp>
    </p:spTree>
    <p:extLst>
      <p:ext uri="{BB962C8B-B14F-4D97-AF65-F5344CB8AC3E}">
        <p14:creationId xmlns:p14="http://schemas.microsoft.com/office/powerpoint/2010/main" val="773770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3"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
                                        <p:tgtEl>
                                          <p:spTgt spid="3"/>
                                        </p:tgtEl>
                                      </p:cBhvr>
                                    </p:animEffect>
                                    <p:anim calcmode="lin" valueType="num">
                                      <p:cBhvr>
                                        <p:cTn id="15" dur="400" fill="hold"/>
                                        <p:tgtEl>
                                          <p:spTgt spid="3"/>
                                        </p:tgtEl>
                                        <p:attrNameLst>
                                          <p:attrName>ppt_x</p:attrName>
                                        </p:attrNameLst>
                                      </p:cBhvr>
                                      <p:tavLst>
                                        <p:tav tm="0">
                                          <p:val>
                                            <p:strVal val="#ppt_x"/>
                                          </p:val>
                                        </p:tav>
                                        <p:tav tm="100000">
                                          <p:val>
                                            <p:strVal val="#ppt_x"/>
                                          </p:val>
                                        </p:tav>
                                      </p:tavLst>
                                    </p:anim>
                                    <p:anim calcmode="lin" valueType="num">
                                      <p:cBhvr>
                                        <p:cTn id="16" dur="400" fill="hold"/>
                                        <p:tgtEl>
                                          <p:spTgt spid="3"/>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FDD347-635B-960D-F1AA-D2D6DFBC65F0}"/>
              </a:ext>
            </a:extLst>
          </p:cNvPr>
          <p:cNvSpPr>
            <a:spLocks noGrp="1"/>
          </p:cNvSpPr>
          <p:nvPr>
            <p:ph type="title"/>
          </p:nvPr>
        </p:nvSpPr>
        <p:spPr>
          <a:xfrm>
            <a:off x="0" y="804519"/>
            <a:ext cx="12191999" cy="1703154"/>
          </a:xfrm>
        </p:spPr>
        <p:txBody>
          <a:bodyPr>
            <a:normAutofit/>
          </a:bodyPr>
          <a:lstStyle/>
          <a:p>
            <a:pPr algn="ctr"/>
            <a:r>
              <a:rPr lang="fr-FR" sz="2800" dirty="0">
                <a:solidFill>
                  <a:srgbClr val="000000"/>
                </a:solidFill>
                <a:latin typeface="Gill Sans MT" panose="020B0502020104020203" pitchFamily="34" charset="77"/>
              </a:rPr>
              <a:t>Peut-on parler de justice et défendre les droits de l’Homme sans s’intéresser au droit des accusés à un procès équitable ?</a:t>
            </a:r>
            <a:endParaRPr lang="fr-FR" sz="2800" dirty="0">
              <a:latin typeface="Gill Sans MT" panose="020B0502020104020203" pitchFamily="34" charset="77"/>
            </a:endParaRPr>
          </a:p>
        </p:txBody>
      </p:sp>
      <p:sp>
        <p:nvSpPr>
          <p:cNvPr id="3" name="Espace réservé du contenu 2">
            <a:extLst>
              <a:ext uri="{FF2B5EF4-FFF2-40B4-BE49-F238E27FC236}">
                <a16:creationId xmlns:a16="http://schemas.microsoft.com/office/drawing/2014/main" id="{6F495341-9474-F529-9F39-18732157AB58}"/>
              </a:ext>
            </a:extLst>
          </p:cNvPr>
          <p:cNvSpPr>
            <a:spLocks noGrp="1"/>
          </p:cNvSpPr>
          <p:nvPr>
            <p:ph idx="1"/>
          </p:nvPr>
        </p:nvSpPr>
        <p:spPr>
          <a:xfrm>
            <a:off x="0" y="1853754"/>
            <a:ext cx="12288981" cy="4019618"/>
          </a:xfrm>
        </p:spPr>
        <p:txBody>
          <a:bodyPr>
            <a:noAutofit/>
          </a:bodyPr>
          <a:lstStyle/>
          <a:p>
            <a:pPr marL="0" indent="0" algn="just">
              <a:buNone/>
            </a:pPr>
            <a:endParaRPr lang="fr-FR" sz="2400" dirty="0">
              <a:solidFill>
                <a:srgbClr val="000000"/>
              </a:solidFill>
              <a:latin typeface="TimesNewRomanPSMT"/>
            </a:endParaRPr>
          </a:p>
          <a:p>
            <a:pPr marL="0" indent="0" algn="just">
              <a:buNone/>
            </a:pPr>
            <a:r>
              <a:rPr lang="fr-FR" sz="3200" dirty="0">
                <a:solidFill>
                  <a:srgbClr val="000000"/>
                </a:solidFill>
                <a:latin typeface="Gill Sans MT" panose="020B0502020104020203" pitchFamily="34" charset="77"/>
              </a:rPr>
              <a:t>Comme le rappelait l’ancien Ambassadeur pour les droits de l’homme, François </a:t>
            </a:r>
            <a:r>
              <a:rPr lang="fr-FR" sz="3200" dirty="0" err="1">
                <a:solidFill>
                  <a:srgbClr val="000000"/>
                </a:solidFill>
                <a:latin typeface="Gill Sans MT" panose="020B0502020104020203" pitchFamily="34" charset="77"/>
              </a:rPr>
              <a:t>Zimeray</a:t>
            </a:r>
            <a:r>
              <a:rPr lang="fr-FR" sz="3200" dirty="0">
                <a:solidFill>
                  <a:srgbClr val="000000"/>
                </a:solidFill>
                <a:latin typeface="Gill Sans MT" panose="020B0502020104020203" pitchFamily="34" charset="77"/>
              </a:rPr>
              <a:t>, « </a:t>
            </a:r>
            <a:r>
              <a:rPr lang="fr-FR" sz="3200" i="1" dirty="0">
                <a:solidFill>
                  <a:srgbClr val="000000"/>
                </a:solidFill>
                <a:latin typeface="Gill Sans MT" panose="020B0502020104020203" pitchFamily="34" charset="77"/>
              </a:rPr>
              <a:t>c’est tout le paradoxe des droits de l’Homme d’être au départ instaurés pour protéger les victimes (notamment leur droit à la vie) mais de prendre tout leur sens dans la défense des accusés </a:t>
            </a:r>
            <a:r>
              <a:rPr lang="fr-FR" sz="3200" dirty="0">
                <a:solidFill>
                  <a:srgbClr val="000000"/>
                </a:solidFill>
                <a:latin typeface="Gill Sans MT" panose="020B0502020104020203" pitchFamily="34" charset="77"/>
              </a:rPr>
              <a:t>».</a:t>
            </a:r>
            <a:endParaRPr lang="fr-FR" sz="3200" dirty="0">
              <a:latin typeface="Gill Sans MT" panose="020B0502020104020203" pitchFamily="34" charset="77"/>
            </a:endParaRPr>
          </a:p>
        </p:txBody>
      </p:sp>
    </p:spTree>
    <p:extLst>
      <p:ext uri="{BB962C8B-B14F-4D97-AF65-F5344CB8AC3E}">
        <p14:creationId xmlns:p14="http://schemas.microsoft.com/office/powerpoint/2010/main" val="2719410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CB924-A6A6-2043-74B4-CAF3CFCCA24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2580786-8711-D57C-B173-829B517454FE}"/>
              </a:ext>
            </a:extLst>
          </p:cNvPr>
          <p:cNvSpPr>
            <a:spLocks noGrp="1"/>
          </p:cNvSpPr>
          <p:nvPr>
            <p:ph type="title"/>
          </p:nvPr>
        </p:nvSpPr>
        <p:spPr>
          <a:xfrm>
            <a:off x="0" y="804519"/>
            <a:ext cx="12191999" cy="1049235"/>
          </a:xfrm>
        </p:spPr>
        <p:txBody>
          <a:bodyPr/>
          <a:lstStyle/>
          <a:p>
            <a:pPr algn="ctr"/>
            <a:r>
              <a:rPr lang="fr-FR" b="1" dirty="0"/>
              <a:t>LA GRAVITÉ DES FAITS NE SAURAIT PRIVER L’ACCUSÉ DE SES DROITS FONDAMENTAUX</a:t>
            </a:r>
          </a:p>
        </p:txBody>
      </p:sp>
      <p:sp>
        <p:nvSpPr>
          <p:cNvPr id="3" name="Espace réservé du contenu 2">
            <a:extLst>
              <a:ext uri="{FF2B5EF4-FFF2-40B4-BE49-F238E27FC236}">
                <a16:creationId xmlns:a16="http://schemas.microsoft.com/office/drawing/2014/main" id="{163E9B1E-AF14-75E3-074B-132702E27304}"/>
              </a:ext>
            </a:extLst>
          </p:cNvPr>
          <p:cNvSpPr>
            <a:spLocks noGrp="1"/>
          </p:cNvSpPr>
          <p:nvPr>
            <p:ph idx="1"/>
          </p:nvPr>
        </p:nvSpPr>
        <p:spPr>
          <a:xfrm>
            <a:off x="1451579" y="1853754"/>
            <a:ext cx="9603275" cy="4019618"/>
          </a:xfrm>
        </p:spPr>
        <p:txBody>
          <a:bodyPr>
            <a:noAutofit/>
          </a:bodyPr>
          <a:lstStyle/>
          <a:p>
            <a:pPr marL="0" indent="0" algn="just">
              <a:buNone/>
            </a:pPr>
            <a:r>
              <a:rPr lang="fr-FR" sz="2400" dirty="0">
                <a:solidFill>
                  <a:srgbClr val="000000"/>
                </a:solidFill>
                <a:latin typeface="Gill Sans MT" panose="020B0502020104020203" pitchFamily="34" charset="77"/>
              </a:rPr>
              <a:t>Il est intéressant de relever la motivation retenue par la Cour européenne des droits de l’homme (CEDH, Papon c/ France, 25 juillet 2002, par. 98) lorsqu’elle est entrée en voie de condamnation à l’encontre de l’État français dans l’affaire qui l’opposait à Maurice Papon : «</a:t>
            </a:r>
            <a:r>
              <a:rPr lang="fr-FR" sz="2400" i="1" dirty="0">
                <a:solidFill>
                  <a:srgbClr val="000000"/>
                </a:solidFill>
                <a:latin typeface="Gill Sans MT" panose="020B0502020104020203" pitchFamily="34" charset="77"/>
              </a:rPr>
              <a:t> la circonstance que le requérant a été poursuivi et condamné pour complicité de crimes contre l'humanité ne le prive pas de la garantie des droits et libertés de la Convention (Koch c. Allemagne, no 1270/61, décision de la Commission du 8 mars 1962, Annuaire 5, p. 135). </a:t>
            </a:r>
            <a:r>
              <a:rPr lang="fr-FR" sz="2400" dirty="0">
                <a:solidFill>
                  <a:srgbClr val="000000"/>
                </a:solidFill>
                <a:latin typeface="Gill Sans MT" panose="020B0502020104020203" pitchFamily="34" charset="77"/>
              </a:rPr>
              <a:t>»</a:t>
            </a:r>
            <a:endParaRPr lang="fr-FR" sz="2400" dirty="0">
              <a:latin typeface="Gill Sans MT" panose="020B0502020104020203" pitchFamily="34" charset="77"/>
            </a:endParaRPr>
          </a:p>
        </p:txBody>
      </p:sp>
    </p:spTree>
    <p:extLst>
      <p:ext uri="{BB962C8B-B14F-4D97-AF65-F5344CB8AC3E}">
        <p14:creationId xmlns:p14="http://schemas.microsoft.com/office/powerpoint/2010/main" val="4186160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BADB7F-3796-2410-FECF-F883A3CBD8A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6B93BD3-4651-4EC7-865F-72B3ED6F0868}"/>
              </a:ext>
            </a:extLst>
          </p:cNvPr>
          <p:cNvSpPr>
            <a:spLocks noGrp="1"/>
          </p:cNvSpPr>
          <p:nvPr>
            <p:ph type="title"/>
          </p:nvPr>
        </p:nvSpPr>
        <p:spPr>
          <a:xfrm>
            <a:off x="0" y="804519"/>
            <a:ext cx="12191999" cy="1049235"/>
          </a:xfrm>
        </p:spPr>
        <p:txBody>
          <a:bodyPr/>
          <a:lstStyle/>
          <a:p>
            <a:pPr algn="ctr"/>
            <a:r>
              <a:rPr lang="fr-FR" b="1" dirty="0"/>
              <a:t>La naissance du procès équitable</a:t>
            </a:r>
          </a:p>
        </p:txBody>
      </p:sp>
      <p:sp>
        <p:nvSpPr>
          <p:cNvPr id="3" name="Espace réservé du contenu 2">
            <a:extLst>
              <a:ext uri="{FF2B5EF4-FFF2-40B4-BE49-F238E27FC236}">
                <a16:creationId xmlns:a16="http://schemas.microsoft.com/office/drawing/2014/main" id="{094BC177-D607-5172-BE15-0FFFE92732B8}"/>
              </a:ext>
            </a:extLst>
          </p:cNvPr>
          <p:cNvSpPr>
            <a:spLocks noGrp="1"/>
          </p:cNvSpPr>
          <p:nvPr>
            <p:ph idx="1"/>
          </p:nvPr>
        </p:nvSpPr>
        <p:spPr>
          <a:xfrm>
            <a:off x="1451579" y="1853754"/>
            <a:ext cx="9603275" cy="4019618"/>
          </a:xfrm>
        </p:spPr>
        <p:txBody>
          <a:bodyPr>
            <a:noAutofit/>
          </a:bodyPr>
          <a:lstStyle/>
          <a:p>
            <a:pPr algn="just"/>
            <a:r>
              <a:rPr lang="fr-FR" dirty="0"/>
              <a:t>L’exigence du caractère équitable du procès résulte, en tant que telle et pour la première fois, de </a:t>
            </a:r>
            <a:r>
              <a:rPr lang="fr-FR" b="1" dirty="0"/>
              <a:t>l’article 10 de la Déclaration universelle des droits de l’Homme </a:t>
            </a:r>
            <a:r>
              <a:rPr lang="fr-FR" dirty="0"/>
              <a:t>adoptée par l'Assemblée générale des Nations unies le 10 décembre 1948 laquelle, le proclamaient les rédacteurs, est « </a:t>
            </a:r>
            <a:r>
              <a:rPr lang="fr-FR" i="1" dirty="0"/>
              <a:t>l'idéal commun à atteindre par tous les peuples et toutes les nations </a:t>
            </a:r>
            <a:r>
              <a:rPr lang="fr-FR" dirty="0"/>
              <a:t>».</a:t>
            </a:r>
          </a:p>
          <a:p>
            <a:pPr algn="just"/>
            <a:r>
              <a:rPr lang="fr-FR" dirty="0"/>
              <a:t>Toutefois, si l’expression « procès équitable » est relativement récente, les composantes d’un tel procès constituent une quête ancienne, constante et universelle. Le </a:t>
            </a:r>
            <a:r>
              <a:rPr lang="fr-FR" b="1" dirty="0"/>
              <a:t>Code d’</a:t>
            </a:r>
            <a:r>
              <a:rPr lang="fr-FR" b="1" dirty="0" err="1"/>
              <a:t>Urukagina</a:t>
            </a:r>
            <a:r>
              <a:rPr lang="fr-FR" b="1" dirty="0"/>
              <a:t> </a:t>
            </a:r>
            <a:r>
              <a:rPr lang="fr-FR" dirty="0"/>
              <a:t>qui date de 2350 av JC a été le premier à faire figurer le concept de liberté. Trois siècles plus tard, </a:t>
            </a:r>
            <a:r>
              <a:rPr lang="fr-FR" b="1" dirty="0"/>
              <a:t>le Code d’Ur Nammu </a:t>
            </a:r>
            <a:r>
              <a:rPr lang="fr-FR" dirty="0"/>
              <a:t>mettait en place des juges spécialisés, un témoignage sous serment et devait instaurer le concept de proportionnalité quant aux dommages et intérêts.</a:t>
            </a:r>
          </a:p>
        </p:txBody>
      </p:sp>
    </p:spTree>
    <p:extLst>
      <p:ext uri="{BB962C8B-B14F-4D97-AF65-F5344CB8AC3E}">
        <p14:creationId xmlns:p14="http://schemas.microsoft.com/office/powerpoint/2010/main" val="1606391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C3021-8495-DF8E-35C0-6F8EF3EF4FF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0125AA3-6454-C199-B1AA-C0253CF06BED}"/>
              </a:ext>
            </a:extLst>
          </p:cNvPr>
          <p:cNvSpPr>
            <a:spLocks noGrp="1"/>
          </p:cNvSpPr>
          <p:nvPr>
            <p:ph type="title"/>
          </p:nvPr>
        </p:nvSpPr>
        <p:spPr>
          <a:xfrm>
            <a:off x="0" y="804519"/>
            <a:ext cx="12191999" cy="1049235"/>
          </a:xfrm>
        </p:spPr>
        <p:txBody>
          <a:bodyPr/>
          <a:lstStyle/>
          <a:p>
            <a:pPr algn="ctr"/>
            <a:r>
              <a:rPr lang="fr-FR" b="1" dirty="0"/>
              <a:t>Les sources NATIONALES</a:t>
            </a:r>
          </a:p>
        </p:txBody>
      </p:sp>
      <p:sp>
        <p:nvSpPr>
          <p:cNvPr id="3" name="Espace réservé du contenu 2">
            <a:extLst>
              <a:ext uri="{FF2B5EF4-FFF2-40B4-BE49-F238E27FC236}">
                <a16:creationId xmlns:a16="http://schemas.microsoft.com/office/drawing/2014/main" id="{F455D31E-F122-9571-9C68-90C25149AF9E}"/>
              </a:ext>
            </a:extLst>
          </p:cNvPr>
          <p:cNvSpPr>
            <a:spLocks noGrp="1"/>
          </p:cNvSpPr>
          <p:nvPr>
            <p:ph idx="1"/>
          </p:nvPr>
        </p:nvSpPr>
        <p:spPr>
          <a:xfrm>
            <a:off x="1451579" y="1853754"/>
            <a:ext cx="9603275" cy="4019618"/>
          </a:xfrm>
        </p:spPr>
        <p:txBody>
          <a:bodyPr>
            <a:noAutofit/>
          </a:bodyPr>
          <a:lstStyle/>
          <a:p>
            <a:pPr algn="just"/>
            <a:r>
              <a:rPr lang="fr-FR" b="1" dirty="0">
                <a:latin typeface="Gill Sans MT" panose="020B0502020104020203" pitchFamily="34" charset="77"/>
                <a:cs typeface="Times New Roman" panose="02020603050405020304" pitchFamily="18" charset="0"/>
              </a:rPr>
              <a:t>L’article 5 B) du RPP </a:t>
            </a:r>
            <a:r>
              <a:rPr lang="fr-FR" dirty="0">
                <a:latin typeface="Gill Sans MT" panose="020B0502020104020203" pitchFamily="34" charset="77"/>
                <a:cs typeface="Times New Roman" panose="02020603050405020304" pitchFamily="18" charset="0"/>
              </a:rPr>
              <a:t>: « </a:t>
            </a:r>
            <a:r>
              <a:rPr lang="fr-FR" i="1" dirty="0">
                <a:solidFill>
                  <a:srgbClr val="000000"/>
                </a:solidFill>
                <a:latin typeface="Gill Sans MT" panose="020B0502020104020203" pitchFamily="34" charset="77"/>
                <a:cs typeface="Times New Roman" panose="02020603050405020304" pitchFamily="18" charset="0"/>
              </a:rPr>
              <a:t>L’accusé a droit à ce que sa cause soit entendue </a:t>
            </a:r>
            <a:r>
              <a:rPr lang="fr-FR" b="1" i="1" dirty="0">
                <a:latin typeface="Gill Sans MT" panose="020B0502020104020203" pitchFamily="34" charset="77"/>
                <a:cs typeface="Times New Roman" panose="02020603050405020304" pitchFamily="18" charset="0"/>
              </a:rPr>
              <a:t>équitablement </a:t>
            </a:r>
            <a:r>
              <a:rPr lang="fr-FR" dirty="0">
                <a:latin typeface="Gill Sans MT" panose="020B0502020104020203" pitchFamily="34" charset="77"/>
                <a:cs typeface="Times New Roman" panose="02020603050405020304" pitchFamily="18" charset="0"/>
              </a:rPr>
              <a:t>» ; </a:t>
            </a:r>
          </a:p>
          <a:p>
            <a:pPr algn="just"/>
            <a:r>
              <a:rPr lang="fr-FR" b="1" dirty="0">
                <a:latin typeface="Gill Sans MT" panose="020B0502020104020203" pitchFamily="34" charset="77"/>
                <a:cs typeface="Times New Roman" panose="02020603050405020304" pitchFamily="18" charset="0"/>
              </a:rPr>
              <a:t>L’article 7 du RPP </a:t>
            </a:r>
            <a:r>
              <a:rPr lang="fr-FR" dirty="0">
                <a:latin typeface="Gill Sans MT" panose="020B0502020104020203" pitchFamily="34" charset="77"/>
                <a:cs typeface="Times New Roman" panose="02020603050405020304" pitchFamily="18" charset="0"/>
              </a:rPr>
              <a:t>: « Quiconque a été jugé par une autre juridiction nationale pour un comportement relevant aussi de la compétence de la Cour ne peut être jugé par la Cour que si la procédure devant l’autre juridiction n’a pas été </a:t>
            </a:r>
            <a:r>
              <a:rPr lang="fr-FR" dirty="0">
                <a:solidFill>
                  <a:srgbClr val="000000"/>
                </a:solidFill>
                <a:latin typeface="Gill Sans MT" panose="020B0502020104020203" pitchFamily="34" charset="77"/>
                <a:cs typeface="Times New Roman" panose="02020603050405020304" pitchFamily="18" charset="0"/>
              </a:rPr>
              <a:t>menée de manière indépendante ou impartiale, </a:t>
            </a:r>
            <a:r>
              <a:rPr lang="fr-FR" b="1" dirty="0">
                <a:solidFill>
                  <a:srgbClr val="000000"/>
                </a:solidFill>
                <a:latin typeface="Gill Sans MT" panose="020B0502020104020203" pitchFamily="34" charset="77"/>
                <a:cs typeface="Times New Roman" panose="02020603050405020304" pitchFamily="18" charset="0"/>
              </a:rPr>
              <a:t>dans le respect des garanties d’un procès équitable prévues par le droit international</a:t>
            </a:r>
            <a:r>
              <a:rPr lang="fr-FR" dirty="0">
                <a:solidFill>
                  <a:srgbClr val="000000"/>
                </a:solidFill>
                <a:latin typeface="Gill Sans MT" panose="020B0502020104020203" pitchFamily="34" charset="77"/>
                <a:cs typeface="Times New Roman" panose="02020603050405020304" pitchFamily="18" charset="0"/>
              </a:rPr>
              <a:t>, mais d’une manière qui, dans les circonstances, était incompatible avec l’intention de traduire l’intéressé en justice. »</a:t>
            </a:r>
            <a:endParaRPr lang="fr-FR" dirty="0">
              <a:latin typeface="Gill Sans MT" panose="020B0502020104020203" pitchFamily="34" charset="77"/>
              <a:cs typeface="Times New Roman" panose="02020603050405020304" pitchFamily="18" charset="0"/>
            </a:endParaRPr>
          </a:p>
          <a:p>
            <a:pPr algn="just"/>
            <a:r>
              <a:rPr lang="fr-FR" b="1" dirty="0">
                <a:latin typeface="Gill Sans MT" panose="020B0502020104020203" pitchFamily="34" charset="77"/>
                <a:cs typeface="Times New Roman" panose="02020603050405020304" pitchFamily="18" charset="0"/>
              </a:rPr>
              <a:t>Les articles 118 C), 151 B), 166 et 167 </a:t>
            </a:r>
            <a:r>
              <a:rPr lang="fr-FR" dirty="0">
                <a:latin typeface="Gill Sans MT" panose="020B0502020104020203" pitchFamily="34" charset="77"/>
                <a:cs typeface="Times New Roman" panose="02020603050405020304" pitchFamily="18" charset="0"/>
              </a:rPr>
              <a:t>du RPP,  relatives à la tenue des débats ainsi que à l’administration de la preuve au cours du procès en Assises. </a:t>
            </a:r>
          </a:p>
        </p:txBody>
      </p:sp>
    </p:spTree>
    <p:extLst>
      <p:ext uri="{BB962C8B-B14F-4D97-AF65-F5344CB8AC3E}">
        <p14:creationId xmlns:p14="http://schemas.microsoft.com/office/powerpoint/2010/main" val="3189717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3"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3"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3"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3"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3F68B2-8C26-764A-8B99-84442E3E531F}"/>
              </a:ext>
            </a:extLst>
          </p:cNvPr>
          <p:cNvSpPr>
            <a:spLocks noGrp="1"/>
          </p:cNvSpPr>
          <p:nvPr>
            <p:ph type="title"/>
          </p:nvPr>
        </p:nvSpPr>
        <p:spPr>
          <a:xfrm>
            <a:off x="0" y="804520"/>
            <a:ext cx="12191999" cy="788754"/>
          </a:xfrm>
        </p:spPr>
        <p:txBody>
          <a:bodyPr>
            <a:normAutofit/>
          </a:bodyPr>
          <a:lstStyle/>
          <a:p>
            <a:pPr algn="ctr"/>
            <a:r>
              <a:rPr lang="fr-FR" sz="3600" b="1" dirty="0"/>
              <a:t>LES SOURCES INTERNATIONALES</a:t>
            </a:r>
          </a:p>
        </p:txBody>
      </p:sp>
      <p:sp>
        <p:nvSpPr>
          <p:cNvPr id="3" name="Espace réservé du contenu 2">
            <a:extLst>
              <a:ext uri="{FF2B5EF4-FFF2-40B4-BE49-F238E27FC236}">
                <a16:creationId xmlns:a16="http://schemas.microsoft.com/office/drawing/2014/main" id="{021127A2-91A7-3518-58E1-14BF3114CA24}"/>
              </a:ext>
            </a:extLst>
          </p:cNvPr>
          <p:cNvSpPr>
            <a:spLocks noGrp="1"/>
          </p:cNvSpPr>
          <p:nvPr>
            <p:ph idx="1"/>
          </p:nvPr>
        </p:nvSpPr>
        <p:spPr>
          <a:xfrm>
            <a:off x="1451579" y="2015732"/>
            <a:ext cx="9603275" cy="4037748"/>
          </a:xfrm>
        </p:spPr>
        <p:txBody>
          <a:bodyPr>
            <a:normAutofit fontScale="77500" lnSpcReduction="20000"/>
          </a:bodyPr>
          <a:lstStyle/>
          <a:p>
            <a:pPr algn="just"/>
            <a:r>
              <a:rPr lang="fr-FR" sz="2800" b="1" dirty="0"/>
              <a:t>Les article 10 et 11 de la Déclaration universelle des droits de l’homme. </a:t>
            </a:r>
          </a:p>
          <a:p>
            <a:pPr algn="just"/>
            <a:r>
              <a:rPr lang="fr-FR" sz="2800" b="1" dirty="0"/>
              <a:t>L’article 14 du Pacte international relatif aux droits civils et politiques.</a:t>
            </a:r>
          </a:p>
          <a:p>
            <a:pPr algn="just"/>
            <a:r>
              <a:rPr lang="fr-FR" sz="2800" b="1" dirty="0"/>
              <a:t>L’article 7 de la Charte africaine des droits de l’homme et des peuples.</a:t>
            </a:r>
          </a:p>
          <a:p>
            <a:pPr algn="just"/>
            <a:r>
              <a:rPr lang="fr-FR" sz="2800" b="1" dirty="0"/>
              <a:t>Les articles 20.1 et 91 b) du RPP applicable devant la CPI. </a:t>
            </a:r>
          </a:p>
          <a:p>
            <a:pPr algn="just"/>
            <a:r>
              <a:rPr lang="fr-FR" sz="2800" b="1" dirty="0"/>
              <a:t>L’article 67 en particulier, ainsi que de manière plus générale, les articles 17.2, 20.3 b), 64.2, 64.8 b), 68.1, 68.5 et 82 d) du Statut de Rome. </a:t>
            </a:r>
          </a:p>
          <a:p>
            <a:endParaRPr lang="fr-FR" dirty="0"/>
          </a:p>
        </p:txBody>
      </p:sp>
    </p:spTree>
    <p:extLst>
      <p:ext uri="{BB962C8B-B14F-4D97-AF65-F5344CB8AC3E}">
        <p14:creationId xmlns:p14="http://schemas.microsoft.com/office/powerpoint/2010/main" val="339948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barn(inVertical)">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barn(inVertical)">
                                      <p:cBhvr>
                                        <p:cTn id="3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989B93-1B00-599C-41F4-5641E0EE75B1}"/>
              </a:ext>
            </a:extLst>
          </p:cNvPr>
          <p:cNvSpPr>
            <a:spLocks noGrp="1"/>
          </p:cNvSpPr>
          <p:nvPr>
            <p:ph type="title"/>
          </p:nvPr>
        </p:nvSpPr>
        <p:spPr/>
        <p:txBody>
          <a:bodyPr>
            <a:noAutofit/>
          </a:bodyPr>
          <a:lstStyle/>
          <a:p>
            <a:pPr algn="ctr"/>
            <a:r>
              <a:rPr lang="fr-FR" sz="3600" b="1" dirty="0"/>
              <a:t>LES COMPOSANTES DU PROCÈS ÉQUITABLE</a:t>
            </a:r>
          </a:p>
        </p:txBody>
      </p:sp>
      <p:sp>
        <p:nvSpPr>
          <p:cNvPr id="3" name="Espace réservé du contenu 2">
            <a:extLst>
              <a:ext uri="{FF2B5EF4-FFF2-40B4-BE49-F238E27FC236}">
                <a16:creationId xmlns:a16="http://schemas.microsoft.com/office/drawing/2014/main" id="{299EA02C-F598-B3E4-885B-09919C5639D6}"/>
              </a:ext>
            </a:extLst>
          </p:cNvPr>
          <p:cNvSpPr>
            <a:spLocks noGrp="1"/>
          </p:cNvSpPr>
          <p:nvPr>
            <p:ph idx="1"/>
          </p:nvPr>
        </p:nvSpPr>
        <p:spPr/>
        <p:txBody>
          <a:bodyPr>
            <a:normAutofit fontScale="92500" lnSpcReduction="10000"/>
          </a:bodyPr>
          <a:lstStyle/>
          <a:p>
            <a:pPr marL="0" indent="0" algn="ctr">
              <a:buNone/>
            </a:pPr>
            <a:r>
              <a:rPr lang="fr-FR" sz="4000" dirty="0"/>
              <a:t>En définitif, bien que les composantes du droit à un procès équitable émanent de différentes sources, elles recouvrent les mêmes garanties : celles dont l’effectivité est inhérente au caractère démocratique d’un État.</a:t>
            </a:r>
          </a:p>
          <a:p>
            <a:pPr marL="0" indent="0" algn="just">
              <a:buNone/>
            </a:pPr>
            <a:endParaRPr lang="fr-FR" dirty="0"/>
          </a:p>
          <a:p>
            <a:pPr algn="just"/>
            <a:endParaRPr lang="fr-FR" dirty="0"/>
          </a:p>
          <a:p>
            <a:pPr marL="0" indent="0">
              <a:buNone/>
            </a:pPr>
            <a:endParaRPr lang="fr-FR" dirty="0"/>
          </a:p>
        </p:txBody>
      </p:sp>
    </p:spTree>
    <p:extLst>
      <p:ext uri="{BB962C8B-B14F-4D97-AF65-F5344CB8AC3E}">
        <p14:creationId xmlns:p14="http://schemas.microsoft.com/office/powerpoint/2010/main" val="3765924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0014B18-9724-CFE2-4BA9-852DF03BBF9F}"/>
              </a:ext>
            </a:extLst>
          </p:cNvPr>
          <p:cNvSpPr>
            <a:spLocks noGrp="1"/>
          </p:cNvSpPr>
          <p:nvPr>
            <p:ph type="title"/>
          </p:nvPr>
        </p:nvSpPr>
        <p:spPr>
          <a:xfrm>
            <a:off x="1451579" y="804520"/>
            <a:ext cx="9603275" cy="869536"/>
          </a:xfrm>
        </p:spPr>
        <p:txBody>
          <a:bodyPr>
            <a:normAutofit/>
          </a:bodyPr>
          <a:lstStyle/>
          <a:p>
            <a:pPr algn="ctr"/>
            <a:r>
              <a:rPr lang="fr-FR" sz="3600" b="1" dirty="0"/>
              <a:t>La présomption d’INNOCENCE</a:t>
            </a:r>
          </a:p>
        </p:txBody>
      </p:sp>
      <p:sp>
        <p:nvSpPr>
          <p:cNvPr id="3" name="Espace réservé du contenu 2">
            <a:extLst>
              <a:ext uri="{FF2B5EF4-FFF2-40B4-BE49-F238E27FC236}">
                <a16:creationId xmlns:a16="http://schemas.microsoft.com/office/drawing/2014/main" id="{67FE9A10-AB06-1AA5-DE81-45B706FC0451}"/>
              </a:ext>
            </a:extLst>
          </p:cNvPr>
          <p:cNvSpPr>
            <a:spLocks noGrp="1"/>
          </p:cNvSpPr>
          <p:nvPr>
            <p:ph idx="1"/>
          </p:nvPr>
        </p:nvSpPr>
        <p:spPr/>
        <p:txBody>
          <a:bodyPr>
            <a:normAutofit/>
          </a:bodyPr>
          <a:lstStyle/>
          <a:p>
            <a:pPr algn="just"/>
            <a:r>
              <a:rPr lang="fr-FR" dirty="0"/>
              <a:t>Visé par </a:t>
            </a:r>
            <a:r>
              <a:rPr lang="fr-FR" b="1" dirty="0"/>
              <a:t>l’article 14.2 du Pacte international </a:t>
            </a:r>
            <a:r>
              <a:rPr lang="fr-FR" dirty="0"/>
              <a:t>relatif aux droits civils et politiques, </a:t>
            </a:r>
            <a:r>
              <a:rPr lang="fr-FR" b="1" dirty="0"/>
              <a:t>l’article 11.1 de la Déclaration universelle des droits de l’Homme</a:t>
            </a:r>
            <a:r>
              <a:rPr lang="fr-FR" dirty="0"/>
              <a:t>, </a:t>
            </a:r>
            <a:r>
              <a:rPr lang="fr-FR" b="1" dirty="0"/>
              <a:t>l’article 7.1 b) de la Charte africaine </a:t>
            </a:r>
            <a:r>
              <a:rPr lang="fr-FR" dirty="0"/>
              <a:t>des droits de l’homme et des peuples et </a:t>
            </a:r>
            <a:r>
              <a:rPr lang="fr-FR" b="1" dirty="0"/>
              <a:t>l’article 66 du Statut de Rome </a:t>
            </a:r>
            <a:r>
              <a:rPr lang="fr-FR" dirty="0"/>
              <a:t>; le droit à la présomption d‘innocence garantit à toute personne soupçonnée d’avoir commis une infraction d’être présumée innocente jusqu’à ce que sa culpabilité ait été prononcée de manière définitive par la juridiction qui examine le litige.</a:t>
            </a:r>
          </a:p>
          <a:p>
            <a:pPr algn="just"/>
            <a:r>
              <a:rPr lang="fr-FR" dirty="0"/>
              <a:t>Ce droit est garanti par </a:t>
            </a:r>
            <a:r>
              <a:rPr lang="fr-FR" b="1" dirty="0"/>
              <a:t>l’article 17 de la Constitution centrafricaine </a:t>
            </a:r>
            <a:r>
              <a:rPr lang="fr-FR" dirty="0"/>
              <a:t>ainsi que </a:t>
            </a:r>
            <a:r>
              <a:rPr lang="fr-FR" b="1" dirty="0"/>
              <a:t>l’article 5 D) du RPP </a:t>
            </a:r>
            <a:r>
              <a:rPr lang="fr-FR" dirty="0"/>
              <a:t>de la CPS. </a:t>
            </a:r>
          </a:p>
        </p:txBody>
      </p:sp>
    </p:spTree>
    <p:extLst>
      <p:ext uri="{BB962C8B-B14F-4D97-AF65-F5344CB8AC3E}">
        <p14:creationId xmlns:p14="http://schemas.microsoft.com/office/powerpoint/2010/main" val="187303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9A989-CA00-75C5-9F14-9699599846AF}"/>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89147EEE-EEF4-CD2E-5F38-00C4E675C240}"/>
              </a:ext>
            </a:extLst>
          </p:cNvPr>
          <p:cNvSpPr txBox="1"/>
          <p:nvPr/>
        </p:nvSpPr>
        <p:spPr>
          <a:xfrm>
            <a:off x="1" y="1659988"/>
            <a:ext cx="12192000" cy="707886"/>
          </a:xfrm>
          <a:prstGeom prst="rect">
            <a:avLst/>
          </a:prstGeom>
          <a:noFill/>
        </p:spPr>
        <p:txBody>
          <a:bodyPr wrap="square" rtlCol="0">
            <a:spAutoFit/>
          </a:bodyPr>
          <a:lstStyle/>
          <a:p>
            <a:pPr algn="ctr"/>
            <a:r>
              <a:rPr lang="fr-FR" sz="4000" b="1" dirty="0"/>
              <a:t>I. Le Corps Spécial d’Avocats</a:t>
            </a:r>
            <a:endParaRPr lang="fr-FR" sz="4000" dirty="0"/>
          </a:p>
        </p:txBody>
      </p:sp>
    </p:spTree>
    <p:extLst>
      <p:ext uri="{BB962C8B-B14F-4D97-AF65-F5344CB8AC3E}">
        <p14:creationId xmlns:p14="http://schemas.microsoft.com/office/powerpoint/2010/main" val="2941386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737F1C-771D-3608-611C-8C4CD3A964C4}"/>
              </a:ext>
            </a:extLst>
          </p:cNvPr>
          <p:cNvSpPr>
            <a:spLocks noGrp="1"/>
          </p:cNvSpPr>
          <p:nvPr>
            <p:ph type="title"/>
          </p:nvPr>
        </p:nvSpPr>
        <p:spPr/>
        <p:txBody>
          <a:bodyPr>
            <a:normAutofit/>
          </a:bodyPr>
          <a:lstStyle/>
          <a:p>
            <a:pPr algn="ctr"/>
            <a:r>
              <a:rPr lang="fr-FR" dirty="0"/>
              <a:t>LE DROIT D’ÊTRE INFORMÉ, DANS LES MEILLEURS DÉLAIS, DES CHRAGES RETENUES</a:t>
            </a:r>
          </a:p>
        </p:txBody>
      </p:sp>
      <p:sp>
        <p:nvSpPr>
          <p:cNvPr id="3" name="Espace réservé du contenu 2">
            <a:extLst>
              <a:ext uri="{FF2B5EF4-FFF2-40B4-BE49-F238E27FC236}">
                <a16:creationId xmlns:a16="http://schemas.microsoft.com/office/drawing/2014/main" id="{6934ED85-8DA9-A87D-426A-5F2780A43410}"/>
              </a:ext>
            </a:extLst>
          </p:cNvPr>
          <p:cNvSpPr>
            <a:spLocks noGrp="1"/>
          </p:cNvSpPr>
          <p:nvPr>
            <p:ph idx="1"/>
          </p:nvPr>
        </p:nvSpPr>
        <p:spPr>
          <a:xfrm>
            <a:off x="1451579" y="2015732"/>
            <a:ext cx="9603275" cy="3709819"/>
          </a:xfrm>
        </p:spPr>
        <p:txBody>
          <a:bodyPr>
            <a:noAutofit/>
          </a:bodyPr>
          <a:lstStyle/>
          <a:p>
            <a:pPr algn="just"/>
            <a:r>
              <a:rPr lang="fr-FR" sz="2400" dirty="0"/>
              <a:t>L’article </a:t>
            </a:r>
            <a:r>
              <a:rPr lang="fr-FR" sz="2400" b="1" dirty="0"/>
              <a:t>14.3 a) du Pacte international </a:t>
            </a:r>
            <a:r>
              <a:rPr lang="fr-FR" sz="2400" dirty="0"/>
              <a:t>relatif aux droits civils et politiques et </a:t>
            </a:r>
            <a:r>
              <a:rPr lang="fr-FR" sz="2400" b="1" dirty="0"/>
              <a:t>les articles 55.2 a), 61.3 a), 61.3 b) </a:t>
            </a:r>
            <a:r>
              <a:rPr lang="fr-FR" sz="2400" dirty="0"/>
              <a:t>et plus particulièrement </a:t>
            </a:r>
            <a:r>
              <a:rPr lang="fr-FR" sz="2400" b="1" dirty="0"/>
              <a:t>l’article 67.1 a) du Statut de Rome, </a:t>
            </a:r>
            <a:r>
              <a:rPr lang="fr-FR" sz="2400" dirty="0"/>
              <a:t>consacrent le droit de la personne mise en cause d’être informée dans le plus court délai et de façon détaillée de la nature, de la cause et de la teneur des charges portées contre elle.</a:t>
            </a:r>
          </a:p>
          <a:p>
            <a:pPr algn="just"/>
            <a:r>
              <a:rPr lang="fr-FR" sz="2400" dirty="0"/>
              <a:t>Au niveau national, ce droit est garanti par le</a:t>
            </a:r>
            <a:r>
              <a:rPr lang="fr-FR" sz="2400" b="1" dirty="0"/>
              <a:t>s articles 4 B) a) et 66 F) a) du RPP</a:t>
            </a:r>
            <a:r>
              <a:rPr lang="fr-FR" sz="2400" dirty="0"/>
              <a:t>. </a:t>
            </a:r>
          </a:p>
        </p:txBody>
      </p:sp>
    </p:spTree>
    <p:extLst>
      <p:ext uri="{BB962C8B-B14F-4D97-AF65-F5344CB8AC3E}">
        <p14:creationId xmlns:p14="http://schemas.microsoft.com/office/powerpoint/2010/main" val="1343573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C3CD-8BE1-DC35-2948-D2D98E5030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CE7AACA-6155-772B-D8C8-A0AE0E7C10A9}"/>
              </a:ext>
            </a:extLst>
          </p:cNvPr>
          <p:cNvSpPr>
            <a:spLocks noGrp="1"/>
          </p:cNvSpPr>
          <p:nvPr>
            <p:ph type="title"/>
          </p:nvPr>
        </p:nvSpPr>
        <p:spPr/>
        <p:txBody>
          <a:bodyPr>
            <a:normAutofit/>
          </a:bodyPr>
          <a:lstStyle/>
          <a:p>
            <a:pPr algn="ctr"/>
            <a:r>
              <a:rPr lang="fr-FR" dirty="0"/>
              <a:t>Le DROIT d’ÊTRE ASSISTÉ PAR UN INTERPRÈTE</a:t>
            </a:r>
          </a:p>
        </p:txBody>
      </p:sp>
      <p:sp>
        <p:nvSpPr>
          <p:cNvPr id="3" name="Espace réservé du contenu 2">
            <a:extLst>
              <a:ext uri="{FF2B5EF4-FFF2-40B4-BE49-F238E27FC236}">
                <a16:creationId xmlns:a16="http://schemas.microsoft.com/office/drawing/2014/main" id="{BF47ED82-5067-3815-F4A1-EC19806D1FA9}"/>
              </a:ext>
            </a:extLst>
          </p:cNvPr>
          <p:cNvSpPr>
            <a:spLocks noGrp="1"/>
          </p:cNvSpPr>
          <p:nvPr>
            <p:ph idx="1"/>
          </p:nvPr>
        </p:nvSpPr>
        <p:spPr>
          <a:xfrm>
            <a:off x="1451579" y="2015732"/>
            <a:ext cx="9603275" cy="3709819"/>
          </a:xfrm>
        </p:spPr>
        <p:txBody>
          <a:bodyPr>
            <a:noAutofit/>
          </a:bodyPr>
          <a:lstStyle/>
          <a:p>
            <a:pPr algn="just"/>
            <a:r>
              <a:rPr lang="fr-FR" sz="2400" dirty="0">
                <a:solidFill>
                  <a:srgbClr val="000000"/>
                </a:solidFill>
                <a:latin typeface="Gill Sans MT" panose="020B0502020104020203" pitchFamily="34" charset="77"/>
              </a:rPr>
              <a:t>Toute personne poursuivie bénéficie gratuitement, si elle n'est pas interrogée dans une langue qu’elle comprend et parle parfaitement, de l'aide d'un interprète compétent et de toutes traductions que rendent nécessaires les exigences de l'équité. Ce droit est garanti par </a:t>
            </a:r>
            <a:r>
              <a:rPr lang="fr-FR" sz="2400" b="1" dirty="0">
                <a:solidFill>
                  <a:srgbClr val="000000"/>
                </a:solidFill>
                <a:latin typeface="Gill Sans MT" panose="020B0502020104020203" pitchFamily="34" charset="77"/>
              </a:rPr>
              <a:t>l’article14.3 f) du Pacte international </a:t>
            </a:r>
            <a:r>
              <a:rPr lang="fr-FR" sz="2400" dirty="0">
                <a:solidFill>
                  <a:srgbClr val="000000"/>
                </a:solidFill>
                <a:latin typeface="Gill Sans MT" panose="020B0502020104020203" pitchFamily="34" charset="77"/>
              </a:rPr>
              <a:t>relatif aux droits civils et politiques, ainsi que </a:t>
            </a:r>
            <a:r>
              <a:rPr lang="fr-FR" sz="2400" b="1" dirty="0">
                <a:solidFill>
                  <a:srgbClr val="000000"/>
                </a:solidFill>
                <a:latin typeface="Gill Sans MT" panose="020B0502020104020203" pitchFamily="34" charset="77"/>
              </a:rPr>
              <a:t>les articles 55.1 c) et 67.1 f) du Statut de Rome</a:t>
            </a:r>
            <a:r>
              <a:rPr lang="fr-FR" sz="2400" dirty="0">
                <a:solidFill>
                  <a:srgbClr val="000000"/>
                </a:solidFill>
                <a:latin typeface="Gill Sans MT" panose="020B0502020104020203" pitchFamily="34" charset="77"/>
              </a:rPr>
              <a:t>.</a:t>
            </a:r>
          </a:p>
          <a:p>
            <a:pPr algn="just"/>
            <a:r>
              <a:rPr lang="fr-FR" sz="2400" dirty="0">
                <a:latin typeface="Gill Sans MT" panose="020B0502020104020203" pitchFamily="34" charset="77"/>
              </a:rPr>
              <a:t>Les articles </a:t>
            </a:r>
            <a:r>
              <a:rPr lang="fr-FR" sz="2400" b="1" dirty="0">
                <a:latin typeface="Gill Sans MT" panose="020B0502020104020203" pitchFamily="34" charset="77"/>
              </a:rPr>
              <a:t>3, 4 B) d), 5 D) g), et 66 F) du RPP </a:t>
            </a:r>
            <a:r>
              <a:rPr lang="fr-FR" sz="2400" dirty="0">
                <a:latin typeface="Gill Sans MT" panose="020B0502020104020203" pitchFamily="34" charset="77"/>
              </a:rPr>
              <a:t>garantissent ce droit à tous les stades de la procédure applicable devant la CPS. </a:t>
            </a:r>
          </a:p>
        </p:txBody>
      </p:sp>
    </p:spTree>
    <p:extLst>
      <p:ext uri="{BB962C8B-B14F-4D97-AF65-F5344CB8AC3E}">
        <p14:creationId xmlns:p14="http://schemas.microsoft.com/office/powerpoint/2010/main" val="3640624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BD3774-1374-1315-2CA5-640A7DCB524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628EF14-BB03-0272-5D97-22F7C4B0FEE3}"/>
              </a:ext>
            </a:extLst>
          </p:cNvPr>
          <p:cNvSpPr>
            <a:spLocks noGrp="1"/>
          </p:cNvSpPr>
          <p:nvPr>
            <p:ph type="title"/>
          </p:nvPr>
        </p:nvSpPr>
        <p:spPr/>
        <p:txBody>
          <a:bodyPr>
            <a:normAutofit/>
          </a:bodyPr>
          <a:lstStyle/>
          <a:p>
            <a:pPr algn="ctr"/>
            <a:r>
              <a:rPr lang="fr-FR" dirty="0"/>
              <a:t>Le DROIT d’ÊTRE ASSISTÉ PAR UN AVOCAT</a:t>
            </a:r>
          </a:p>
        </p:txBody>
      </p:sp>
      <p:sp>
        <p:nvSpPr>
          <p:cNvPr id="3" name="Espace réservé du contenu 2">
            <a:extLst>
              <a:ext uri="{FF2B5EF4-FFF2-40B4-BE49-F238E27FC236}">
                <a16:creationId xmlns:a16="http://schemas.microsoft.com/office/drawing/2014/main" id="{C5054824-79D7-A410-2B69-6E7CED5B3A87}"/>
              </a:ext>
            </a:extLst>
          </p:cNvPr>
          <p:cNvSpPr>
            <a:spLocks noGrp="1"/>
          </p:cNvSpPr>
          <p:nvPr>
            <p:ph idx="1"/>
          </p:nvPr>
        </p:nvSpPr>
        <p:spPr>
          <a:xfrm>
            <a:off x="1451579" y="2015732"/>
            <a:ext cx="9603275" cy="3709819"/>
          </a:xfrm>
        </p:spPr>
        <p:txBody>
          <a:bodyPr>
            <a:noAutofit/>
          </a:bodyPr>
          <a:lstStyle/>
          <a:p>
            <a:pPr algn="just"/>
            <a:r>
              <a:rPr lang="fr-FR" sz="2400" dirty="0">
                <a:solidFill>
                  <a:srgbClr val="000000"/>
                </a:solidFill>
                <a:latin typeface="Gill Sans MT" panose="020B0502020104020203" pitchFamily="34" charset="77"/>
              </a:rPr>
              <a:t>Garanti par </a:t>
            </a:r>
            <a:r>
              <a:rPr lang="fr-FR" sz="2400" b="1" dirty="0">
                <a:solidFill>
                  <a:srgbClr val="000000"/>
                </a:solidFill>
                <a:latin typeface="Gill Sans MT" panose="020B0502020104020203" pitchFamily="34" charset="77"/>
              </a:rPr>
              <a:t>l’article 14.2 d) du Pacte international, les articles 55.2 c), 55.2 d), 45.2 d) et 67.1 d) du Statut de Rome</a:t>
            </a:r>
            <a:r>
              <a:rPr lang="fr-FR" sz="2400" dirty="0">
                <a:solidFill>
                  <a:srgbClr val="000000"/>
                </a:solidFill>
                <a:latin typeface="Gill Sans MT" panose="020B0502020104020203" pitchFamily="34" charset="77"/>
              </a:rPr>
              <a:t>, le droit d’être assisté d’un avocat garantit à toute personne soupçonnée d’avoir commis une infraction de solliciter l’assistance d’un défenseur de son choix ; si elle n’a pas de défenseur, à être informée de son droit d’ en avoir un, et à se voir attribuer d’ office un défenseur, sans frais, si elle </a:t>
            </a:r>
            <a:r>
              <a:rPr lang="fr-FR" sz="2400">
                <a:solidFill>
                  <a:srgbClr val="000000"/>
                </a:solidFill>
                <a:latin typeface="Gill Sans MT" panose="020B0502020104020203" pitchFamily="34" charset="77"/>
              </a:rPr>
              <a:t>n’a pas les </a:t>
            </a:r>
            <a:r>
              <a:rPr lang="fr-FR" sz="2400" dirty="0">
                <a:solidFill>
                  <a:srgbClr val="000000"/>
                </a:solidFill>
                <a:latin typeface="Gill Sans MT" panose="020B0502020104020203" pitchFamily="34" charset="77"/>
              </a:rPr>
              <a:t>moyens de le rémunérer.</a:t>
            </a:r>
          </a:p>
          <a:p>
            <a:pPr algn="just"/>
            <a:r>
              <a:rPr lang="fr-FR" sz="2400" dirty="0">
                <a:latin typeface="Gill Sans MT" panose="020B0502020104020203" pitchFamily="34" charset="77"/>
              </a:rPr>
              <a:t>Les articles </a:t>
            </a:r>
            <a:r>
              <a:rPr lang="fr-FR" sz="2400" b="1" dirty="0">
                <a:latin typeface="Gill Sans MT" panose="020B0502020104020203" pitchFamily="34" charset="77"/>
              </a:rPr>
              <a:t>4 B) e), 5 D) d), et 66 F) e) du RPP </a:t>
            </a:r>
            <a:r>
              <a:rPr lang="fr-FR" sz="2400" dirty="0">
                <a:latin typeface="Gill Sans MT" panose="020B0502020104020203" pitchFamily="34" charset="77"/>
              </a:rPr>
              <a:t>garantissent ce droit à tous les stades de la procédure applicable devant la CPS. </a:t>
            </a:r>
          </a:p>
        </p:txBody>
      </p:sp>
    </p:spTree>
    <p:extLst>
      <p:ext uri="{BB962C8B-B14F-4D97-AF65-F5344CB8AC3E}">
        <p14:creationId xmlns:p14="http://schemas.microsoft.com/office/powerpoint/2010/main" val="639975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C968B-EEC5-2A5C-0C5F-D32029C5E17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6F57AE1-D302-5D9E-A035-0346CCBB4BFF}"/>
              </a:ext>
            </a:extLst>
          </p:cNvPr>
          <p:cNvSpPr>
            <a:spLocks noGrp="1"/>
          </p:cNvSpPr>
          <p:nvPr>
            <p:ph type="title"/>
          </p:nvPr>
        </p:nvSpPr>
        <p:spPr/>
        <p:txBody>
          <a:bodyPr>
            <a:normAutofit/>
          </a:bodyPr>
          <a:lstStyle/>
          <a:p>
            <a:pPr algn="ctr"/>
            <a:r>
              <a:rPr lang="fr-FR" dirty="0"/>
              <a:t>Le DROIT DE GARDER LE SILENCE ET DE NE PAS CONTRIBUER À SA PORPRE INCRIMINATION</a:t>
            </a:r>
          </a:p>
        </p:txBody>
      </p:sp>
      <p:sp>
        <p:nvSpPr>
          <p:cNvPr id="3" name="Espace réservé du contenu 2">
            <a:extLst>
              <a:ext uri="{FF2B5EF4-FFF2-40B4-BE49-F238E27FC236}">
                <a16:creationId xmlns:a16="http://schemas.microsoft.com/office/drawing/2014/main" id="{CC234904-2467-13F0-CC75-F3283171E865}"/>
              </a:ext>
            </a:extLst>
          </p:cNvPr>
          <p:cNvSpPr>
            <a:spLocks noGrp="1"/>
          </p:cNvSpPr>
          <p:nvPr>
            <p:ph idx="1"/>
          </p:nvPr>
        </p:nvSpPr>
        <p:spPr>
          <a:xfrm>
            <a:off x="1451579" y="2015732"/>
            <a:ext cx="9603275" cy="3709819"/>
          </a:xfrm>
        </p:spPr>
        <p:txBody>
          <a:bodyPr>
            <a:noAutofit/>
          </a:bodyPr>
          <a:lstStyle/>
          <a:p>
            <a:pPr algn="just"/>
            <a:r>
              <a:rPr lang="fr-FR" sz="2400" b="1" dirty="0">
                <a:solidFill>
                  <a:srgbClr val="000000"/>
                </a:solidFill>
                <a:latin typeface="Gill Sans MT" panose="020B0502020104020203" pitchFamily="34" charset="77"/>
              </a:rPr>
              <a:t>L’article 14.3 g) du Pacte international, et les articles 55.1 a), 55.2 b) et 67.1 g) du Statut de Rome</a:t>
            </a:r>
            <a:r>
              <a:rPr lang="fr-FR" sz="2400" dirty="0">
                <a:solidFill>
                  <a:srgbClr val="000000"/>
                </a:solidFill>
                <a:latin typeface="Gill Sans MT" panose="020B0502020104020203" pitchFamily="34" charset="77"/>
              </a:rPr>
              <a:t>, consacrent le droit au silence de la personne poursuivie sans que l’usage de ce droit ne puisse être pris en considération pour déterminer sa culpabilité ou bien son innocence. </a:t>
            </a:r>
          </a:p>
          <a:p>
            <a:pPr algn="just"/>
            <a:r>
              <a:rPr lang="fr-FR" sz="2400" dirty="0">
                <a:latin typeface="Gill Sans MT" panose="020B0502020104020203" pitchFamily="34" charset="77"/>
              </a:rPr>
              <a:t>Les articles </a:t>
            </a:r>
            <a:r>
              <a:rPr lang="fr-FR" sz="2400" b="1" dirty="0">
                <a:latin typeface="Gill Sans MT" panose="020B0502020104020203" pitchFamily="34" charset="77"/>
              </a:rPr>
              <a:t>4 B) b), 5 D) h), 66 F) d) et 124 B) du RPP </a:t>
            </a:r>
            <a:r>
              <a:rPr lang="fr-FR" sz="2400" dirty="0">
                <a:latin typeface="Gill Sans MT" panose="020B0502020104020203" pitchFamily="34" charset="77"/>
              </a:rPr>
              <a:t>garantissent ce droit à tous les stades de la procédure applicable devant la CPS. </a:t>
            </a:r>
          </a:p>
        </p:txBody>
      </p:sp>
    </p:spTree>
    <p:extLst>
      <p:ext uri="{BB962C8B-B14F-4D97-AF65-F5344CB8AC3E}">
        <p14:creationId xmlns:p14="http://schemas.microsoft.com/office/powerpoint/2010/main" val="1416348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97C94-4B3C-DA53-F90D-70EDE8331C4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F4EA3DF-9105-F859-A836-C3788CB4E8A6}"/>
              </a:ext>
            </a:extLst>
          </p:cNvPr>
          <p:cNvSpPr>
            <a:spLocks noGrp="1"/>
          </p:cNvSpPr>
          <p:nvPr>
            <p:ph type="title"/>
          </p:nvPr>
        </p:nvSpPr>
        <p:spPr/>
        <p:txBody>
          <a:bodyPr>
            <a:normAutofit/>
          </a:bodyPr>
          <a:lstStyle/>
          <a:p>
            <a:pPr algn="ctr"/>
            <a:r>
              <a:rPr lang="fr-FR" dirty="0"/>
              <a:t>Le DROIT D’ÊTRE JUGÉ DANS UN DÉLAI RAISONNABLE</a:t>
            </a:r>
          </a:p>
        </p:txBody>
      </p:sp>
      <p:sp>
        <p:nvSpPr>
          <p:cNvPr id="3" name="Espace réservé du contenu 2">
            <a:extLst>
              <a:ext uri="{FF2B5EF4-FFF2-40B4-BE49-F238E27FC236}">
                <a16:creationId xmlns:a16="http://schemas.microsoft.com/office/drawing/2014/main" id="{AB579DBF-E282-BAF3-6BA1-92EF40345316}"/>
              </a:ext>
            </a:extLst>
          </p:cNvPr>
          <p:cNvSpPr>
            <a:spLocks noGrp="1"/>
          </p:cNvSpPr>
          <p:nvPr>
            <p:ph idx="1"/>
          </p:nvPr>
        </p:nvSpPr>
        <p:spPr>
          <a:xfrm>
            <a:off x="1451579" y="2015732"/>
            <a:ext cx="9603275" cy="3709819"/>
          </a:xfrm>
        </p:spPr>
        <p:txBody>
          <a:bodyPr>
            <a:noAutofit/>
          </a:bodyPr>
          <a:lstStyle/>
          <a:p>
            <a:pPr algn="just"/>
            <a:r>
              <a:rPr lang="fr-FR" sz="2400" b="1" dirty="0">
                <a:solidFill>
                  <a:srgbClr val="000000"/>
                </a:solidFill>
                <a:latin typeface="Gill Sans MT" panose="020B0502020104020203" pitchFamily="34" charset="77"/>
              </a:rPr>
              <a:t>L’article 14.3 c) du Pacte international, l’article 7.1 d) de la Charte africaine </a:t>
            </a:r>
            <a:r>
              <a:rPr lang="fr-FR" sz="2400" dirty="0">
                <a:solidFill>
                  <a:srgbClr val="000000"/>
                </a:solidFill>
                <a:latin typeface="Gill Sans MT" panose="020B0502020104020203" pitchFamily="34" charset="77"/>
              </a:rPr>
              <a:t>des droits de l’homme et des peuples ainsi que </a:t>
            </a:r>
            <a:r>
              <a:rPr lang="fr-FR" sz="2400" b="1" dirty="0">
                <a:solidFill>
                  <a:srgbClr val="000000"/>
                </a:solidFill>
                <a:latin typeface="Gill Sans MT" panose="020B0502020104020203" pitchFamily="34" charset="77"/>
              </a:rPr>
              <a:t>l’ articles 61.1 a) du Statut de Rome </a:t>
            </a:r>
            <a:r>
              <a:rPr lang="fr-FR" sz="2400" dirty="0">
                <a:solidFill>
                  <a:srgbClr val="000000"/>
                </a:solidFill>
                <a:latin typeface="Gill Sans MT" panose="020B0502020104020203" pitchFamily="34" charset="77"/>
              </a:rPr>
              <a:t>consacrent à toute personne le droit à ce que sa cause soit entendue dans un délai raisonnable.</a:t>
            </a:r>
          </a:p>
          <a:p>
            <a:pPr algn="just"/>
            <a:r>
              <a:rPr lang="fr-FR" sz="2400" b="1" dirty="0">
                <a:latin typeface="Gill Sans MT" panose="020B0502020104020203" pitchFamily="34" charset="77"/>
              </a:rPr>
              <a:t>L’article 19 de la Constitution </a:t>
            </a:r>
            <a:r>
              <a:rPr lang="fr-FR" sz="2400" dirty="0">
                <a:latin typeface="Gill Sans MT" panose="020B0502020104020203" pitchFamily="34" charset="77"/>
              </a:rPr>
              <a:t>ainsi que l’article </a:t>
            </a:r>
            <a:r>
              <a:rPr lang="fr-FR" sz="2400" b="1" dirty="0">
                <a:latin typeface="Gill Sans MT" panose="020B0502020104020203" pitchFamily="34" charset="77"/>
              </a:rPr>
              <a:t>5 D) c) du RPP </a:t>
            </a:r>
            <a:r>
              <a:rPr lang="fr-FR" sz="2400" dirty="0">
                <a:latin typeface="Gill Sans MT" panose="020B0502020104020203" pitchFamily="34" charset="77"/>
              </a:rPr>
              <a:t>garantissent ce droit à tous les stades de la procédure applicable devant la CPS. </a:t>
            </a:r>
          </a:p>
        </p:txBody>
      </p:sp>
    </p:spTree>
    <p:extLst>
      <p:ext uri="{BB962C8B-B14F-4D97-AF65-F5344CB8AC3E}">
        <p14:creationId xmlns:p14="http://schemas.microsoft.com/office/powerpoint/2010/main" val="3142977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7CC0B-4DD2-DFE6-4663-7BC34377394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9185847-08BF-02D5-7194-19159A852A93}"/>
              </a:ext>
            </a:extLst>
          </p:cNvPr>
          <p:cNvSpPr>
            <a:spLocks noGrp="1"/>
          </p:cNvSpPr>
          <p:nvPr>
            <p:ph type="title"/>
          </p:nvPr>
        </p:nvSpPr>
        <p:spPr/>
        <p:txBody>
          <a:bodyPr>
            <a:normAutofit/>
          </a:bodyPr>
          <a:lstStyle/>
          <a:p>
            <a:pPr algn="ctr"/>
            <a:r>
              <a:rPr lang="fr-FR" dirty="0"/>
              <a:t>Le DROIT À être jugé publiquement</a:t>
            </a:r>
          </a:p>
        </p:txBody>
      </p:sp>
      <p:sp>
        <p:nvSpPr>
          <p:cNvPr id="3" name="Espace réservé du contenu 2">
            <a:extLst>
              <a:ext uri="{FF2B5EF4-FFF2-40B4-BE49-F238E27FC236}">
                <a16:creationId xmlns:a16="http://schemas.microsoft.com/office/drawing/2014/main" id="{16BF48FA-69C0-AC71-5643-E969C747850C}"/>
              </a:ext>
            </a:extLst>
          </p:cNvPr>
          <p:cNvSpPr>
            <a:spLocks noGrp="1"/>
          </p:cNvSpPr>
          <p:nvPr>
            <p:ph idx="1"/>
          </p:nvPr>
        </p:nvSpPr>
        <p:spPr>
          <a:xfrm>
            <a:off x="1451579" y="2015732"/>
            <a:ext cx="9603275" cy="3709819"/>
          </a:xfrm>
        </p:spPr>
        <p:txBody>
          <a:bodyPr>
            <a:noAutofit/>
          </a:bodyPr>
          <a:lstStyle/>
          <a:p>
            <a:pPr algn="just"/>
            <a:r>
              <a:rPr lang="fr-FR" dirty="0">
                <a:solidFill>
                  <a:srgbClr val="000000"/>
                </a:solidFill>
                <a:latin typeface="Helvetica" pitchFamily="2" charset="0"/>
              </a:rPr>
              <a:t>Le droit pour une personne poursuivie à ce que sa cause soit entendue publiquement est garanti par, </a:t>
            </a:r>
            <a:r>
              <a:rPr lang="fr-FR" b="1" dirty="0">
                <a:solidFill>
                  <a:srgbClr val="000000"/>
                </a:solidFill>
                <a:latin typeface="Helvetica" pitchFamily="2" charset="0"/>
              </a:rPr>
              <a:t>l’article 14.1 du Pacte international</a:t>
            </a:r>
            <a:r>
              <a:rPr lang="fr-FR" dirty="0">
                <a:solidFill>
                  <a:srgbClr val="000000"/>
                </a:solidFill>
                <a:latin typeface="Helvetica" pitchFamily="2" charset="0"/>
              </a:rPr>
              <a:t>, et l</a:t>
            </a:r>
            <a:r>
              <a:rPr lang="fr-FR" b="1" dirty="0">
                <a:solidFill>
                  <a:srgbClr val="000000"/>
                </a:solidFill>
                <a:latin typeface="Helvetica" pitchFamily="2" charset="0"/>
              </a:rPr>
              <a:t>’article 67.1 du Statut de Rome</a:t>
            </a:r>
            <a:r>
              <a:rPr lang="fr-FR" dirty="0">
                <a:solidFill>
                  <a:srgbClr val="000000"/>
                </a:solidFill>
                <a:latin typeface="Helvetica" pitchFamily="2" charset="0"/>
              </a:rPr>
              <a:t>. Ce principe peut connaître des exceptions en lien avec l’ordre public, la sécurité nationale dans une société démocratique, les intérêts des mineurs ou la protection de la vie privée des parties au procès. </a:t>
            </a:r>
          </a:p>
          <a:p>
            <a:pPr algn="just"/>
            <a:r>
              <a:rPr lang="fr-FR" sz="2400" b="1" dirty="0">
                <a:latin typeface="Gill Sans MT" panose="020B0502020104020203" pitchFamily="34" charset="77"/>
              </a:rPr>
              <a:t>L’article 20 de la Constitution </a:t>
            </a:r>
            <a:r>
              <a:rPr lang="fr-FR" sz="2400" dirty="0">
                <a:latin typeface="Gill Sans MT" panose="020B0502020104020203" pitchFamily="34" charset="77"/>
              </a:rPr>
              <a:t>ainsi que l’article </a:t>
            </a:r>
            <a:r>
              <a:rPr lang="fr-FR" sz="2400" b="1" dirty="0">
                <a:latin typeface="Gill Sans MT" panose="020B0502020104020203" pitchFamily="34" charset="77"/>
              </a:rPr>
              <a:t>5 B) du RPP </a:t>
            </a:r>
            <a:r>
              <a:rPr lang="fr-FR" sz="2400" dirty="0">
                <a:latin typeface="Gill Sans MT" panose="020B0502020104020203" pitchFamily="34" charset="77"/>
              </a:rPr>
              <a:t>garantissent ce droit. </a:t>
            </a:r>
          </a:p>
        </p:txBody>
      </p:sp>
    </p:spTree>
    <p:extLst>
      <p:ext uri="{BB962C8B-B14F-4D97-AF65-F5344CB8AC3E}">
        <p14:creationId xmlns:p14="http://schemas.microsoft.com/office/powerpoint/2010/main" val="273308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37A96-6B42-1887-1CA6-493320B00BF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A004F45-FEA7-F98E-DDBD-BD7A91FF1BB4}"/>
              </a:ext>
            </a:extLst>
          </p:cNvPr>
          <p:cNvSpPr>
            <a:spLocks noGrp="1"/>
          </p:cNvSpPr>
          <p:nvPr>
            <p:ph type="title"/>
          </p:nvPr>
        </p:nvSpPr>
        <p:spPr/>
        <p:txBody>
          <a:bodyPr>
            <a:normAutofit/>
          </a:bodyPr>
          <a:lstStyle/>
          <a:p>
            <a:pPr algn="ctr"/>
            <a:r>
              <a:rPr lang="fr-FR" dirty="0"/>
              <a:t>LE DROIT D’ÊTRE JUGÉ PAR UN TRIBUNAL INDÉPENDANT ET IMPARTIAL</a:t>
            </a:r>
          </a:p>
        </p:txBody>
      </p:sp>
      <p:sp>
        <p:nvSpPr>
          <p:cNvPr id="3" name="Espace réservé du contenu 2">
            <a:extLst>
              <a:ext uri="{FF2B5EF4-FFF2-40B4-BE49-F238E27FC236}">
                <a16:creationId xmlns:a16="http://schemas.microsoft.com/office/drawing/2014/main" id="{2B886D56-FB1F-FBF2-33E9-567A7B1004ED}"/>
              </a:ext>
            </a:extLst>
          </p:cNvPr>
          <p:cNvSpPr>
            <a:spLocks noGrp="1"/>
          </p:cNvSpPr>
          <p:nvPr>
            <p:ph idx="1"/>
          </p:nvPr>
        </p:nvSpPr>
        <p:spPr>
          <a:xfrm>
            <a:off x="1451579" y="2015732"/>
            <a:ext cx="9603275" cy="3709819"/>
          </a:xfrm>
        </p:spPr>
        <p:txBody>
          <a:bodyPr>
            <a:noAutofit/>
          </a:bodyPr>
          <a:lstStyle/>
          <a:p>
            <a:pPr algn="just"/>
            <a:r>
              <a:rPr lang="fr-FR" sz="2800" b="1" dirty="0">
                <a:solidFill>
                  <a:srgbClr val="000000"/>
                </a:solidFill>
                <a:latin typeface="Gill Sans MT" panose="020B0502020104020203" pitchFamily="34" charset="77"/>
              </a:rPr>
              <a:t>L’article 14.1 du Pacte international</a:t>
            </a:r>
            <a:r>
              <a:rPr lang="fr-FR" sz="2800" dirty="0">
                <a:solidFill>
                  <a:srgbClr val="000000"/>
                </a:solidFill>
                <a:latin typeface="Gill Sans MT" panose="020B0502020104020203" pitchFamily="34" charset="77"/>
              </a:rPr>
              <a:t>, </a:t>
            </a:r>
            <a:r>
              <a:rPr lang="fr-FR" sz="2800" b="1" dirty="0">
                <a:solidFill>
                  <a:srgbClr val="000000"/>
                </a:solidFill>
                <a:latin typeface="Gill Sans MT" panose="020B0502020104020203" pitchFamily="34" charset="77"/>
              </a:rPr>
              <a:t>l’article 10 de la Déclaration universelle des droits de l’Homme, l’article 7.1 d) de la Charte africaine, et l’article 67 1) a) du Statut de Rome </a:t>
            </a:r>
            <a:r>
              <a:rPr lang="fr-FR" sz="2800" dirty="0">
                <a:solidFill>
                  <a:srgbClr val="000000"/>
                </a:solidFill>
                <a:latin typeface="Gill Sans MT" panose="020B0502020104020203" pitchFamily="34" charset="77"/>
              </a:rPr>
              <a:t>garantissent le droit de toute personne poursuivie à être jugée par un tribunal indépendant et impartial.</a:t>
            </a:r>
          </a:p>
        </p:txBody>
      </p:sp>
    </p:spTree>
    <p:extLst>
      <p:ext uri="{BB962C8B-B14F-4D97-AF65-F5344CB8AC3E}">
        <p14:creationId xmlns:p14="http://schemas.microsoft.com/office/powerpoint/2010/main" val="3671637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D1023-CEB5-DFF6-3E1A-9F1A94F13BC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4D06775-D620-2F21-AC35-46A2AE01053B}"/>
              </a:ext>
            </a:extLst>
          </p:cNvPr>
          <p:cNvSpPr>
            <a:spLocks noGrp="1"/>
          </p:cNvSpPr>
          <p:nvPr>
            <p:ph type="title"/>
          </p:nvPr>
        </p:nvSpPr>
        <p:spPr/>
        <p:txBody>
          <a:bodyPr>
            <a:normAutofit/>
          </a:bodyPr>
          <a:lstStyle/>
          <a:p>
            <a:pPr algn="ctr"/>
            <a:r>
              <a:rPr lang="fr-FR" dirty="0"/>
              <a:t>LE DROIT À une procédure contradictoire</a:t>
            </a:r>
          </a:p>
        </p:txBody>
      </p:sp>
      <p:sp>
        <p:nvSpPr>
          <p:cNvPr id="3" name="Espace réservé du contenu 2">
            <a:extLst>
              <a:ext uri="{FF2B5EF4-FFF2-40B4-BE49-F238E27FC236}">
                <a16:creationId xmlns:a16="http://schemas.microsoft.com/office/drawing/2014/main" id="{958B13E3-21DB-1E94-5376-927C3A617D8E}"/>
              </a:ext>
            </a:extLst>
          </p:cNvPr>
          <p:cNvSpPr>
            <a:spLocks noGrp="1"/>
          </p:cNvSpPr>
          <p:nvPr>
            <p:ph idx="1"/>
          </p:nvPr>
        </p:nvSpPr>
        <p:spPr>
          <a:xfrm>
            <a:off x="1451579" y="2015732"/>
            <a:ext cx="9603275" cy="3709819"/>
          </a:xfrm>
        </p:spPr>
        <p:txBody>
          <a:bodyPr>
            <a:noAutofit/>
          </a:bodyPr>
          <a:lstStyle/>
          <a:p>
            <a:pPr algn="just"/>
            <a:r>
              <a:rPr lang="fr-FR" sz="2400" dirty="0">
                <a:solidFill>
                  <a:srgbClr val="000000"/>
                </a:solidFill>
                <a:latin typeface="Gill Sans MT" panose="020B0502020104020203" pitchFamily="34" charset="77"/>
              </a:rPr>
              <a:t>Le droit à une procédure contradictoire est garanti par </a:t>
            </a:r>
            <a:r>
              <a:rPr lang="fr-FR" sz="2400" b="1" dirty="0">
                <a:solidFill>
                  <a:srgbClr val="000000"/>
                </a:solidFill>
                <a:latin typeface="Gill Sans MT" panose="020B0502020104020203" pitchFamily="34" charset="77"/>
              </a:rPr>
              <a:t>les articles 61.3 b) et 67.2 du Statut de Rome.</a:t>
            </a:r>
          </a:p>
          <a:p>
            <a:pPr algn="just"/>
            <a:r>
              <a:rPr lang="fr-FR" sz="2400" dirty="0">
                <a:solidFill>
                  <a:srgbClr val="000000"/>
                </a:solidFill>
                <a:latin typeface="Gill Sans MT" panose="020B0502020104020203" pitchFamily="34" charset="77"/>
              </a:rPr>
              <a:t>Sur le plan national, il est garanti par l’article </a:t>
            </a:r>
            <a:r>
              <a:rPr lang="fr-FR" sz="2400" b="1" dirty="0">
                <a:solidFill>
                  <a:srgbClr val="000000"/>
                </a:solidFill>
                <a:latin typeface="Gill Sans MT" panose="020B0502020104020203" pitchFamily="34" charset="77"/>
              </a:rPr>
              <a:t>87 D) du Règlement </a:t>
            </a:r>
            <a:r>
              <a:rPr lang="fr-FR" sz="2400" dirty="0">
                <a:solidFill>
                  <a:srgbClr val="000000"/>
                </a:solidFill>
                <a:latin typeface="Gill Sans MT" panose="020B0502020104020203" pitchFamily="34" charset="77"/>
              </a:rPr>
              <a:t>pendant l’information judiciaire et par l’article </a:t>
            </a:r>
            <a:r>
              <a:rPr lang="fr-FR" sz="2400" b="1" dirty="0">
                <a:solidFill>
                  <a:srgbClr val="000000"/>
                </a:solidFill>
                <a:latin typeface="Gill Sans MT" panose="020B0502020104020203" pitchFamily="34" charset="77"/>
              </a:rPr>
              <a:t>5 F) du Règlement </a:t>
            </a:r>
            <a:r>
              <a:rPr lang="fr-FR" sz="2400" dirty="0">
                <a:solidFill>
                  <a:srgbClr val="000000"/>
                </a:solidFill>
                <a:latin typeface="Gill Sans MT" panose="020B0502020104020203" pitchFamily="34" charset="77"/>
              </a:rPr>
              <a:t>pendant le procès.</a:t>
            </a:r>
          </a:p>
        </p:txBody>
      </p:sp>
    </p:spTree>
    <p:extLst>
      <p:ext uri="{BB962C8B-B14F-4D97-AF65-F5344CB8AC3E}">
        <p14:creationId xmlns:p14="http://schemas.microsoft.com/office/powerpoint/2010/main" val="3000495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6848-0432-5299-C0DC-075200152C9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13A8411-3AF3-77D9-5DFE-AC234A55BF84}"/>
              </a:ext>
            </a:extLst>
          </p:cNvPr>
          <p:cNvSpPr>
            <a:spLocks noGrp="1"/>
          </p:cNvSpPr>
          <p:nvPr>
            <p:ph type="title"/>
          </p:nvPr>
        </p:nvSpPr>
        <p:spPr>
          <a:xfrm>
            <a:off x="1451579" y="804519"/>
            <a:ext cx="9603275" cy="1347838"/>
          </a:xfrm>
        </p:spPr>
        <p:txBody>
          <a:bodyPr>
            <a:normAutofit/>
          </a:bodyPr>
          <a:lstStyle/>
          <a:p>
            <a:pPr algn="ctr"/>
            <a:r>
              <a:rPr lang="fr-FR" dirty="0"/>
              <a:t>LE DROIT D’INTERROGER LES TÉMOINS À </a:t>
            </a:r>
            <a:r>
              <a:rPr lang="fr-FR" dirty="0" err="1"/>
              <a:t>CHArGE</a:t>
            </a:r>
            <a:r>
              <a:rPr lang="fr-FR" dirty="0"/>
              <a:t> ET À DÉCHARGE</a:t>
            </a:r>
          </a:p>
        </p:txBody>
      </p:sp>
      <p:sp>
        <p:nvSpPr>
          <p:cNvPr id="3" name="Espace réservé du contenu 2">
            <a:extLst>
              <a:ext uri="{FF2B5EF4-FFF2-40B4-BE49-F238E27FC236}">
                <a16:creationId xmlns:a16="http://schemas.microsoft.com/office/drawing/2014/main" id="{6F5FCA62-4927-6F56-BB91-4AD08BBB3D88}"/>
              </a:ext>
            </a:extLst>
          </p:cNvPr>
          <p:cNvSpPr>
            <a:spLocks noGrp="1"/>
          </p:cNvSpPr>
          <p:nvPr>
            <p:ph idx="1"/>
          </p:nvPr>
        </p:nvSpPr>
        <p:spPr>
          <a:xfrm>
            <a:off x="1451579" y="2015732"/>
            <a:ext cx="9603275" cy="3709819"/>
          </a:xfrm>
        </p:spPr>
        <p:txBody>
          <a:bodyPr>
            <a:noAutofit/>
          </a:bodyPr>
          <a:lstStyle/>
          <a:p>
            <a:pPr algn="just"/>
            <a:r>
              <a:rPr lang="fr-FR" sz="2400" dirty="0">
                <a:solidFill>
                  <a:srgbClr val="000000"/>
                </a:solidFill>
                <a:latin typeface="Gill Sans MT" panose="020B0502020104020203" pitchFamily="34" charset="77"/>
              </a:rPr>
              <a:t>Le droit d’interroger ou de faire interroger les témoins à charge et obtenir la comparution et l’audition des témoins à décharge dans les mêmes conditions que les témoins à charge, est garanti par </a:t>
            </a:r>
            <a:r>
              <a:rPr lang="fr-FR" sz="2400" b="1" dirty="0">
                <a:solidFill>
                  <a:srgbClr val="000000"/>
                </a:solidFill>
                <a:latin typeface="Gill Sans MT" panose="020B0502020104020203" pitchFamily="34" charset="77"/>
              </a:rPr>
              <a:t>l’article 14.3 e) </a:t>
            </a:r>
            <a:r>
              <a:rPr lang="fr-FR" sz="2400" dirty="0">
                <a:solidFill>
                  <a:srgbClr val="000000"/>
                </a:solidFill>
                <a:latin typeface="Gill Sans MT" panose="020B0502020104020203" pitchFamily="34" charset="77"/>
              </a:rPr>
              <a:t>du Pacte international et </a:t>
            </a:r>
            <a:r>
              <a:rPr lang="fr-FR" sz="2400" b="1" dirty="0">
                <a:solidFill>
                  <a:srgbClr val="000000"/>
                </a:solidFill>
                <a:latin typeface="Gill Sans MT" panose="020B0502020104020203" pitchFamily="34" charset="77"/>
              </a:rPr>
              <a:t>l’article 67.1 e) du Statut de Rome</a:t>
            </a:r>
            <a:r>
              <a:rPr lang="fr-FR" sz="2400" dirty="0">
                <a:solidFill>
                  <a:srgbClr val="000000"/>
                </a:solidFill>
                <a:latin typeface="Gill Sans MT" panose="020B0502020104020203" pitchFamily="34" charset="77"/>
              </a:rPr>
              <a:t>. </a:t>
            </a:r>
          </a:p>
          <a:p>
            <a:pPr algn="just"/>
            <a:r>
              <a:rPr lang="fr-FR" sz="2400" dirty="0">
                <a:solidFill>
                  <a:srgbClr val="000000"/>
                </a:solidFill>
                <a:latin typeface="Gill Sans MT" panose="020B0502020104020203" pitchFamily="34" charset="77"/>
              </a:rPr>
              <a:t>Sur le plan national, </a:t>
            </a:r>
            <a:r>
              <a:rPr lang="fr-FR" sz="2400" dirty="0">
                <a:solidFill>
                  <a:srgbClr val="000000"/>
                </a:solidFill>
                <a:latin typeface="Helvetica" pitchFamily="2" charset="0"/>
              </a:rPr>
              <a:t>au stade du jugement, le droit d’interroger ou de faire interroger les témoins à charge et obtenir la comparution et l’audition des témoins à décharge dans les mêmes conditions que les témoins à charge, est garanti par</a:t>
            </a:r>
            <a:r>
              <a:rPr lang="fr-FR" sz="2400" b="1" dirty="0">
                <a:solidFill>
                  <a:srgbClr val="000000"/>
                </a:solidFill>
                <a:latin typeface="Helvetica" pitchFamily="2" charset="0"/>
              </a:rPr>
              <a:t> l’article 5 D) e) du RPP</a:t>
            </a:r>
            <a:r>
              <a:rPr lang="fr-FR" sz="2400" dirty="0">
                <a:solidFill>
                  <a:srgbClr val="000000"/>
                </a:solidFill>
                <a:latin typeface="Helvetica" pitchFamily="2" charset="0"/>
              </a:rPr>
              <a:t>. </a:t>
            </a:r>
            <a:endParaRPr lang="fr-FR" sz="2400" dirty="0">
              <a:solidFill>
                <a:srgbClr val="000000"/>
              </a:solidFill>
              <a:latin typeface="Gill Sans MT" panose="020B0502020104020203" pitchFamily="34" charset="77"/>
            </a:endParaRPr>
          </a:p>
        </p:txBody>
      </p:sp>
    </p:spTree>
    <p:extLst>
      <p:ext uri="{BB962C8B-B14F-4D97-AF65-F5344CB8AC3E}">
        <p14:creationId xmlns:p14="http://schemas.microsoft.com/office/powerpoint/2010/main" val="385827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78787-98B6-37ED-68D6-32ECE0B1F01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30A95D1-BE32-F271-A882-0BDB93582463}"/>
              </a:ext>
            </a:extLst>
          </p:cNvPr>
          <p:cNvSpPr>
            <a:spLocks noGrp="1"/>
          </p:cNvSpPr>
          <p:nvPr>
            <p:ph type="title"/>
          </p:nvPr>
        </p:nvSpPr>
        <p:spPr>
          <a:xfrm>
            <a:off x="0" y="804519"/>
            <a:ext cx="12191999" cy="1703154"/>
          </a:xfrm>
        </p:spPr>
        <p:txBody>
          <a:bodyPr>
            <a:normAutofit/>
          </a:bodyPr>
          <a:lstStyle/>
          <a:p>
            <a:pPr algn="ctr"/>
            <a:r>
              <a:rPr lang="fr-FR" sz="2800" dirty="0">
                <a:solidFill>
                  <a:srgbClr val="000000"/>
                </a:solidFill>
                <a:latin typeface="Gill Sans MT" panose="020B0502020104020203" pitchFamily="34" charset="77"/>
              </a:rPr>
              <a:t>Base LÉGALE</a:t>
            </a:r>
            <a:endParaRPr lang="fr-FR" sz="2800" dirty="0">
              <a:latin typeface="Gill Sans MT" panose="020B0502020104020203" pitchFamily="34" charset="77"/>
            </a:endParaRPr>
          </a:p>
        </p:txBody>
      </p:sp>
      <p:sp>
        <p:nvSpPr>
          <p:cNvPr id="3" name="Espace réservé du contenu 2">
            <a:extLst>
              <a:ext uri="{FF2B5EF4-FFF2-40B4-BE49-F238E27FC236}">
                <a16:creationId xmlns:a16="http://schemas.microsoft.com/office/drawing/2014/main" id="{9653470A-B882-C198-6466-F9D5D549F665}"/>
              </a:ext>
            </a:extLst>
          </p:cNvPr>
          <p:cNvSpPr>
            <a:spLocks noGrp="1"/>
          </p:cNvSpPr>
          <p:nvPr>
            <p:ph idx="1"/>
          </p:nvPr>
        </p:nvSpPr>
        <p:spPr>
          <a:xfrm>
            <a:off x="0" y="1853754"/>
            <a:ext cx="12288981" cy="4019618"/>
          </a:xfrm>
        </p:spPr>
        <p:txBody>
          <a:bodyPr>
            <a:noAutofit/>
          </a:bodyPr>
          <a:lstStyle/>
          <a:p>
            <a:pPr marL="0" indent="0" algn="just">
              <a:buNone/>
            </a:pPr>
            <a:endParaRPr lang="fr-FR" sz="2400" dirty="0">
              <a:solidFill>
                <a:srgbClr val="000000"/>
              </a:solidFill>
              <a:latin typeface="TimesNewRomanPSMT"/>
            </a:endParaRPr>
          </a:p>
          <a:p>
            <a:pPr marL="0" indent="0" algn="just">
              <a:buNone/>
            </a:pPr>
            <a:r>
              <a:rPr lang="fr-FR" sz="3200" dirty="0">
                <a:solidFill>
                  <a:srgbClr val="000000"/>
                </a:solidFill>
                <a:latin typeface="Gill Sans MT" panose="020B0502020104020203" pitchFamily="34" charset="77"/>
              </a:rPr>
              <a:t>Pour mieux défendre les intérêts des parties au procès, il est institué auprès la Cour pénale spéciale, un Corps spécial d’avocats (Art. 65 al. 1</a:t>
            </a:r>
            <a:r>
              <a:rPr lang="fr-FR" sz="3200" baseline="30000" dirty="0">
                <a:solidFill>
                  <a:srgbClr val="000000"/>
                </a:solidFill>
                <a:latin typeface="Gill Sans MT" panose="020B0502020104020203" pitchFamily="34" charset="77"/>
              </a:rPr>
              <a:t>er</a:t>
            </a:r>
            <a:endParaRPr lang="fr-FR" sz="3200" dirty="0">
              <a:solidFill>
                <a:srgbClr val="000000"/>
              </a:solidFill>
              <a:latin typeface="Gill Sans MT" panose="020B0502020104020203" pitchFamily="34" charset="77"/>
            </a:endParaRPr>
          </a:p>
          <a:p>
            <a:pPr marL="0" indent="0" algn="just">
              <a:buNone/>
            </a:pPr>
            <a:r>
              <a:rPr lang="fr-FR" sz="3200" dirty="0">
                <a:solidFill>
                  <a:srgbClr val="000000"/>
                </a:solidFill>
                <a:latin typeface="Gill Sans MT" panose="020B0502020104020203" pitchFamily="34" charset="77"/>
              </a:rPr>
              <a:t>de la Loi organique n°15-003 portant création, organisation et fonctionnement de la CPS).</a:t>
            </a:r>
            <a:endParaRPr lang="fr-FR" sz="3200" dirty="0">
              <a:latin typeface="Gill Sans MT" panose="020B0502020104020203" pitchFamily="34" charset="77"/>
            </a:endParaRPr>
          </a:p>
        </p:txBody>
      </p:sp>
    </p:spTree>
    <p:extLst>
      <p:ext uri="{BB962C8B-B14F-4D97-AF65-F5344CB8AC3E}">
        <p14:creationId xmlns:p14="http://schemas.microsoft.com/office/powerpoint/2010/main" val="1447222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086F8E-A457-ED7E-1E3D-4B0054374F5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5393ADD-3F60-AB05-D195-276B31098724}"/>
              </a:ext>
            </a:extLst>
          </p:cNvPr>
          <p:cNvSpPr>
            <a:spLocks noGrp="1"/>
          </p:cNvSpPr>
          <p:nvPr>
            <p:ph type="title"/>
          </p:nvPr>
        </p:nvSpPr>
        <p:spPr>
          <a:xfrm>
            <a:off x="0" y="804519"/>
            <a:ext cx="12191999" cy="1049235"/>
          </a:xfrm>
        </p:spPr>
        <p:txBody>
          <a:bodyPr/>
          <a:lstStyle/>
          <a:p>
            <a:pPr algn="ctr"/>
            <a:r>
              <a:rPr lang="fr-FR" b="1" dirty="0"/>
              <a:t>Les AVOCATS du </a:t>
            </a:r>
            <a:r>
              <a:rPr lang="fr-FR" b="1" dirty="0" err="1"/>
              <a:t>csa</a:t>
            </a:r>
            <a:r>
              <a:rPr lang="fr-FR" b="1" dirty="0"/>
              <a:t/>
            </a:r>
            <a:br>
              <a:rPr lang="fr-FR" b="1" dirty="0"/>
            </a:br>
            <a:r>
              <a:rPr lang="fr-FR" sz="1800" b="1" dirty="0"/>
              <a:t>Arrêté n° 035 du 10 décembre 2018</a:t>
            </a:r>
            <a:endParaRPr lang="fr-FR" b="1" dirty="0"/>
          </a:p>
        </p:txBody>
      </p:sp>
      <p:sp>
        <p:nvSpPr>
          <p:cNvPr id="3" name="Espace réservé du contenu 2">
            <a:extLst>
              <a:ext uri="{FF2B5EF4-FFF2-40B4-BE49-F238E27FC236}">
                <a16:creationId xmlns:a16="http://schemas.microsoft.com/office/drawing/2014/main" id="{554BDF40-1E85-7CFE-59EB-E367880F4163}"/>
              </a:ext>
            </a:extLst>
          </p:cNvPr>
          <p:cNvSpPr>
            <a:spLocks noGrp="1"/>
          </p:cNvSpPr>
          <p:nvPr>
            <p:ph idx="1"/>
          </p:nvPr>
        </p:nvSpPr>
        <p:spPr>
          <a:xfrm>
            <a:off x="1" y="1853754"/>
            <a:ext cx="12191998" cy="4019618"/>
          </a:xfrm>
        </p:spPr>
        <p:txBody>
          <a:bodyPr>
            <a:noAutofit/>
          </a:bodyPr>
          <a:lstStyle/>
          <a:p>
            <a:pPr algn="just"/>
            <a:r>
              <a:rPr lang="fr-FR" b="1" dirty="0"/>
              <a:t>Critères d’admission des avocats nationaux </a:t>
            </a:r>
            <a:r>
              <a:rPr lang="fr-FR" dirty="0"/>
              <a:t>: (i) Être en règle avec le Barreau de la RCA ; (ii) Avoir une expérience de dix années, y compris une connaissance en matière de droit pénal international, droit international humanitaire et en droits de l’homme ; (iii) Ne pas avoir été condamné à une peine d’emprisonnement ; (v) N’avoir fait l’objet d’aucune sanction disciplinaire grave par le Conseil de l’ordre des avocats. </a:t>
            </a:r>
          </a:p>
          <a:p>
            <a:pPr algn="just"/>
            <a:r>
              <a:rPr lang="fr-FR" b="1" dirty="0"/>
              <a:t>Critères d’admission des avocats internationaux </a:t>
            </a:r>
            <a:r>
              <a:rPr lang="fr-FR" dirty="0"/>
              <a:t>:  (i) Être en règle avec son Barreau d'origine ; (ii) Avoir une expérience professionnelle d'au moins dix années dont cinq années dans les procès de crimes internationaux, d'une part, et, d'autre part, disposer de solides connaissances en droit pénal international, droit international humanitaire et droits de l’homme ; (iii) N'avoir pas été condamné à une </a:t>
            </a:r>
            <a:r>
              <a:rPr lang="fr-FR"/>
              <a:t>peine d'emprisonnement ; </a:t>
            </a:r>
            <a:r>
              <a:rPr lang="fr-FR" dirty="0"/>
              <a:t>(iv)  N'avoir fait l'objet d'une sanction disciplinaire grave par son Barreau d'origine.</a:t>
            </a:r>
          </a:p>
        </p:txBody>
      </p:sp>
    </p:spTree>
    <p:extLst>
      <p:ext uri="{BB962C8B-B14F-4D97-AF65-F5344CB8AC3E}">
        <p14:creationId xmlns:p14="http://schemas.microsoft.com/office/powerpoint/2010/main" val="103750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30126-4CCA-F2AA-F387-899C4300BB0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8C19F0A-6DA7-1568-C38B-6B9EB6F50DEC}"/>
              </a:ext>
            </a:extLst>
          </p:cNvPr>
          <p:cNvSpPr>
            <a:spLocks noGrp="1"/>
          </p:cNvSpPr>
          <p:nvPr>
            <p:ph type="title"/>
          </p:nvPr>
        </p:nvSpPr>
        <p:spPr>
          <a:xfrm>
            <a:off x="0" y="804519"/>
            <a:ext cx="12191999" cy="1049235"/>
          </a:xfrm>
        </p:spPr>
        <p:txBody>
          <a:bodyPr/>
          <a:lstStyle/>
          <a:p>
            <a:pPr algn="ctr"/>
            <a:r>
              <a:rPr lang="fr-FR" b="1" dirty="0"/>
              <a:t>LE CHEF DU CSA</a:t>
            </a:r>
          </a:p>
        </p:txBody>
      </p:sp>
      <p:sp>
        <p:nvSpPr>
          <p:cNvPr id="3" name="Espace réservé du contenu 2">
            <a:extLst>
              <a:ext uri="{FF2B5EF4-FFF2-40B4-BE49-F238E27FC236}">
                <a16:creationId xmlns:a16="http://schemas.microsoft.com/office/drawing/2014/main" id="{E5619B56-7201-D5B4-6602-25CA500A7B2B}"/>
              </a:ext>
            </a:extLst>
          </p:cNvPr>
          <p:cNvSpPr>
            <a:spLocks noGrp="1"/>
          </p:cNvSpPr>
          <p:nvPr>
            <p:ph idx="1"/>
          </p:nvPr>
        </p:nvSpPr>
        <p:spPr>
          <a:xfrm>
            <a:off x="1" y="1853754"/>
            <a:ext cx="12191998" cy="4019618"/>
          </a:xfrm>
        </p:spPr>
        <p:txBody>
          <a:bodyPr>
            <a:noAutofit/>
          </a:bodyPr>
          <a:lstStyle/>
          <a:p>
            <a:pPr algn="just"/>
            <a:r>
              <a:rPr lang="fr-FR" b="1" dirty="0"/>
              <a:t>Désignation : </a:t>
            </a:r>
            <a:r>
              <a:rPr lang="fr-FR" dirty="0">
                <a:solidFill>
                  <a:srgbClr val="000000"/>
                </a:solidFill>
                <a:latin typeface="Helvetica" pitchFamily="2" charset="0"/>
              </a:rPr>
              <a:t>En application de l’article 55 du RPP, le Chef du CSA, de nationalité centrafricaine et exerçant au Barreau de Centrafrique, est désigné conformément aux modalités arrêtées par les membres de l’organe paritaire prévu à l’article 65, alinéa 2) de la Loi organique n° 15.003. La durée de son mandat est de deux ans, renouvelable une fois (Art. 11 des Règles du CSA).</a:t>
            </a:r>
          </a:p>
          <a:p>
            <a:pPr algn="just"/>
            <a:r>
              <a:rPr lang="fr-FR" b="1" dirty="0"/>
              <a:t>Indépendance</a:t>
            </a:r>
            <a:r>
              <a:rPr lang="fr-FR" dirty="0"/>
              <a:t> :  </a:t>
            </a:r>
            <a:r>
              <a:rPr lang="fr-FR" dirty="0">
                <a:solidFill>
                  <a:srgbClr val="000000"/>
                </a:solidFill>
                <a:latin typeface="Helvetica" pitchFamily="2" charset="0"/>
              </a:rPr>
              <a:t>Le Chef du CSA est indépendant. Il ne reçoit aucune instruction des suspects, des inculpés, des accusés, des victimes et des parties civiles (Art. 57 A) du RPP). Il s’interdit de recevoir quelque injonction des autorités politiques ou de quelque groupe de pression (Art. 57 B) du RPP). De ce fait, il ne peut pas exercer ses fonctions d’avocat dans le cadre d’une affaire devant le CSA (Art. 13.2 des Règles du CSA). Il n’intervient dans aucune question liée à un dossier spécifique et susceptible d’entraîner des conflits d’intérêts ou de compromettre son indépendance (Art. 57 C) du RPP).</a:t>
            </a:r>
            <a:endParaRPr lang="fr-FR" dirty="0"/>
          </a:p>
        </p:txBody>
      </p:sp>
    </p:spTree>
    <p:extLst>
      <p:ext uri="{BB962C8B-B14F-4D97-AF65-F5344CB8AC3E}">
        <p14:creationId xmlns:p14="http://schemas.microsoft.com/office/powerpoint/2010/main" val="1689817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30C87-DEEE-F58C-0547-B63ED6171D1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1340EEC-B7CC-74A7-8ACA-38754CFF38B9}"/>
              </a:ext>
            </a:extLst>
          </p:cNvPr>
          <p:cNvSpPr>
            <a:spLocks noGrp="1"/>
          </p:cNvSpPr>
          <p:nvPr>
            <p:ph type="title"/>
          </p:nvPr>
        </p:nvSpPr>
        <p:spPr>
          <a:xfrm>
            <a:off x="0" y="804519"/>
            <a:ext cx="12191999" cy="1049235"/>
          </a:xfrm>
        </p:spPr>
        <p:txBody>
          <a:bodyPr/>
          <a:lstStyle/>
          <a:p>
            <a:pPr algn="ctr"/>
            <a:r>
              <a:rPr lang="fr-FR" b="1" dirty="0"/>
              <a:t>LES POUVOIRS DU CHEF DU CSA</a:t>
            </a:r>
          </a:p>
        </p:txBody>
      </p:sp>
      <p:sp>
        <p:nvSpPr>
          <p:cNvPr id="3" name="Espace réservé du contenu 2">
            <a:extLst>
              <a:ext uri="{FF2B5EF4-FFF2-40B4-BE49-F238E27FC236}">
                <a16:creationId xmlns:a16="http://schemas.microsoft.com/office/drawing/2014/main" id="{19416E57-D90C-5272-3F19-9D9A31213965}"/>
              </a:ext>
            </a:extLst>
          </p:cNvPr>
          <p:cNvSpPr>
            <a:spLocks noGrp="1"/>
          </p:cNvSpPr>
          <p:nvPr>
            <p:ph idx="1"/>
          </p:nvPr>
        </p:nvSpPr>
        <p:spPr>
          <a:xfrm>
            <a:off x="1" y="1853754"/>
            <a:ext cx="12191998" cy="4019618"/>
          </a:xfrm>
        </p:spPr>
        <p:txBody>
          <a:bodyPr>
            <a:noAutofit/>
          </a:bodyPr>
          <a:lstStyle/>
          <a:p>
            <a:pPr algn="just"/>
            <a:r>
              <a:rPr lang="fr-FR" sz="2400" b="1" dirty="0">
                <a:latin typeface="Gill Sans MT" panose="020B0502020104020203" pitchFamily="34" charset="77"/>
              </a:rPr>
              <a:t>La représentation du CSA : </a:t>
            </a:r>
            <a:r>
              <a:rPr lang="fr-FR" sz="2400" dirty="0">
                <a:solidFill>
                  <a:srgbClr val="000000"/>
                </a:solidFill>
                <a:latin typeface="Gill Sans MT" panose="020B0502020104020203" pitchFamily="34" charset="77"/>
              </a:rPr>
              <a:t>Le Chef du CSA représente le Corps spécial d’ avocats auprès de la Cour et de tout organisme professionnel (Art. 56 A) a) du RPP). Il peut être assisté, dans l’exercice de ses fonctions, d’un bureau, dont la composition, l’organisation et le fonctionnement sont définis par l’Organe paritaire prévu à l’article 65, alinéa 2) de la Loi organique n° 15.003 (Art. 56 B) du RPP).</a:t>
            </a:r>
          </a:p>
          <a:p>
            <a:pPr algn="just"/>
            <a:r>
              <a:rPr lang="fr-FR" sz="2400" b="1" dirty="0">
                <a:latin typeface="Gill Sans MT" panose="020B0502020104020203" pitchFamily="34" charset="77"/>
              </a:rPr>
              <a:t>Arbitre des conflits d’intérêts</a:t>
            </a:r>
            <a:r>
              <a:rPr lang="fr-FR" sz="2400" dirty="0">
                <a:latin typeface="Gill Sans MT" panose="020B0502020104020203" pitchFamily="34" charset="77"/>
              </a:rPr>
              <a:t> :  </a:t>
            </a:r>
            <a:r>
              <a:rPr lang="fr-FR" sz="2400" dirty="0">
                <a:solidFill>
                  <a:srgbClr val="000000"/>
                </a:solidFill>
                <a:latin typeface="Gill Sans MT" panose="020B0502020104020203" pitchFamily="34" charset="77"/>
              </a:rPr>
              <a:t>En application de l’article 56 A) d) du Règlement, c’est au Chef du CSA que revient la responsabilité de veiller à empêcher et sanctionner, ou faire sanctionner, tout conflit d’intérêts susceptible de compromettre l’indépendance des avocats du Corps spécial d’avocats.</a:t>
            </a:r>
            <a:endParaRPr lang="fr-FR" sz="2400" dirty="0">
              <a:latin typeface="Gill Sans MT" panose="020B0502020104020203" pitchFamily="34" charset="77"/>
            </a:endParaRPr>
          </a:p>
        </p:txBody>
      </p:sp>
    </p:spTree>
    <p:extLst>
      <p:ext uri="{BB962C8B-B14F-4D97-AF65-F5344CB8AC3E}">
        <p14:creationId xmlns:p14="http://schemas.microsoft.com/office/powerpoint/2010/main" val="346344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D60F3-18C4-6385-FEDA-2A6D0007B65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5759134-720B-D7EC-06C3-E68FCB8AC398}"/>
              </a:ext>
            </a:extLst>
          </p:cNvPr>
          <p:cNvSpPr>
            <a:spLocks noGrp="1"/>
          </p:cNvSpPr>
          <p:nvPr>
            <p:ph type="title"/>
          </p:nvPr>
        </p:nvSpPr>
        <p:spPr>
          <a:xfrm>
            <a:off x="0" y="804519"/>
            <a:ext cx="12191999" cy="1049235"/>
          </a:xfrm>
        </p:spPr>
        <p:txBody>
          <a:bodyPr/>
          <a:lstStyle/>
          <a:p>
            <a:pPr algn="ctr"/>
            <a:r>
              <a:rPr lang="fr-FR" b="1" dirty="0"/>
              <a:t>Les obligations des avocats</a:t>
            </a:r>
          </a:p>
        </p:txBody>
      </p:sp>
      <p:sp>
        <p:nvSpPr>
          <p:cNvPr id="3" name="Espace réservé du contenu 2">
            <a:extLst>
              <a:ext uri="{FF2B5EF4-FFF2-40B4-BE49-F238E27FC236}">
                <a16:creationId xmlns:a16="http://schemas.microsoft.com/office/drawing/2014/main" id="{DE1C3CB4-6ABE-9E70-893D-AA47C57B292F}"/>
              </a:ext>
            </a:extLst>
          </p:cNvPr>
          <p:cNvSpPr>
            <a:spLocks noGrp="1"/>
          </p:cNvSpPr>
          <p:nvPr>
            <p:ph idx="1"/>
          </p:nvPr>
        </p:nvSpPr>
        <p:spPr>
          <a:xfrm>
            <a:off x="1" y="1853754"/>
            <a:ext cx="12191998" cy="4019618"/>
          </a:xfrm>
        </p:spPr>
        <p:txBody>
          <a:bodyPr>
            <a:noAutofit/>
          </a:bodyPr>
          <a:lstStyle/>
          <a:p>
            <a:pPr algn="just"/>
            <a:r>
              <a:rPr lang="fr-FR" sz="2400" b="1" dirty="0">
                <a:latin typeface="Gill Sans MT" panose="020B0502020104020203" pitchFamily="34" charset="77"/>
              </a:rPr>
              <a:t>Les obligations qui résultent des termes du serment d’avocat. </a:t>
            </a:r>
            <a:r>
              <a:rPr lang="fr-FR" sz="2400" dirty="0">
                <a:latin typeface="Gill Sans MT" panose="020B0502020104020203" pitchFamily="34" charset="77"/>
              </a:rPr>
              <a:t>En application de l’article 9 de la Loi n° 10.006 du 21 juin 2010, les avocats centrafricains prêtent le serment d’exercer leurs fonctions avec « dignité, conscience, indépendance, probité et humanité ». </a:t>
            </a:r>
          </a:p>
          <a:p>
            <a:pPr algn="just"/>
            <a:r>
              <a:rPr lang="fr-FR" sz="2400" b="1" dirty="0">
                <a:latin typeface="Gill Sans MT" panose="020B0502020104020203" pitchFamily="34" charset="77"/>
              </a:rPr>
              <a:t>L’obligation de conduire l’affaire jusqu’à son terme. </a:t>
            </a:r>
            <a:r>
              <a:rPr lang="fr-FR" sz="2400" dirty="0">
                <a:latin typeface="Gill Sans MT" panose="020B0502020104020203" pitchFamily="34" charset="77"/>
              </a:rPr>
              <a:t>L’avocat doit conduire jusqu’à son terme l’affaire dont il est chargé, sauf si son client l’en décharge ou si lui-même décide de ne pas poursuivre sa mission, sous réserve dans ce dernier cas que le client soit prévenu en temps utile pour pourvoir à la défense de ses intérêts (Art. 62 al. 2 de la Loi n° 10.006 du 21 juin 2010).</a:t>
            </a:r>
          </a:p>
        </p:txBody>
      </p:sp>
    </p:spTree>
    <p:extLst>
      <p:ext uri="{BB962C8B-B14F-4D97-AF65-F5344CB8AC3E}">
        <p14:creationId xmlns:p14="http://schemas.microsoft.com/office/powerpoint/2010/main" val="892756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04E9F-33E7-CBA2-94A4-3F0B85C5B68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48BF05E-44F9-4BC5-052D-76CBC94C098E}"/>
              </a:ext>
            </a:extLst>
          </p:cNvPr>
          <p:cNvSpPr>
            <a:spLocks noGrp="1"/>
          </p:cNvSpPr>
          <p:nvPr>
            <p:ph type="title"/>
          </p:nvPr>
        </p:nvSpPr>
        <p:spPr>
          <a:xfrm>
            <a:off x="0" y="804519"/>
            <a:ext cx="12191999" cy="1049235"/>
          </a:xfrm>
        </p:spPr>
        <p:txBody>
          <a:bodyPr/>
          <a:lstStyle/>
          <a:p>
            <a:pPr algn="ctr"/>
            <a:r>
              <a:rPr lang="fr-FR" b="1" dirty="0"/>
              <a:t>Les obligations des avocats</a:t>
            </a:r>
            <a:br>
              <a:rPr lang="fr-FR" b="1" dirty="0"/>
            </a:br>
            <a:r>
              <a:rPr lang="fr-FR" sz="1800" b="1" dirty="0"/>
              <a:t>(Suite)</a:t>
            </a:r>
            <a:endParaRPr lang="fr-FR" b="1" dirty="0"/>
          </a:p>
        </p:txBody>
      </p:sp>
      <p:sp>
        <p:nvSpPr>
          <p:cNvPr id="3" name="Espace réservé du contenu 2">
            <a:extLst>
              <a:ext uri="{FF2B5EF4-FFF2-40B4-BE49-F238E27FC236}">
                <a16:creationId xmlns:a16="http://schemas.microsoft.com/office/drawing/2014/main" id="{ED6C8F61-7E1C-2A9C-2D8B-7570BE5D57C9}"/>
              </a:ext>
            </a:extLst>
          </p:cNvPr>
          <p:cNvSpPr>
            <a:spLocks noGrp="1"/>
          </p:cNvSpPr>
          <p:nvPr>
            <p:ph idx="1"/>
          </p:nvPr>
        </p:nvSpPr>
        <p:spPr>
          <a:xfrm>
            <a:off x="1" y="1853754"/>
            <a:ext cx="12191998" cy="5004246"/>
          </a:xfrm>
        </p:spPr>
        <p:txBody>
          <a:bodyPr>
            <a:noAutofit/>
          </a:bodyPr>
          <a:lstStyle/>
          <a:p>
            <a:pPr marL="0" indent="0" algn="just">
              <a:buNone/>
            </a:pPr>
            <a:endParaRPr lang="fr-FR" sz="2800" b="1" dirty="0">
              <a:latin typeface="Gill Sans MT" panose="020B0502020104020203" pitchFamily="34" charset="77"/>
            </a:endParaRPr>
          </a:p>
          <a:p>
            <a:pPr marL="0" indent="0" algn="just">
              <a:buNone/>
            </a:pPr>
            <a:r>
              <a:rPr lang="fr-FR" sz="2800" b="1" dirty="0">
                <a:latin typeface="Gill Sans MT" panose="020B0502020104020203" pitchFamily="34" charset="77"/>
              </a:rPr>
              <a:t>L’obligation de respect envers l’institution judiciaire et les parties. </a:t>
            </a:r>
          </a:p>
          <a:p>
            <a:pPr marL="0" indent="0" algn="just">
              <a:buNone/>
            </a:pPr>
            <a:r>
              <a:rPr lang="fr-FR" sz="2800" dirty="0">
                <a:latin typeface="Gill Sans MT" panose="020B0502020104020203" pitchFamily="34" charset="77"/>
              </a:rPr>
              <a:t>L’avocat ne peut s’écarter du respect dû aux institutions judiciaires. Il doit s’abstenir de toutes paroles injurieuses ou offensantes envers les parties, leurs représentants ou les témoins, ainsi que des procédés ou des manœuvres de nature à nuire à la loyauté des débats (Art. 63 al. 2 et de la Loi n° 10.006 du 21 juin 2010).</a:t>
            </a:r>
          </a:p>
        </p:txBody>
      </p:sp>
    </p:spTree>
    <p:extLst>
      <p:ext uri="{BB962C8B-B14F-4D97-AF65-F5344CB8AC3E}">
        <p14:creationId xmlns:p14="http://schemas.microsoft.com/office/powerpoint/2010/main" val="80192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8E74C-8C41-4137-9E37-EA2E386852D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16D2D00-8400-7912-A3D3-DAE60F9D937E}"/>
              </a:ext>
            </a:extLst>
          </p:cNvPr>
          <p:cNvSpPr>
            <a:spLocks noGrp="1"/>
          </p:cNvSpPr>
          <p:nvPr>
            <p:ph type="title"/>
          </p:nvPr>
        </p:nvSpPr>
        <p:spPr>
          <a:xfrm>
            <a:off x="0" y="804519"/>
            <a:ext cx="12191999" cy="1049235"/>
          </a:xfrm>
        </p:spPr>
        <p:txBody>
          <a:bodyPr/>
          <a:lstStyle/>
          <a:p>
            <a:pPr algn="ctr"/>
            <a:r>
              <a:rPr lang="fr-FR" b="1" dirty="0"/>
              <a:t>Les obligations des avocats</a:t>
            </a:r>
            <a:br>
              <a:rPr lang="fr-FR" b="1" dirty="0"/>
            </a:br>
            <a:r>
              <a:rPr lang="fr-FR" sz="1800" b="1" dirty="0"/>
              <a:t>(Suite)</a:t>
            </a:r>
            <a:endParaRPr lang="fr-FR" b="1" dirty="0"/>
          </a:p>
        </p:txBody>
      </p:sp>
      <p:sp>
        <p:nvSpPr>
          <p:cNvPr id="3" name="Espace réservé du contenu 2">
            <a:extLst>
              <a:ext uri="{FF2B5EF4-FFF2-40B4-BE49-F238E27FC236}">
                <a16:creationId xmlns:a16="http://schemas.microsoft.com/office/drawing/2014/main" id="{0CB0B2C8-D351-52F9-1830-9217F6498662}"/>
              </a:ext>
            </a:extLst>
          </p:cNvPr>
          <p:cNvSpPr>
            <a:spLocks noGrp="1"/>
          </p:cNvSpPr>
          <p:nvPr>
            <p:ph idx="1"/>
          </p:nvPr>
        </p:nvSpPr>
        <p:spPr>
          <a:xfrm>
            <a:off x="1" y="1853754"/>
            <a:ext cx="12191998" cy="5004246"/>
          </a:xfrm>
        </p:spPr>
        <p:txBody>
          <a:bodyPr>
            <a:noAutofit/>
          </a:bodyPr>
          <a:lstStyle/>
          <a:p>
            <a:pPr marL="0" indent="0" algn="just">
              <a:buNone/>
            </a:pPr>
            <a:r>
              <a:rPr lang="fr-FR" sz="3200" b="1" dirty="0">
                <a:latin typeface="Gill Sans MT" panose="020B0502020104020203" pitchFamily="34" charset="77"/>
              </a:rPr>
              <a:t>Incidents d’audience. </a:t>
            </a:r>
          </a:p>
          <a:p>
            <a:pPr marL="0" indent="0" algn="just">
              <a:buNone/>
            </a:pPr>
            <a:r>
              <a:rPr lang="fr-FR" sz="3200" dirty="0">
                <a:latin typeface="Gill Sans MT" panose="020B0502020104020203" pitchFamily="34" charset="77"/>
              </a:rPr>
              <a:t>Toute juridiction qui estime qu’un avocat a commis à l’audience un manquement aux obligations que lui impose son serment et notamment au respect dû à l’institution judiciaire et aux magistrats peut saisir le Procureur général près la Cour d’appel territorialement compétente en vue de poursuivre cet avocat devant le Conseil de l’ordre (Art. 128 de la Loi n° 10.006 du 21 juin 2010). </a:t>
            </a:r>
          </a:p>
        </p:txBody>
      </p:sp>
    </p:spTree>
    <p:extLst>
      <p:ext uri="{BB962C8B-B14F-4D97-AF65-F5344CB8AC3E}">
        <p14:creationId xmlns:p14="http://schemas.microsoft.com/office/powerpoint/2010/main" val="1674731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Galerie">
  <a:themeElements>
    <a:clrScheme name="Galerie">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erie">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erie">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Gallery</Template>
  <TotalTime>483</TotalTime>
  <Words>2559</Words>
  <Application>Microsoft Office PowerPoint</Application>
  <PresentationFormat>Grand écran</PresentationFormat>
  <Paragraphs>89</Paragraphs>
  <Slides>28</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28</vt:i4>
      </vt:variant>
    </vt:vector>
  </HeadingPairs>
  <TitlesOfParts>
    <vt:vector size="35" baseType="lpstr">
      <vt:lpstr>Aptos</vt:lpstr>
      <vt:lpstr>Arial</vt:lpstr>
      <vt:lpstr>Gill Sans MT</vt:lpstr>
      <vt:lpstr>Helvetica</vt:lpstr>
      <vt:lpstr>Times New Roman</vt:lpstr>
      <vt:lpstr>TimesNewRomanPSMT</vt:lpstr>
      <vt:lpstr>Galerie</vt:lpstr>
      <vt:lpstr>Présentation PowerPoint</vt:lpstr>
      <vt:lpstr>Présentation PowerPoint</vt:lpstr>
      <vt:lpstr>Base LÉGALE</vt:lpstr>
      <vt:lpstr>Les AVOCATS du csa Arrêté n° 035 du 10 décembre 2018</vt:lpstr>
      <vt:lpstr>LE CHEF DU CSA</vt:lpstr>
      <vt:lpstr>LES POUVOIRS DU CHEF DU CSA</vt:lpstr>
      <vt:lpstr>Les obligations des avocats</vt:lpstr>
      <vt:lpstr>Les obligations des avocats (Suite)</vt:lpstr>
      <vt:lpstr>Les obligations des avocats (Suite)</vt:lpstr>
      <vt:lpstr>Les obligations des avocats (SUITE)</vt:lpstr>
      <vt:lpstr>Les obligations des avocats (FIN)</vt:lpstr>
      <vt:lpstr>Présentation PowerPoint</vt:lpstr>
      <vt:lpstr>Peut-on parler de justice et défendre les droits de l’Homme sans s’intéresser au droit des accusés à un procès équitable ?</vt:lpstr>
      <vt:lpstr>LA GRAVITÉ DES FAITS NE SAURAIT PRIVER L’ACCUSÉ DE SES DROITS FONDAMENTAUX</vt:lpstr>
      <vt:lpstr>La naissance du procès équitable</vt:lpstr>
      <vt:lpstr>Les sources NATIONALES</vt:lpstr>
      <vt:lpstr>LES SOURCES INTERNATIONALES</vt:lpstr>
      <vt:lpstr>LES COMPOSANTES DU PROCÈS ÉQUITABLE</vt:lpstr>
      <vt:lpstr>La présomption d’INNOCENCE</vt:lpstr>
      <vt:lpstr>LE DROIT D’ÊTRE INFORMÉ, DANS LES MEILLEURS DÉLAIS, DES CHRAGES RETENUES</vt:lpstr>
      <vt:lpstr>Le DROIT d’ÊTRE ASSISTÉ PAR UN INTERPRÈTE</vt:lpstr>
      <vt:lpstr>Le DROIT d’ÊTRE ASSISTÉ PAR UN AVOCAT</vt:lpstr>
      <vt:lpstr>Le DROIT DE GARDER LE SILENCE ET DE NE PAS CONTRIBUER À SA PORPRE INCRIMINATION</vt:lpstr>
      <vt:lpstr>Le DROIT D’ÊTRE JUGÉ DANS UN DÉLAI RAISONNABLE</vt:lpstr>
      <vt:lpstr>Le DROIT À être jugé publiquement</vt:lpstr>
      <vt:lpstr>LE DROIT D’ÊTRE JUGÉ PAR UN TRIBUNAL INDÉPENDANT ET IMPARTIAL</vt:lpstr>
      <vt:lpstr>LE DROIT À une procédure contradictoire</vt:lpstr>
      <vt:lpstr>LE DROIT D’INTERROGER LES TÉMOINS À CHArGE ET À DÉCHARGE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Roksana Naserzadeh</dc:creator>
  <cp:lastModifiedBy>DELL</cp:lastModifiedBy>
  <cp:revision>69</cp:revision>
  <dcterms:created xsi:type="dcterms:W3CDTF">2024-12-14T12:30:05Z</dcterms:created>
  <dcterms:modified xsi:type="dcterms:W3CDTF">2025-02-11T09:45:11Z</dcterms:modified>
</cp:coreProperties>
</file>