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9" r:id="rId3"/>
    <p:sldId id="297" r:id="rId4"/>
    <p:sldId id="283" r:id="rId5"/>
    <p:sldId id="299" r:id="rId6"/>
    <p:sldId id="280" r:id="rId7"/>
    <p:sldId id="284" r:id="rId8"/>
    <p:sldId id="298" r:id="rId9"/>
    <p:sldId id="282" r:id="rId10"/>
    <p:sldId id="287" r:id="rId11"/>
    <p:sldId id="285" r:id="rId12"/>
    <p:sldId id="288" r:id="rId13"/>
    <p:sldId id="281" r:id="rId14"/>
    <p:sldId id="289" r:id="rId15"/>
    <p:sldId id="290" r:id="rId16"/>
    <p:sldId id="291" r:id="rId17"/>
    <p:sldId id="292" r:id="rId18"/>
    <p:sldId id="293" r:id="rId19"/>
    <p:sldId id="294" r:id="rId20"/>
    <p:sldId id="295" r:id="rId21"/>
    <p:sldId id="296" r:id="rId22"/>
    <p:sldId id="300" r:id="rId23"/>
    <p:sldId id="302" r:id="rId24"/>
    <p:sldId id="301" r:id="rId25"/>
    <p:sldId id="278" r:id="rId26"/>
  </p:sldIdLst>
  <p:sldSz cx="12192000" cy="6858000"/>
  <p:notesSz cx="6797675" cy="99298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62" autoAdjust="0"/>
    <p:restoredTop sz="94660"/>
  </p:normalViewPr>
  <p:slideViewPr>
    <p:cSldViewPr snapToGrid="0">
      <p:cViewPr varScale="1">
        <p:scale>
          <a:sx n="85" d="100"/>
          <a:sy n="85" d="100"/>
        </p:scale>
        <p:origin x="28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AF65905-EE25-4411-A4F7-9BF3A1F09C83}"/>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D6B31377-CCE4-4424-8A42-9A25DA70A49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5C616E32-600A-47B0-A25C-34DBACA1F8F1}"/>
              </a:ext>
            </a:extLst>
          </p:cNvPr>
          <p:cNvSpPr>
            <a:spLocks noGrp="1"/>
          </p:cNvSpPr>
          <p:nvPr>
            <p:ph type="dt" sz="half" idx="10"/>
          </p:nvPr>
        </p:nvSpPr>
        <p:spPr/>
        <p:txBody>
          <a:bodyPr/>
          <a:lstStyle/>
          <a:p>
            <a:fld id="{788A04CB-2414-4E85-98CF-E2886F8F4E48}" type="datetimeFigureOut">
              <a:rPr lang="fr-FR" smtClean="0"/>
              <a:t>14/02/2025</a:t>
            </a:fld>
            <a:endParaRPr lang="fr-FR"/>
          </a:p>
        </p:txBody>
      </p:sp>
      <p:sp>
        <p:nvSpPr>
          <p:cNvPr id="5" name="Espace réservé du pied de page 4">
            <a:extLst>
              <a:ext uri="{FF2B5EF4-FFF2-40B4-BE49-F238E27FC236}">
                <a16:creationId xmlns:a16="http://schemas.microsoft.com/office/drawing/2014/main" id="{F9CF3C5E-C2C1-41A0-9AFF-6FD2EA6D62D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AF727AC-00C4-4245-8C1D-32FE9CD6CA6F}"/>
              </a:ext>
            </a:extLst>
          </p:cNvPr>
          <p:cNvSpPr>
            <a:spLocks noGrp="1"/>
          </p:cNvSpPr>
          <p:nvPr>
            <p:ph type="sldNum" sz="quarter" idx="12"/>
          </p:nvPr>
        </p:nvSpPr>
        <p:spPr/>
        <p:txBody>
          <a:bodyPr/>
          <a:lstStyle/>
          <a:p>
            <a:fld id="{CAB7E854-DBF8-46D8-BCB8-5BA814BD8DAE}" type="slidenum">
              <a:rPr lang="fr-FR" smtClean="0"/>
              <a:t>‹N°›</a:t>
            </a:fld>
            <a:endParaRPr lang="fr-FR"/>
          </a:p>
        </p:txBody>
      </p:sp>
    </p:spTree>
    <p:extLst>
      <p:ext uri="{BB962C8B-B14F-4D97-AF65-F5344CB8AC3E}">
        <p14:creationId xmlns:p14="http://schemas.microsoft.com/office/powerpoint/2010/main" val="28701735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A47BA22-8DF2-45B4-B54C-F37BDF5C0121}"/>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B67BA5DC-F9E0-4A02-B009-568CF96FC5A5}"/>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117C237-2F7F-4BFC-99A9-0734C3156271}"/>
              </a:ext>
            </a:extLst>
          </p:cNvPr>
          <p:cNvSpPr>
            <a:spLocks noGrp="1"/>
          </p:cNvSpPr>
          <p:nvPr>
            <p:ph type="dt" sz="half" idx="10"/>
          </p:nvPr>
        </p:nvSpPr>
        <p:spPr/>
        <p:txBody>
          <a:bodyPr/>
          <a:lstStyle/>
          <a:p>
            <a:fld id="{788A04CB-2414-4E85-98CF-E2886F8F4E48}" type="datetimeFigureOut">
              <a:rPr lang="fr-FR" smtClean="0"/>
              <a:t>14/02/2025</a:t>
            </a:fld>
            <a:endParaRPr lang="fr-FR"/>
          </a:p>
        </p:txBody>
      </p:sp>
      <p:sp>
        <p:nvSpPr>
          <p:cNvPr id="5" name="Espace réservé du pied de page 4">
            <a:extLst>
              <a:ext uri="{FF2B5EF4-FFF2-40B4-BE49-F238E27FC236}">
                <a16:creationId xmlns:a16="http://schemas.microsoft.com/office/drawing/2014/main" id="{6298876D-138F-4A81-9242-E58499BB781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02D9908-F065-466F-B5F4-6D70979D37ED}"/>
              </a:ext>
            </a:extLst>
          </p:cNvPr>
          <p:cNvSpPr>
            <a:spLocks noGrp="1"/>
          </p:cNvSpPr>
          <p:nvPr>
            <p:ph type="sldNum" sz="quarter" idx="12"/>
          </p:nvPr>
        </p:nvSpPr>
        <p:spPr/>
        <p:txBody>
          <a:bodyPr/>
          <a:lstStyle/>
          <a:p>
            <a:fld id="{CAB7E854-DBF8-46D8-BCB8-5BA814BD8DAE}" type="slidenum">
              <a:rPr lang="fr-FR" smtClean="0"/>
              <a:t>‹N°›</a:t>
            </a:fld>
            <a:endParaRPr lang="fr-FR"/>
          </a:p>
        </p:txBody>
      </p:sp>
    </p:spTree>
    <p:extLst>
      <p:ext uri="{BB962C8B-B14F-4D97-AF65-F5344CB8AC3E}">
        <p14:creationId xmlns:p14="http://schemas.microsoft.com/office/powerpoint/2010/main" val="482025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8FBAC2CE-77DA-4324-9C2D-3D72DF68E398}"/>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75E783CC-226E-4A83-A2CE-19A4DAEC5A16}"/>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D7A091A-0D44-4267-9760-9A35ED3D9C7D}"/>
              </a:ext>
            </a:extLst>
          </p:cNvPr>
          <p:cNvSpPr>
            <a:spLocks noGrp="1"/>
          </p:cNvSpPr>
          <p:nvPr>
            <p:ph type="dt" sz="half" idx="10"/>
          </p:nvPr>
        </p:nvSpPr>
        <p:spPr/>
        <p:txBody>
          <a:bodyPr/>
          <a:lstStyle/>
          <a:p>
            <a:fld id="{788A04CB-2414-4E85-98CF-E2886F8F4E48}" type="datetimeFigureOut">
              <a:rPr lang="fr-FR" smtClean="0"/>
              <a:t>14/02/2025</a:t>
            </a:fld>
            <a:endParaRPr lang="fr-FR"/>
          </a:p>
        </p:txBody>
      </p:sp>
      <p:sp>
        <p:nvSpPr>
          <p:cNvPr id="5" name="Espace réservé du pied de page 4">
            <a:extLst>
              <a:ext uri="{FF2B5EF4-FFF2-40B4-BE49-F238E27FC236}">
                <a16:creationId xmlns:a16="http://schemas.microsoft.com/office/drawing/2014/main" id="{B38E1C6E-834D-4A92-BD13-703E42FF75A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98BC5E8-3034-43D6-A796-7F3DF66BCFE3}"/>
              </a:ext>
            </a:extLst>
          </p:cNvPr>
          <p:cNvSpPr>
            <a:spLocks noGrp="1"/>
          </p:cNvSpPr>
          <p:nvPr>
            <p:ph type="sldNum" sz="quarter" idx="12"/>
          </p:nvPr>
        </p:nvSpPr>
        <p:spPr/>
        <p:txBody>
          <a:bodyPr/>
          <a:lstStyle/>
          <a:p>
            <a:fld id="{CAB7E854-DBF8-46D8-BCB8-5BA814BD8DAE}" type="slidenum">
              <a:rPr lang="fr-FR" smtClean="0"/>
              <a:t>‹N°›</a:t>
            </a:fld>
            <a:endParaRPr lang="fr-FR"/>
          </a:p>
        </p:txBody>
      </p:sp>
    </p:spTree>
    <p:extLst>
      <p:ext uri="{BB962C8B-B14F-4D97-AF65-F5344CB8AC3E}">
        <p14:creationId xmlns:p14="http://schemas.microsoft.com/office/powerpoint/2010/main" val="521828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6110000-E75B-4FE6-8BAB-7DD71FBA6D1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EA28FA4-7FA6-4654-B4CB-1AC9FC8B9A19}"/>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3E985E3-D644-4914-B166-51EC401F23DF}"/>
              </a:ext>
            </a:extLst>
          </p:cNvPr>
          <p:cNvSpPr>
            <a:spLocks noGrp="1"/>
          </p:cNvSpPr>
          <p:nvPr>
            <p:ph type="dt" sz="half" idx="10"/>
          </p:nvPr>
        </p:nvSpPr>
        <p:spPr/>
        <p:txBody>
          <a:bodyPr/>
          <a:lstStyle/>
          <a:p>
            <a:fld id="{788A04CB-2414-4E85-98CF-E2886F8F4E48}" type="datetimeFigureOut">
              <a:rPr lang="fr-FR" smtClean="0"/>
              <a:t>14/02/2025</a:t>
            </a:fld>
            <a:endParaRPr lang="fr-FR"/>
          </a:p>
        </p:txBody>
      </p:sp>
      <p:sp>
        <p:nvSpPr>
          <p:cNvPr id="5" name="Espace réservé du pied de page 4">
            <a:extLst>
              <a:ext uri="{FF2B5EF4-FFF2-40B4-BE49-F238E27FC236}">
                <a16:creationId xmlns:a16="http://schemas.microsoft.com/office/drawing/2014/main" id="{FD05D33D-1E5F-4149-9D28-512F3CA463A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23730F1-E703-4FEC-9064-C82159ADB4EC}"/>
              </a:ext>
            </a:extLst>
          </p:cNvPr>
          <p:cNvSpPr>
            <a:spLocks noGrp="1"/>
          </p:cNvSpPr>
          <p:nvPr>
            <p:ph type="sldNum" sz="quarter" idx="12"/>
          </p:nvPr>
        </p:nvSpPr>
        <p:spPr/>
        <p:txBody>
          <a:bodyPr/>
          <a:lstStyle/>
          <a:p>
            <a:fld id="{CAB7E854-DBF8-46D8-BCB8-5BA814BD8DAE}" type="slidenum">
              <a:rPr lang="fr-FR" smtClean="0"/>
              <a:t>‹N°›</a:t>
            </a:fld>
            <a:endParaRPr lang="fr-FR"/>
          </a:p>
        </p:txBody>
      </p:sp>
    </p:spTree>
    <p:extLst>
      <p:ext uri="{BB962C8B-B14F-4D97-AF65-F5344CB8AC3E}">
        <p14:creationId xmlns:p14="http://schemas.microsoft.com/office/powerpoint/2010/main" val="969704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896C19-E486-4506-B0E9-5DA2D9E6FCD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9698F009-5110-44B9-B33A-4DF709F7C70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C57C1025-5DFC-4C5C-893C-A9714B52725F}"/>
              </a:ext>
            </a:extLst>
          </p:cNvPr>
          <p:cNvSpPr>
            <a:spLocks noGrp="1"/>
          </p:cNvSpPr>
          <p:nvPr>
            <p:ph type="dt" sz="half" idx="10"/>
          </p:nvPr>
        </p:nvSpPr>
        <p:spPr/>
        <p:txBody>
          <a:bodyPr/>
          <a:lstStyle/>
          <a:p>
            <a:fld id="{788A04CB-2414-4E85-98CF-E2886F8F4E48}" type="datetimeFigureOut">
              <a:rPr lang="fr-FR" smtClean="0"/>
              <a:t>14/02/2025</a:t>
            </a:fld>
            <a:endParaRPr lang="fr-FR"/>
          </a:p>
        </p:txBody>
      </p:sp>
      <p:sp>
        <p:nvSpPr>
          <p:cNvPr id="5" name="Espace réservé du pied de page 4">
            <a:extLst>
              <a:ext uri="{FF2B5EF4-FFF2-40B4-BE49-F238E27FC236}">
                <a16:creationId xmlns:a16="http://schemas.microsoft.com/office/drawing/2014/main" id="{746B43BF-3CEE-45EA-97A0-55F6808202D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1E0A537-5AF9-471D-A6A3-6AC177CB6DE6}"/>
              </a:ext>
            </a:extLst>
          </p:cNvPr>
          <p:cNvSpPr>
            <a:spLocks noGrp="1"/>
          </p:cNvSpPr>
          <p:nvPr>
            <p:ph type="sldNum" sz="quarter" idx="12"/>
          </p:nvPr>
        </p:nvSpPr>
        <p:spPr/>
        <p:txBody>
          <a:bodyPr/>
          <a:lstStyle/>
          <a:p>
            <a:fld id="{CAB7E854-DBF8-46D8-BCB8-5BA814BD8DAE}" type="slidenum">
              <a:rPr lang="fr-FR" smtClean="0"/>
              <a:t>‹N°›</a:t>
            </a:fld>
            <a:endParaRPr lang="fr-FR"/>
          </a:p>
        </p:txBody>
      </p:sp>
    </p:spTree>
    <p:extLst>
      <p:ext uri="{BB962C8B-B14F-4D97-AF65-F5344CB8AC3E}">
        <p14:creationId xmlns:p14="http://schemas.microsoft.com/office/powerpoint/2010/main" val="1410265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697471-E99A-4342-A4D5-8FB7A9A7D2A2}"/>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FA86413-BEF8-408A-A693-5FFC97D90DB1}"/>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D3D29741-6C26-4AE2-BE10-7DD74A7DB3B3}"/>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E088BAF-20F0-427D-94C4-8F963CE7D51C}"/>
              </a:ext>
            </a:extLst>
          </p:cNvPr>
          <p:cNvSpPr>
            <a:spLocks noGrp="1"/>
          </p:cNvSpPr>
          <p:nvPr>
            <p:ph type="dt" sz="half" idx="10"/>
          </p:nvPr>
        </p:nvSpPr>
        <p:spPr/>
        <p:txBody>
          <a:bodyPr/>
          <a:lstStyle/>
          <a:p>
            <a:fld id="{788A04CB-2414-4E85-98CF-E2886F8F4E48}" type="datetimeFigureOut">
              <a:rPr lang="fr-FR" smtClean="0"/>
              <a:t>14/02/2025</a:t>
            </a:fld>
            <a:endParaRPr lang="fr-FR"/>
          </a:p>
        </p:txBody>
      </p:sp>
      <p:sp>
        <p:nvSpPr>
          <p:cNvPr id="6" name="Espace réservé du pied de page 5">
            <a:extLst>
              <a:ext uri="{FF2B5EF4-FFF2-40B4-BE49-F238E27FC236}">
                <a16:creationId xmlns:a16="http://schemas.microsoft.com/office/drawing/2014/main" id="{6EA995FE-5907-401C-9F15-1C18C9BE5B96}"/>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6E97487-9BAD-4EB5-A954-28D27D5A9455}"/>
              </a:ext>
            </a:extLst>
          </p:cNvPr>
          <p:cNvSpPr>
            <a:spLocks noGrp="1"/>
          </p:cNvSpPr>
          <p:nvPr>
            <p:ph type="sldNum" sz="quarter" idx="12"/>
          </p:nvPr>
        </p:nvSpPr>
        <p:spPr/>
        <p:txBody>
          <a:bodyPr/>
          <a:lstStyle/>
          <a:p>
            <a:fld id="{CAB7E854-DBF8-46D8-BCB8-5BA814BD8DAE}" type="slidenum">
              <a:rPr lang="fr-FR" smtClean="0"/>
              <a:t>‹N°›</a:t>
            </a:fld>
            <a:endParaRPr lang="fr-FR"/>
          </a:p>
        </p:txBody>
      </p:sp>
    </p:spTree>
    <p:extLst>
      <p:ext uri="{BB962C8B-B14F-4D97-AF65-F5344CB8AC3E}">
        <p14:creationId xmlns:p14="http://schemas.microsoft.com/office/powerpoint/2010/main" val="222966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62A71A3-F01C-4905-B152-FFDD55D0BAE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1CC4BF8-14E3-4FD4-95C9-14738DC745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1C2D433F-32A0-4E5E-B0C5-F7CA86D21EDA}"/>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2341D89F-D01B-4776-AF04-C46C49D79BE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D57373FD-3E58-4888-86CD-B83C5C029921}"/>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3EAC0C5B-869A-4AD3-9972-54252F891954}"/>
              </a:ext>
            </a:extLst>
          </p:cNvPr>
          <p:cNvSpPr>
            <a:spLocks noGrp="1"/>
          </p:cNvSpPr>
          <p:nvPr>
            <p:ph type="dt" sz="half" idx="10"/>
          </p:nvPr>
        </p:nvSpPr>
        <p:spPr/>
        <p:txBody>
          <a:bodyPr/>
          <a:lstStyle/>
          <a:p>
            <a:fld id="{788A04CB-2414-4E85-98CF-E2886F8F4E48}" type="datetimeFigureOut">
              <a:rPr lang="fr-FR" smtClean="0"/>
              <a:t>14/02/2025</a:t>
            </a:fld>
            <a:endParaRPr lang="fr-FR"/>
          </a:p>
        </p:txBody>
      </p:sp>
      <p:sp>
        <p:nvSpPr>
          <p:cNvPr id="8" name="Espace réservé du pied de page 7">
            <a:extLst>
              <a:ext uri="{FF2B5EF4-FFF2-40B4-BE49-F238E27FC236}">
                <a16:creationId xmlns:a16="http://schemas.microsoft.com/office/drawing/2014/main" id="{6E9EFCE0-FCAD-43ED-9103-2DB37D399226}"/>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8A59DFD0-D029-48AF-ACEA-539669716152}"/>
              </a:ext>
            </a:extLst>
          </p:cNvPr>
          <p:cNvSpPr>
            <a:spLocks noGrp="1"/>
          </p:cNvSpPr>
          <p:nvPr>
            <p:ph type="sldNum" sz="quarter" idx="12"/>
          </p:nvPr>
        </p:nvSpPr>
        <p:spPr/>
        <p:txBody>
          <a:bodyPr/>
          <a:lstStyle/>
          <a:p>
            <a:fld id="{CAB7E854-DBF8-46D8-BCB8-5BA814BD8DAE}" type="slidenum">
              <a:rPr lang="fr-FR" smtClean="0"/>
              <a:t>‹N°›</a:t>
            </a:fld>
            <a:endParaRPr lang="fr-FR"/>
          </a:p>
        </p:txBody>
      </p:sp>
    </p:spTree>
    <p:extLst>
      <p:ext uri="{BB962C8B-B14F-4D97-AF65-F5344CB8AC3E}">
        <p14:creationId xmlns:p14="http://schemas.microsoft.com/office/powerpoint/2010/main" val="3076540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B85351D-7AEB-4EC4-91F2-5F9CFAC89007}"/>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BEC4B311-CB92-4565-9D61-8D03982874C6}"/>
              </a:ext>
            </a:extLst>
          </p:cNvPr>
          <p:cNvSpPr>
            <a:spLocks noGrp="1"/>
          </p:cNvSpPr>
          <p:nvPr>
            <p:ph type="dt" sz="half" idx="10"/>
          </p:nvPr>
        </p:nvSpPr>
        <p:spPr/>
        <p:txBody>
          <a:bodyPr/>
          <a:lstStyle/>
          <a:p>
            <a:fld id="{788A04CB-2414-4E85-98CF-E2886F8F4E48}" type="datetimeFigureOut">
              <a:rPr lang="fr-FR" smtClean="0"/>
              <a:t>14/02/2025</a:t>
            </a:fld>
            <a:endParaRPr lang="fr-FR"/>
          </a:p>
        </p:txBody>
      </p:sp>
      <p:sp>
        <p:nvSpPr>
          <p:cNvPr id="4" name="Espace réservé du pied de page 3">
            <a:extLst>
              <a:ext uri="{FF2B5EF4-FFF2-40B4-BE49-F238E27FC236}">
                <a16:creationId xmlns:a16="http://schemas.microsoft.com/office/drawing/2014/main" id="{72248C73-39A0-431F-9806-743D52D1F852}"/>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CBB02DD2-4EBB-4981-8D48-2B29C8AC066F}"/>
              </a:ext>
            </a:extLst>
          </p:cNvPr>
          <p:cNvSpPr>
            <a:spLocks noGrp="1"/>
          </p:cNvSpPr>
          <p:nvPr>
            <p:ph type="sldNum" sz="quarter" idx="12"/>
          </p:nvPr>
        </p:nvSpPr>
        <p:spPr/>
        <p:txBody>
          <a:bodyPr/>
          <a:lstStyle/>
          <a:p>
            <a:fld id="{CAB7E854-DBF8-46D8-BCB8-5BA814BD8DAE}" type="slidenum">
              <a:rPr lang="fr-FR" smtClean="0"/>
              <a:t>‹N°›</a:t>
            </a:fld>
            <a:endParaRPr lang="fr-FR"/>
          </a:p>
        </p:txBody>
      </p:sp>
    </p:spTree>
    <p:extLst>
      <p:ext uri="{BB962C8B-B14F-4D97-AF65-F5344CB8AC3E}">
        <p14:creationId xmlns:p14="http://schemas.microsoft.com/office/powerpoint/2010/main" val="39113613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C906FDB3-F261-4A6C-8F03-066FD597AB6F}"/>
              </a:ext>
            </a:extLst>
          </p:cNvPr>
          <p:cNvSpPr>
            <a:spLocks noGrp="1"/>
          </p:cNvSpPr>
          <p:nvPr>
            <p:ph type="dt" sz="half" idx="10"/>
          </p:nvPr>
        </p:nvSpPr>
        <p:spPr/>
        <p:txBody>
          <a:bodyPr/>
          <a:lstStyle/>
          <a:p>
            <a:fld id="{788A04CB-2414-4E85-98CF-E2886F8F4E48}" type="datetimeFigureOut">
              <a:rPr lang="fr-FR" smtClean="0"/>
              <a:t>14/02/2025</a:t>
            </a:fld>
            <a:endParaRPr lang="fr-FR"/>
          </a:p>
        </p:txBody>
      </p:sp>
      <p:sp>
        <p:nvSpPr>
          <p:cNvPr id="3" name="Espace réservé du pied de page 2">
            <a:extLst>
              <a:ext uri="{FF2B5EF4-FFF2-40B4-BE49-F238E27FC236}">
                <a16:creationId xmlns:a16="http://schemas.microsoft.com/office/drawing/2014/main" id="{25F6BACC-C775-43D4-AD55-2339D583C9DD}"/>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11E9637D-5060-4D51-A6F2-B0447A2D21F7}"/>
              </a:ext>
            </a:extLst>
          </p:cNvPr>
          <p:cNvSpPr>
            <a:spLocks noGrp="1"/>
          </p:cNvSpPr>
          <p:nvPr>
            <p:ph type="sldNum" sz="quarter" idx="12"/>
          </p:nvPr>
        </p:nvSpPr>
        <p:spPr/>
        <p:txBody>
          <a:bodyPr/>
          <a:lstStyle/>
          <a:p>
            <a:fld id="{CAB7E854-DBF8-46D8-BCB8-5BA814BD8DAE}" type="slidenum">
              <a:rPr lang="fr-FR" smtClean="0"/>
              <a:t>‹N°›</a:t>
            </a:fld>
            <a:endParaRPr lang="fr-FR"/>
          </a:p>
        </p:txBody>
      </p:sp>
    </p:spTree>
    <p:extLst>
      <p:ext uri="{BB962C8B-B14F-4D97-AF65-F5344CB8AC3E}">
        <p14:creationId xmlns:p14="http://schemas.microsoft.com/office/powerpoint/2010/main" val="35579637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BBABCD-43A3-47A1-A605-B791AFD1F93E}"/>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33F5EF36-2DA0-4835-A7AF-046A2FA546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AFDEB6DF-418B-46EE-A406-DBD2B819B9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B39CD54B-BADA-4842-8A52-6306C68D07B2}"/>
              </a:ext>
            </a:extLst>
          </p:cNvPr>
          <p:cNvSpPr>
            <a:spLocks noGrp="1"/>
          </p:cNvSpPr>
          <p:nvPr>
            <p:ph type="dt" sz="half" idx="10"/>
          </p:nvPr>
        </p:nvSpPr>
        <p:spPr/>
        <p:txBody>
          <a:bodyPr/>
          <a:lstStyle/>
          <a:p>
            <a:fld id="{788A04CB-2414-4E85-98CF-E2886F8F4E48}" type="datetimeFigureOut">
              <a:rPr lang="fr-FR" smtClean="0"/>
              <a:t>14/02/2025</a:t>
            </a:fld>
            <a:endParaRPr lang="fr-FR"/>
          </a:p>
        </p:txBody>
      </p:sp>
      <p:sp>
        <p:nvSpPr>
          <p:cNvPr id="6" name="Espace réservé du pied de page 5">
            <a:extLst>
              <a:ext uri="{FF2B5EF4-FFF2-40B4-BE49-F238E27FC236}">
                <a16:creationId xmlns:a16="http://schemas.microsoft.com/office/drawing/2014/main" id="{063E7C03-6B84-4FA6-A1A0-458D2CB45EC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ED52FF2-3959-45CE-A27E-FA1D8DCAF06F}"/>
              </a:ext>
            </a:extLst>
          </p:cNvPr>
          <p:cNvSpPr>
            <a:spLocks noGrp="1"/>
          </p:cNvSpPr>
          <p:nvPr>
            <p:ph type="sldNum" sz="quarter" idx="12"/>
          </p:nvPr>
        </p:nvSpPr>
        <p:spPr/>
        <p:txBody>
          <a:bodyPr/>
          <a:lstStyle/>
          <a:p>
            <a:fld id="{CAB7E854-DBF8-46D8-BCB8-5BA814BD8DAE}" type="slidenum">
              <a:rPr lang="fr-FR" smtClean="0"/>
              <a:t>‹N°›</a:t>
            </a:fld>
            <a:endParaRPr lang="fr-FR"/>
          </a:p>
        </p:txBody>
      </p:sp>
    </p:spTree>
    <p:extLst>
      <p:ext uri="{BB962C8B-B14F-4D97-AF65-F5344CB8AC3E}">
        <p14:creationId xmlns:p14="http://schemas.microsoft.com/office/powerpoint/2010/main" val="19798658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B2E079F-E779-4F5B-ADF7-2193347060DE}"/>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CB09D58-A3E4-493B-857C-C27A671ED53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51A84C65-71B0-4DDF-BBB5-483B97E44A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D10B7681-300B-4758-8ABC-9B78F5AE51D2}"/>
              </a:ext>
            </a:extLst>
          </p:cNvPr>
          <p:cNvSpPr>
            <a:spLocks noGrp="1"/>
          </p:cNvSpPr>
          <p:nvPr>
            <p:ph type="dt" sz="half" idx="10"/>
          </p:nvPr>
        </p:nvSpPr>
        <p:spPr/>
        <p:txBody>
          <a:bodyPr/>
          <a:lstStyle/>
          <a:p>
            <a:fld id="{788A04CB-2414-4E85-98CF-E2886F8F4E48}" type="datetimeFigureOut">
              <a:rPr lang="fr-FR" smtClean="0"/>
              <a:t>14/02/2025</a:t>
            </a:fld>
            <a:endParaRPr lang="fr-FR"/>
          </a:p>
        </p:txBody>
      </p:sp>
      <p:sp>
        <p:nvSpPr>
          <p:cNvPr id="6" name="Espace réservé du pied de page 5">
            <a:extLst>
              <a:ext uri="{FF2B5EF4-FFF2-40B4-BE49-F238E27FC236}">
                <a16:creationId xmlns:a16="http://schemas.microsoft.com/office/drawing/2014/main" id="{643EB119-1444-445D-895E-DF830C957DEA}"/>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34BABA4-47DB-4120-99BF-DF1126F7B631}"/>
              </a:ext>
            </a:extLst>
          </p:cNvPr>
          <p:cNvSpPr>
            <a:spLocks noGrp="1"/>
          </p:cNvSpPr>
          <p:nvPr>
            <p:ph type="sldNum" sz="quarter" idx="12"/>
          </p:nvPr>
        </p:nvSpPr>
        <p:spPr/>
        <p:txBody>
          <a:bodyPr/>
          <a:lstStyle/>
          <a:p>
            <a:fld id="{CAB7E854-DBF8-46D8-BCB8-5BA814BD8DAE}" type="slidenum">
              <a:rPr lang="fr-FR" smtClean="0"/>
              <a:t>‹N°›</a:t>
            </a:fld>
            <a:endParaRPr lang="fr-FR"/>
          </a:p>
        </p:txBody>
      </p:sp>
    </p:spTree>
    <p:extLst>
      <p:ext uri="{BB962C8B-B14F-4D97-AF65-F5344CB8AC3E}">
        <p14:creationId xmlns:p14="http://schemas.microsoft.com/office/powerpoint/2010/main" val="34481699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D63DF867-478A-47F9-9485-3630DCA266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63CE1A7-CDDA-4BB6-8CD9-38F0EFA45CD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F9ACE0C-026B-4571-AD8B-0B3C1910DD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8A04CB-2414-4E85-98CF-E2886F8F4E48}" type="datetimeFigureOut">
              <a:rPr lang="fr-FR" smtClean="0"/>
              <a:t>14/02/2025</a:t>
            </a:fld>
            <a:endParaRPr lang="fr-FR"/>
          </a:p>
        </p:txBody>
      </p:sp>
      <p:sp>
        <p:nvSpPr>
          <p:cNvPr id="5" name="Espace réservé du pied de page 4">
            <a:extLst>
              <a:ext uri="{FF2B5EF4-FFF2-40B4-BE49-F238E27FC236}">
                <a16:creationId xmlns:a16="http://schemas.microsoft.com/office/drawing/2014/main" id="{C71E8686-B8F4-41C8-A0B8-88BB71169E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C14FBC10-26DF-4BAF-B39B-CEB56F91E11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B7E854-DBF8-46D8-BCB8-5BA814BD8DAE}" type="slidenum">
              <a:rPr lang="fr-FR" smtClean="0"/>
              <a:t>‹N°›</a:t>
            </a:fld>
            <a:endParaRPr lang="fr-FR"/>
          </a:p>
        </p:txBody>
      </p:sp>
    </p:spTree>
    <p:extLst>
      <p:ext uri="{BB962C8B-B14F-4D97-AF65-F5344CB8AC3E}">
        <p14:creationId xmlns:p14="http://schemas.microsoft.com/office/powerpoint/2010/main" val="38370395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cid:image001.jpg@01D844F4.5772CD00"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55A5A9-6A15-492D-9183-AF619EAF36F9}"/>
              </a:ext>
            </a:extLst>
          </p:cNvPr>
          <p:cNvSpPr>
            <a:spLocks noGrp="1"/>
          </p:cNvSpPr>
          <p:nvPr>
            <p:ph type="ctrTitle"/>
          </p:nvPr>
        </p:nvSpPr>
        <p:spPr>
          <a:xfrm>
            <a:off x="6522720" y="512763"/>
            <a:ext cx="4876800" cy="1183957"/>
          </a:xfrm>
        </p:spPr>
        <p:txBody>
          <a:bodyPr>
            <a:normAutofit fontScale="90000"/>
          </a:bodyPr>
          <a:lstStyle/>
          <a:p>
            <a:r>
              <a:rPr lang="fr-FR" dirty="0"/>
              <a:t/>
            </a:r>
            <a:br>
              <a:rPr lang="fr-FR" dirty="0"/>
            </a:br>
            <a:r>
              <a:rPr lang="fr-FR" sz="2400" b="1" dirty="0"/>
              <a:t>Cour pénale spéciale</a:t>
            </a:r>
            <a:r>
              <a:rPr lang="fr-FR" sz="2400" dirty="0"/>
              <a:t/>
            </a:r>
            <a:br>
              <a:rPr lang="fr-FR" sz="2400" dirty="0"/>
            </a:br>
            <a:r>
              <a:rPr lang="fr-FR" sz="2400" dirty="0"/>
              <a:t>Olivier BEAUVALLET</a:t>
            </a:r>
          </a:p>
        </p:txBody>
      </p:sp>
      <p:sp>
        <p:nvSpPr>
          <p:cNvPr id="3" name="Sous-titre 2">
            <a:extLst>
              <a:ext uri="{FF2B5EF4-FFF2-40B4-BE49-F238E27FC236}">
                <a16:creationId xmlns:a16="http://schemas.microsoft.com/office/drawing/2014/main" id="{B21DECA6-A350-431B-A856-766412484213}"/>
              </a:ext>
            </a:extLst>
          </p:cNvPr>
          <p:cNvSpPr>
            <a:spLocks noGrp="1"/>
          </p:cNvSpPr>
          <p:nvPr>
            <p:ph type="subTitle" idx="1"/>
          </p:nvPr>
        </p:nvSpPr>
        <p:spPr/>
        <p:txBody>
          <a:bodyPr>
            <a:normAutofit fontScale="55000" lnSpcReduction="20000"/>
          </a:bodyPr>
          <a:lstStyle/>
          <a:p>
            <a:r>
              <a:rPr lang="fr-FR" sz="4600" b="1" dirty="0">
                <a:latin typeface="+mj-lt"/>
              </a:rPr>
              <a:t>La réparation des crimes internationaux dans les jugements de la CPS</a:t>
            </a:r>
          </a:p>
          <a:p>
            <a:endParaRPr lang="fr-FR" sz="2800" dirty="0">
              <a:latin typeface="+mj-lt"/>
            </a:endParaRPr>
          </a:p>
          <a:p>
            <a:endParaRPr lang="fr-FR" sz="3800" i="1" dirty="0">
              <a:latin typeface="+mj-lt"/>
            </a:endParaRPr>
          </a:p>
          <a:p>
            <a:r>
              <a:rPr lang="fr-FR" sz="3800" dirty="0">
                <a:latin typeface="+mj-lt"/>
              </a:rPr>
              <a:t>Dakar 16 décembre 2024</a:t>
            </a:r>
          </a:p>
        </p:txBody>
      </p:sp>
      <p:pic>
        <p:nvPicPr>
          <p:cNvPr id="6" name="Image 5" descr="Une image contenant texte, clipart&#10;&#10;Description générée automatiquement">
            <a:extLst>
              <a:ext uri="{FF2B5EF4-FFF2-40B4-BE49-F238E27FC236}">
                <a16:creationId xmlns:a16="http://schemas.microsoft.com/office/drawing/2014/main" id="{7CC63DC1-6DE5-4E6C-AA99-76DD84B85CBD}"/>
              </a:ext>
            </a:extLst>
          </p:cNvPr>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690880" y="512763"/>
            <a:ext cx="2701290" cy="2620962"/>
          </a:xfrm>
          <a:prstGeom prst="rect">
            <a:avLst/>
          </a:prstGeom>
          <a:noFill/>
          <a:ln>
            <a:noFill/>
          </a:ln>
        </p:spPr>
      </p:pic>
    </p:spTree>
    <p:extLst>
      <p:ext uri="{BB962C8B-B14F-4D97-AF65-F5344CB8AC3E}">
        <p14:creationId xmlns:p14="http://schemas.microsoft.com/office/powerpoint/2010/main" val="29343882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5EC76E-AB52-4A93-ABFC-D3DA69E7D716}"/>
              </a:ext>
            </a:extLst>
          </p:cNvPr>
          <p:cNvSpPr>
            <a:spLocks noGrp="1"/>
          </p:cNvSpPr>
          <p:nvPr>
            <p:ph type="title"/>
          </p:nvPr>
        </p:nvSpPr>
        <p:spPr/>
        <p:txBody>
          <a:bodyPr/>
          <a:lstStyle/>
          <a:p>
            <a:r>
              <a:rPr lang="fr-FR" dirty="0"/>
              <a:t>Schéma-type de la procédure en réparation</a:t>
            </a:r>
          </a:p>
        </p:txBody>
      </p:sp>
      <p:sp>
        <p:nvSpPr>
          <p:cNvPr id="6" name="Rectangle 5">
            <a:extLst>
              <a:ext uri="{FF2B5EF4-FFF2-40B4-BE49-F238E27FC236}">
                <a16:creationId xmlns:a16="http://schemas.microsoft.com/office/drawing/2014/main" id="{20E4D090-F8E5-41CD-B11B-B907ED54756E}"/>
              </a:ext>
            </a:extLst>
          </p:cNvPr>
          <p:cNvSpPr/>
          <p:nvPr/>
        </p:nvSpPr>
        <p:spPr>
          <a:xfrm>
            <a:off x="508000" y="1771650"/>
            <a:ext cx="1663700" cy="1079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1. Condamnation pénale</a:t>
            </a:r>
          </a:p>
        </p:txBody>
      </p:sp>
      <p:cxnSp>
        <p:nvCxnSpPr>
          <p:cNvPr id="8" name="Connecteur droit avec flèche 7">
            <a:extLst>
              <a:ext uri="{FF2B5EF4-FFF2-40B4-BE49-F238E27FC236}">
                <a16:creationId xmlns:a16="http://schemas.microsoft.com/office/drawing/2014/main" id="{CA491779-3581-4B1F-B054-1D71FED382FC}"/>
              </a:ext>
            </a:extLst>
          </p:cNvPr>
          <p:cNvCxnSpPr>
            <a:stCxn id="6" idx="3"/>
          </p:cNvCxnSpPr>
          <p:nvPr/>
        </p:nvCxnSpPr>
        <p:spPr>
          <a:xfrm>
            <a:off x="2171700" y="2311400"/>
            <a:ext cx="9652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E2630E23-61F3-405C-9F84-9BDDD566CC23}"/>
              </a:ext>
            </a:extLst>
          </p:cNvPr>
          <p:cNvSpPr/>
          <p:nvPr/>
        </p:nvSpPr>
        <p:spPr>
          <a:xfrm>
            <a:off x="3136900" y="1690688"/>
            <a:ext cx="1377950" cy="12048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2. Ouverture procédure en réparation</a:t>
            </a:r>
          </a:p>
        </p:txBody>
      </p:sp>
      <p:cxnSp>
        <p:nvCxnSpPr>
          <p:cNvPr id="11" name="Connecteur droit avec flèche 10">
            <a:extLst>
              <a:ext uri="{FF2B5EF4-FFF2-40B4-BE49-F238E27FC236}">
                <a16:creationId xmlns:a16="http://schemas.microsoft.com/office/drawing/2014/main" id="{1FCDDB3A-24D4-4586-8C19-D4F97D882E9A}"/>
              </a:ext>
            </a:extLst>
          </p:cNvPr>
          <p:cNvCxnSpPr>
            <a:stCxn id="9" idx="3"/>
          </p:cNvCxnSpPr>
          <p:nvPr/>
        </p:nvCxnSpPr>
        <p:spPr>
          <a:xfrm>
            <a:off x="4514850" y="2293090"/>
            <a:ext cx="1117600" cy="183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82522387-51A8-46AE-A1CE-3AC926B85426}"/>
              </a:ext>
            </a:extLst>
          </p:cNvPr>
          <p:cNvSpPr/>
          <p:nvPr/>
        </p:nvSpPr>
        <p:spPr>
          <a:xfrm>
            <a:off x="5632450" y="1569929"/>
            <a:ext cx="1657350" cy="1336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3. Identification des parties civiles et des victimes </a:t>
            </a:r>
          </a:p>
          <a:p>
            <a:pPr algn="ctr"/>
            <a:r>
              <a:rPr lang="fr-FR" dirty="0"/>
              <a:t>(état civil)</a:t>
            </a:r>
          </a:p>
        </p:txBody>
      </p:sp>
      <p:cxnSp>
        <p:nvCxnSpPr>
          <p:cNvPr id="14" name="Connecteur droit avec flèche 13">
            <a:extLst>
              <a:ext uri="{FF2B5EF4-FFF2-40B4-BE49-F238E27FC236}">
                <a16:creationId xmlns:a16="http://schemas.microsoft.com/office/drawing/2014/main" id="{CD2534E3-C818-4B5F-B244-D25C0E309113}"/>
              </a:ext>
            </a:extLst>
          </p:cNvPr>
          <p:cNvCxnSpPr>
            <a:cxnSpLocks/>
            <a:stCxn id="12" idx="3"/>
          </p:cNvCxnSpPr>
          <p:nvPr/>
        </p:nvCxnSpPr>
        <p:spPr>
          <a:xfrm>
            <a:off x="7289800" y="2238379"/>
            <a:ext cx="749300" cy="547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F379AFCB-8C4E-46AB-8163-FA41E3E17458}"/>
              </a:ext>
            </a:extLst>
          </p:cNvPr>
          <p:cNvSpPr/>
          <p:nvPr/>
        </p:nvSpPr>
        <p:spPr>
          <a:xfrm>
            <a:off x="8039100" y="1690688"/>
            <a:ext cx="1771650" cy="12047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4. Recueil des demandes des parties civiles/Avocats</a:t>
            </a:r>
          </a:p>
        </p:txBody>
      </p:sp>
      <p:sp>
        <p:nvSpPr>
          <p:cNvPr id="17" name="Rectangle 16">
            <a:extLst>
              <a:ext uri="{FF2B5EF4-FFF2-40B4-BE49-F238E27FC236}">
                <a16:creationId xmlns:a16="http://schemas.microsoft.com/office/drawing/2014/main" id="{42B04293-460A-4CC8-9675-5A60B6739F17}"/>
              </a:ext>
            </a:extLst>
          </p:cNvPr>
          <p:cNvSpPr/>
          <p:nvPr/>
        </p:nvSpPr>
        <p:spPr>
          <a:xfrm>
            <a:off x="9810750" y="1690683"/>
            <a:ext cx="1930400" cy="1204799"/>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ln w="0"/>
                <a:solidFill>
                  <a:schemeClr val="accent1"/>
                </a:solidFill>
                <a:effectLst>
                  <a:outerShdw blurRad="38100" dist="25400" dir="5400000" algn="ctr" rotWithShape="0">
                    <a:srgbClr val="6E747A">
                      <a:alpha val="43000"/>
                    </a:srgbClr>
                  </a:outerShdw>
                </a:effectLst>
              </a:rPr>
              <a:t>Recherche de partenaires techniques/financiers</a:t>
            </a:r>
          </a:p>
        </p:txBody>
      </p:sp>
      <p:sp>
        <p:nvSpPr>
          <p:cNvPr id="18" name="Rectangle 17">
            <a:extLst>
              <a:ext uri="{FF2B5EF4-FFF2-40B4-BE49-F238E27FC236}">
                <a16:creationId xmlns:a16="http://schemas.microsoft.com/office/drawing/2014/main" id="{9B409023-0F71-4595-A20F-95F53FC72D24}"/>
              </a:ext>
            </a:extLst>
          </p:cNvPr>
          <p:cNvSpPr/>
          <p:nvPr/>
        </p:nvSpPr>
        <p:spPr>
          <a:xfrm>
            <a:off x="8039100" y="2895482"/>
            <a:ext cx="3702050" cy="12047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Mise en état devant la cour</a:t>
            </a:r>
          </a:p>
        </p:txBody>
      </p:sp>
      <p:sp>
        <p:nvSpPr>
          <p:cNvPr id="19" name="Rectangle 18">
            <a:extLst>
              <a:ext uri="{FF2B5EF4-FFF2-40B4-BE49-F238E27FC236}">
                <a16:creationId xmlns:a16="http://schemas.microsoft.com/office/drawing/2014/main" id="{FD44AE59-55D9-4623-86DB-431BE2E1C72F}"/>
              </a:ext>
            </a:extLst>
          </p:cNvPr>
          <p:cNvSpPr/>
          <p:nvPr/>
        </p:nvSpPr>
        <p:spPr>
          <a:xfrm>
            <a:off x="7492873" y="5311471"/>
            <a:ext cx="4248150" cy="507998"/>
          </a:xfrm>
          <a:prstGeom prst="rect">
            <a:avLst/>
          </a:prstGeom>
          <a:solidFill>
            <a:schemeClr val="accent2">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ln w="0"/>
                <a:solidFill>
                  <a:schemeClr val="accent1"/>
                </a:solidFill>
                <a:effectLst>
                  <a:outerShdw blurRad="38100" dist="25400" dir="5400000" algn="ctr" rotWithShape="0">
                    <a:srgbClr val="6E747A">
                      <a:alpha val="43000"/>
                    </a:srgbClr>
                  </a:outerShdw>
                </a:effectLst>
              </a:rPr>
              <a:t>Condition légale 1: recevabilité</a:t>
            </a:r>
          </a:p>
          <a:p>
            <a:pPr algn="ctr"/>
            <a:endParaRPr lang="fr-FR" dirty="0">
              <a:ln w="0"/>
              <a:solidFill>
                <a:schemeClr val="accent1"/>
              </a:solidFill>
              <a:effectLst>
                <a:outerShdw blurRad="38100" dist="25400" dir="5400000" algn="ctr" rotWithShape="0">
                  <a:srgbClr val="6E747A">
                    <a:alpha val="43000"/>
                  </a:srgbClr>
                </a:outerShdw>
              </a:effectLst>
            </a:endParaRPr>
          </a:p>
        </p:txBody>
      </p:sp>
      <p:sp>
        <p:nvSpPr>
          <p:cNvPr id="20" name="Rectangle 19">
            <a:extLst>
              <a:ext uri="{FF2B5EF4-FFF2-40B4-BE49-F238E27FC236}">
                <a16:creationId xmlns:a16="http://schemas.microsoft.com/office/drawing/2014/main" id="{7468C2DA-4E2D-4910-B5B3-99701993A1AC}"/>
              </a:ext>
            </a:extLst>
          </p:cNvPr>
          <p:cNvSpPr/>
          <p:nvPr/>
        </p:nvSpPr>
        <p:spPr>
          <a:xfrm>
            <a:off x="7492873" y="5819469"/>
            <a:ext cx="4248150" cy="507998"/>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ln w="0"/>
                <a:solidFill>
                  <a:schemeClr val="accent1"/>
                </a:solidFill>
                <a:effectLst>
                  <a:outerShdw blurRad="38100" dist="25400" dir="5400000" algn="ctr" rotWithShape="0">
                    <a:srgbClr val="6E747A">
                      <a:alpha val="43000"/>
                    </a:srgbClr>
                  </a:outerShdw>
                </a:effectLst>
              </a:rPr>
              <a:t>Condition légale 2 : lien avec le crime + principes respectés</a:t>
            </a:r>
            <a:endParaRPr lang="fr-FR" b="1" dirty="0">
              <a:ln w="22225">
                <a:solidFill>
                  <a:schemeClr val="accent2"/>
                </a:solidFill>
                <a:prstDash val="solid"/>
              </a:ln>
              <a:solidFill>
                <a:schemeClr val="accent2">
                  <a:lumMod val="40000"/>
                  <a:lumOff val="60000"/>
                </a:schemeClr>
              </a:solidFill>
            </a:endParaRPr>
          </a:p>
        </p:txBody>
      </p:sp>
      <p:sp>
        <p:nvSpPr>
          <p:cNvPr id="21" name="Rectangle 20">
            <a:extLst>
              <a:ext uri="{FF2B5EF4-FFF2-40B4-BE49-F238E27FC236}">
                <a16:creationId xmlns:a16="http://schemas.microsoft.com/office/drawing/2014/main" id="{3F278F94-9B07-4F64-9A9C-9B620A8A0240}"/>
              </a:ext>
            </a:extLst>
          </p:cNvPr>
          <p:cNvSpPr/>
          <p:nvPr/>
        </p:nvSpPr>
        <p:spPr>
          <a:xfrm>
            <a:off x="7492873" y="6302328"/>
            <a:ext cx="4248150" cy="507998"/>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ln w="22225">
                  <a:solidFill>
                    <a:schemeClr val="accent2"/>
                  </a:solidFill>
                  <a:prstDash val="solid"/>
                </a:ln>
                <a:solidFill>
                  <a:schemeClr val="accent2">
                    <a:lumMod val="40000"/>
                    <a:lumOff val="60000"/>
                  </a:schemeClr>
                </a:solidFill>
              </a:rPr>
              <a:t>Condition légale 3 : probabilité d’exécution</a:t>
            </a:r>
          </a:p>
        </p:txBody>
      </p:sp>
      <p:sp>
        <p:nvSpPr>
          <p:cNvPr id="40" name="Rectangle 39">
            <a:extLst>
              <a:ext uri="{FF2B5EF4-FFF2-40B4-BE49-F238E27FC236}">
                <a16:creationId xmlns:a16="http://schemas.microsoft.com/office/drawing/2014/main" id="{9FD587C2-783E-4BB4-98A7-A2F8FD763888}"/>
              </a:ext>
            </a:extLst>
          </p:cNvPr>
          <p:cNvSpPr/>
          <p:nvPr/>
        </p:nvSpPr>
        <p:spPr>
          <a:xfrm>
            <a:off x="7492874" y="4693644"/>
            <a:ext cx="4248150" cy="6178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5. Audience</a:t>
            </a:r>
          </a:p>
        </p:txBody>
      </p:sp>
      <p:cxnSp>
        <p:nvCxnSpPr>
          <p:cNvPr id="42" name="Connecteur droit avec flèche 41">
            <a:extLst>
              <a:ext uri="{FF2B5EF4-FFF2-40B4-BE49-F238E27FC236}">
                <a16:creationId xmlns:a16="http://schemas.microsoft.com/office/drawing/2014/main" id="{D6F7C733-3B65-491B-B79C-2CBFEFAC1D70}"/>
              </a:ext>
            </a:extLst>
          </p:cNvPr>
          <p:cNvCxnSpPr>
            <a:cxnSpLocks/>
            <a:stCxn id="18" idx="2"/>
          </p:cNvCxnSpPr>
          <p:nvPr/>
        </p:nvCxnSpPr>
        <p:spPr>
          <a:xfrm>
            <a:off x="9890125" y="4100244"/>
            <a:ext cx="0" cy="593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Connecteur : en angle 46">
            <a:extLst>
              <a:ext uri="{FF2B5EF4-FFF2-40B4-BE49-F238E27FC236}">
                <a16:creationId xmlns:a16="http://schemas.microsoft.com/office/drawing/2014/main" id="{8AA30FAA-C571-4DE4-BE88-5A5EE7A0BAAE}"/>
              </a:ext>
            </a:extLst>
          </p:cNvPr>
          <p:cNvCxnSpPr>
            <a:cxnSpLocks/>
          </p:cNvCxnSpPr>
          <p:nvPr/>
        </p:nvCxnSpPr>
        <p:spPr>
          <a:xfrm rot="10800000">
            <a:off x="5517771" y="3721630"/>
            <a:ext cx="1975105" cy="1142978"/>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9" name="Connecteur : en angle 48">
            <a:extLst>
              <a:ext uri="{FF2B5EF4-FFF2-40B4-BE49-F238E27FC236}">
                <a16:creationId xmlns:a16="http://schemas.microsoft.com/office/drawing/2014/main" id="{C7D6335F-97E6-4B93-BAF6-47A5EA43F57E}"/>
              </a:ext>
            </a:extLst>
          </p:cNvPr>
          <p:cNvCxnSpPr>
            <a:cxnSpLocks/>
          </p:cNvCxnSpPr>
          <p:nvPr/>
        </p:nvCxnSpPr>
        <p:spPr>
          <a:xfrm rot="10800000" flipV="1">
            <a:off x="5502403" y="5166359"/>
            <a:ext cx="1990473" cy="79205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50" name="Rectangle 49">
            <a:extLst>
              <a:ext uri="{FF2B5EF4-FFF2-40B4-BE49-F238E27FC236}">
                <a16:creationId xmlns:a16="http://schemas.microsoft.com/office/drawing/2014/main" id="{61C98374-EE56-4B41-B15E-D50C2482DB13}"/>
              </a:ext>
            </a:extLst>
          </p:cNvPr>
          <p:cNvSpPr/>
          <p:nvPr/>
        </p:nvSpPr>
        <p:spPr>
          <a:xfrm>
            <a:off x="3527298" y="3438144"/>
            <a:ext cx="1975104" cy="79205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Conditions remplies</a:t>
            </a:r>
          </a:p>
        </p:txBody>
      </p:sp>
      <p:sp>
        <p:nvSpPr>
          <p:cNvPr id="51" name="Rectangle 50">
            <a:extLst>
              <a:ext uri="{FF2B5EF4-FFF2-40B4-BE49-F238E27FC236}">
                <a16:creationId xmlns:a16="http://schemas.microsoft.com/office/drawing/2014/main" id="{34084FCD-076E-4C90-A860-0FEDA846F7F9}"/>
              </a:ext>
            </a:extLst>
          </p:cNvPr>
          <p:cNvSpPr/>
          <p:nvPr/>
        </p:nvSpPr>
        <p:spPr>
          <a:xfrm>
            <a:off x="3536314" y="5510277"/>
            <a:ext cx="1975104" cy="79205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Conditions non remplies</a:t>
            </a:r>
          </a:p>
        </p:txBody>
      </p:sp>
      <p:sp>
        <p:nvSpPr>
          <p:cNvPr id="52" name="Rectangle 51">
            <a:extLst>
              <a:ext uri="{FF2B5EF4-FFF2-40B4-BE49-F238E27FC236}">
                <a16:creationId xmlns:a16="http://schemas.microsoft.com/office/drawing/2014/main" id="{84CE6607-3866-4749-8ECB-300C6A524F74}"/>
              </a:ext>
            </a:extLst>
          </p:cNvPr>
          <p:cNvSpPr/>
          <p:nvPr/>
        </p:nvSpPr>
        <p:spPr>
          <a:xfrm>
            <a:off x="2301874" y="3438144"/>
            <a:ext cx="1234440" cy="792055"/>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rgbClr val="0070C0"/>
                </a:solidFill>
              </a:rPr>
              <a:t>Accueil de la demande</a:t>
            </a:r>
          </a:p>
        </p:txBody>
      </p:sp>
      <p:sp>
        <p:nvSpPr>
          <p:cNvPr id="55" name="Rectangle 54">
            <a:extLst>
              <a:ext uri="{FF2B5EF4-FFF2-40B4-BE49-F238E27FC236}">
                <a16:creationId xmlns:a16="http://schemas.microsoft.com/office/drawing/2014/main" id="{D7215A21-273F-4ACB-9737-FB1772ACCFE2}"/>
              </a:ext>
            </a:extLst>
          </p:cNvPr>
          <p:cNvSpPr/>
          <p:nvPr/>
        </p:nvSpPr>
        <p:spPr>
          <a:xfrm>
            <a:off x="2301874" y="5510277"/>
            <a:ext cx="1234440" cy="792055"/>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rgbClr val="FF0000"/>
                </a:solidFill>
              </a:rPr>
              <a:t>Rejet de la demande </a:t>
            </a:r>
          </a:p>
        </p:txBody>
      </p:sp>
      <p:sp>
        <p:nvSpPr>
          <p:cNvPr id="57" name="Rectangle 56">
            <a:extLst>
              <a:ext uri="{FF2B5EF4-FFF2-40B4-BE49-F238E27FC236}">
                <a16:creationId xmlns:a16="http://schemas.microsoft.com/office/drawing/2014/main" id="{550944DD-8DC5-4867-8A7D-61F26F5EB151}"/>
              </a:ext>
            </a:extLst>
          </p:cNvPr>
          <p:cNvSpPr/>
          <p:nvPr/>
        </p:nvSpPr>
        <p:spPr>
          <a:xfrm>
            <a:off x="914400" y="3438144"/>
            <a:ext cx="1387474" cy="2864184"/>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6. Jugement</a:t>
            </a:r>
          </a:p>
        </p:txBody>
      </p:sp>
    </p:spTree>
    <p:extLst>
      <p:ext uri="{BB962C8B-B14F-4D97-AF65-F5344CB8AC3E}">
        <p14:creationId xmlns:p14="http://schemas.microsoft.com/office/powerpoint/2010/main" val="28606332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1C583E3-5EC7-4126-A247-733B8D7CA0DF}"/>
              </a:ext>
            </a:extLst>
          </p:cNvPr>
          <p:cNvSpPr>
            <a:spLocks noGrp="1"/>
          </p:cNvSpPr>
          <p:nvPr>
            <p:ph type="title"/>
          </p:nvPr>
        </p:nvSpPr>
        <p:spPr/>
        <p:txBody>
          <a:bodyPr/>
          <a:lstStyle/>
          <a:p>
            <a:r>
              <a:rPr lang="fr-FR" dirty="0"/>
              <a:t>II- EXEMPLE : Les réparations dans l’Affaire dite de PAOUA</a:t>
            </a:r>
          </a:p>
        </p:txBody>
      </p:sp>
      <p:sp>
        <p:nvSpPr>
          <p:cNvPr id="3" name="Espace réservé du contenu 2">
            <a:extLst>
              <a:ext uri="{FF2B5EF4-FFF2-40B4-BE49-F238E27FC236}">
                <a16:creationId xmlns:a16="http://schemas.microsoft.com/office/drawing/2014/main" id="{61057721-17C1-475A-955B-F8BD7F52DB1B}"/>
              </a:ext>
            </a:extLst>
          </p:cNvPr>
          <p:cNvSpPr>
            <a:spLocks noGrp="1"/>
          </p:cNvSpPr>
          <p:nvPr>
            <p:ph sz="half" idx="1"/>
          </p:nvPr>
        </p:nvSpPr>
        <p:spPr/>
        <p:txBody>
          <a:bodyPr/>
          <a:lstStyle/>
          <a:p>
            <a:r>
              <a:rPr lang="fr-FR" dirty="0"/>
              <a:t>Rappel des faits : Un détachement d’une trentaine d’hommes appartenant au mouvement des 3R attaquait le 21 mai 2019 les villages de </a:t>
            </a:r>
            <a:r>
              <a:rPr lang="fr-FR" dirty="0" err="1"/>
              <a:t>Lemouna</a:t>
            </a:r>
            <a:r>
              <a:rPr lang="fr-FR" dirty="0"/>
              <a:t> et </a:t>
            </a:r>
            <a:r>
              <a:rPr lang="fr-FR" dirty="0" err="1"/>
              <a:t>Koundjili</a:t>
            </a:r>
            <a:r>
              <a:rPr lang="fr-FR" dirty="0"/>
              <a:t>, provoquant notamment la mort de 32 hommes, en blessant 4 autres et commettant le viol de 6 femmes.</a:t>
            </a:r>
          </a:p>
        </p:txBody>
      </p:sp>
      <p:pic>
        <p:nvPicPr>
          <p:cNvPr id="6" name="Espace réservé du contenu 5">
            <a:extLst>
              <a:ext uri="{FF2B5EF4-FFF2-40B4-BE49-F238E27FC236}">
                <a16:creationId xmlns:a16="http://schemas.microsoft.com/office/drawing/2014/main" id="{B5F14249-D1FA-41BF-8AE5-E9C87F108627}"/>
              </a:ext>
            </a:extLst>
          </p:cNvPr>
          <p:cNvPicPr>
            <a:picLocks noGrp="1" noChangeAspect="1"/>
          </p:cNvPicPr>
          <p:nvPr>
            <p:ph sz="half" idx="2"/>
          </p:nvPr>
        </p:nvPicPr>
        <p:blipFill>
          <a:blip r:embed="rId2" cstate="hqprint">
            <a:extLst>
              <a:ext uri="{28A0092B-C50C-407E-A947-70E740481C1C}">
                <a14:useLocalDpi xmlns:a14="http://schemas.microsoft.com/office/drawing/2010/main" val="0"/>
              </a:ext>
            </a:extLst>
          </a:blip>
          <a:stretch>
            <a:fillRect/>
          </a:stretch>
        </p:blipFill>
        <p:spPr>
          <a:xfrm>
            <a:off x="6172200" y="2273749"/>
            <a:ext cx="5181600" cy="3455090"/>
          </a:xfrm>
        </p:spPr>
      </p:pic>
    </p:spTree>
    <p:extLst>
      <p:ext uri="{BB962C8B-B14F-4D97-AF65-F5344CB8AC3E}">
        <p14:creationId xmlns:p14="http://schemas.microsoft.com/office/powerpoint/2010/main" val="15370291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1C583E3-5EC7-4126-A247-733B8D7CA0DF}"/>
              </a:ext>
            </a:extLst>
          </p:cNvPr>
          <p:cNvSpPr>
            <a:spLocks noGrp="1"/>
          </p:cNvSpPr>
          <p:nvPr>
            <p:ph type="title"/>
          </p:nvPr>
        </p:nvSpPr>
        <p:spPr/>
        <p:txBody>
          <a:bodyPr/>
          <a:lstStyle/>
          <a:p>
            <a:r>
              <a:rPr lang="fr-FR" dirty="0"/>
              <a:t>II- EXEMPLE : Les réparations dans l’Affaire dite de PAOUA</a:t>
            </a:r>
          </a:p>
        </p:txBody>
      </p:sp>
      <p:sp>
        <p:nvSpPr>
          <p:cNvPr id="3" name="Espace réservé du contenu 2">
            <a:extLst>
              <a:ext uri="{FF2B5EF4-FFF2-40B4-BE49-F238E27FC236}">
                <a16:creationId xmlns:a16="http://schemas.microsoft.com/office/drawing/2014/main" id="{61057721-17C1-475A-955B-F8BD7F52DB1B}"/>
              </a:ext>
            </a:extLst>
          </p:cNvPr>
          <p:cNvSpPr>
            <a:spLocks noGrp="1"/>
          </p:cNvSpPr>
          <p:nvPr>
            <p:ph sz="half" idx="1"/>
          </p:nvPr>
        </p:nvSpPr>
        <p:spPr/>
        <p:txBody>
          <a:bodyPr/>
          <a:lstStyle/>
          <a:p>
            <a:r>
              <a:rPr lang="fr-FR" dirty="0"/>
              <a:t>Condamnation au pénal des trois auteurs :  20 juillet 2023</a:t>
            </a:r>
          </a:p>
          <a:p>
            <a:r>
              <a:rPr lang="fr-FR" dirty="0"/>
              <a:t>Examen des demandes en réparation : 11 août 2023</a:t>
            </a:r>
          </a:p>
          <a:p>
            <a:r>
              <a:rPr lang="fr-FR" dirty="0"/>
              <a:t>Jugement :  23 octobre 2023</a:t>
            </a:r>
          </a:p>
          <a:p>
            <a:r>
              <a:rPr lang="fr-FR" dirty="0"/>
              <a:t>Exécution: 31 août 2024</a:t>
            </a:r>
          </a:p>
          <a:p>
            <a:endParaRPr lang="fr-FR" dirty="0"/>
          </a:p>
          <a:p>
            <a:endParaRPr lang="fr-FR" dirty="0"/>
          </a:p>
        </p:txBody>
      </p:sp>
      <p:pic>
        <p:nvPicPr>
          <p:cNvPr id="6" name="Espace réservé du contenu 5">
            <a:extLst>
              <a:ext uri="{FF2B5EF4-FFF2-40B4-BE49-F238E27FC236}">
                <a16:creationId xmlns:a16="http://schemas.microsoft.com/office/drawing/2014/main" id="{B5F14249-D1FA-41BF-8AE5-E9C87F108627}"/>
              </a:ext>
            </a:extLst>
          </p:cNvPr>
          <p:cNvPicPr>
            <a:picLocks noGrp="1" noChangeAspect="1"/>
          </p:cNvPicPr>
          <p:nvPr>
            <p:ph sz="half" idx="2"/>
          </p:nvPr>
        </p:nvPicPr>
        <p:blipFill>
          <a:blip r:embed="rId2" cstate="hqprint">
            <a:extLst>
              <a:ext uri="{28A0092B-C50C-407E-A947-70E740481C1C}">
                <a14:useLocalDpi xmlns:a14="http://schemas.microsoft.com/office/drawing/2010/main" val="0"/>
              </a:ext>
            </a:extLst>
          </a:blip>
          <a:stretch>
            <a:fillRect/>
          </a:stretch>
        </p:blipFill>
        <p:spPr>
          <a:xfrm>
            <a:off x="6172200" y="2273749"/>
            <a:ext cx="5181600" cy="3455090"/>
          </a:xfrm>
        </p:spPr>
      </p:pic>
    </p:spTree>
    <p:extLst>
      <p:ext uri="{BB962C8B-B14F-4D97-AF65-F5344CB8AC3E}">
        <p14:creationId xmlns:p14="http://schemas.microsoft.com/office/powerpoint/2010/main" val="1185001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4DDA9F-71D9-4925-89A5-B1198B8A3D75}"/>
              </a:ext>
            </a:extLst>
          </p:cNvPr>
          <p:cNvSpPr>
            <a:spLocks noGrp="1"/>
          </p:cNvSpPr>
          <p:nvPr>
            <p:ph type="title"/>
          </p:nvPr>
        </p:nvSpPr>
        <p:spPr/>
        <p:txBody>
          <a:bodyPr/>
          <a:lstStyle/>
          <a:p>
            <a:r>
              <a:rPr lang="fr-FR" dirty="0"/>
              <a:t>PARTICIPATION DES PARTIES CIVILES</a:t>
            </a:r>
          </a:p>
        </p:txBody>
      </p:sp>
      <p:sp>
        <p:nvSpPr>
          <p:cNvPr id="3" name="Espace réservé du contenu 2">
            <a:extLst>
              <a:ext uri="{FF2B5EF4-FFF2-40B4-BE49-F238E27FC236}">
                <a16:creationId xmlns:a16="http://schemas.microsoft.com/office/drawing/2014/main" id="{6EC96A54-478E-4B6E-814D-218346B5AA01}"/>
              </a:ext>
            </a:extLst>
          </p:cNvPr>
          <p:cNvSpPr>
            <a:spLocks noGrp="1"/>
          </p:cNvSpPr>
          <p:nvPr>
            <p:ph idx="1"/>
          </p:nvPr>
        </p:nvSpPr>
        <p:spPr/>
        <p:txBody>
          <a:bodyPr/>
          <a:lstStyle/>
          <a:p>
            <a:r>
              <a:rPr lang="fr-FR" b="1" dirty="0"/>
              <a:t>Conditions pour être partie civile </a:t>
            </a:r>
            <a:endParaRPr lang="fr-FR" dirty="0"/>
          </a:p>
          <a:p>
            <a:r>
              <a:rPr lang="fr-FR" dirty="0"/>
              <a:t>1. L’identité de la partie civile doit être établie, (§§66-68).</a:t>
            </a:r>
          </a:p>
          <a:p>
            <a:r>
              <a:rPr lang="fr-FR" dirty="0"/>
              <a:t>2. Manifestation expresse de la volonté de se constituer partie civile, (§§69-70).</a:t>
            </a:r>
          </a:p>
          <a:p>
            <a:r>
              <a:rPr lang="fr-FR" dirty="0"/>
              <a:t>3. Existence d’un préjudice personnel directement causé par un crime entrant dans la compétence de la CPS, (§§71-76).</a:t>
            </a:r>
          </a:p>
        </p:txBody>
      </p:sp>
      <p:sp>
        <p:nvSpPr>
          <p:cNvPr id="4" name="Espace réservé du texte 3">
            <a:extLst>
              <a:ext uri="{FF2B5EF4-FFF2-40B4-BE49-F238E27FC236}">
                <a16:creationId xmlns:a16="http://schemas.microsoft.com/office/drawing/2014/main" id="{F6EC0806-6100-4ED0-83F8-951E206CBD34}"/>
              </a:ext>
            </a:extLst>
          </p:cNvPr>
          <p:cNvSpPr>
            <a:spLocks noGrp="1"/>
          </p:cNvSpPr>
          <p:nvPr>
            <p:ph type="body" sz="half" idx="2"/>
          </p:nvPr>
        </p:nvSpPr>
        <p:spPr>
          <a:xfrm>
            <a:off x="530352" y="2057400"/>
            <a:ext cx="4241673" cy="3811588"/>
          </a:xfrm>
        </p:spPr>
        <p:txBody>
          <a:bodyPr>
            <a:noAutofit/>
          </a:bodyPr>
          <a:lstStyle/>
          <a:p>
            <a:r>
              <a:rPr lang="fr-FR" sz="2800" dirty="0"/>
              <a:t>Le rôle de la partie civile devant la CPS est double : elle peut déclencher ou se joindre à l’action pénale dans le cadre établi par la Loi  ;  elle peut en outre réclamer des réparations pour le préjudice qu’elle a subi. </a:t>
            </a:r>
          </a:p>
        </p:txBody>
      </p:sp>
    </p:spTree>
    <p:extLst>
      <p:ext uri="{BB962C8B-B14F-4D97-AF65-F5344CB8AC3E}">
        <p14:creationId xmlns:p14="http://schemas.microsoft.com/office/powerpoint/2010/main" val="32470394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4DDA9F-71D9-4925-89A5-B1198B8A3D75}"/>
              </a:ext>
            </a:extLst>
          </p:cNvPr>
          <p:cNvSpPr>
            <a:spLocks noGrp="1"/>
          </p:cNvSpPr>
          <p:nvPr>
            <p:ph type="title"/>
          </p:nvPr>
        </p:nvSpPr>
        <p:spPr/>
        <p:txBody>
          <a:bodyPr/>
          <a:lstStyle/>
          <a:p>
            <a:r>
              <a:rPr lang="fr-FR" dirty="0"/>
              <a:t>PARTICIPATION DES PARTIES CIVILES</a:t>
            </a:r>
          </a:p>
        </p:txBody>
      </p:sp>
      <p:sp>
        <p:nvSpPr>
          <p:cNvPr id="3" name="Espace réservé du contenu 2">
            <a:extLst>
              <a:ext uri="{FF2B5EF4-FFF2-40B4-BE49-F238E27FC236}">
                <a16:creationId xmlns:a16="http://schemas.microsoft.com/office/drawing/2014/main" id="{6EC96A54-478E-4B6E-814D-218346B5AA01}"/>
              </a:ext>
            </a:extLst>
          </p:cNvPr>
          <p:cNvSpPr>
            <a:spLocks noGrp="1"/>
          </p:cNvSpPr>
          <p:nvPr>
            <p:ph idx="1"/>
          </p:nvPr>
        </p:nvSpPr>
        <p:spPr>
          <a:xfrm>
            <a:off x="5183188" y="987425"/>
            <a:ext cx="6172200" cy="5523103"/>
          </a:xfrm>
        </p:spPr>
        <p:txBody>
          <a:bodyPr>
            <a:normAutofit fontScale="47500" lnSpcReduction="20000"/>
          </a:bodyPr>
          <a:lstStyle/>
          <a:p>
            <a:r>
              <a:rPr lang="fr-FR" sz="5100" b="1" dirty="0"/>
              <a:t>Conditions pour être partie civile </a:t>
            </a:r>
            <a:endParaRPr lang="fr-FR" sz="5100" dirty="0"/>
          </a:p>
          <a:p>
            <a:r>
              <a:rPr lang="fr-FR" sz="5100" dirty="0"/>
              <a:t>1. L’identité de la partie civile doit être établie.</a:t>
            </a:r>
          </a:p>
          <a:p>
            <a:pPr lvl="1"/>
            <a:r>
              <a:rPr lang="fr-FR" sz="5100" dirty="0"/>
              <a:t>Notion de pièce d’identité est entendue largement (§§67-68)</a:t>
            </a:r>
          </a:p>
          <a:p>
            <a:pPr lvl="1"/>
            <a:r>
              <a:rPr lang="fr-FR" sz="5100" dirty="0"/>
              <a:t>Équivalent à une pièce d’identité : l’audition par une instance judiciaire (§152)</a:t>
            </a:r>
          </a:p>
          <a:p>
            <a:pPr lvl="1"/>
            <a:r>
              <a:rPr lang="fr-FR" sz="5100" dirty="0">
                <a:solidFill>
                  <a:srgbClr val="00B050"/>
                </a:solidFill>
              </a:rPr>
              <a:t>+3 plaignants admis par la CHAP/</a:t>
            </a:r>
            <a:r>
              <a:rPr lang="fr-FR" sz="5100" dirty="0">
                <a:solidFill>
                  <a:srgbClr val="FF0000"/>
                </a:solidFill>
              </a:rPr>
              <a:t>-4 plaignants admis par la CHAP</a:t>
            </a:r>
          </a:p>
          <a:p>
            <a:pPr lvl="1"/>
            <a:endParaRPr lang="fr-FR" sz="4000" dirty="0">
              <a:solidFill>
                <a:srgbClr val="00B050"/>
              </a:solidFill>
            </a:endParaRPr>
          </a:p>
          <a:p>
            <a:r>
              <a:rPr lang="fr-FR" sz="5100" dirty="0"/>
              <a:t>2. manifestation expresse de la volonté de se constituer partie civile</a:t>
            </a:r>
          </a:p>
          <a:p>
            <a:pPr lvl="1"/>
            <a:r>
              <a:rPr lang="fr-FR" sz="5100" dirty="0"/>
              <a:t>Équivalent à déclaration manifeste: </a:t>
            </a:r>
          </a:p>
          <a:p>
            <a:pPr marL="457200" lvl="1" indent="0">
              <a:buNone/>
            </a:pPr>
            <a:r>
              <a:rPr lang="fr-FR" sz="5100" dirty="0"/>
              <a:t>	- Déclaration devant le Juge d’instruction (§139)</a:t>
            </a:r>
          </a:p>
          <a:p>
            <a:pPr marL="457200" lvl="1" indent="0">
              <a:buNone/>
            </a:pPr>
            <a:r>
              <a:rPr lang="fr-FR" sz="5100" dirty="0"/>
              <a:t>	- Intervention d’un avocat muni d’un mandat (§149).</a:t>
            </a:r>
            <a:endParaRPr lang="fr-FR" sz="5100" dirty="0">
              <a:solidFill>
                <a:srgbClr val="FF0000"/>
              </a:solidFill>
            </a:endParaRPr>
          </a:p>
          <a:p>
            <a:pPr lvl="1"/>
            <a:r>
              <a:rPr lang="fr-FR" sz="5100" dirty="0">
                <a:solidFill>
                  <a:srgbClr val="FF0000"/>
                </a:solidFill>
              </a:rPr>
              <a:t>-2 plaignants admis par la CHAP</a:t>
            </a:r>
          </a:p>
          <a:p>
            <a:pPr marL="457200" lvl="1" indent="0">
              <a:buNone/>
            </a:pPr>
            <a:endParaRPr lang="fr-FR" dirty="0"/>
          </a:p>
        </p:txBody>
      </p:sp>
      <p:sp>
        <p:nvSpPr>
          <p:cNvPr id="4" name="Espace réservé du texte 3">
            <a:extLst>
              <a:ext uri="{FF2B5EF4-FFF2-40B4-BE49-F238E27FC236}">
                <a16:creationId xmlns:a16="http://schemas.microsoft.com/office/drawing/2014/main" id="{F6EC0806-6100-4ED0-83F8-951E206CBD34}"/>
              </a:ext>
            </a:extLst>
          </p:cNvPr>
          <p:cNvSpPr>
            <a:spLocks noGrp="1"/>
          </p:cNvSpPr>
          <p:nvPr>
            <p:ph type="body" sz="half" idx="2"/>
          </p:nvPr>
        </p:nvSpPr>
        <p:spPr>
          <a:xfrm>
            <a:off x="292608" y="2057400"/>
            <a:ext cx="4479417" cy="4599432"/>
          </a:xfrm>
        </p:spPr>
        <p:txBody>
          <a:bodyPr>
            <a:noAutofit/>
          </a:bodyPr>
          <a:lstStyle/>
          <a:p>
            <a:r>
              <a:rPr lang="fr-FR" sz="2600" dirty="0"/>
              <a:t>La partie civile peut se constituer à tout moment de la procédure, (§§126-134,141).</a:t>
            </a:r>
          </a:p>
          <a:p>
            <a:r>
              <a:rPr lang="fr-FR" sz="2600" dirty="0"/>
              <a:t>Il incombe au juge des réparations de vérifier au moment où il se prononce la recevabilité des parties civiles, (§§137-138). </a:t>
            </a:r>
          </a:p>
          <a:p>
            <a:r>
              <a:rPr lang="fr-FR" sz="2600" dirty="0"/>
              <a:t>La charge de la preuve incombe à la partie civile (§§77-80)</a:t>
            </a:r>
          </a:p>
        </p:txBody>
      </p:sp>
    </p:spTree>
    <p:extLst>
      <p:ext uri="{BB962C8B-B14F-4D97-AF65-F5344CB8AC3E}">
        <p14:creationId xmlns:p14="http://schemas.microsoft.com/office/powerpoint/2010/main" val="3321858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4DDA9F-71D9-4925-89A5-B1198B8A3D75}"/>
              </a:ext>
            </a:extLst>
          </p:cNvPr>
          <p:cNvSpPr>
            <a:spLocks noGrp="1"/>
          </p:cNvSpPr>
          <p:nvPr>
            <p:ph type="title"/>
          </p:nvPr>
        </p:nvSpPr>
        <p:spPr/>
        <p:txBody>
          <a:bodyPr/>
          <a:lstStyle/>
          <a:p>
            <a:r>
              <a:rPr lang="fr-FR" dirty="0"/>
              <a:t>PARTICIPATION DES PARTIES CIVILES</a:t>
            </a:r>
          </a:p>
        </p:txBody>
      </p:sp>
      <p:sp>
        <p:nvSpPr>
          <p:cNvPr id="3" name="Espace réservé du contenu 2">
            <a:extLst>
              <a:ext uri="{FF2B5EF4-FFF2-40B4-BE49-F238E27FC236}">
                <a16:creationId xmlns:a16="http://schemas.microsoft.com/office/drawing/2014/main" id="{6EC96A54-478E-4B6E-814D-218346B5AA01}"/>
              </a:ext>
            </a:extLst>
          </p:cNvPr>
          <p:cNvSpPr>
            <a:spLocks noGrp="1"/>
          </p:cNvSpPr>
          <p:nvPr>
            <p:ph idx="1"/>
          </p:nvPr>
        </p:nvSpPr>
        <p:spPr>
          <a:xfrm>
            <a:off x="5183188" y="987425"/>
            <a:ext cx="6172200" cy="5111623"/>
          </a:xfrm>
        </p:spPr>
        <p:txBody>
          <a:bodyPr>
            <a:normAutofit/>
          </a:bodyPr>
          <a:lstStyle/>
          <a:p>
            <a:r>
              <a:rPr lang="fr-FR" sz="2800" b="1" dirty="0"/>
              <a:t>Conditions pour être partie civile </a:t>
            </a:r>
            <a:endParaRPr lang="fr-FR" sz="2800" dirty="0"/>
          </a:p>
          <a:p>
            <a:r>
              <a:rPr lang="fr-FR" sz="2800" dirty="0"/>
              <a:t>3. Existence d’un préjudice personnel directement causé par un crime entrant dans la com</a:t>
            </a:r>
            <a:r>
              <a:rPr lang="fr-FR" dirty="0"/>
              <a:t>pétence de la CPS</a:t>
            </a:r>
          </a:p>
          <a:p>
            <a:pPr lvl="1"/>
            <a:r>
              <a:rPr lang="fr-FR" dirty="0"/>
              <a:t>Préjudice personnel direct (physique, §155) : victimes de tentatives de meurtre (4) ou de viol (6)</a:t>
            </a:r>
          </a:p>
          <a:p>
            <a:pPr lvl="2"/>
            <a:r>
              <a:rPr lang="fr-FR" dirty="0">
                <a:solidFill>
                  <a:srgbClr val="FF0000"/>
                </a:solidFill>
              </a:rPr>
              <a:t>L’action en réparation du préjudice physique direct de la victime s’éteint avec le décès de celle-ci (§154)</a:t>
            </a:r>
          </a:p>
        </p:txBody>
      </p:sp>
      <p:sp>
        <p:nvSpPr>
          <p:cNvPr id="4" name="Espace réservé du texte 3">
            <a:extLst>
              <a:ext uri="{FF2B5EF4-FFF2-40B4-BE49-F238E27FC236}">
                <a16:creationId xmlns:a16="http://schemas.microsoft.com/office/drawing/2014/main" id="{F6EC0806-6100-4ED0-83F8-951E206CBD34}"/>
              </a:ext>
            </a:extLst>
          </p:cNvPr>
          <p:cNvSpPr>
            <a:spLocks noGrp="1"/>
          </p:cNvSpPr>
          <p:nvPr>
            <p:ph type="body" sz="half" idx="2"/>
          </p:nvPr>
        </p:nvSpPr>
        <p:spPr>
          <a:xfrm>
            <a:off x="292608" y="2057400"/>
            <a:ext cx="4479417" cy="4599432"/>
          </a:xfrm>
        </p:spPr>
        <p:txBody>
          <a:bodyPr>
            <a:noAutofit/>
          </a:bodyPr>
          <a:lstStyle/>
          <a:p>
            <a:r>
              <a:rPr lang="fr-FR" sz="2600" dirty="0"/>
              <a:t>La partie civile peut se constituer à tout moment de la procédure, (§§126-134,141).</a:t>
            </a:r>
          </a:p>
          <a:p>
            <a:r>
              <a:rPr lang="fr-FR" sz="2600" dirty="0"/>
              <a:t>Il incombe au juge des réparations de vérifier au moment où il se prononce la recevabilité des parties civiles, (§§137-138). </a:t>
            </a:r>
          </a:p>
          <a:p>
            <a:r>
              <a:rPr lang="fr-FR" sz="2600" dirty="0"/>
              <a:t>La charge de la preuve incombe à la partie civile (§§77-80)</a:t>
            </a:r>
          </a:p>
        </p:txBody>
      </p:sp>
    </p:spTree>
    <p:extLst>
      <p:ext uri="{BB962C8B-B14F-4D97-AF65-F5344CB8AC3E}">
        <p14:creationId xmlns:p14="http://schemas.microsoft.com/office/powerpoint/2010/main" val="2640848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4DDA9F-71D9-4925-89A5-B1198B8A3D75}"/>
              </a:ext>
            </a:extLst>
          </p:cNvPr>
          <p:cNvSpPr>
            <a:spLocks noGrp="1"/>
          </p:cNvSpPr>
          <p:nvPr>
            <p:ph type="title"/>
          </p:nvPr>
        </p:nvSpPr>
        <p:spPr/>
        <p:txBody>
          <a:bodyPr/>
          <a:lstStyle/>
          <a:p>
            <a:r>
              <a:rPr lang="fr-FR" dirty="0"/>
              <a:t>PARTICIPATION DES PARTIES CIVILES</a:t>
            </a:r>
          </a:p>
        </p:txBody>
      </p:sp>
      <p:sp>
        <p:nvSpPr>
          <p:cNvPr id="3" name="Espace réservé du contenu 2">
            <a:extLst>
              <a:ext uri="{FF2B5EF4-FFF2-40B4-BE49-F238E27FC236}">
                <a16:creationId xmlns:a16="http://schemas.microsoft.com/office/drawing/2014/main" id="{6EC96A54-478E-4B6E-814D-218346B5AA01}"/>
              </a:ext>
            </a:extLst>
          </p:cNvPr>
          <p:cNvSpPr>
            <a:spLocks noGrp="1"/>
          </p:cNvSpPr>
          <p:nvPr>
            <p:ph idx="1"/>
          </p:nvPr>
        </p:nvSpPr>
        <p:spPr>
          <a:xfrm>
            <a:off x="5183188" y="987425"/>
            <a:ext cx="6172200" cy="5111623"/>
          </a:xfrm>
        </p:spPr>
        <p:txBody>
          <a:bodyPr>
            <a:normAutofit/>
          </a:bodyPr>
          <a:lstStyle/>
          <a:p>
            <a:r>
              <a:rPr lang="fr-FR" sz="2800" b="1" dirty="0"/>
              <a:t>Conditions pour être partie civile </a:t>
            </a:r>
            <a:endParaRPr lang="fr-FR" sz="2800" dirty="0"/>
          </a:p>
          <a:p>
            <a:r>
              <a:rPr lang="fr-FR" sz="2800" dirty="0"/>
              <a:t>3. Existence d’un préjudice personnel directement causé par un crime entrant dans la com</a:t>
            </a:r>
            <a:r>
              <a:rPr lang="fr-FR" dirty="0"/>
              <a:t>pétence de la CPS</a:t>
            </a:r>
          </a:p>
          <a:p>
            <a:pPr lvl="1"/>
            <a:r>
              <a:rPr lang="fr-FR" dirty="0"/>
              <a:t>Préjudice personnel lié à la perte d’un membre de la famille (§156).</a:t>
            </a:r>
          </a:p>
        </p:txBody>
      </p:sp>
      <p:sp>
        <p:nvSpPr>
          <p:cNvPr id="4" name="Espace réservé du texte 3">
            <a:extLst>
              <a:ext uri="{FF2B5EF4-FFF2-40B4-BE49-F238E27FC236}">
                <a16:creationId xmlns:a16="http://schemas.microsoft.com/office/drawing/2014/main" id="{F6EC0806-6100-4ED0-83F8-951E206CBD34}"/>
              </a:ext>
            </a:extLst>
          </p:cNvPr>
          <p:cNvSpPr>
            <a:spLocks noGrp="1"/>
          </p:cNvSpPr>
          <p:nvPr>
            <p:ph type="body" sz="half" idx="2"/>
          </p:nvPr>
        </p:nvSpPr>
        <p:spPr>
          <a:xfrm>
            <a:off x="292608" y="2057400"/>
            <a:ext cx="4479417" cy="4599432"/>
          </a:xfrm>
        </p:spPr>
        <p:txBody>
          <a:bodyPr>
            <a:noAutofit/>
          </a:bodyPr>
          <a:lstStyle/>
          <a:p>
            <a:r>
              <a:rPr lang="fr-FR" sz="2600" dirty="0"/>
              <a:t>La partie civile peut se constituer à tout moment de la procédure, (§§126-134,141).</a:t>
            </a:r>
          </a:p>
          <a:p>
            <a:r>
              <a:rPr lang="fr-FR" sz="2600" dirty="0"/>
              <a:t>Il incombe au juge des réparations de vérifier au moment où il se prononce la recevabilité des parties civiles, (§§137-138). </a:t>
            </a:r>
          </a:p>
          <a:p>
            <a:r>
              <a:rPr lang="fr-FR" sz="2600" dirty="0"/>
              <a:t>La charge de la preuve incombe à la partie civile (§§77-80)</a:t>
            </a:r>
          </a:p>
        </p:txBody>
      </p:sp>
    </p:spTree>
    <p:extLst>
      <p:ext uri="{BB962C8B-B14F-4D97-AF65-F5344CB8AC3E}">
        <p14:creationId xmlns:p14="http://schemas.microsoft.com/office/powerpoint/2010/main" val="27478179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4DDA9F-71D9-4925-89A5-B1198B8A3D75}"/>
              </a:ext>
            </a:extLst>
          </p:cNvPr>
          <p:cNvSpPr>
            <a:spLocks noGrp="1"/>
          </p:cNvSpPr>
          <p:nvPr>
            <p:ph type="title"/>
          </p:nvPr>
        </p:nvSpPr>
        <p:spPr/>
        <p:txBody>
          <a:bodyPr/>
          <a:lstStyle/>
          <a:p>
            <a:r>
              <a:rPr lang="fr-FR" dirty="0"/>
              <a:t>REPARATIONS INDIVIDUELLES</a:t>
            </a:r>
          </a:p>
        </p:txBody>
      </p:sp>
      <p:sp>
        <p:nvSpPr>
          <p:cNvPr id="3" name="Espace réservé du contenu 2">
            <a:extLst>
              <a:ext uri="{FF2B5EF4-FFF2-40B4-BE49-F238E27FC236}">
                <a16:creationId xmlns:a16="http://schemas.microsoft.com/office/drawing/2014/main" id="{6EC96A54-478E-4B6E-814D-218346B5AA01}"/>
              </a:ext>
            </a:extLst>
          </p:cNvPr>
          <p:cNvSpPr>
            <a:spLocks noGrp="1"/>
          </p:cNvSpPr>
          <p:nvPr>
            <p:ph idx="1"/>
          </p:nvPr>
        </p:nvSpPr>
        <p:spPr>
          <a:xfrm>
            <a:off x="5183188" y="987425"/>
            <a:ext cx="6172200" cy="5111623"/>
          </a:xfrm>
        </p:spPr>
        <p:txBody>
          <a:bodyPr>
            <a:normAutofit lnSpcReduction="10000"/>
          </a:bodyPr>
          <a:lstStyle/>
          <a:p>
            <a:r>
              <a:rPr lang="fr-FR" dirty="0"/>
              <a:t>Evaluation du montant des réparations</a:t>
            </a:r>
          </a:p>
          <a:p>
            <a:r>
              <a:rPr lang="fr-FR" dirty="0"/>
              <a:t>Préjudice physique direct</a:t>
            </a:r>
          </a:p>
          <a:p>
            <a:pPr lvl="1"/>
            <a:r>
              <a:rPr lang="fr-FR" dirty="0"/>
              <a:t>Proportionnellement au préjudice subi  ; et compte tenu des ressources disponibles.</a:t>
            </a:r>
          </a:p>
          <a:p>
            <a:pPr lvl="2"/>
            <a:r>
              <a:rPr lang="fr-FR" dirty="0"/>
              <a:t>Ex: victimes de tentative de meurtre : entre 200.000 XAF et 600.000 XAF.</a:t>
            </a:r>
          </a:p>
          <a:p>
            <a:pPr lvl="2"/>
            <a:r>
              <a:rPr lang="fr-FR" dirty="0"/>
              <a:t>Ex: victimes mineures de viol : 1.000.000 XAF ; victimes majeures de viol : 700.000 XAF. + Intégration dans le projet NENGO (holistique d’assistance, de soins, d’éducation et d’insertion).</a:t>
            </a:r>
          </a:p>
        </p:txBody>
      </p:sp>
      <p:sp>
        <p:nvSpPr>
          <p:cNvPr id="4" name="Espace réservé du texte 3">
            <a:extLst>
              <a:ext uri="{FF2B5EF4-FFF2-40B4-BE49-F238E27FC236}">
                <a16:creationId xmlns:a16="http://schemas.microsoft.com/office/drawing/2014/main" id="{F6EC0806-6100-4ED0-83F8-951E206CBD34}"/>
              </a:ext>
            </a:extLst>
          </p:cNvPr>
          <p:cNvSpPr>
            <a:spLocks noGrp="1"/>
          </p:cNvSpPr>
          <p:nvPr>
            <p:ph type="body" sz="half" idx="2"/>
          </p:nvPr>
        </p:nvSpPr>
        <p:spPr>
          <a:xfrm>
            <a:off x="292608" y="2057400"/>
            <a:ext cx="4479417" cy="4599432"/>
          </a:xfrm>
        </p:spPr>
        <p:txBody>
          <a:bodyPr>
            <a:noAutofit/>
          </a:bodyPr>
          <a:lstStyle/>
          <a:p>
            <a:r>
              <a:rPr lang="fr-FR" sz="2600" dirty="0"/>
              <a:t>Toutes les réparations individuelles ne sont pas financières. </a:t>
            </a:r>
          </a:p>
          <a:p>
            <a:r>
              <a:rPr lang="fr-FR" sz="2600" dirty="0"/>
              <a:t>Mais en principe seules les réparations individuelles sont financières (§§94, 185)</a:t>
            </a:r>
          </a:p>
          <a:p>
            <a:r>
              <a:rPr lang="fr-FR" sz="2600" dirty="0">
                <a:solidFill>
                  <a:srgbClr val="FF0000"/>
                </a:solidFill>
              </a:rPr>
              <a:t>Les réparations individuelles ne peuvent être ordonnées qu’au profit des parties civiles valablement constituées (§§ 91, 162). </a:t>
            </a:r>
          </a:p>
        </p:txBody>
      </p:sp>
    </p:spTree>
    <p:extLst>
      <p:ext uri="{BB962C8B-B14F-4D97-AF65-F5344CB8AC3E}">
        <p14:creationId xmlns:p14="http://schemas.microsoft.com/office/powerpoint/2010/main" val="9234057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4DDA9F-71D9-4925-89A5-B1198B8A3D75}"/>
              </a:ext>
            </a:extLst>
          </p:cNvPr>
          <p:cNvSpPr>
            <a:spLocks noGrp="1"/>
          </p:cNvSpPr>
          <p:nvPr>
            <p:ph type="title"/>
          </p:nvPr>
        </p:nvSpPr>
        <p:spPr/>
        <p:txBody>
          <a:bodyPr/>
          <a:lstStyle/>
          <a:p>
            <a:r>
              <a:rPr lang="fr-FR" dirty="0"/>
              <a:t>REPARATIONS COLLECTIVES</a:t>
            </a:r>
          </a:p>
        </p:txBody>
      </p:sp>
      <p:sp>
        <p:nvSpPr>
          <p:cNvPr id="3" name="Espace réservé du contenu 2">
            <a:extLst>
              <a:ext uri="{FF2B5EF4-FFF2-40B4-BE49-F238E27FC236}">
                <a16:creationId xmlns:a16="http://schemas.microsoft.com/office/drawing/2014/main" id="{6EC96A54-478E-4B6E-814D-218346B5AA01}"/>
              </a:ext>
            </a:extLst>
          </p:cNvPr>
          <p:cNvSpPr>
            <a:spLocks noGrp="1"/>
          </p:cNvSpPr>
          <p:nvPr>
            <p:ph idx="1"/>
          </p:nvPr>
        </p:nvSpPr>
        <p:spPr>
          <a:xfrm>
            <a:off x="5183188" y="987425"/>
            <a:ext cx="6172200" cy="5111623"/>
          </a:xfrm>
        </p:spPr>
        <p:txBody>
          <a:bodyPr>
            <a:normAutofit fontScale="92500" lnSpcReduction="20000"/>
          </a:bodyPr>
          <a:lstStyle/>
          <a:p>
            <a:r>
              <a:rPr lang="fr-FR" dirty="0"/>
              <a:t>La réparation du préjudice direct lié à la perte d’un parent ne correspond pas aux réparations individuelles (§§181-186)</a:t>
            </a:r>
          </a:p>
          <a:p>
            <a:pPr lvl="1"/>
            <a:r>
              <a:rPr lang="fr-FR" dirty="0"/>
              <a:t>La CHAP indique dans son arrêt avoir clairement fait une double exception dans l’affaire de PAOUA</a:t>
            </a:r>
          </a:p>
          <a:p>
            <a:pPr lvl="2"/>
            <a:r>
              <a:rPr lang="fr-FR" dirty="0"/>
              <a:t>1- en accordant des réparations collectives financières</a:t>
            </a:r>
          </a:p>
          <a:p>
            <a:pPr lvl="2"/>
            <a:r>
              <a:rPr lang="fr-FR" dirty="0"/>
              <a:t>2- Y compris aux familles ne s’étant pas constituées partie civile</a:t>
            </a:r>
          </a:p>
          <a:p>
            <a:pPr lvl="1"/>
            <a:r>
              <a:rPr lang="fr-FR" dirty="0"/>
              <a:t>Le montant de l’indemnité constitue une reconnaissance symbolique déterminé selon les ressources disponibles (§§189-191) : 350.000 XAF par famille (32).</a:t>
            </a:r>
          </a:p>
          <a:p>
            <a:pPr lvl="2"/>
            <a:endParaRPr lang="fr-FR" dirty="0"/>
          </a:p>
        </p:txBody>
      </p:sp>
      <p:sp>
        <p:nvSpPr>
          <p:cNvPr id="4" name="Espace réservé du texte 3">
            <a:extLst>
              <a:ext uri="{FF2B5EF4-FFF2-40B4-BE49-F238E27FC236}">
                <a16:creationId xmlns:a16="http://schemas.microsoft.com/office/drawing/2014/main" id="{F6EC0806-6100-4ED0-83F8-951E206CBD34}"/>
              </a:ext>
            </a:extLst>
          </p:cNvPr>
          <p:cNvSpPr>
            <a:spLocks noGrp="1"/>
          </p:cNvSpPr>
          <p:nvPr>
            <p:ph type="body" sz="half" idx="2"/>
          </p:nvPr>
        </p:nvSpPr>
        <p:spPr>
          <a:xfrm>
            <a:off x="292608" y="2057400"/>
            <a:ext cx="4479417" cy="4599432"/>
          </a:xfrm>
        </p:spPr>
        <p:txBody>
          <a:bodyPr>
            <a:noAutofit/>
          </a:bodyPr>
          <a:lstStyle/>
          <a:p>
            <a:r>
              <a:rPr lang="fr-FR" sz="2600" dirty="0">
                <a:solidFill>
                  <a:srgbClr val="FF0000"/>
                </a:solidFill>
              </a:rPr>
              <a:t>Les réparations collectives ne sont pas financières en principe</a:t>
            </a:r>
          </a:p>
          <a:p>
            <a:r>
              <a:rPr lang="fr-FR" sz="2600" dirty="0">
                <a:solidFill>
                  <a:srgbClr val="FF0000"/>
                </a:solidFill>
              </a:rPr>
              <a:t>(§94, 185)</a:t>
            </a:r>
          </a:p>
          <a:p>
            <a:endParaRPr lang="fr-FR" sz="2600" dirty="0">
              <a:solidFill>
                <a:srgbClr val="FF0000"/>
              </a:solidFill>
            </a:endParaRPr>
          </a:p>
          <a:p>
            <a:r>
              <a:rPr lang="fr-FR" sz="2600" dirty="0">
                <a:solidFill>
                  <a:schemeClr val="accent1">
                    <a:lumMod val="75000"/>
                  </a:schemeClr>
                </a:solidFill>
              </a:rPr>
              <a:t>Une décision exceptionnelle prise dans le cadre de cette affaire</a:t>
            </a:r>
          </a:p>
        </p:txBody>
      </p:sp>
    </p:spTree>
    <p:extLst>
      <p:ext uri="{BB962C8B-B14F-4D97-AF65-F5344CB8AC3E}">
        <p14:creationId xmlns:p14="http://schemas.microsoft.com/office/powerpoint/2010/main" val="13552739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4DDA9F-71D9-4925-89A5-B1198B8A3D75}"/>
              </a:ext>
            </a:extLst>
          </p:cNvPr>
          <p:cNvSpPr>
            <a:spLocks noGrp="1"/>
          </p:cNvSpPr>
          <p:nvPr>
            <p:ph type="title"/>
          </p:nvPr>
        </p:nvSpPr>
        <p:spPr/>
        <p:txBody>
          <a:bodyPr/>
          <a:lstStyle/>
          <a:p>
            <a:r>
              <a:rPr lang="fr-FR" dirty="0"/>
              <a:t>REPARATIONS COLLECTIVES</a:t>
            </a:r>
          </a:p>
        </p:txBody>
      </p:sp>
      <p:sp>
        <p:nvSpPr>
          <p:cNvPr id="3" name="Espace réservé du contenu 2">
            <a:extLst>
              <a:ext uri="{FF2B5EF4-FFF2-40B4-BE49-F238E27FC236}">
                <a16:creationId xmlns:a16="http://schemas.microsoft.com/office/drawing/2014/main" id="{6EC96A54-478E-4B6E-814D-218346B5AA01}"/>
              </a:ext>
            </a:extLst>
          </p:cNvPr>
          <p:cNvSpPr>
            <a:spLocks noGrp="1"/>
          </p:cNvSpPr>
          <p:nvPr>
            <p:ph idx="1"/>
          </p:nvPr>
        </p:nvSpPr>
        <p:spPr>
          <a:xfrm>
            <a:off x="5183188" y="987425"/>
            <a:ext cx="6172200" cy="5111623"/>
          </a:xfrm>
        </p:spPr>
        <p:txBody>
          <a:bodyPr>
            <a:normAutofit fontScale="92500" lnSpcReduction="10000"/>
          </a:bodyPr>
          <a:lstStyle/>
          <a:p>
            <a:r>
              <a:rPr lang="fr-FR" dirty="0"/>
              <a:t>Les réparations collectives sont d’une grande variété ( art. 129-B RPP).</a:t>
            </a:r>
          </a:p>
          <a:p>
            <a:r>
              <a:rPr lang="fr-FR" dirty="0"/>
              <a:t>Les juridictions disposent d’une large marge d’appréciation en matière de réparations. </a:t>
            </a:r>
          </a:p>
          <a:p>
            <a:pPr lvl="1"/>
            <a:r>
              <a:rPr lang="fr-FR" dirty="0"/>
              <a:t>Cf. les principes inspirant les mesures de réparation (notamment la proportionnalité, §§ 200, 203). </a:t>
            </a:r>
          </a:p>
          <a:p>
            <a:pPr lvl="1"/>
            <a:r>
              <a:rPr lang="fr-FR" dirty="0"/>
              <a:t>Le montant de l’indemnité constitue une reconnaissance symbolique déterminé selon les ressources disponibles (§§189-191) : 350.000 XAF par famille (32).</a:t>
            </a:r>
          </a:p>
          <a:p>
            <a:pPr lvl="2"/>
            <a:endParaRPr lang="fr-FR" dirty="0"/>
          </a:p>
        </p:txBody>
      </p:sp>
      <p:sp>
        <p:nvSpPr>
          <p:cNvPr id="4" name="Espace réservé du texte 3">
            <a:extLst>
              <a:ext uri="{FF2B5EF4-FFF2-40B4-BE49-F238E27FC236}">
                <a16:creationId xmlns:a16="http://schemas.microsoft.com/office/drawing/2014/main" id="{F6EC0806-6100-4ED0-83F8-951E206CBD34}"/>
              </a:ext>
            </a:extLst>
          </p:cNvPr>
          <p:cNvSpPr>
            <a:spLocks noGrp="1"/>
          </p:cNvSpPr>
          <p:nvPr>
            <p:ph type="body" sz="half" idx="2"/>
          </p:nvPr>
        </p:nvSpPr>
        <p:spPr>
          <a:xfrm>
            <a:off x="292608" y="2057400"/>
            <a:ext cx="4663440" cy="4599432"/>
          </a:xfrm>
        </p:spPr>
        <p:txBody>
          <a:bodyPr>
            <a:noAutofit/>
          </a:bodyPr>
          <a:lstStyle/>
          <a:p>
            <a:r>
              <a:rPr lang="fr-FR" sz="2800" dirty="0"/>
              <a:t>Plusieurs demandes de mesures de réparation collective ont été introduites.  </a:t>
            </a:r>
            <a:r>
              <a:rPr lang="fr-FR" sz="2400" dirty="0"/>
              <a:t>Elles concernaient : </a:t>
            </a:r>
          </a:p>
          <a:p>
            <a:r>
              <a:rPr lang="fr-FR" sz="2400" dirty="0"/>
              <a:t>le forage de puits, la construction de santé et d’éducation, l’installation d’un antenne téléphonique, l’édification d’un monument historique ou mémoriel, l’implantation de forces de l’ordre, un programme d’éducation civique. </a:t>
            </a:r>
          </a:p>
          <a:p>
            <a:r>
              <a:rPr lang="fr-FR" sz="2600" dirty="0">
                <a:solidFill>
                  <a:srgbClr val="FF0000"/>
                </a:solidFill>
              </a:rPr>
              <a:t>TOUTES REJETEES. Pourquoi ?</a:t>
            </a:r>
          </a:p>
        </p:txBody>
      </p:sp>
    </p:spTree>
    <p:extLst>
      <p:ext uri="{BB962C8B-B14F-4D97-AF65-F5344CB8AC3E}">
        <p14:creationId xmlns:p14="http://schemas.microsoft.com/office/powerpoint/2010/main" val="28344449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7FDEBC4-F5CE-4E91-9A80-7B7E28DA3E67}"/>
              </a:ext>
            </a:extLst>
          </p:cNvPr>
          <p:cNvSpPr>
            <a:spLocks noGrp="1"/>
          </p:cNvSpPr>
          <p:nvPr>
            <p:ph type="title"/>
          </p:nvPr>
        </p:nvSpPr>
        <p:spPr/>
        <p:txBody>
          <a:bodyPr/>
          <a:lstStyle/>
          <a:p>
            <a:r>
              <a:rPr lang="fr-FR" dirty="0"/>
              <a:t>LE MANDAT DE LA CPS</a:t>
            </a:r>
          </a:p>
        </p:txBody>
      </p:sp>
      <p:sp>
        <p:nvSpPr>
          <p:cNvPr id="3" name="Espace réservé du contenu 2">
            <a:extLst>
              <a:ext uri="{FF2B5EF4-FFF2-40B4-BE49-F238E27FC236}">
                <a16:creationId xmlns:a16="http://schemas.microsoft.com/office/drawing/2014/main" id="{296F175B-AA20-4ED8-A974-5F74215592E2}"/>
              </a:ext>
            </a:extLst>
          </p:cNvPr>
          <p:cNvSpPr>
            <a:spLocks noGrp="1"/>
          </p:cNvSpPr>
          <p:nvPr>
            <p:ph idx="1"/>
          </p:nvPr>
        </p:nvSpPr>
        <p:spPr/>
        <p:txBody>
          <a:bodyPr>
            <a:normAutofit/>
          </a:bodyPr>
          <a:lstStyle/>
          <a:p>
            <a:r>
              <a:rPr lang="fr-FR" dirty="0"/>
              <a:t>La CPS contribue avec plusieurs autres juridictions internationales, hybrides ou nationales à la réaction judiciaire globale contre les crimes d’atrocités.</a:t>
            </a:r>
          </a:p>
          <a:p>
            <a:r>
              <a:rPr lang="fr-FR" dirty="0"/>
              <a:t>La CPS apporte une double réponse aux crimes internationaux, par la répression et par les réparations.</a:t>
            </a:r>
          </a:p>
        </p:txBody>
      </p:sp>
      <p:sp>
        <p:nvSpPr>
          <p:cNvPr id="4" name="Espace réservé du texte 3">
            <a:extLst>
              <a:ext uri="{FF2B5EF4-FFF2-40B4-BE49-F238E27FC236}">
                <a16:creationId xmlns:a16="http://schemas.microsoft.com/office/drawing/2014/main" id="{057A6FD6-D321-4452-8159-B025C003E372}"/>
              </a:ext>
            </a:extLst>
          </p:cNvPr>
          <p:cNvSpPr>
            <a:spLocks noGrp="1"/>
          </p:cNvSpPr>
          <p:nvPr>
            <p:ph type="body" sz="half" idx="2"/>
          </p:nvPr>
        </p:nvSpPr>
        <p:spPr>
          <a:xfrm>
            <a:off x="839788" y="2057400"/>
            <a:ext cx="3932237" cy="3811588"/>
          </a:xfrm>
        </p:spPr>
        <p:txBody>
          <a:bodyPr>
            <a:noAutofit/>
          </a:bodyPr>
          <a:lstStyle/>
          <a:p>
            <a:pPr algn="just"/>
            <a:r>
              <a:rPr lang="fr-FR" sz="2000" dirty="0"/>
              <a:t>La Cour Pénale Spéciale est compétente pour enquêter, instruire et juger les violations graves des droits humains et les violations graves du droit international humanitaire commis sur le territoire de la République Centrafricaine depuis le 1er janvier 2003, (…), notamment le crime de génocide, les crimes contre l’humanité et les crimes de guerre objet des enquêtes en cours et à venir. ( Loi </a:t>
            </a:r>
            <a:r>
              <a:rPr lang="fr-FR" sz="2000" dirty="0" err="1"/>
              <a:t>org</a:t>
            </a:r>
            <a:r>
              <a:rPr lang="fr-FR" sz="2000" dirty="0"/>
              <a:t>. n°15.003 du 5 juin 2015, art.3)</a:t>
            </a:r>
          </a:p>
        </p:txBody>
      </p:sp>
    </p:spTree>
    <p:extLst>
      <p:ext uri="{BB962C8B-B14F-4D97-AF65-F5344CB8AC3E}">
        <p14:creationId xmlns:p14="http://schemas.microsoft.com/office/powerpoint/2010/main" val="24789316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4DDA9F-71D9-4925-89A5-B1198B8A3D75}"/>
              </a:ext>
            </a:extLst>
          </p:cNvPr>
          <p:cNvSpPr>
            <a:spLocks noGrp="1"/>
          </p:cNvSpPr>
          <p:nvPr>
            <p:ph type="title"/>
          </p:nvPr>
        </p:nvSpPr>
        <p:spPr/>
        <p:txBody>
          <a:bodyPr/>
          <a:lstStyle/>
          <a:p>
            <a:r>
              <a:rPr lang="fr-FR" dirty="0"/>
              <a:t>REPARATIONS COLLECTIVES</a:t>
            </a:r>
          </a:p>
        </p:txBody>
      </p:sp>
      <p:sp>
        <p:nvSpPr>
          <p:cNvPr id="3" name="Espace réservé du contenu 2">
            <a:extLst>
              <a:ext uri="{FF2B5EF4-FFF2-40B4-BE49-F238E27FC236}">
                <a16:creationId xmlns:a16="http://schemas.microsoft.com/office/drawing/2014/main" id="{6EC96A54-478E-4B6E-814D-218346B5AA01}"/>
              </a:ext>
            </a:extLst>
          </p:cNvPr>
          <p:cNvSpPr>
            <a:spLocks noGrp="1"/>
          </p:cNvSpPr>
          <p:nvPr>
            <p:ph idx="1"/>
          </p:nvPr>
        </p:nvSpPr>
        <p:spPr>
          <a:xfrm>
            <a:off x="3355848" y="987425"/>
            <a:ext cx="8543544" cy="5477383"/>
          </a:xfrm>
        </p:spPr>
        <p:txBody>
          <a:bodyPr>
            <a:normAutofit fontScale="85000" lnSpcReduction="20000"/>
          </a:bodyPr>
          <a:lstStyle/>
          <a:p>
            <a:pPr marL="514350" indent="-514350">
              <a:buFont typeface="+mj-lt"/>
              <a:buAutoNum type="arabicPeriod"/>
            </a:pPr>
            <a:r>
              <a:rPr lang="fr-FR" dirty="0"/>
              <a:t>Le lien entre le crime et la mesure de réparation n’est pas établi (§219-220, 226). </a:t>
            </a:r>
            <a:r>
              <a:rPr lang="fr-FR" sz="3000" i="1" dirty="0"/>
              <a:t>Ex. pas de lien entre homicides et forage de puits; </a:t>
            </a:r>
          </a:p>
          <a:p>
            <a:pPr marL="514350" indent="-514350">
              <a:buFont typeface="+mj-lt"/>
              <a:buAutoNum type="arabicPeriod"/>
            </a:pPr>
            <a:r>
              <a:rPr lang="fr-FR" dirty="0"/>
              <a:t>La chambre n’est pas en mesure d’apprécier la nature et l’ampleur du préjudice et sa proportionnalité avec les mesures sollicitées (§§208, 225). </a:t>
            </a:r>
            <a:r>
              <a:rPr lang="fr-FR" sz="3000" i="1" dirty="0"/>
              <a:t>Ex. centres de santé.</a:t>
            </a:r>
          </a:p>
          <a:p>
            <a:pPr marL="514350" indent="-514350">
              <a:buFont typeface="+mj-lt"/>
              <a:buAutoNum type="arabicPeriod"/>
            </a:pPr>
            <a:r>
              <a:rPr lang="fr-FR" dirty="0"/>
              <a:t>Les juridictions de la CPS n’ont pas compétence pour ordonner des mesures relevant de la souveraineté ou de la bonne volonté de tiers ( §212). </a:t>
            </a:r>
            <a:r>
              <a:rPr lang="fr-FR" sz="3000" i="1" dirty="0"/>
              <a:t>Ex. installation de forces de l’ordre.</a:t>
            </a:r>
          </a:p>
          <a:p>
            <a:pPr marL="514350" indent="-514350">
              <a:buFont typeface="+mj-lt"/>
              <a:buAutoNum type="arabicPeriod"/>
            </a:pPr>
            <a:r>
              <a:rPr lang="fr-FR" i="1" dirty="0"/>
              <a:t>Défaut d’élaboration des demandes (§§208, 217, 225). </a:t>
            </a:r>
            <a:r>
              <a:rPr lang="fr-FR" sz="3000" i="1" dirty="0"/>
              <a:t>Ex. programme éducatif. </a:t>
            </a:r>
          </a:p>
          <a:p>
            <a:pPr marL="514350" indent="-514350">
              <a:buFont typeface="+mj-lt"/>
              <a:buAutoNum type="arabicPeriod"/>
            </a:pPr>
            <a:r>
              <a:rPr lang="fr-FR" i="1" dirty="0"/>
              <a:t>« Le consentement éclairé des bénéficiaires est un préalable nécessaire à l’octroi de réparations », ( CPS Ch. App. Arrêt n°2, 25 mars 2024, §21).</a:t>
            </a:r>
          </a:p>
          <a:p>
            <a:pPr marL="514350" indent="-514350">
              <a:buFont typeface="+mj-lt"/>
              <a:buAutoNum type="arabicPeriod"/>
            </a:pPr>
            <a:endParaRPr lang="fr-FR" i="1" dirty="0"/>
          </a:p>
          <a:p>
            <a:pPr marL="514350" indent="-514350">
              <a:buFont typeface="+mj-lt"/>
              <a:buAutoNum type="arabicPeriod"/>
            </a:pPr>
            <a:endParaRPr lang="fr-FR" dirty="0"/>
          </a:p>
          <a:p>
            <a:pPr lvl="2"/>
            <a:endParaRPr lang="fr-FR" dirty="0"/>
          </a:p>
        </p:txBody>
      </p:sp>
      <p:sp>
        <p:nvSpPr>
          <p:cNvPr id="4" name="Espace réservé du texte 3">
            <a:extLst>
              <a:ext uri="{FF2B5EF4-FFF2-40B4-BE49-F238E27FC236}">
                <a16:creationId xmlns:a16="http://schemas.microsoft.com/office/drawing/2014/main" id="{F6EC0806-6100-4ED0-83F8-951E206CBD34}"/>
              </a:ext>
            </a:extLst>
          </p:cNvPr>
          <p:cNvSpPr>
            <a:spLocks noGrp="1"/>
          </p:cNvSpPr>
          <p:nvPr>
            <p:ph type="body" sz="half" idx="2"/>
          </p:nvPr>
        </p:nvSpPr>
        <p:spPr>
          <a:xfrm>
            <a:off x="292608" y="2057400"/>
            <a:ext cx="4663440" cy="4599432"/>
          </a:xfrm>
        </p:spPr>
        <p:txBody>
          <a:bodyPr>
            <a:noAutofit/>
          </a:bodyPr>
          <a:lstStyle/>
          <a:p>
            <a:r>
              <a:rPr lang="fr-FR" sz="2800" dirty="0"/>
              <a:t>Les causes de rejet »</a:t>
            </a:r>
            <a:endParaRPr lang="fr-FR" sz="2600" dirty="0">
              <a:solidFill>
                <a:srgbClr val="FF0000"/>
              </a:solidFill>
            </a:endParaRPr>
          </a:p>
        </p:txBody>
      </p:sp>
    </p:spTree>
    <p:extLst>
      <p:ext uri="{BB962C8B-B14F-4D97-AF65-F5344CB8AC3E}">
        <p14:creationId xmlns:p14="http://schemas.microsoft.com/office/powerpoint/2010/main" val="11844655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4DDA9F-71D9-4925-89A5-B1198B8A3D75}"/>
              </a:ext>
            </a:extLst>
          </p:cNvPr>
          <p:cNvSpPr>
            <a:spLocks noGrp="1"/>
          </p:cNvSpPr>
          <p:nvPr>
            <p:ph type="title"/>
          </p:nvPr>
        </p:nvSpPr>
        <p:spPr/>
        <p:txBody>
          <a:bodyPr/>
          <a:lstStyle/>
          <a:p>
            <a:r>
              <a:rPr lang="fr-FR" dirty="0"/>
              <a:t>REPARATIONS COLLECTIVES</a:t>
            </a:r>
          </a:p>
        </p:txBody>
      </p:sp>
      <p:sp>
        <p:nvSpPr>
          <p:cNvPr id="3" name="Espace réservé du contenu 2">
            <a:extLst>
              <a:ext uri="{FF2B5EF4-FFF2-40B4-BE49-F238E27FC236}">
                <a16:creationId xmlns:a16="http://schemas.microsoft.com/office/drawing/2014/main" id="{6EC96A54-478E-4B6E-814D-218346B5AA01}"/>
              </a:ext>
            </a:extLst>
          </p:cNvPr>
          <p:cNvSpPr>
            <a:spLocks noGrp="1"/>
          </p:cNvSpPr>
          <p:nvPr>
            <p:ph idx="1"/>
          </p:nvPr>
        </p:nvSpPr>
        <p:spPr>
          <a:xfrm>
            <a:off x="3712464" y="690308"/>
            <a:ext cx="8186928" cy="5477383"/>
          </a:xfrm>
        </p:spPr>
        <p:txBody>
          <a:bodyPr>
            <a:normAutofit lnSpcReduction="10000"/>
          </a:bodyPr>
          <a:lstStyle/>
          <a:p>
            <a:pPr marL="514350" indent="-514350">
              <a:buFont typeface="+mj-lt"/>
              <a:buAutoNum type="arabicPeriod"/>
            </a:pPr>
            <a:r>
              <a:rPr lang="fr-FR" dirty="0"/>
              <a:t>Les demandes doivent se présenter sous forme de projets solides indiquant notamment :</a:t>
            </a:r>
          </a:p>
          <a:p>
            <a:pPr marL="457200" indent="-457200">
              <a:buFontTx/>
              <a:buChar char="-"/>
            </a:pPr>
            <a:r>
              <a:rPr lang="fr-FR" dirty="0"/>
              <a:t>Une demande précise de réparation</a:t>
            </a:r>
          </a:p>
          <a:p>
            <a:pPr marL="457200" indent="-457200">
              <a:buFontTx/>
              <a:buChar char="-"/>
            </a:pPr>
            <a:r>
              <a:rPr lang="fr-FR" dirty="0"/>
              <a:t>Les moyens de le financer</a:t>
            </a:r>
          </a:p>
          <a:p>
            <a:pPr marL="457200" indent="-457200">
              <a:buFontTx/>
              <a:buChar char="-"/>
            </a:pPr>
            <a:r>
              <a:rPr lang="fr-FR" dirty="0"/>
              <a:t>Les moyens de le réaliser</a:t>
            </a:r>
          </a:p>
          <a:p>
            <a:pPr marL="0" indent="0">
              <a:buNone/>
            </a:pPr>
            <a:r>
              <a:rPr lang="fr-FR" dirty="0"/>
              <a:t>2. Le Service d’Aide aux Victimes et à la Défense peut assister les demandeurs, à leur demande ou sur décision de la juridiction</a:t>
            </a:r>
          </a:p>
          <a:p>
            <a:pPr marL="0" indent="0">
              <a:buNone/>
            </a:pPr>
            <a:r>
              <a:rPr lang="fr-FR" i="1" dirty="0">
                <a:solidFill>
                  <a:srgbClr val="FF0000"/>
                </a:solidFill>
              </a:rPr>
              <a:t>Si la réalisation de la demande parait </a:t>
            </a:r>
            <a:r>
              <a:rPr lang="fr-FR" i="1" dirty="0">
                <a:solidFill>
                  <a:srgbClr val="FF0000"/>
                </a:solidFill>
                <a:highlight>
                  <a:srgbClr val="FFFF00"/>
                </a:highlight>
              </a:rPr>
              <a:t>probable</a:t>
            </a:r>
            <a:r>
              <a:rPr lang="fr-FR" i="1" dirty="0">
                <a:solidFill>
                  <a:srgbClr val="FF0000"/>
                </a:solidFill>
              </a:rPr>
              <a:t> à la juridiction, elle a des chances d’être prononcée. </a:t>
            </a:r>
          </a:p>
          <a:p>
            <a:pPr marL="0" indent="0">
              <a:buNone/>
            </a:pPr>
            <a:endParaRPr lang="fr-FR" dirty="0"/>
          </a:p>
          <a:p>
            <a:pPr lvl="2"/>
            <a:endParaRPr lang="fr-FR" dirty="0"/>
          </a:p>
        </p:txBody>
      </p:sp>
      <p:sp>
        <p:nvSpPr>
          <p:cNvPr id="4" name="Espace réservé du texte 3">
            <a:extLst>
              <a:ext uri="{FF2B5EF4-FFF2-40B4-BE49-F238E27FC236}">
                <a16:creationId xmlns:a16="http://schemas.microsoft.com/office/drawing/2014/main" id="{F6EC0806-6100-4ED0-83F8-951E206CBD34}"/>
              </a:ext>
            </a:extLst>
          </p:cNvPr>
          <p:cNvSpPr>
            <a:spLocks noGrp="1"/>
          </p:cNvSpPr>
          <p:nvPr>
            <p:ph type="body" sz="half" idx="2"/>
          </p:nvPr>
        </p:nvSpPr>
        <p:spPr>
          <a:xfrm>
            <a:off x="493776" y="2139696"/>
            <a:ext cx="3026664" cy="4599432"/>
          </a:xfrm>
        </p:spPr>
        <p:txBody>
          <a:bodyPr>
            <a:noAutofit/>
          </a:bodyPr>
          <a:lstStyle/>
          <a:p>
            <a:r>
              <a:rPr lang="fr-FR" sz="2600" dirty="0"/>
              <a:t>Quelques idées pour conclure</a:t>
            </a:r>
          </a:p>
        </p:txBody>
      </p:sp>
    </p:spTree>
    <p:extLst>
      <p:ext uri="{BB962C8B-B14F-4D97-AF65-F5344CB8AC3E}">
        <p14:creationId xmlns:p14="http://schemas.microsoft.com/office/powerpoint/2010/main" val="19871266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4DDA9F-71D9-4925-89A5-B1198B8A3D75}"/>
              </a:ext>
            </a:extLst>
          </p:cNvPr>
          <p:cNvSpPr>
            <a:spLocks noGrp="1"/>
          </p:cNvSpPr>
          <p:nvPr>
            <p:ph type="title"/>
          </p:nvPr>
        </p:nvSpPr>
        <p:spPr/>
        <p:txBody>
          <a:bodyPr/>
          <a:lstStyle/>
          <a:p>
            <a:r>
              <a:rPr lang="fr-FR" dirty="0"/>
              <a:t>CONCLUSION</a:t>
            </a:r>
          </a:p>
        </p:txBody>
      </p:sp>
      <p:sp>
        <p:nvSpPr>
          <p:cNvPr id="3" name="Espace réservé du contenu 2">
            <a:extLst>
              <a:ext uri="{FF2B5EF4-FFF2-40B4-BE49-F238E27FC236}">
                <a16:creationId xmlns:a16="http://schemas.microsoft.com/office/drawing/2014/main" id="{6EC96A54-478E-4B6E-814D-218346B5AA01}"/>
              </a:ext>
            </a:extLst>
          </p:cNvPr>
          <p:cNvSpPr>
            <a:spLocks noGrp="1"/>
          </p:cNvSpPr>
          <p:nvPr>
            <p:ph idx="1"/>
          </p:nvPr>
        </p:nvSpPr>
        <p:spPr>
          <a:xfrm>
            <a:off x="3712464" y="690308"/>
            <a:ext cx="8186928" cy="5477383"/>
          </a:xfrm>
        </p:spPr>
        <p:txBody>
          <a:bodyPr>
            <a:normAutofit lnSpcReduction="10000"/>
          </a:bodyPr>
          <a:lstStyle/>
          <a:p>
            <a:pPr marL="0" indent="0">
              <a:buNone/>
            </a:pPr>
            <a:r>
              <a:rPr lang="fr-FR" dirty="0"/>
              <a:t>Cette innovation jurisprudentielle répondait à un dilemme moral insoluble. La décision était audacieuse. </a:t>
            </a:r>
          </a:p>
          <a:p>
            <a:pPr marL="0" indent="0">
              <a:buNone/>
            </a:pPr>
            <a:r>
              <a:rPr lang="fr-FR" b="1" dirty="0"/>
              <a:t>1- En jurisprudence, cette décision a été bien accueillie et a ouvert une nouvelle voie </a:t>
            </a:r>
            <a:r>
              <a:rPr lang="fr-FR" dirty="0"/>
              <a:t>:</a:t>
            </a:r>
          </a:p>
          <a:p>
            <a:pPr marL="0" indent="0">
              <a:buNone/>
            </a:pPr>
            <a:r>
              <a:rPr lang="fr-FR" dirty="0"/>
              <a:t>- La </a:t>
            </a:r>
            <a:r>
              <a:rPr lang="fr-FR" dirty="0" err="1"/>
              <a:t>Ch.prem</a:t>
            </a:r>
            <a:r>
              <a:rPr lang="fr-FR" dirty="0"/>
              <a:t>. </a:t>
            </a:r>
            <a:r>
              <a:rPr lang="fr-FR" dirty="0" err="1"/>
              <a:t>Inst</a:t>
            </a:r>
            <a:r>
              <a:rPr lang="fr-FR" dirty="0"/>
              <a:t>. IX CPI : « les réparations doivent être réalisables en pratique et éviter de créer des attentes irréalisables, conformément au principe “ne pas nuire”, et qu’elle ne pouvait donc ordonner des réparations dont la mise en œuvre n’était pas garantie, ou tout du moins probable » </a:t>
            </a:r>
            <a:r>
              <a:rPr lang="fr-FR" sz="2400" dirty="0"/>
              <a:t>(</a:t>
            </a:r>
            <a:r>
              <a:rPr lang="fr-FR" sz="2400" b="1" i="1" dirty="0" err="1"/>
              <a:t>Ongwen</a:t>
            </a:r>
            <a:r>
              <a:rPr lang="fr-FR" sz="2400" b="1" i="1" dirty="0"/>
              <a:t>, 28 fév. 2024, </a:t>
            </a:r>
            <a:r>
              <a:rPr lang="fr-FR" sz="2400" i="1" dirty="0"/>
              <a:t>ICC-02/04-01/15-2074, </a:t>
            </a:r>
            <a:r>
              <a:rPr lang="fr-FR" sz="2400" i="1" dirty="0" err="1"/>
              <a:t>Reparations</a:t>
            </a:r>
            <a:r>
              <a:rPr lang="fr-FR" sz="2400" i="1" dirty="0"/>
              <a:t> </a:t>
            </a:r>
            <a:r>
              <a:rPr lang="fr-FR" sz="2400" i="1" dirty="0" err="1"/>
              <a:t>Order</a:t>
            </a:r>
            <a:r>
              <a:rPr lang="fr-FR" sz="2400" i="1" dirty="0"/>
              <a:t>, §573)</a:t>
            </a:r>
            <a:endParaRPr lang="fr-FR" sz="2400" dirty="0"/>
          </a:p>
          <a:p>
            <a:pPr lvl="2"/>
            <a:endParaRPr lang="fr-FR" dirty="0"/>
          </a:p>
        </p:txBody>
      </p:sp>
      <p:sp>
        <p:nvSpPr>
          <p:cNvPr id="4" name="Espace réservé du texte 3">
            <a:extLst>
              <a:ext uri="{FF2B5EF4-FFF2-40B4-BE49-F238E27FC236}">
                <a16:creationId xmlns:a16="http://schemas.microsoft.com/office/drawing/2014/main" id="{F6EC0806-6100-4ED0-83F8-951E206CBD34}"/>
              </a:ext>
            </a:extLst>
          </p:cNvPr>
          <p:cNvSpPr>
            <a:spLocks noGrp="1"/>
          </p:cNvSpPr>
          <p:nvPr>
            <p:ph type="body" sz="half" idx="2"/>
          </p:nvPr>
        </p:nvSpPr>
        <p:spPr>
          <a:xfrm>
            <a:off x="493776" y="2139696"/>
            <a:ext cx="3026664" cy="4599432"/>
          </a:xfrm>
        </p:spPr>
        <p:txBody>
          <a:bodyPr>
            <a:noAutofit/>
          </a:bodyPr>
          <a:lstStyle/>
          <a:p>
            <a:r>
              <a:rPr lang="fr-FR" sz="2600" dirty="0"/>
              <a:t>Solution innovante, basée sur un équilibre entre réparations modérées mais rapides afin notamment d’assurer un recours effectif au juge et la crédibilité de la juridiction</a:t>
            </a:r>
          </a:p>
        </p:txBody>
      </p:sp>
    </p:spTree>
    <p:extLst>
      <p:ext uri="{BB962C8B-B14F-4D97-AF65-F5344CB8AC3E}">
        <p14:creationId xmlns:p14="http://schemas.microsoft.com/office/powerpoint/2010/main" val="32973691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4DDA9F-71D9-4925-89A5-B1198B8A3D75}"/>
              </a:ext>
            </a:extLst>
          </p:cNvPr>
          <p:cNvSpPr>
            <a:spLocks noGrp="1"/>
          </p:cNvSpPr>
          <p:nvPr>
            <p:ph type="title"/>
          </p:nvPr>
        </p:nvSpPr>
        <p:spPr/>
        <p:txBody>
          <a:bodyPr/>
          <a:lstStyle/>
          <a:p>
            <a:r>
              <a:rPr lang="fr-FR" dirty="0"/>
              <a:t>CONCLUSION</a:t>
            </a:r>
          </a:p>
        </p:txBody>
      </p:sp>
      <p:sp>
        <p:nvSpPr>
          <p:cNvPr id="3" name="Espace réservé du contenu 2">
            <a:extLst>
              <a:ext uri="{FF2B5EF4-FFF2-40B4-BE49-F238E27FC236}">
                <a16:creationId xmlns:a16="http://schemas.microsoft.com/office/drawing/2014/main" id="{6EC96A54-478E-4B6E-814D-218346B5AA01}"/>
              </a:ext>
            </a:extLst>
          </p:cNvPr>
          <p:cNvSpPr>
            <a:spLocks noGrp="1"/>
          </p:cNvSpPr>
          <p:nvPr>
            <p:ph idx="1"/>
          </p:nvPr>
        </p:nvSpPr>
        <p:spPr>
          <a:xfrm>
            <a:off x="3712464" y="690308"/>
            <a:ext cx="8186928" cy="5477383"/>
          </a:xfrm>
        </p:spPr>
        <p:txBody>
          <a:bodyPr>
            <a:normAutofit/>
          </a:bodyPr>
          <a:lstStyle/>
          <a:p>
            <a:pPr marL="0" indent="0">
              <a:buNone/>
            </a:pPr>
            <a:endParaRPr lang="fr-FR" dirty="0"/>
          </a:p>
          <a:p>
            <a:pPr marL="0" indent="0">
              <a:buNone/>
            </a:pPr>
            <a:r>
              <a:rPr lang="fr-FR" b="1" dirty="0"/>
              <a:t>2- Le conseil de sécurité de l’ONU s’est récemment prononcé sur cette décision </a:t>
            </a:r>
          </a:p>
          <a:p>
            <a:pPr marL="0" indent="0">
              <a:buNone/>
            </a:pPr>
            <a:r>
              <a:rPr lang="fr-FR" sz="2400" b="1" dirty="0"/>
              <a:t>« </a:t>
            </a:r>
            <a:r>
              <a:rPr lang="fr-FR" i="1" dirty="0"/>
              <a:t>en</a:t>
            </a:r>
            <a:r>
              <a:rPr lang="fr-FR" dirty="0"/>
              <a:t> </a:t>
            </a:r>
            <a:r>
              <a:rPr lang="fr-FR" i="1" dirty="0"/>
              <a:t>prenant note des travaux qu’accomplit la Cour pénale spéciale, [et] se félicitant de l’exécution du premier verdict définitif rendu par la chambre</a:t>
            </a:r>
            <a:r>
              <a:rPr lang="fr-FR" sz="2400" dirty="0"/>
              <a:t/>
            </a:r>
            <a:br>
              <a:rPr lang="fr-FR" sz="2400" dirty="0"/>
            </a:br>
            <a:r>
              <a:rPr lang="fr-FR" i="1" dirty="0"/>
              <a:t>d’appel de la Cour concernant les réparations accordées aux victimes » ( UNSC résolution 2759 (14 novembre 2024).</a:t>
            </a:r>
            <a:endParaRPr lang="fr-FR" sz="2400" dirty="0"/>
          </a:p>
          <a:p>
            <a:pPr lvl="2"/>
            <a:endParaRPr lang="fr-FR" dirty="0"/>
          </a:p>
        </p:txBody>
      </p:sp>
      <p:sp>
        <p:nvSpPr>
          <p:cNvPr id="4" name="Espace réservé du texte 3">
            <a:extLst>
              <a:ext uri="{FF2B5EF4-FFF2-40B4-BE49-F238E27FC236}">
                <a16:creationId xmlns:a16="http://schemas.microsoft.com/office/drawing/2014/main" id="{F6EC0806-6100-4ED0-83F8-951E206CBD34}"/>
              </a:ext>
            </a:extLst>
          </p:cNvPr>
          <p:cNvSpPr>
            <a:spLocks noGrp="1"/>
          </p:cNvSpPr>
          <p:nvPr>
            <p:ph type="body" sz="half" idx="2"/>
          </p:nvPr>
        </p:nvSpPr>
        <p:spPr>
          <a:xfrm>
            <a:off x="493776" y="2139696"/>
            <a:ext cx="3026664" cy="4599432"/>
          </a:xfrm>
        </p:spPr>
        <p:txBody>
          <a:bodyPr>
            <a:noAutofit/>
          </a:bodyPr>
          <a:lstStyle/>
          <a:p>
            <a:endParaRPr lang="fr-FR" sz="2600" b="1" dirty="0"/>
          </a:p>
        </p:txBody>
      </p:sp>
    </p:spTree>
    <p:extLst>
      <p:ext uri="{BB962C8B-B14F-4D97-AF65-F5344CB8AC3E}">
        <p14:creationId xmlns:p14="http://schemas.microsoft.com/office/powerpoint/2010/main" val="14946362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4DDA9F-71D9-4925-89A5-B1198B8A3D75}"/>
              </a:ext>
            </a:extLst>
          </p:cNvPr>
          <p:cNvSpPr>
            <a:spLocks noGrp="1"/>
          </p:cNvSpPr>
          <p:nvPr>
            <p:ph type="title"/>
          </p:nvPr>
        </p:nvSpPr>
        <p:spPr/>
        <p:txBody>
          <a:bodyPr/>
          <a:lstStyle/>
          <a:p>
            <a:r>
              <a:rPr lang="fr-FR" dirty="0"/>
              <a:t>CONCLUSION</a:t>
            </a:r>
          </a:p>
        </p:txBody>
      </p:sp>
      <p:sp>
        <p:nvSpPr>
          <p:cNvPr id="3" name="Espace réservé du contenu 2">
            <a:extLst>
              <a:ext uri="{FF2B5EF4-FFF2-40B4-BE49-F238E27FC236}">
                <a16:creationId xmlns:a16="http://schemas.microsoft.com/office/drawing/2014/main" id="{6EC96A54-478E-4B6E-814D-218346B5AA01}"/>
              </a:ext>
            </a:extLst>
          </p:cNvPr>
          <p:cNvSpPr>
            <a:spLocks noGrp="1"/>
          </p:cNvSpPr>
          <p:nvPr>
            <p:ph idx="1"/>
          </p:nvPr>
        </p:nvSpPr>
        <p:spPr>
          <a:xfrm>
            <a:off x="3712464" y="690308"/>
            <a:ext cx="8186928" cy="5477383"/>
          </a:xfrm>
        </p:spPr>
        <p:txBody>
          <a:bodyPr>
            <a:normAutofit/>
          </a:bodyPr>
          <a:lstStyle/>
          <a:p>
            <a:pPr marL="0" indent="0">
              <a:buNone/>
            </a:pPr>
            <a:endParaRPr lang="fr-FR" b="1" dirty="0"/>
          </a:p>
          <a:p>
            <a:pPr marL="0" indent="0">
              <a:buNone/>
            </a:pPr>
            <a:r>
              <a:rPr lang="fr-FR" b="1" dirty="0"/>
              <a:t>3- Du point de vue des victimes et de la société civile, l’accueil a été unanimement favorable.</a:t>
            </a:r>
          </a:p>
          <a:p>
            <a:pPr marL="0" indent="0">
              <a:buNone/>
            </a:pPr>
            <a:endParaRPr lang="fr-FR" dirty="0"/>
          </a:p>
          <a:p>
            <a:pPr>
              <a:buFontTx/>
              <a:buChar char="-"/>
            </a:pPr>
            <a:r>
              <a:rPr lang="fr-FR" sz="2400" dirty="0"/>
              <a:t>Mieux vaut des réparations rapides  que des réparations tardives. </a:t>
            </a:r>
          </a:p>
          <a:p>
            <a:pPr>
              <a:buFontTx/>
              <a:buChar char="-"/>
            </a:pPr>
            <a:r>
              <a:rPr lang="fr-FR" sz="2400" dirty="0"/>
              <a:t>Mieux vaut des réparations modestes qu’aucune réparation.</a:t>
            </a:r>
          </a:p>
          <a:p>
            <a:pPr>
              <a:buFontTx/>
              <a:buChar char="-"/>
            </a:pPr>
            <a:r>
              <a:rPr lang="fr-FR" sz="2400" dirty="0"/>
              <a:t>Les villages ont été « </a:t>
            </a:r>
            <a:r>
              <a:rPr lang="fr-FR" sz="2400" dirty="0" err="1"/>
              <a:t>ré-énergisés</a:t>
            </a:r>
            <a:r>
              <a:rPr lang="fr-FR" sz="2400" dirty="0"/>
              <a:t> » par les réparations : Achat de champs, de bétail, scolarisation, consolidation des liens familiaux, activités génératrices de revenus, …</a:t>
            </a:r>
          </a:p>
          <a:p>
            <a:pPr>
              <a:buFontTx/>
              <a:buChar char="-"/>
            </a:pPr>
            <a:r>
              <a:rPr lang="fr-FR" sz="2400" dirty="0"/>
              <a:t>Hausse de la crédibilité de la juridiction à l’échelle de la RCA</a:t>
            </a:r>
          </a:p>
          <a:p>
            <a:pPr lvl="2"/>
            <a:r>
              <a:rPr lang="fr-FR" dirty="0"/>
              <a:t>Vidéo</a:t>
            </a:r>
          </a:p>
        </p:txBody>
      </p:sp>
      <p:sp>
        <p:nvSpPr>
          <p:cNvPr id="4" name="Espace réservé du texte 3">
            <a:extLst>
              <a:ext uri="{FF2B5EF4-FFF2-40B4-BE49-F238E27FC236}">
                <a16:creationId xmlns:a16="http://schemas.microsoft.com/office/drawing/2014/main" id="{F6EC0806-6100-4ED0-83F8-951E206CBD34}"/>
              </a:ext>
            </a:extLst>
          </p:cNvPr>
          <p:cNvSpPr>
            <a:spLocks noGrp="1"/>
          </p:cNvSpPr>
          <p:nvPr>
            <p:ph type="body" sz="half" idx="2"/>
          </p:nvPr>
        </p:nvSpPr>
        <p:spPr>
          <a:xfrm>
            <a:off x="493776" y="2139696"/>
            <a:ext cx="3026664" cy="4599432"/>
          </a:xfrm>
        </p:spPr>
        <p:txBody>
          <a:bodyPr>
            <a:noAutofit/>
          </a:bodyPr>
          <a:lstStyle/>
          <a:p>
            <a:endParaRPr lang="fr-FR" sz="2600" b="1" dirty="0"/>
          </a:p>
        </p:txBody>
      </p:sp>
    </p:spTree>
    <p:extLst>
      <p:ext uri="{BB962C8B-B14F-4D97-AF65-F5344CB8AC3E}">
        <p14:creationId xmlns:p14="http://schemas.microsoft.com/office/powerpoint/2010/main" val="24687974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DAB31C6-980A-4EF9-84B8-56B04200A069}"/>
              </a:ext>
            </a:extLst>
          </p:cNvPr>
          <p:cNvSpPr>
            <a:spLocks noGrp="1"/>
          </p:cNvSpPr>
          <p:nvPr>
            <p:ph idx="1"/>
          </p:nvPr>
        </p:nvSpPr>
        <p:spPr>
          <a:xfrm>
            <a:off x="7360920" y="4703579"/>
            <a:ext cx="3948765" cy="869449"/>
          </a:xfrm>
        </p:spPr>
        <p:txBody>
          <a:bodyPr/>
          <a:lstStyle/>
          <a:p>
            <a:pPr marL="0" indent="0">
              <a:buNone/>
            </a:pPr>
            <a:r>
              <a:rPr lang="fr-FR" i="1" dirty="0"/>
              <a:t>Merci de votre attention</a:t>
            </a:r>
          </a:p>
        </p:txBody>
      </p:sp>
    </p:spTree>
    <p:extLst>
      <p:ext uri="{BB962C8B-B14F-4D97-AF65-F5344CB8AC3E}">
        <p14:creationId xmlns:p14="http://schemas.microsoft.com/office/powerpoint/2010/main" val="1041939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8822EA53-F631-4893-B700-C2F78BC845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2465" y="0"/>
            <a:ext cx="9727069" cy="6858000"/>
          </a:xfrm>
          <a:prstGeom prst="rect">
            <a:avLst/>
          </a:prstGeom>
        </p:spPr>
      </p:pic>
    </p:spTree>
    <p:extLst>
      <p:ext uri="{BB962C8B-B14F-4D97-AF65-F5344CB8AC3E}">
        <p14:creationId xmlns:p14="http://schemas.microsoft.com/office/powerpoint/2010/main" val="3165590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1C583E3-5EC7-4126-A247-733B8D7CA0DF}"/>
              </a:ext>
            </a:extLst>
          </p:cNvPr>
          <p:cNvSpPr>
            <a:spLocks noGrp="1"/>
          </p:cNvSpPr>
          <p:nvPr>
            <p:ph type="title"/>
          </p:nvPr>
        </p:nvSpPr>
        <p:spPr/>
        <p:txBody>
          <a:bodyPr/>
          <a:lstStyle/>
          <a:p>
            <a:r>
              <a:rPr lang="fr-FR" dirty="0"/>
              <a:t>I- Les principes des réparations</a:t>
            </a:r>
          </a:p>
        </p:txBody>
      </p:sp>
      <p:pic>
        <p:nvPicPr>
          <p:cNvPr id="8" name="Espace réservé du contenu 7">
            <a:extLst>
              <a:ext uri="{FF2B5EF4-FFF2-40B4-BE49-F238E27FC236}">
                <a16:creationId xmlns:a16="http://schemas.microsoft.com/office/drawing/2014/main" id="{5E9EBCF1-230E-436E-B869-FAB4578BB8FE}"/>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653784" y="1855279"/>
            <a:ext cx="5181600" cy="3452241"/>
          </a:xfrm>
        </p:spPr>
      </p:pic>
      <p:sp>
        <p:nvSpPr>
          <p:cNvPr id="6" name="AutoShape 4" descr="A Koundjili, on a déposé des objets usuels des défunts, comme une paire de chaussures, sur les tombes des victimes du massacre.">
            <a:extLst>
              <a:ext uri="{FF2B5EF4-FFF2-40B4-BE49-F238E27FC236}">
                <a16:creationId xmlns:a16="http://schemas.microsoft.com/office/drawing/2014/main" id="{34FE2AF8-59D8-4818-8FF4-197102606B2C}"/>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Tree>
    <p:extLst>
      <p:ext uri="{BB962C8B-B14F-4D97-AF65-F5344CB8AC3E}">
        <p14:creationId xmlns:p14="http://schemas.microsoft.com/office/powerpoint/2010/main" val="42869102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4DDA9F-71D9-4925-89A5-B1198B8A3D75}"/>
              </a:ext>
            </a:extLst>
          </p:cNvPr>
          <p:cNvSpPr>
            <a:spLocks noGrp="1"/>
          </p:cNvSpPr>
          <p:nvPr>
            <p:ph type="title"/>
          </p:nvPr>
        </p:nvSpPr>
        <p:spPr/>
        <p:txBody>
          <a:bodyPr/>
          <a:lstStyle/>
          <a:p>
            <a:r>
              <a:rPr lang="fr-FR" dirty="0"/>
              <a:t>PROBLEMATIQUE FINANCIERE DES REPARATIONS</a:t>
            </a:r>
          </a:p>
        </p:txBody>
      </p:sp>
      <p:sp>
        <p:nvSpPr>
          <p:cNvPr id="3" name="Espace réservé du contenu 2">
            <a:extLst>
              <a:ext uri="{FF2B5EF4-FFF2-40B4-BE49-F238E27FC236}">
                <a16:creationId xmlns:a16="http://schemas.microsoft.com/office/drawing/2014/main" id="{6EC96A54-478E-4B6E-814D-218346B5AA01}"/>
              </a:ext>
            </a:extLst>
          </p:cNvPr>
          <p:cNvSpPr>
            <a:spLocks noGrp="1"/>
          </p:cNvSpPr>
          <p:nvPr>
            <p:ph idx="1"/>
          </p:nvPr>
        </p:nvSpPr>
        <p:spPr>
          <a:xfrm>
            <a:off x="5183188" y="987425"/>
            <a:ext cx="6172200" cy="5362575"/>
          </a:xfrm>
        </p:spPr>
        <p:txBody>
          <a:bodyPr>
            <a:normAutofit lnSpcReduction="10000"/>
          </a:bodyPr>
          <a:lstStyle/>
          <a:p>
            <a:r>
              <a:rPr lang="fr-FR" dirty="0"/>
              <a:t>La Chambre d’appel s’est inspirée de la jurisprudence des </a:t>
            </a:r>
            <a:r>
              <a:rPr lang="fr-FR" b="1" dirty="0"/>
              <a:t>Chambres Extraordinaires au sein des Tribunaux Cambodgiens </a:t>
            </a:r>
            <a:r>
              <a:rPr lang="fr-FR" dirty="0"/>
              <a:t>qui n’accordaient que des réparations symboliques et des principes généraux de la </a:t>
            </a:r>
            <a:r>
              <a:rPr lang="fr-FR" b="1" dirty="0"/>
              <a:t>CPI</a:t>
            </a:r>
            <a:r>
              <a:rPr lang="fr-FR" dirty="0"/>
              <a:t> tout en adoptant une vision originale. </a:t>
            </a:r>
          </a:p>
          <a:p>
            <a:r>
              <a:rPr lang="fr-FR" dirty="0"/>
              <a:t>La Chambre d’appel s’est distinguée des principes de la responsabilité civile, y compris au niveau international.</a:t>
            </a:r>
          </a:p>
        </p:txBody>
      </p:sp>
      <p:sp>
        <p:nvSpPr>
          <p:cNvPr id="4" name="Espace réservé du texte 3">
            <a:extLst>
              <a:ext uri="{FF2B5EF4-FFF2-40B4-BE49-F238E27FC236}">
                <a16:creationId xmlns:a16="http://schemas.microsoft.com/office/drawing/2014/main" id="{F6EC0806-6100-4ED0-83F8-951E206CBD34}"/>
              </a:ext>
            </a:extLst>
          </p:cNvPr>
          <p:cNvSpPr>
            <a:spLocks noGrp="1"/>
          </p:cNvSpPr>
          <p:nvPr>
            <p:ph type="body" sz="half" idx="2"/>
          </p:nvPr>
        </p:nvSpPr>
        <p:spPr>
          <a:xfrm>
            <a:off x="292608" y="3318934"/>
            <a:ext cx="4479417" cy="2844800"/>
          </a:xfrm>
        </p:spPr>
        <p:txBody>
          <a:bodyPr>
            <a:noAutofit/>
          </a:bodyPr>
          <a:lstStyle/>
          <a:p>
            <a:r>
              <a:rPr lang="fr-FR" sz="2600" dirty="0"/>
              <a:t>La CPS est une juridiction au financement modeste</a:t>
            </a:r>
          </a:p>
          <a:p>
            <a:r>
              <a:rPr lang="fr-FR" sz="2600" dirty="0"/>
              <a:t>Les réparations financières sont coûteuses et lentes</a:t>
            </a:r>
          </a:p>
          <a:p>
            <a:r>
              <a:rPr lang="fr-FR" sz="2600" dirty="0">
                <a:solidFill>
                  <a:srgbClr val="FF0000"/>
                </a:solidFill>
              </a:rPr>
              <a:t>Comment adapter les réparations aux conséquences des crimes ? </a:t>
            </a:r>
          </a:p>
        </p:txBody>
      </p:sp>
    </p:spTree>
    <p:extLst>
      <p:ext uri="{BB962C8B-B14F-4D97-AF65-F5344CB8AC3E}">
        <p14:creationId xmlns:p14="http://schemas.microsoft.com/office/powerpoint/2010/main" val="540521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7FDEBC4-F5CE-4E91-9A80-7B7E28DA3E67}"/>
              </a:ext>
            </a:extLst>
          </p:cNvPr>
          <p:cNvSpPr>
            <a:spLocks noGrp="1"/>
          </p:cNvSpPr>
          <p:nvPr>
            <p:ph type="title"/>
          </p:nvPr>
        </p:nvSpPr>
        <p:spPr>
          <a:xfrm>
            <a:off x="836612" y="457200"/>
            <a:ext cx="3932237" cy="1600200"/>
          </a:xfrm>
        </p:spPr>
        <p:txBody>
          <a:bodyPr/>
          <a:lstStyle/>
          <a:p>
            <a:r>
              <a:rPr lang="fr-FR" dirty="0"/>
              <a:t>LE MANDAT DE LA CPS</a:t>
            </a:r>
          </a:p>
        </p:txBody>
      </p:sp>
      <p:sp>
        <p:nvSpPr>
          <p:cNvPr id="3" name="Espace réservé du contenu 2">
            <a:extLst>
              <a:ext uri="{FF2B5EF4-FFF2-40B4-BE49-F238E27FC236}">
                <a16:creationId xmlns:a16="http://schemas.microsoft.com/office/drawing/2014/main" id="{296F175B-AA20-4ED8-A974-5F74215592E2}"/>
              </a:ext>
            </a:extLst>
          </p:cNvPr>
          <p:cNvSpPr>
            <a:spLocks noGrp="1"/>
          </p:cNvSpPr>
          <p:nvPr>
            <p:ph idx="1"/>
          </p:nvPr>
        </p:nvSpPr>
        <p:spPr>
          <a:xfrm>
            <a:off x="5183188" y="987425"/>
            <a:ext cx="6172200" cy="5577004"/>
          </a:xfrm>
        </p:spPr>
        <p:txBody>
          <a:bodyPr>
            <a:normAutofit fontScale="92500"/>
          </a:bodyPr>
          <a:lstStyle/>
          <a:p>
            <a:pPr algn="just"/>
            <a:r>
              <a:rPr lang="fr-FR" sz="2600" dirty="0">
                <a:solidFill>
                  <a:srgbClr val="FF0000"/>
                </a:solidFill>
              </a:rPr>
              <a:t>L’indemnisation du droit civil prend généralement une forme exclusivement pécuniaire, </a:t>
            </a:r>
            <a:r>
              <a:rPr lang="fr-FR" sz="2600" dirty="0"/>
              <a:t>alors que les réparations devant la CPS peuvent inclure « des mesures de formation et d’insertion socioprofessionnelle, des mesures de soins médicaux et psychologiques ou des mesures visant à l’institution d’un fonds de développement agraire ou industriel ou à la mise en place de programmes éducatif » (article 129-B du RPP). </a:t>
            </a:r>
          </a:p>
          <a:p>
            <a:pPr algn="just"/>
            <a:r>
              <a:rPr lang="fr-FR" sz="2600" dirty="0">
                <a:solidFill>
                  <a:srgbClr val="FF0000"/>
                </a:solidFill>
              </a:rPr>
              <a:t>Au contraire de l’indemnisation civile, il est possible que les mesures de réparation ordonnées par la CPS soient financées ou effectuées par des tiers</a:t>
            </a:r>
            <a:r>
              <a:rPr lang="fr-FR" sz="2600" dirty="0"/>
              <a:t>, notamment en cas d’indigence de la personne condamnée (article 129-C du RPP). </a:t>
            </a:r>
          </a:p>
          <a:p>
            <a:pPr algn="just"/>
            <a:endParaRPr lang="fr-FR" sz="2400" dirty="0"/>
          </a:p>
        </p:txBody>
      </p:sp>
      <p:sp>
        <p:nvSpPr>
          <p:cNvPr id="4" name="Espace réservé du texte 3">
            <a:extLst>
              <a:ext uri="{FF2B5EF4-FFF2-40B4-BE49-F238E27FC236}">
                <a16:creationId xmlns:a16="http://schemas.microsoft.com/office/drawing/2014/main" id="{057A6FD6-D321-4452-8159-B025C003E372}"/>
              </a:ext>
            </a:extLst>
          </p:cNvPr>
          <p:cNvSpPr>
            <a:spLocks noGrp="1"/>
          </p:cNvSpPr>
          <p:nvPr>
            <p:ph type="body" sz="half" idx="2"/>
          </p:nvPr>
        </p:nvSpPr>
        <p:spPr>
          <a:xfrm>
            <a:off x="625642" y="2057400"/>
            <a:ext cx="4312118" cy="3811588"/>
          </a:xfrm>
        </p:spPr>
        <p:txBody>
          <a:bodyPr>
            <a:noAutofit/>
          </a:bodyPr>
          <a:lstStyle/>
          <a:p>
            <a:pPr algn="just"/>
            <a:r>
              <a:rPr lang="fr-FR" sz="2000" dirty="0"/>
              <a:t>La Cour garantit que les victimes puissent faire valoir leurs droits à toutes les étapes de la procédure, (Loi n°18.010 du 02 juillet 2018 («RPP»), art.6).</a:t>
            </a:r>
          </a:p>
          <a:p>
            <a:pPr algn="just"/>
            <a:endParaRPr lang="fr-FR" sz="2000" dirty="0"/>
          </a:p>
          <a:p>
            <a:pPr algn="just"/>
            <a:r>
              <a:rPr lang="fr-FR" sz="2000" dirty="0"/>
              <a:t>La CPS prononce des mesures de réparation. </a:t>
            </a:r>
          </a:p>
          <a:p>
            <a:pPr algn="just"/>
            <a:endParaRPr lang="fr-FR" sz="2000" dirty="0"/>
          </a:p>
          <a:p>
            <a:pPr algn="just"/>
            <a:r>
              <a:rPr lang="fr-FR" sz="2000" dirty="0">
                <a:solidFill>
                  <a:srgbClr val="FF0000"/>
                </a:solidFill>
              </a:rPr>
              <a:t>Devant la CPS, le droit des réparations déroge au droit commun de l’indemnisation. </a:t>
            </a:r>
          </a:p>
        </p:txBody>
      </p:sp>
    </p:spTree>
    <p:extLst>
      <p:ext uri="{BB962C8B-B14F-4D97-AF65-F5344CB8AC3E}">
        <p14:creationId xmlns:p14="http://schemas.microsoft.com/office/powerpoint/2010/main" val="5688043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7FDEBC4-F5CE-4E91-9A80-7B7E28DA3E67}"/>
              </a:ext>
            </a:extLst>
          </p:cNvPr>
          <p:cNvSpPr>
            <a:spLocks noGrp="1"/>
          </p:cNvSpPr>
          <p:nvPr>
            <p:ph type="title"/>
          </p:nvPr>
        </p:nvSpPr>
        <p:spPr>
          <a:xfrm>
            <a:off x="836612" y="457200"/>
            <a:ext cx="4101148" cy="1600200"/>
          </a:xfrm>
        </p:spPr>
        <p:txBody>
          <a:bodyPr>
            <a:normAutofit fontScale="90000"/>
          </a:bodyPr>
          <a:lstStyle/>
          <a:p>
            <a:r>
              <a:rPr lang="fr-FR" dirty="0"/>
              <a:t>NOS PRINCIPES POUR DETERMINER LES MESURES DE REPARATION</a:t>
            </a:r>
          </a:p>
        </p:txBody>
      </p:sp>
      <p:sp>
        <p:nvSpPr>
          <p:cNvPr id="3" name="Espace réservé du contenu 2">
            <a:extLst>
              <a:ext uri="{FF2B5EF4-FFF2-40B4-BE49-F238E27FC236}">
                <a16:creationId xmlns:a16="http://schemas.microsoft.com/office/drawing/2014/main" id="{296F175B-AA20-4ED8-A974-5F74215592E2}"/>
              </a:ext>
            </a:extLst>
          </p:cNvPr>
          <p:cNvSpPr>
            <a:spLocks noGrp="1"/>
          </p:cNvSpPr>
          <p:nvPr>
            <p:ph idx="1"/>
          </p:nvPr>
        </p:nvSpPr>
        <p:spPr>
          <a:xfrm>
            <a:off x="5183188" y="987425"/>
            <a:ext cx="6172200" cy="5577004"/>
          </a:xfrm>
        </p:spPr>
        <p:txBody>
          <a:bodyPr>
            <a:normAutofit/>
          </a:bodyPr>
          <a:lstStyle/>
          <a:p>
            <a:pPr algn="just"/>
            <a:r>
              <a:rPr lang="fr-FR" sz="2400" dirty="0"/>
              <a:t>1- Principe de dignité, de non-discrimination et de non stigmatisation </a:t>
            </a:r>
          </a:p>
          <a:p>
            <a:pPr algn="just"/>
            <a:r>
              <a:rPr lang="fr-FR" sz="2400" dirty="0"/>
              <a:t>2- Principe de réparation adéquate et proportionnée</a:t>
            </a:r>
          </a:p>
          <a:p>
            <a:pPr algn="just"/>
            <a:r>
              <a:rPr lang="fr-FR" sz="2400" dirty="0"/>
              <a:t>3- Principe d’effectivité des mesures de réparation</a:t>
            </a:r>
          </a:p>
          <a:p>
            <a:pPr algn="just"/>
            <a:r>
              <a:rPr lang="fr-FR" sz="2400" dirty="0"/>
              <a:t>4- Le jugement en réparation est prononcé contre le condamné au pénal</a:t>
            </a:r>
          </a:p>
          <a:p>
            <a:pPr algn="just"/>
            <a:r>
              <a:rPr lang="fr-FR" sz="2400" dirty="0"/>
              <a:t>5- La procédure en réparation associe les victimes</a:t>
            </a:r>
          </a:p>
          <a:p>
            <a:pPr algn="just"/>
            <a:r>
              <a:rPr lang="fr-FR" sz="2400" dirty="0"/>
              <a:t>6- La procédure doit « Ne pas nuire » aux victimes</a:t>
            </a:r>
          </a:p>
          <a:p>
            <a:pPr algn="just"/>
            <a:endParaRPr lang="fr-FR" sz="2400" dirty="0"/>
          </a:p>
        </p:txBody>
      </p:sp>
    </p:spTree>
    <p:extLst>
      <p:ext uri="{BB962C8B-B14F-4D97-AF65-F5344CB8AC3E}">
        <p14:creationId xmlns:p14="http://schemas.microsoft.com/office/powerpoint/2010/main" val="753786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7FDEBC4-F5CE-4E91-9A80-7B7E28DA3E67}"/>
              </a:ext>
            </a:extLst>
          </p:cNvPr>
          <p:cNvSpPr>
            <a:spLocks noGrp="1"/>
          </p:cNvSpPr>
          <p:nvPr>
            <p:ph type="title"/>
          </p:nvPr>
        </p:nvSpPr>
        <p:spPr>
          <a:xfrm>
            <a:off x="836612" y="457200"/>
            <a:ext cx="4101148" cy="1600200"/>
          </a:xfrm>
        </p:spPr>
        <p:txBody>
          <a:bodyPr>
            <a:normAutofit fontScale="90000"/>
          </a:bodyPr>
          <a:lstStyle/>
          <a:p>
            <a:r>
              <a:rPr lang="fr-FR" dirty="0"/>
              <a:t>NOS PRINCIPES POUR DETERMINER LES MESURES DE REPARATION</a:t>
            </a:r>
          </a:p>
        </p:txBody>
      </p:sp>
      <p:sp>
        <p:nvSpPr>
          <p:cNvPr id="3" name="Espace réservé du contenu 2">
            <a:extLst>
              <a:ext uri="{FF2B5EF4-FFF2-40B4-BE49-F238E27FC236}">
                <a16:creationId xmlns:a16="http://schemas.microsoft.com/office/drawing/2014/main" id="{296F175B-AA20-4ED8-A974-5F74215592E2}"/>
              </a:ext>
            </a:extLst>
          </p:cNvPr>
          <p:cNvSpPr>
            <a:spLocks noGrp="1"/>
          </p:cNvSpPr>
          <p:nvPr>
            <p:ph idx="1"/>
          </p:nvPr>
        </p:nvSpPr>
        <p:spPr>
          <a:xfrm>
            <a:off x="5183188" y="987425"/>
            <a:ext cx="6172200" cy="5577004"/>
          </a:xfrm>
        </p:spPr>
        <p:txBody>
          <a:bodyPr>
            <a:normAutofit/>
          </a:bodyPr>
          <a:lstStyle/>
          <a:p>
            <a:pPr algn="just"/>
            <a:r>
              <a:rPr lang="fr-FR" sz="2400" dirty="0"/>
              <a:t>1- Principe de dignité, de non-discrimination et de non stigmatisation </a:t>
            </a:r>
          </a:p>
          <a:p>
            <a:pPr algn="just"/>
            <a:r>
              <a:rPr lang="fr-FR" sz="2400" dirty="0"/>
              <a:t>2- Principe de réparation adéquate et proportionnée</a:t>
            </a:r>
          </a:p>
          <a:p>
            <a:pPr algn="just"/>
            <a:r>
              <a:rPr lang="fr-FR" sz="2400" dirty="0">
                <a:solidFill>
                  <a:srgbClr val="FF0000"/>
                </a:solidFill>
              </a:rPr>
              <a:t>3- Principe d’effectivité des mesures de réparation</a:t>
            </a:r>
          </a:p>
          <a:p>
            <a:pPr algn="just"/>
            <a:r>
              <a:rPr lang="fr-FR" sz="2400" dirty="0"/>
              <a:t>4- Le jugement en réparation est prononcé contre le condamné au pénal</a:t>
            </a:r>
          </a:p>
          <a:p>
            <a:pPr algn="just"/>
            <a:r>
              <a:rPr lang="fr-FR" sz="2400" dirty="0"/>
              <a:t>5- La procédure en réparation associe les victimes</a:t>
            </a:r>
          </a:p>
          <a:p>
            <a:pPr algn="just"/>
            <a:r>
              <a:rPr lang="fr-FR" sz="2400" dirty="0"/>
              <a:t>6- La procédure doit « Ne pas nuire » aux victimes</a:t>
            </a:r>
          </a:p>
          <a:p>
            <a:pPr algn="just"/>
            <a:endParaRPr lang="fr-FR" sz="2400" dirty="0"/>
          </a:p>
        </p:txBody>
      </p:sp>
    </p:spTree>
    <p:extLst>
      <p:ext uri="{BB962C8B-B14F-4D97-AF65-F5344CB8AC3E}">
        <p14:creationId xmlns:p14="http://schemas.microsoft.com/office/powerpoint/2010/main" val="4059429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7FDEBC4-F5CE-4E91-9A80-7B7E28DA3E67}"/>
              </a:ext>
            </a:extLst>
          </p:cNvPr>
          <p:cNvSpPr>
            <a:spLocks noGrp="1"/>
          </p:cNvSpPr>
          <p:nvPr>
            <p:ph type="title"/>
          </p:nvPr>
        </p:nvSpPr>
        <p:spPr>
          <a:xfrm>
            <a:off x="836612" y="457200"/>
            <a:ext cx="3932237" cy="1600200"/>
          </a:xfrm>
        </p:spPr>
        <p:txBody>
          <a:bodyPr/>
          <a:lstStyle/>
          <a:p>
            <a:r>
              <a:rPr lang="fr-FR" dirty="0"/>
              <a:t>LES MESURES DE REPARATION</a:t>
            </a:r>
          </a:p>
        </p:txBody>
      </p:sp>
      <p:sp>
        <p:nvSpPr>
          <p:cNvPr id="3" name="Espace réservé du contenu 2">
            <a:extLst>
              <a:ext uri="{FF2B5EF4-FFF2-40B4-BE49-F238E27FC236}">
                <a16:creationId xmlns:a16="http://schemas.microsoft.com/office/drawing/2014/main" id="{296F175B-AA20-4ED8-A974-5F74215592E2}"/>
              </a:ext>
            </a:extLst>
          </p:cNvPr>
          <p:cNvSpPr>
            <a:spLocks noGrp="1"/>
          </p:cNvSpPr>
          <p:nvPr>
            <p:ph idx="1"/>
          </p:nvPr>
        </p:nvSpPr>
        <p:spPr>
          <a:xfrm>
            <a:off x="5183188" y="987425"/>
            <a:ext cx="6172200" cy="5577004"/>
          </a:xfrm>
        </p:spPr>
        <p:txBody>
          <a:bodyPr>
            <a:normAutofit/>
          </a:bodyPr>
          <a:lstStyle/>
          <a:p>
            <a:pPr algn="just"/>
            <a:r>
              <a:rPr lang="fr-FR" sz="2600" b="1" dirty="0"/>
              <a:t>Réparations individuelles : </a:t>
            </a:r>
            <a:r>
              <a:rPr lang="fr-FR" sz="2600" i="1" dirty="0"/>
              <a:t>« [l]es réparations revêtent un caractère individuel lorsque le bénéfice qui en résulte est directement attribué à l’individu afin de réparer les préjudices qu’il a subis » </a:t>
            </a:r>
            <a:r>
              <a:rPr lang="fr-FR" sz="2600" dirty="0"/>
              <a:t>(CPI, </a:t>
            </a:r>
            <a:r>
              <a:rPr lang="fr-FR" sz="2600" i="1" dirty="0" err="1"/>
              <a:t>Ntaganda</a:t>
            </a:r>
            <a:r>
              <a:rPr lang="fr-FR" sz="2600" dirty="0"/>
              <a:t>, §79).</a:t>
            </a:r>
          </a:p>
          <a:p>
            <a:pPr marL="0" indent="0" algn="just">
              <a:buNone/>
            </a:pPr>
            <a:endParaRPr lang="fr-FR" sz="2600" b="1" dirty="0"/>
          </a:p>
          <a:p>
            <a:pPr algn="just"/>
            <a:r>
              <a:rPr lang="fr-FR" sz="2600" b="1" dirty="0"/>
              <a:t>Réparations collectives : </a:t>
            </a:r>
            <a:r>
              <a:rPr lang="fr-FR" sz="2600" dirty="0"/>
              <a:t>Il s’agit d’une mesure collective bénéficiant à l’ensemble des victimes, y compris indirectes. La mesure de réparation répond aux conséquences du/des crimes puni(s). </a:t>
            </a:r>
          </a:p>
        </p:txBody>
      </p:sp>
      <p:sp>
        <p:nvSpPr>
          <p:cNvPr id="4" name="Espace réservé du texte 3">
            <a:extLst>
              <a:ext uri="{FF2B5EF4-FFF2-40B4-BE49-F238E27FC236}">
                <a16:creationId xmlns:a16="http://schemas.microsoft.com/office/drawing/2014/main" id="{057A6FD6-D321-4452-8159-B025C003E372}"/>
              </a:ext>
            </a:extLst>
          </p:cNvPr>
          <p:cNvSpPr>
            <a:spLocks noGrp="1"/>
          </p:cNvSpPr>
          <p:nvPr>
            <p:ph type="body" sz="half" idx="2"/>
          </p:nvPr>
        </p:nvSpPr>
        <p:spPr>
          <a:xfrm>
            <a:off x="259639" y="2659178"/>
            <a:ext cx="4716379" cy="3905251"/>
          </a:xfrm>
        </p:spPr>
        <p:txBody>
          <a:bodyPr>
            <a:noAutofit/>
          </a:bodyPr>
          <a:lstStyle/>
          <a:p>
            <a:pPr algn="just"/>
            <a:r>
              <a:rPr lang="fr-FR" sz="2400" dirty="0"/>
              <a:t>La Cour peut accorder des mesures de </a:t>
            </a:r>
            <a:r>
              <a:rPr lang="fr-FR" sz="2400" b="1" dirty="0"/>
              <a:t>réparation individuelle </a:t>
            </a:r>
            <a:r>
              <a:rPr lang="fr-FR" sz="2400" dirty="0"/>
              <a:t>et/ou des mesures de </a:t>
            </a:r>
            <a:r>
              <a:rPr lang="fr-FR" sz="2400" b="1" dirty="0"/>
              <a:t>réparation collective</a:t>
            </a:r>
            <a:r>
              <a:rPr lang="fr-FR" sz="2400" dirty="0"/>
              <a:t>.</a:t>
            </a:r>
          </a:p>
          <a:p>
            <a:pPr algn="just"/>
            <a:r>
              <a:rPr lang="fr-FR" sz="2200" u="sng" dirty="0"/>
              <a:t>Liste non exhaustive </a:t>
            </a:r>
            <a:r>
              <a:rPr lang="fr-FR" sz="2200" dirty="0"/>
              <a:t>: indemnisations pécuniaires, mesures de formation et d’insertion socioprofessionnelle, soins médicaux et psychologiques, mesures visant à l’institution d’un fonds de développement agraire ou industriel, programmes éducatifs ; équipements collectifs y compris mémoriels.</a:t>
            </a:r>
          </a:p>
        </p:txBody>
      </p:sp>
    </p:spTree>
    <p:extLst>
      <p:ext uri="{BB962C8B-B14F-4D97-AF65-F5344CB8AC3E}">
        <p14:creationId xmlns:p14="http://schemas.microsoft.com/office/powerpoint/2010/main" val="3587443333"/>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1751</Words>
  <Application>Microsoft Office PowerPoint</Application>
  <PresentationFormat>Grand écran</PresentationFormat>
  <Paragraphs>166</Paragraphs>
  <Slides>25</Slides>
  <Notes>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25</vt:i4>
      </vt:variant>
    </vt:vector>
  </HeadingPairs>
  <TitlesOfParts>
    <vt:vector size="29" baseType="lpstr">
      <vt:lpstr>Arial</vt:lpstr>
      <vt:lpstr>Calibri</vt:lpstr>
      <vt:lpstr>Calibri Light</vt:lpstr>
      <vt:lpstr>Thème Office</vt:lpstr>
      <vt:lpstr> Cour pénale spéciale Olivier BEAUVALLET</vt:lpstr>
      <vt:lpstr>LE MANDAT DE LA CPS</vt:lpstr>
      <vt:lpstr>Présentation PowerPoint</vt:lpstr>
      <vt:lpstr>I- Les principes des réparations</vt:lpstr>
      <vt:lpstr>PROBLEMATIQUE FINANCIERE DES REPARATIONS</vt:lpstr>
      <vt:lpstr>LE MANDAT DE LA CPS</vt:lpstr>
      <vt:lpstr>NOS PRINCIPES POUR DETERMINER LES MESURES DE REPARATION</vt:lpstr>
      <vt:lpstr>NOS PRINCIPES POUR DETERMINER LES MESURES DE REPARATION</vt:lpstr>
      <vt:lpstr>LES MESURES DE REPARATION</vt:lpstr>
      <vt:lpstr>Schéma-type de la procédure en réparation</vt:lpstr>
      <vt:lpstr>II- EXEMPLE : Les réparations dans l’Affaire dite de PAOUA</vt:lpstr>
      <vt:lpstr>II- EXEMPLE : Les réparations dans l’Affaire dite de PAOUA</vt:lpstr>
      <vt:lpstr>PARTICIPATION DES PARTIES CIVILES</vt:lpstr>
      <vt:lpstr>PARTICIPATION DES PARTIES CIVILES</vt:lpstr>
      <vt:lpstr>PARTICIPATION DES PARTIES CIVILES</vt:lpstr>
      <vt:lpstr>PARTICIPATION DES PARTIES CIVILES</vt:lpstr>
      <vt:lpstr>REPARATIONS INDIVIDUELLES</vt:lpstr>
      <vt:lpstr>REPARATIONS COLLECTIVES</vt:lpstr>
      <vt:lpstr>REPARATIONS COLLECTIVES</vt:lpstr>
      <vt:lpstr>REPARATIONS COLLECTIVES</vt:lpstr>
      <vt:lpstr>REPARATIONS COLLECTIVES</vt:lpstr>
      <vt:lpstr>CONCLUSION</vt:lpstr>
      <vt:lpstr>CONCLUSION</vt:lpstr>
      <vt:lpstr>CONCLUSION</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 pénale spéciale Olivier BEAUVALLET</dc:title>
  <dc:creator>Olivier Beauvallet</dc:creator>
  <cp:lastModifiedBy>DELL</cp:lastModifiedBy>
  <cp:revision>112</cp:revision>
  <cp:lastPrinted>2024-03-05T13:07:06Z</cp:lastPrinted>
  <dcterms:created xsi:type="dcterms:W3CDTF">2024-02-26T12:54:13Z</dcterms:created>
  <dcterms:modified xsi:type="dcterms:W3CDTF">2025-02-14T10:51:14Z</dcterms:modified>
</cp:coreProperties>
</file>