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75" r:id="rId8"/>
    <p:sldId id="274" r:id="rId9"/>
    <p:sldId id="264" r:id="rId10"/>
    <p:sldId id="265" r:id="rId11"/>
    <p:sldId id="276" r:id="rId12"/>
    <p:sldId id="266" r:id="rId13"/>
    <p:sldId id="267" r:id="rId14"/>
    <p:sldId id="277" r:id="rId15"/>
    <p:sldId id="279" r:id="rId16"/>
    <p:sldId id="280" r:id="rId17"/>
    <p:sldId id="285" r:id="rId18"/>
    <p:sldId id="269" r:id="rId19"/>
  </p:sldIdLst>
  <p:sldSz cx="18288000" cy="10287000"/>
  <p:notesSz cx="6797675" cy="9928225"/>
  <p:embeddedFontLst>
    <p:embeddedFont>
      <p:font typeface="Garet Bold" panose="020B0604020202020204" charset="0"/>
      <p:regular r:id="rId21"/>
      <p:bold r:id="rId22"/>
    </p:embeddedFont>
    <p:embeddedFont>
      <p:font typeface="Calibri" panose="020F0502020204030204" pitchFamily="34" charset="0"/>
      <p:regular r:id="rId23"/>
      <p:bold r:id="rId24"/>
      <p:italic r:id="rId25"/>
      <p:boldItalic r:id="rId26"/>
    </p:embeddedFont>
    <p:embeddedFont>
      <p:font typeface="Neue Machina" panose="020B0604020202020204" charset="0"/>
      <p:regular r:id="rId27"/>
    </p:embeddedFont>
    <p:embeddedFont>
      <p:font typeface="Garet Light" panose="020B0604020202020204" charset="0"/>
      <p:regular r:id="rId28"/>
    </p:embeddedFont>
    <p:embeddedFont>
      <p:font typeface="Garet Bold Italics" panose="020B0604020202020204" charset="0"/>
      <p:regular r:id="rId29"/>
      <p:bold r:id="rId30"/>
      <p:italic r:id="rId31"/>
      <p:boldItalic r:id="rId32"/>
    </p:embeddedFont>
    <p:embeddedFont>
      <p:font typeface="Open Sans Bold" panose="020B0604020202020204" charset="0"/>
      <p:regular r:id="rId33"/>
      <p:bold r:id="rId34"/>
      <p:italic r:id="rId35"/>
      <p:boldItalic r:id="rId36"/>
    </p:embeddedFont>
    <p:embeddedFont>
      <p:font typeface="Garet" panose="020B0604020202020204" charset="0"/>
      <p:regular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94650" autoAdjust="0"/>
  </p:normalViewPr>
  <p:slideViewPr>
    <p:cSldViewPr>
      <p:cViewPr varScale="1">
        <p:scale>
          <a:sx n="55" d="100"/>
          <a:sy n="55" d="100"/>
        </p:scale>
        <p:origin x="73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viewProps" Target="viewProps.xml"/><Relationship Id="rId21" Type="http://schemas.openxmlformats.org/officeDocument/2006/relationships/font" Target="fonts/font1.fntdata"/><Relationship Id="rId34" Type="http://schemas.openxmlformats.org/officeDocument/2006/relationships/font" Target="fonts/font1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A4C1B9FF-C127-485A-A6B9-CB734375F989}" type="datetimeFigureOut">
              <a:rPr lang="fr-FR" smtClean="0"/>
              <a:t>11/02/2025</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DBBA9FEC-F30B-4B83-A07A-1B9EE9BD4579}" type="slidenum">
              <a:rPr lang="fr-FR" smtClean="0"/>
              <a:t>‹N°›</a:t>
            </a:fld>
            <a:endParaRPr lang="fr-FR"/>
          </a:p>
        </p:txBody>
      </p:sp>
    </p:spTree>
    <p:extLst>
      <p:ext uri="{BB962C8B-B14F-4D97-AF65-F5344CB8AC3E}">
        <p14:creationId xmlns:p14="http://schemas.microsoft.com/office/powerpoint/2010/main" val="1310671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Application</a:t>
            </a:r>
            <a:r>
              <a:rPr lang="fr-FR" baseline="0"/>
              <a:t> du critère matériel: voir article 5 du statut de la CPI « crimes les plus graves qui touchent l’ensemble de la communauté internationale</a:t>
            </a:r>
            <a:endParaRPr lang="fr-FR"/>
          </a:p>
        </p:txBody>
      </p:sp>
      <p:sp>
        <p:nvSpPr>
          <p:cNvPr id="4" name="Espace réservé du numéro de diapositive 3"/>
          <p:cNvSpPr>
            <a:spLocks noGrp="1"/>
          </p:cNvSpPr>
          <p:nvPr>
            <p:ph type="sldNum" sz="quarter" idx="10"/>
          </p:nvPr>
        </p:nvSpPr>
        <p:spPr/>
        <p:txBody>
          <a:bodyPr/>
          <a:lstStyle/>
          <a:p>
            <a:fld id="{DBBA9FEC-F30B-4B83-A07A-1B9EE9BD4579}" type="slidenum">
              <a:rPr lang="fr-FR" smtClean="0"/>
              <a:t>3</a:t>
            </a:fld>
            <a:endParaRPr lang="fr-FR"/>
          </a:p>
        </p:txBody>
      </p:sp>
    </p:spTree>
    <p:extLst>
      <p:ext uri="{BB962C8B-B14F-4D97-AF65-F5344CB8AC3E}">
        <p14:creationId xmlns:p14="http://schemas.microsoft.com/office/powerpoint/2010/main" val="3763420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Existence de constantes liées à la nature des infractions et de variables liées soit à la juridiction soit à la procédure.</a:t>
            </a:r>
          </a:p>
        </p:txBody>
      </p:sp>
      <p:sp>
        <p:nvSpPr>
          <p:cNvPr id="4" name="Espace réservé du numéro de diapositive 3"/>
          <p:cNvSpPr>
            <a:spLocks noGrp="1"/>
          </p:cNvSpPr>
          <p:nvPr>
            <p:ph type="sldNum" sz="quarter" idx="10"/>
          </p:nvPr>
        </p:nvSpPr>
        <p:spPr/>
        <p:txBody>
          <a:bodyPr/>
          <a:lstStyle/>
          <a:p>
            <a:fld id="{DBBA9FEC-F30B-4B83-A07A-1B9EE9BD4579}" type="slidenum">
              <a:rPr lang="fr-FR" smtClean="0"/>
              <a:t>4</a:t>
            </a:fld>
            <a:endParaRPr lang="fr-FR"/>
          </a:p>
        </p:txBody>
      </p:sp>
    </p:spTree>
    <p:extLst>
      <p:ext uri="{BB962C8B-B14F-4D97-AF65-F5344CB8AC3E}">
        <p14:creationId xmlns:p14="http://schemas.microsoft.com/office/powerpoint/2010/main" val="3681809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DBBA9FEC-F30B-4B83-A07A-1B9EE9BD4579}" type="slidenum">
              <a:rPr lang="fr-FR" smtClean="0"/>
              <a:t>6</a:t>
            </a:fld>
            <a:endParaRPr lang="fr-FR"/>
          </a:p>
        </p:txBody>
      </p:sp>
    </p:spTree>
    <p:extLst>
      <p:ext uri="{BB962C8B-B14F-4D97-AF65-F5344CB8AC3E}">
        <p14:creationId xmlns:p14="http://schemas.microsoft.com/office/powerpoint/2010/main" val="3489988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DBBA9FEC-F30B-4B83-A07A-1B9EE9BD4579}" type="slidenum">
              <a:rPr lang="fr-FR" smtClean="0"/>
              <a:t>7</a:t>
            </a:fld>
            <a:endParaRPr lang="fr-FR"/>
          </a:p>
        </p:txBody>
      </p:sp>
    </p:spTree>
    <p:extLst>
      <p:ext uri="{BB962C8B-B14F-4D97-AF65-F5344CB8AC3E}">
        <p14:creationId xmlns:p14="http://schemas.microsoft.com/office/powerpoint/2010/main" val="3540605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DBBA9FEC-F30B-4B83-A07A-1B9EE9BD4579}" type="slidenum">
              <a:rPr lang="fr-FR" smtClean="0"/>
              <a:t>8</a:t>
            </a:fld>
            <a:endParaRPr lang="fr-FR"/>
          </a:p>
        </p:txBody>
      </p:sp>
    </p:spTree>
    <p:extLst>
      <p:ext uri="{BB962C8B-B14F-4D97-AF65-F5344CB8AC3E}">
        <p14:creationId xmlns:p14="http://schemas.microsoft.com/office/powerpoint/2010/main" val="3869899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Crime</a:t>
            </a:r>
            <a:r>
              <a:rPr lang="fr-FR" baseline="0"/>
              <a:t> contre l’humanité : contexte d’attaque généralisée ou systématique dirigée contre toute population civile</a:t>
            </a:r>
          </a:p>
          <a:p>
            <a:r>
              <a:rPr lang="fr-FR" baseline="0"/>
              <a:t>Crime de guerre : contre de conflit armé international ou non international </a:t>
            </a:r>
            <a:endParaRPr lang="fr-FR"/>
          </a:p>
          <a:p>
            <a:endParaRPr lang="fr-FR"/>
          </a:p>
        </p:txBody>
      </p:sp>
      <p:sp>
        <p:nvSpPr>
          <p:cNvPr id="4" name="Espace réservé du numéro de diapositive 3"/>
          <p:cNvSpPr>
            <a:spLocks noGrp="1"/>
          </p:cNvSpPr>
          <p:nvPr>
            <p:ph type="sldNum" sz="quarter" idx="10"/>
          </p:nvPr>
        </p:nvSpPr>
        <p:spPr/>
        <p:txBody>
          <a:bodyPr/>
          <a:lstStyle/>
          <a:p>
            <a:fld id="{DBBA9FEC-F30B-4B83-A07A-1B9EE9BD4579}" type="slidenum">
              <a:rPr lang="fr-FR" smtClean="0"/>
              <a:t>10</a:t>
            </a:fld>
            <a:endParaRPr lang="fr-FR"/>
          </a:p>
        </p:txBody>
      </p:sp>
    </p:spTree>
    <p:extLst>
      <p:ext uri="{BB962C8B-B14F-4D97-AF65-F5344CB8AC3E}">
        <p14:creationId xmlns:p14="http://schemas.microsoft.com/office/powerpoint/2010/main" val="772751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Crime</a:t>
            </a:r>
            <a:r>
              <a:rPr lang="fr-FR" baseline="0"/>
              <a:t> contre l’humanité : contexte d’attaque généralisée ou systématique dirigée contre toute population civile</a:t>
            </a:r>
          </a:p>
          <a:p>
            <a:r>
              <a:rPr lang="fr-FR" baseline="0"/>
              <a:t>Crime de guerre : contre de conflit armé international ou non international </a:t>
            </a:r>
            <a:endParaRPr lang="fr-FR"/>
          </a:p>
          <a:p>
            <a:endParaRPr lang="fr-FR"/>
          </a:p>
        </p:txBody>
      </p:sp>
      <p:sp>
        <p:nvSpPr>
          <p:cNvPr id="4" name="Espace réservé du numéro de diapositive 3"/>
          <p:cNvSpPr>
            <a:spLocks noGrp="1"/>
          </p:cNvSpPr>
          <p:nvPr>
            <p:ph type="sldNum" sz="quarter" idx="10"/>
          </p:nvPr>
        </p:nvSpPr>
        <p:spPr/>
        <p:txBody>
          <a:bodyPr/>
          <a:lstStyle/>
          <a:p>
            <a:fld id="{DBBA9FEC-F30B-4B83-A07A-1B9EE9BD4579}" type="slidenum">
              <a:rPr lang="fr-FR" smtClean="0"/>
              <a:t>11</a:t>
            </a:fld>
            <a:endParaRPr lang="fr-FR"/>
          </a:p>
        </p:txBody>
      </p:sp>
    </p:spTree>
    <p:extLst>
      <p:ext uri="{BB962C8B-B14F-4D97-AF65-F5344CB8AC3E}">
        <p14:creationId xmlns:p14="http://schemas.microsoft.com/office/powerpoint/2010/main" val="402062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Elargissement de la notion de commission individuelle : commission par l’intermédiaire d’une personne-commission par omission</a:t>
            </a:r>
          </a:p>
        </p:txBody>
      </p:sp>
      <p:sp>
        <p:nvSpPr>
          <p:cNvPr id="4" name="Espace réservé du numéro de diapositive 3"/>
          <p:cNvSpPr>
            <a:spLocks noGrp="1"/>
          </p:cNvSpPr>
          <p:nvPr>
            <p:ph type="sldNum" sz="quarter" idx="10"/>
          </p:nvPr>
        </p:nvSpPr>
        <p:spPr/>
        <p:txBody>
          <a:bodyPr/>
          <a:lstStyle/>
          <a:p>
            <a:fld id="{DBBA9FEC-F30B-4B83-A07A-1B9EE9BD4579}" type="slidenum">
              <a:rPr lang="fr-FR" smtClean="0"/>
              <a:t>12</a:t>
            </a:fld>
            <a:endParaRPr lang="fr-FR"/>
          </a:p>
        </p:txBody>
      </p:sp>
    </p:spTree>
    <p:extLst>
      <p:ext uri="{BB962C8B-B14F-4D97-AF65-F5344CB8AC3E}">
        <p14:creationId xmlns:p14="http://schemas.microsoft.com/office/powerpoint/2010/main" val="960718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58D74-2E42-9538-19BE-23C4A1B4ED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24565F4-C299-4977-6A90-A93E8C69A03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300B272-34F2-255E-6AA0-A1A0D9D7DF5C}"/>
              </a:ext>
            </a:extLst>
          </p:cNvPr>
          <p:cNvSpPr>
            <a:spLocks noGrp="1"/>
          </p:cNvSpPr>
          <p:nvPr>
            <p:ph type="body" idx="1"/>
          </p:nvPr>
        </p:nvSpPr>
        <p:spPr/>
        <p:txBody>
          <a:bodyPr/>
          <a:lstStyle/>
          <a:p>
            <a:r>
              <a:rPr lang="fr-FR"/>
              <a:t>Application</a:t>
            </a:r>
            <a:r>
              <a:rPr lang="fr-FR" baseline="0"/>
              <a:t> du critère matériel: voir article 5 du statut de la CPI « crimes les plus graves qui touchent l’ensemble de la communauté internationale</a:t>
            </a:r>
            <a:endParaRPr lang="fr-FR"/>
          </a:p>
        </p:txBody>
      </p:sp>
      <p:sp>
        <p:nvSpPr>
          <p:cNvPr id="4" name="Espace réservé du numéro de diapositive 3">
            <a:extLst>
              <a:ext uri="{FF2B5EF4-FFF2-40B4-BE49-F238E27FC236}">
                <a16:creationId xmlns:a16="http://schemas.microsoft.com/office/drawing/2014/main" id="{9E4DBF1F-0B53-FAFE-4F72-BFF62DDFC00B}"/>
              </a:ext>
            </a:extLst>
          </p:cNvPr>
          <p:cNvSpPr>
            <a:spLocks noGrp="1"/>
          </p:cNvSpPr>
          <p:nvPr>
            <p:ph type="sldNum" sz="quarter" idx="10"/>
          </p:nvPr>
        </p:nvSpPr>
        <p:spPr/>
        <p:txBody>
          <a:bodyPr/>
          <a:lstStyle/>
          <a:p>
            <a:fld id="{DBBA9FEC-F30B-4B83-A07A-1B9EE9BD4579}" type="slidenum">
              <a:rPr lang="fr-FR" smtClean="0"/>
              <a:t>17</a:t>
            </a:fld>
            <a:endParaRPr lang="fr-FR"/>
          </a:p>
        </p:txBody>
      </p:sp>
    </p:spTree>
    <p:extLst>
      <p:ext uri="{BB962C8B-B14F-4D97-AF65-F5344CB8AC3E}">
        <p14:creationId xmlns:p14="http://schemas.microsoft.com/office/powerpoint/2010/main" val="491461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9.png"/><Relationship Id="rId4" Type="http://schemas.openxmlformats.org/officeDocument/2006/relationships/image" Target="../media/image11.sv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9.png"/><Relationship Id="rId4" Type="http://schemas.openxmlformats.org/officeDocument/2006/relationships/image" Target="../media/image11.sv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1.png"/><Relationship Id="rId4" Type="http://schemas.openxmlformats.org/officeDocument/2006/relationships/image" Target="../media/image11.svg"/></Relationships>
</file>

<file path=ppt/slides/_rels/slide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22.sv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2.sv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25.sv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3.png"/><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7.png"/><Relationship Id="rId4" Type="http://schemas.openxmlformats.org/officeDocument/2006/relationships/image" Target="../media/image11.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8.png"/><Relationship Id="rId4" Type="http://schemas.openxmlformats.org/officeDocument/2006/relationships/image" Target="../media/image11.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4236"/>
        </a:solidFill>
        <a:effectLst/>
      </p:bgPr>
    </p:bg>
    <p:spTree>
      <p:nvGrpSpPr>
        <p:cNvPr id="1" name=""/>
        <p:cNvGrpSpPr/>
        <p:nvPr/>
      </p:nvGrpSpPr>
      <p:grpSpPr>
        <a:xfrm>
          <a:off x="0" y="0"/>
          <a:ext cx="0" cy="0"/>
          <a:chOff x="0" y="0"/>
          <a:chExt cx="0" cy="0"/>
        </a:xfrm>
      </p:grpSpPr>
      <p:sp>
        <p:nvSpPr>
          <p:cNvPr id="2" name="Freeform 2"/>
          <p:cNvSpPr/>
          <p:nvPr/>
        </p:nvSpPr>
        <p:spPr>
          <a:xfrm>
            <a:off x="-5787945" y="-644445"/>
            <a:ext cx="11575889" cy="11575889"/>
          </a:xfrm>
          <a:custGeom>
            <a:avLst/>
            <a:gdLst/>
            <a:ahLst/>
            <a:cxnLst/>
            <a:rect l="l" t="t" r="r" b="b"/>
            <a:pathLst>
              <a:path w="11575889" h="11575889">
                <a:moveTo>
                  <a:pt x="0" y="0"/>
                </a:moveTo>
                <a:lnTo>
                  <a:pt x="11575890" y="0"/>
                </a:lnTo>
                <a:lnTo>
                  <a:pt x="11575890" y="11575890"/>
                </a:lnTo>
                <a:lnTo>
                  <a:pt x="0" y="11575890"/>
                </a:lnTo>
                <a:lnTo>
                  <a:pt x="0" y="0"/>
                </a:lnTo>
                <a:close/>
              </a:path>
            </a:pathLst>
          </a:custGeom>
          <a:blipFill>
            <a:blip r:embed="rId2">
              <a:alphaModFix amt="50000"/>
              <a:extLst>
                <a:ext uri="{96DAC541-7B7A-43D3-8B79-37D633B846F1}">
                  <asvg:svgBlip xmlns:asvg="http://schemas.microsoft.com/office/drawing/2016/SVG/main" xmlns="" r:embed="rId3"/>
                </a:ext>
              </a:extLst>
            </a:blip>
            <a:stretch>
              <a:fillRect/>
            </a:stretch>
          </a:blipFill>
        </p:spPr>
        <p:txBody>
          <a:bodyPr/>
          <a:lstStyle/>
          <a:p>
            <a:endParaRPr lang="fr-FR" dirty="0"/>
          </a:p>
        </p:txBody>
      </p:sp>
      <p:sp>
        <p:nvSpPr>
          <p:cNvPr id="3" name="TextBox 3"/>
          <p:cNvSpPr txBox="1"/>
          <p:nvPr/>
        </p:nvSpPr>
        <p:spPr>
          <a:xfrm>
            <a:off x="7000000" y="3019425"/>
            <a:ext cx="10896411" cy="4238625"/>
          </a:xfrm>
          <a:prstGeom prst="rect">
            <a:avLst/>
          </a:prstGeom>
        </p:spPr>
        <p:txBody>
          <a:bodyPr lIns="0" tIns="0" rIns="0" bIns="0" rtlCol="0" anchor="t">
            <a:spAutoFit/>
          </a:bodyPr>
          <a:lstStyle/>
          <a:p>
            <a:pPr algn="ctr">
              <a:lnSpc>
                <a:spcPts val="11159"/>
              </a:lnSpc>
            </a:pPr>
            <a:r>
              <a:rPr lang="en-US" sz="9299" dirty="0">
                <a:solidFill>
                  <a:srgbClr val="B3E4C5"/>
                </a:solidFill>
                <a:latin typeface="Neue Machina"/>
                <a:ea typeface="Neue Machina"/>
                <a:cs typeface="Neue Machina"/>
                <a:sym typeface="Neue Machina"/>
              </a:rPr>
              <a:t>L’instruction des crimes internationaux</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284480" y="6401226"/>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fr-FR"/>
          </a:p>
        </p:txBody>
      </p:sp>
      <p:sp>
        <p:nvSpPr>
          <p:cNvPr id="3" name="TextBox 3"/>
          <p:cNvSpPr txBox="1"/>
          <p:nvPr/>
        </p:nvSpPr>
        <p:spPr>
          <a:xfrm>
            <a:off x="6494639" y="4477622"/>
            <a:ext cx="10997774" cy="3847207"/>
          </a:xfrm>
          <a:prstGeom prst="rect">
            <a:avLst/>
          </a:prstGeom>
        </p:spPr>
        <p:txBody>
          <a:bodyPr lIns="0" tIns="0" rIns="0" bIns="0" rtlCol="0" anchor="t">
            <a:spAutoFit/>
          </a:bodyPr>
          <a:lstStyle/>
          <a:p>
            <a:pPr marL="690887" lvl="1" indent="-345444" algn="l">
              <a:lnSpc>
                <a:spcPts val="5984"/>
              </a:lnSpc>
              <a:buFont typeface="Arial"/>
              <a:buChar char="•"/>
            </a:pPr>
            <a:r>
              <a:rPr lang="fr-FR" sz="3200" dirty="0">
                <a:solidFill>
                  <a:srgbClr val="0B4236"/>
                </a:solidFill>
                <a:latin typeface="Garet"/>
                <a:ea typeface="Garet"/>
                <a:cs typeface="Garet"/>
                <a:sym typeface="Garet"/>
              </a:rPr>
              <a:t>Infractions de droit commun : </a:t>
            </a:r>
            <a:r>
              <a:rPr lang="fr-FR" sz="3200" b="1" i="1" dirty="0">
                <a:solidFill>
                  <a:srgbClr val="0B4236"/>
                </a:solidFill>
                <a:latin typeface="Garet Bold Italics"/>
                <a:sym typeface="Garet"/>
              </a:rPr>
              <a:t>Que s’est-il passé? Qui a fait quoi? </a:t>
            </a:r>
            <a:endParaRPr lang="fr-FR" sz="3200" b="1" i="1" dirty="0">
              <a:solidFill>
                <a:srgbClr val="0B4236"/>
              </a:solidFill>
              <a:latin typeface="Garet Bold Italics"/>
              <a:sym typeface="Garet Bold Italics"/>
            </a:endParaRPr>
          </a:p>
          <a:p>
            <a:pPr marL="690887" lvl="1" indent="-345444">
              <a:lnSpc>
                <a:spcPts val="5984"/>
              </a:lnSpc>
              <a:buFont typeface="Arial"/>
              <a:buChar char="•"/>
            </a:pPr>
            <a:r>
              <a:rPr lang="fr-FR" sz="3200" dirty="0">
                <a:solidFill>
                  <a:srgbClr val="0B4236"/>
                </a:solidFill>
                <a:latin typeface="Garet"/>
                <a:ea typeface="Garet"/>
                <a:cs typeface="Garet"/>
                <a:sym typeface="Garet"/>
              </a:rPr>
              <a:t>Crimes internationaux :  </a:t>
            </a:r>
            <a:r>
              <a:rPr lang="fr-FR" sz="3200" b="1" i="1" dirty="0">
                <a:solidFill>
                  <a:srgbClr val="0B4236"/>
                </a:solidFill>
                <a:latin typeface="Garet Bold Italics"/>
                <a:sym typeface="Garet"/>
              </a:rPr>
              <a:t>Que s’est-il passé? Qui a fait quoi? </a:t>
            </a:r>
            <a:r>
              <a:rPr lang="fr-FR" sz="3200" b="1" i="1" dirty="0">
                <a:solidFill>
                  <a:srgbClr val="0B4236"/>
                </a:solidFill>
                <a:latin typeface="Garet Bold Italics"/>
                <a:sym typeface="Garet Bold Italics"/>
              </a:rPr>
              <a:t> Dans quel contexte ?</a:t>
            </a:r>
          </a:p>
          <a:p>
            <a:pPr marL="690887" lvl="1" indent="-345444" algn="l">
              <a:lnSpc>
                <a:spcPts val="5984"/>
              </a:lnSpc>
              <a:buFont typeface="Arial"/>
              <a:buChar char="•"/>
            </a:pPr>
            <a:r>
              <a:rPr lang="fr-FR" sz="3200" dirty="0">
                <a:solidFill>
                  <a:srgbClr val="0B4236"/>
                </a:solidFill>
                <a:latin typeface="Garet"/>
                <a:ea typeface="Garet"/>
                <a:cs typeface="Garet"/>
                <a:sym typeface="Garet"/>
              </a:rPr>
              <a:t>Résoudre l’équation du contexte </a:t>
            </a:r>
            <a:endParaRPr lang="fr-FR" sz="3200" b="1" i="1" dirty="0">
              <a:solidFill>
                <a:srgbClr val="0B4236"/>
              </a:solidFill>
              <a:latin typeface="Garet Bold Italics"/>
              <a:ea typeface="Garet Bold Italics"/>
              <a:cs typeface="Garet Bold Italics"/>
              <a:sym typeface="Garet Bold Italics"/>
            </a:endParaRPr>
          </a:p>
        </p:txBody>
      </p:sp>
      <p:sp>
        <p:nvSpPr>
          <p:cNvPr id="4" name="Freeform 4"/>
          <p:cNvSpPr/>
          <p:nvPr/>
        </p:nvSpPr>
        <p:spPr>
          <a:xfrm>
            <a:off x="1299772" y="4343825"/>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fr-FR"/>
          </a:p>
        </p:txBody>
      </p:sp>
      <p:sp>
        <p:nvSpPr>
          <p:cNvPr id="5" name="TextBox 5"/>
          <p:cNvSpPr txBox="1"/>
          <p:nvPr/>
        </p:nvSpPr>
        <p:spPr>
          <a:xfrm>
            <a:off x="341211" y="458370"/>
            <a:ext cx="17605579" cy="2581275"/>
          </a:xfrm>
          <a:prstGeom prst="rect">
            <a:avLst/>
          </a:prstGeom>
        </p:spPr>
        <p:txBody>
          <a:bodyPr lIns="0" tIns="0" rIns="0" bIns="0" rtlCol="0" anchor="t">
            <a:spAutoFit/>
          </a:bodyPr>
          <a:lstStyle/>
          <a:p>
            <a:pPr algn="ctr">
              <a:lnSpc>
                <a:spcPts val="10140"/>
              </a:lnSpc>
            </a:pPr>
            <a:r>
              <a:rPr lang="fr-FR" sz="8450" dirty="0">
                <a:solidFill>
                  <a:srgbClr val="0B4236"/>
                </a:solidFill>
                <a:latin typeface="Neue Machina"/>
                <a:ea typeface="Neue Machina"/>
                <a:cs typeface="Neue Machina"/>
                <a:sym typeface="Neue Machina"/>
              </a:rPr>
              <a:t>A. Détermination du fait matériel criminel : le contexte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284480" y="6401226"/>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fr-FR"/>
          </a:p>
        </p:txBody>
      </p:sp>
      <p:sp>
        <p:nvSpPr>
          <p:cNvPr id="4" name="Freeform 4"/>
          <p:cNvSpPr/>
          <p:nvPr/>
        </p:nvSpPr>
        <p:spPr>
          <a:xfrm>
            <a:off x="1334408" y="4343826"/>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fr-FR"/>
          </a:p>
        </p:txBody>
      </p:sp>
      <p:sp>
        <p:nvSpPr>
          <p:cNvPr id="5" name="TextBox 5"/>
          <p:cNvSpPr txBox="1"/>
          <p:nvPr/>
        </p:nvSpPr>
        <p:spPr>
          <a:xfrm>
            <a:off x="341211" y="458370"/>
            <a:ext cx="17605579" cy="2581275"/>
          </a:xfrm>
          <a:prstGeom prst="rect">
            <a:avLst/>
          </a:prstGeom>
        </p:spPr>
        <p:txBody>
          <a:bodyPr lIns="0" tIns="0" rIns="0" bIns="0" rtlCol="0" anchor="t">
            <a:spAutoFit/>
          </a:bodyPr>
          <a:lstStyle/>
          <a:p>
            <a:pPr algn="ctr">
              <a:lnSpc>
                <a:spcPts val="10140"/>
              </a:lnSpc>
            </a:pPr>
            <a:r>
              <a:rPr lang="fr-FR" sz="8450" dirty="0">
                <a:solidFill>
                  <a:srgbClr val="0B4236"/>
                </a:solidFill>
                <a:latin typeface="Neue Machina"/>
                <a:ea typeface="Neue Machina"/>
                <a:cs typeface="Neue Machina"/>
                <a:sym typeface="Neue Machina"/>
              </a:rPr>
              <a:t>B.  Détermination du fait matériel criminel : CAE</a:t>
            </a:r>
          </a:p>
        </p:txBody>
      </p:sp>
      <p:pic>
        <p:nvPicPr>
          <p:cNvPr id="7" name="Image 6"/>
          <p:cNvPicPr>
            <a:picLocks noChangeAspect="1"/>
          </p:cNvPicPr>
          <p:nvPr/>
        </p:nvPicPr>
        <p:blipFill>
          <a:blip r:embed="rId7"/>
          <a:stretch>
            <a:fillRect/>
          </a:stretch>
        </p:blipFill>
        <p:spPr>
          <a:xfrm>
            <a:off x="6317632" y="3629998"/>
            <a:ext cx="10635960" cy="5542456"/>
          </a:xfrm>
          <a:prstGeom prst="rect">
            <a:avLst/>
          </a:prstGeom>
        </p:spPr>
      </p:pic>
    </p:spTree>
    <p:extLst>
      <p:ext uri="{BB962C8B-B14F-4D97-AF65-F5344CB8AC3E}">
        <p14:creationId xmlns:p14="http://schemas.microsoft.com/office/powerpoint/2010/main" val="2750487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304800" y="6438900"/>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fr-FR"/>
          </a:p>
        </p:txBody>
      </p:sp>
      <p:sp>
        <p:nvSpPr>
          <p:cNvPr id="3" name="TextBox 3"/>
          <p:cNvSpPr txBox="1"/>
          <p:nvPr/>
        </p:nvSpPr>
        <p:spPr>
          <a:xfrm>
            <a:off x="5647592" y="3401530"/>
            <a:ext cx="12087655" cy="6155531"/>
          </a:xfrm>
          <a:prstGeom prst="rect">
            <a:avLst/>
          </a:prstGeom>
        </p:spPr>
        <p:txBody>
          <a:bodyPr wrap="square" lIns="0" tIns="0" rIns="0" bIns="0" rtlCol="0" anchor="t">
            <a:spAutoFit/>
          </a:bodyPr>
          <a:lstStyle/>
          <a:p>
            <a:pPr marL="1381774" lvl="2" indent="-460591">
              <a:lnSpc>
                <a:spcPts val="5984"/>
              </a:lnSpc>
              <a:buFont typeface="Arial" panose="020B0604020202020204" pitchFamily="34" charset="0"/>
              <a:buChar char="•"/>
            </a:pPr>
            <a:r>
              <a:rPr lang="fr-FR" sz="2900" b="1" dirty="0">
                <a:solidFill>
                  <a:srgbClr val="0B4236"/>
                </a:solidFill>
                <a:latin typeface="Garet"/>
                <a:sym typeface="Garet"/>
              </a:rPr>
              <a:t>Particularités des crimes internationaux</a:t>
            </a:r>
          </a:p>
          <a:p>
            <a:pPr marL="1838974" lvl="3" indent="-460591">
              <a:lnSpc>
                <a:spcPts val="5984"/>
              </a:lnSpc>
              <a:buFont typeface="Courier New" panose="02070309020205020404" pitchFamily="49" charset="0"/>
              <a:buChar char="o"/>
            </a:pPr>
            <a:r>
              <a:rPr lang="fr-FR" sz="2900" dirty="0">
                <a:solidFill>
                  <a:srgbClr val="0B4236"/>
                </a:solidFill>
                <a:latin typeface="Garet"/>
                <a:ea typeface="Garet"/>
                <a:cs typeface="Garet"/>
                <a:sym typeface="Garet"/>
              </a:rPr>
              <a:t>Résultat de l’action d’un groupe</a:t>
            </a:r>
          </a:p>
          <a:p>
            <a:pPr marL="1838974" lvl="3" indent="-460591">
              <a:lnSpc>
                <a:spcPts val="5984"/>
              </a:lnSpc>
              <a:buFont typeface="Courier New" panose="02070309020205020404" pitchFamily="49" charset="0"/>
              <a:buChar char="o"/>
            </a:pPr>
            <a:r>
              <a:rPr lang="fr-FR" sz="2900" dirty="0">
                <a:solidFill>
                  <a:srgbClr val="0B4236"/>
                </a:solidFill>
                <a:latin typeface="Garet"/>
                <a:ea typeface="Garet"/>
                <a:cs typeface="Garet"/>
                <a:sym typeface="Garet"/>
              </a:rPr>
              <a:t>Absence de trace matérielle de la participation des dirigeants </a:t>
            </a:r>
          </a:p>
          <a:p>
            <a:pPr marL="1381774" lvl="2" indent="-460591" algn="l">
              <a:lnSpc>
                <a:spcPts val="5984"/>
              </a:lnSpc>
              <a:buFont typeface="Arial" panose="020B0604020202020204" pitchFamily="34" charset="0"/>
              <a:buChar char="•"/>
            </a:pPr>
            <a:r>
              <a:rPr lang="fr-FR" sz="2900" b="1" dirty="0">
                <a:solidFill>
                  <a:srgbClr val="0B4236"/>
                </a:solidFill>
                <a:latin typeface="Garet"/>
                <a:sym typeface="Garet"/>
              </a:rPr>
              <a:t>Orienter les investigations vers les haut responsables</a:t>
            </a:r>
          </a:p>
          <a:p>
            <a:pPr marL="1381774" lvl="2" indent="-460591" algn="l">
              <a:lnSpc>
                <a:spcPts val="5984"/>
              </a:lnSpc>
              <a:buFont typeface="Arial" panose="020B0604020202020204" pitchFamily="34" charset="0"/>
              <a:buChar char="•"/>
            </a:pPr>
            <a:r>
              <a:rPr lang="fr-FR" sz="2900" b="1" dirty="0">
                <a:solidFill>
                  <a:srgbClr val="0B4236"/>
                </a:solidFill>
                <a:latin typeface="Garet"/>
                <a:sym typeface="Garet"/>
              </a:rPr>
              <a:t>Règles :</a:t>
            </a:r>
            <a:r>
              <a:rPr lang="fr-FR" sz="2900" dirty="0">
                <a:solidFill>
                  <a:srgbClr val="0B4236"/>
                </a:solidFill>
                <a:latin typeface="Garet"/>
                <a:ea typeface="Garet"/>
                <a:cs typeface="Garet"/>
                <a:sym typeface="Garet"/>
              </a:rPr>
              <a:t> </a:t>
            </a:r>
          </a:p>
          <a:p>
            <a:pPr marL="1838974" lvl="3" indent="-460591">
              <a:lnSpc>
                <a:spcPts val="5984"/>
              </a:lnSpc>
              <a:buFont typeface="Courier New" panose="02070309020205020404" pitchFamily="49" charset="0"/>
              <a:buChar char="o"/>
            </a:pPr>
            <a:r>
              <a:rPr lang="fr-FR" sz="2900" dirty="0">
                <a:solidFill>
                  <a:srgbClr val="0B4236"/>
                </a:solidFill>
                <a:latin typeface="Garet"/>
                <a:ea typeface="Garet"/>
                <a:cs typeface="Garet"/>
                <a:sym typeface="Garet"/>
              </a:rPr>
              <a:t>Responsabilité du supérieur hiérarchique</a:t>
            </a:r>
          </a:p>
          <a:p>
            <a:pPr marL="1838974" lvl="3" indent="-460591">
              <a:lnSpc>
                <a:spcPts val="5984"/>
              </a:lnSpc>
              <a:buFont typeface="Courier New" panose="02070309020205020404" pitchFamily="49" charset="0"/>
              <a:buChar char="o"/>
            </a:pPr>
            <a:r>
              <a:rPr lang="fr-FR" sz="2900" dirty="0">
                <a:solidFill>
                  <a:srgbClr val="0B4236"/>
                </a:solidFill>
                <a:latin typeface="Garet"/>
                <a:ea typeface="Garet"/>
                <a:cs typeface="Garet"/>
                <a:sym typeface="Garet"/>
              </a:rPr>
              <a:t>Défaut de pertinence de la qualité officielle</a:t>
            </a:r>
          </a:p>
        </p:txBody>
      </p:sp>
      <p:sp>
        <p:nvSpPr>
          <p:cNvPr id="4" name="Freeform 4"/>
          <p:cNvSpPr/>
          <p:nvPr/>
        </p:nvSpPr>
        <p:spPr>
          <a:xfrm>
            <a:off x="1295400" y="4000500"/>
            <a:ext cx="4352192" cy="4114800"/>
          </a:xfrm>
          <a:custGeom>
            <a:avLst/>
            <a:gdLst/>
            <a:ahLst/>
            <a:cxnLst/>
            <a:rect l="l" t="t" r="r" b="b"/>
            <a:pathLst>
              <a:path w="4352192" h="4114800">
                <a:moveTo>
                  <a:pt x="0" y="0"/>
                </a:moveTo>
                <a:lnTo>
                  <a:pt x="4352192" y="0"/>
                </a:lnTo>
                <a:lnTo>
                  <a:pt x="4352192"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fr-FR"/>
          </a:p>
        </p:txBody>
      </p:sp>
      <p:sp>
        <p:nvSpPr>
          <p:cNvPr id="5" name="TextBox 5"/>
          <p:cNvSpPr txBox="1"/>
          <p:nvPr/>
        </p:nvSpPr>
        <p:spPr>
          <a:xfrm>
            <a:off x="341211" y="458370"/>
            <a:ext cx="17605579" cy="2590453"/>
          </a:xfrm>
          <a:prstGeom prst="rect">
            <a:avLst/>
          </a:prstGeom>
        </p:spPr>
        <p:txBody>
          <a:bodyPr lIns="0" tIns="0" rIns="0" bIns="0" rtlCol="0" anchor="t">
            <a:spAutoFit/>
          </a:bodyPr>
          <a:lstStyle/>
          <a:p>
            <a:pPr algn="ctr">
              <a:lnSpc>
                <a:spcPts val="10140"/>
              </a:lnSpc>
            </a:pPr>
            <a:r>
              <a:rPr lang="fr-FR" sz="8450" dirty="0">
                <a:solidFill>
                  <a:srgbClr val="0B4236"/>
                </a:solidFill>
                <a:latin typeface="Neue Machina"/>
                <a:ea typeface="Neue Machina"/>
                <a:cs typeface="Neue Machina"/>
                <a:sym typeface="Neue Machina"/>
              </a:rPr>
              <a:t>C. Identification des présumés auteurs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284480" y="6401226"/>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fr-FR"/>
          </a:p>
        </p:txBody>
      </p:sp>
      <p:sp>
        <p:nvSpPr>
          <p:cNvPr id="3" name="TextBox 3"/>
          <p:cNvSpPr txBox="1"/>
          <p:nvPr/>
        </p:nvSpPr>
        <p:spPr>
          <a:xfrm>
            <a:off x="6261526" y="3713209"/>
            <a:ext cx="10997774" cy="4547399"/>
          </a:xfrm>
          <a:prstGeom prst="rect">
            <a:avLst/>
          </a:prstGeom>
        </p:spPr>
        <p:txBody>
          <a:bodyPr lIns="0" tIns="0" rIns="0" bIns="0" rtlCol="0" anchor="t">
            <a:spAutoFit/>
          </a:bodyPr>
          <a:lstStyle/>
          <a:p>
            <a:pPr marL="690887" lvl="1" indent="-345444" algn="l">
              <a:lnSpc>
                <a:spcPts val="5984"/>
              </a:lnSpc>
              <a:buFont typeface="Arial"/>
              <a:buChar char="•"/>
            </a:pPr>
            <a:endParaRPr lang="fr-FR" sz="3200" dirty="0">
              <a:solidFill>
                <a:srgbClr val="0B4236"/>
              </a:solidFill>
              <a:latin typeface="Garet"/>
              <a:ea typeface="Garet"/>
              <a:cs typeface="Garet"/>
              <a:sym typeface="Garet"/>
            </a:endParaRPr>
          </a:p>
          <a:p>
            <a:pPr marL="1381774" lvl="2" indent="-460591" algn="l">
              <a:lnSpc>
                <a:spcPts val="5984"/>
              </a:lnSpc>
              <a:buFont typeface="Arial"/>
              <a:buChar char="⚬"/>
            </a:pPr>
            <a:r>
              <a:rPr lang="fr-FR" sz="3200" dirty="0">
                <a:solidFill>
                  <a:srgbClr val="0B4236"/>
                </a:solidFill>
                <a:latin typeface="Garet"/>
                <a:ea typeface="Garet"/>
                <a:cs typeface="Garet"/>
                <a:sym typeface="Garet"/>
              </a:rPr>
              <a:t>Principe d’imprescriptibilité des crimes internationaux</a:t>
            </a:r>
          </a:p>
          <a:p>
            <a:pPr marL="1381774" lvl="2" indent="-460591" algn="l">
              <a:lnSpc>
                <a:spcPts val="5984"/>
              </a:lnSpc>
              <a:buFont typeface="Arial"/>
              <a:buChar char="⚬"/>
            </a:pPr>
            <a:r>
              <a:rPr lang="fr-FR" sz="3200" dirty="0">
                <a:solidFill>
                  <a:srgbClr val="0B4236"/>
                </a:solidFill>
                <a:latin typeface="Garet"/>
                <a:ea typeface="Garet"/>
                <a:cs typeface="Garet"/>
                <a:sym typeface="Garet"/>
              </a:rPr>
              <a:t>Le recours aux preuves scientifiques</a:t>
            </a:r>
          </a:p>
          <a:p>
            <a:pPr marL="921183" lvl="2" algn="l">
              <a:lnSpc>
                <a:spcPts val="5984"/>
              </a:lnSpc>
            </a:pPr>
            <a:endParaRPr lang="fr-FR" sz="3200" dirty="0">
              <a:solidFill>
                <a:srgbClr val="0B4236"/>
              </a:solidFill>
              <a:latin typeface="Garet"/>
              <a:ea typeface="Garet"/>
              <a:cs typeface="Garet"/>
              <a:sym typeface="Garet"/>
            </a:endParaRPr>
          </a:p>
          <a:p>
            <a:pPr algn="ctr">
              <a:lnSpc>
                <a:spcPts val="5984"/>
              </a:lnSpc>
            </a:pPr>
            <a:r>
              <a:rPr lang="fr-FR" sz="3200" b="1" dirty="0">
                <a:solidFill>
                  <a:srgbClr val="0B4236"/>
                </a:solidFill>
                <a:latin typeface="Garet Bold"/>
                <a:ea typeface="Garet Bold"/>
                <a:cs typeface="Garet Bold"/>
                <a:sym typeface="Garet Bold"/>
              </a:rPr>
              <a:t>Exemple des CAE :</a:t>
            </a:r>
            <a:r>
              <a:rPr lang="fr-FR" sz="3200" dirty="0">
                <a:solidFill>
                  <a:srgbClr val="0B4236"/>
                </a:solidFill>
                <a:latin typeface="Garet"/>
                <a:ea typeface="Garet"/>
                <a:cs typeface="Garet"/>
                <a:sym typeface="Garet"/>
              </a:rPr>
              <a:t> </a:t>
            </a:r>
            <a:r>
              <a:rPr lang="fr-FR" sz="3200" b="1" i="1" dirty="0">
                <a:solidFill>
                  <a:srgbClr val="0B4236"/>
                </a:solidFill>
                <a:latin typeface="Garet Bold Italics"/>
                <a:ea typeface="Garet Bold Italics"/>
                <a:cs typeface="Garet Bold Italics"/>
                <a:sym typeface="Garet Bold Italics"/>
              </a:rPr>
              <a:t>la ferme de DELI</a:t>
            </a:r>
          </a:p>
        </p:txBody>
      </p:sp>
      <p:sp>
        <p:nvSpPr>
          <p:cNvPr id="4" name="Freeform 4"/>
          <p:cNvSpPr/>
          <p:nvPr/>
        </p:nvSpPr>
        <p:spPr>
          <a:xfrm>
            <a:off x="2154833" y="4145808"/>
            <a:ext cx="2805545" cy="4114800"/>
          </a:xfrm>
          <a:custGeom>
            <a:avLst/>
            <a:gdLst/>
            <a:ahLst/>
            <a:cxnLst/>
            <a:rect l="l" t="t" r="r" b="b"/>
            <a:pathLst>
              <a:path w="2805545" h="4114800">
                <a:moveTo>
                  <a:pt x="0" y="0"/>
                </a:moveTo>
                <a:lnTo>
                  <a:pt x="2805545" y="0"/>
                </a:lnTo>
                <a:lnTo>
                  <a:pt x="2805545"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fr-FR"/>
          </a:p>
        </p:txBody>
      </p:sp>
      <p:sp>
        <p:nvSpPr>
          <p:cNvPr id="5" name="TextBox 5"/>
          <p:cNvSpPr txBox="1"/>
          <p:nvPr/>
        </p:nvSpPr>
        <p:spPr>
          <a:xfrm>
            <a:off x="341211" y="458370"/>
            <a:ext cx="17605579" cy="2437911"/>
          </a:xfrm>
          <a:prstGeom prst="rect">
            <a:avLst/>
          </a:prstGeom>
        </p:spPr>
        <p:txBody>
          <a:bodyPr lIns="0" tIns="0" rIns="0" bIns="0" rtlCol="0" anchor="t">
            <a:spAutoFit/>
          </a:bodyPr>
          <a:lstStyle/>
          <a:p>
            <a:pPr algn="ctr">
              <a:lnSpc>
                <a:spcPts val="10140"/>
              </a:lnSpc>
            </a:pPr>
            <a:r>
              <a:rPr lang="fr-FR" sz="8450" dirty="0">
                <a:solidFill>
                  <a:srgbClr val="0B4236"/>
                </a:solidFill>
                <a:latin typeface="Neue Machina"/>
                <a:ea typeface="Neue Machina"/>
                <a:cs typeface="Neue Machina"/>
                <a:sym typeface="Neue Machina"/>
              </a:rPr>
              <a:t>D. </a:t>
            </a:r>
            <a:r>
              <a:rPr lang="fr-FR" sz="5400" dirty="0">
                <a:solidFill>
                  <a:srgbClr val="0B4236"/>
                </a:solidFill>
                <a:latin typeface="Neue Machina"/>
                <a:ea typeface="Neue Machina"/>
                <a:cs typeface="Neue Machina"/>
                <a:sym typeface="Neue Machina"/>
              </a:rPr>
              <a:t>Ancienneté des faits et recours aux preuves scientifiques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284480" y="6401226"/>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fr-FR"/>
          </a:p>
        </p:txBody>
      </p:sp>
      <p:sp>
        <p:nvSpPr>
          <p:cNvPr id="4" name="Freeform 4"/>
          <p:cNvSpPr/>
          <p:nvPr/>
        </p:nvSpPr>
        <p:spPr>
          <a:xfrm>
            <a:off x="2257809" y="4343826"/>
            <a:ext cx="2805545" cy="4114800"/>
          </a:xfrm>
          <a:custGeom>
            <a:avLst/>
            <a:gdLst/>
            <a:ahLst/>
            <a:cxnLst/>
            <a:rect l="l" t="t" r="r" b="b"/>
            <a:pathLst>
              <a:path w="2805545" h="4114800">
                <a:moveTo>
                  <a:pt x="0" y="0"/>
                </a:moveTo>
                <a:lnTo>
                  <a:pt x="2805545" y="0"/>
                </a:lnTo>
                <a:lnTo>
                  <a:pt x="2805545"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fr-FR"/>
          </a:p>
        </p:txBody>
      </p:sp>
      <p:sp>
        <p:nvSpPr>
          <p:cNvPr id="5" name="TextBox 5"/>
          <p:cNvSpPr txBox="1"/>
          <p:nvPr/>
        </p:nvSpPr>
        <p:spPr>
          <a:xfrm>
            <a:off x="341211" y="458370"/>
            <a:ext cx="17605579" cy="2437911"/>
          </a:xfrm>
          <a:prstGeom prst="rect">
            <a:avLst/>
          </a:prstGeom>
        </p:spPr>
        <p:txBody>
          <a:bodyPr lIns="0" tIns="0" rIns="0" bIns="0" rtlCol="0" anchor="t">
            <a:spAutoFit/>
          </a:bodyPr>
          <a:lstStyle/>
          <a:p>
            <a:pPr algn="ctr">
              <a:lnSpc>
                <a:spcPts val="10140"/>
              </a:lnSpc>
            </a:pPr>
            <a:r>
              <a:rPr lang="fr-FR" sz="8450" dirty="0">
                <a:solidFill>
                  <a:srgbClr val="0B4236"/>
                </a:solidFill>
                <a:latin typeface="Neue Machina"/>
                <a:ea typeface="Neue Machina"/>
                <a:cs typeface="Neue Machina"/>
                <a:sym typeface="Neue Machina"/>
              </a:rPr>
              <a:t>D. </a:t>
            </a:r>
            <a:r>
              <a:rPr lang="fr-FR" sz="5400" dirty="0">
                <a:solidFill>
                  <a:srgbClr val="0B4236"/>
                </a:solidFill>
                <a:latin typeface="Neue Machina"/>
                <a:ea typeface="Neue Machina"/>
                <a:cs typeface="Neue Machina"/>
                <a:sym typeface="Neue Machina"/>
              </a:rPr>
              <a:t>Ancienneté des faits et recours aux preuves scientifiques </a:t>
            </a:r>
          </a:p>
        </p:txBody>
      </p:sp>
      <p:pic>
        <p:nvPicPr>
          <p:cNvPr id="6" name="Image 5"/>
          <p:cNvPicPr>
            <a:picLocks noChangeAspect="1"/>
          </p:cNvPicPr>
          <p:nvPr/>
        </p:nvPicPr>
        <p:blipFill>
          <a:blip r:embed="rId6"/>
          <a:stretch>
            <a:fillRect/>
          </a:stretch>
        </p:blipFill>
        <p:spPr>
          <a:xfrm>
            <a:off x="7605643" y="3107434"/>
            <a:ext cx="7772400" cy="6587584"/>
          </a:xfrm>
          <a:prstGeom prst="rect">
            <a:avLst/>
          </a:prstGeom>
        </p:spPr>
      </p:pic>
    </p:spTree>
    <p:extLst>
      <p:ext uri="{BB962C8B-B14F-4D97-AF65-F5344CB8AC3E}">
        <p14:creationId xmlns:p14="http://schemas.microsoft.com/office/powerpoint/2010/main" val="1067137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284480" y="6401226"/>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fr-FR"/>
          </a:p>
        </p:txBody>
      </p:sp>
      <p:sp>
        <p:nvSpPr>
          <p:cNvPr id="3" name="TextBox 3"/>
          <p:cNvSpPr txBox="1"/>
          <p:nvPr/>
        </p:nvSpPr>
        <p:spPr>
          <a:xfrm>
            <a:off x="5976103" y="3619500"/>
            <a:ext cx="10997774" cy="6086282"/>
          </a:xfrm>
          <a:prstGeom prst="rect">
            <a:avLst/>
          </a:prstGeom>
        </p:spPr>
        <p:txBody>
          <a:bodyPr lIns="0" tIns="0" rIns="0" bIns="0" rtlCol="0" anchor="t">
            <a:spAutoFit/>
          </a:bodyPr>
          <a:lstStyle/>
          <a:p>
            <a:pPr marL="345443" lvl="1" algn="ctr">
              <a:lnSpc>
                <a:spcPts val="5984"/>
              </a:lnSpc>
            </a:pPr>
            <a:r>
              <a:rPr lang="fr-FR" sz="3200" b="1" u="sng" dirty="0">
                <a:solidFill>
                  <a:srgbClr val="0B4236"/>
                </a:solidFill>
                <a:latin typeface="Garet"/>
                <a:ea typeface="Garet"/>
                <a:cs typeface="Garet"/>
                <a:sym typeface="Garet"/>
              </a:rPr>
              <a:t>Exploitation et traitement des documents</a:t>
            </a:r>
          </a:p>
          <a:p>
            <a:pPr marL="690887" lvl="1" indent="-345444" algn="l">
              <a:lnSpc>
                <a:spcPts val="5984"/>
              </a:lnSpc>
              <a:buFont typeface="Arial"/>
              <a:buChar char="•"/>
            </a:pPr>
            <a:r>
              <a:rPr lang="fr-FR" sz="3200" b="1" dirty="0">
                <a:solidFill>
                  <a:srgbClr val="0B4236"/>
                </a:solidFill>
                <a:latin typeface="Garet"/>
                <a:ea typeface="Garet"/>
                <a:cs typeface="Garet"/>
                <a:sym typeface="Garet"/>
              </a:rPr>
              <a:t>Numérisation</a:t>
            </a:r>
          </a:p>
          <a:p>
            <a:pPr marL="690887" lvl="1" indent="-345444" algn="l">
              <a:lnSpc>
                <a:spcPts val="5984"/>
              </a:lnSpc>
              <a:buFont typeface="Arial"/>
              <a:buChar char="•"/>
            </a:pPr>
            <a:r>
              <a:rPr lang="fr-FR" sz="3200" dirty="0">
                <a:solidFill>
                  <a:srgbClr val="0B4236"/>
                </a:solidFill>
                <a:latin typeface="Garet"/>
                <a:ea typeface="Garet"/>
                <a:cs typeface="Garet"/>
                <a:sym typeface="Garet"/>
              </a:rPr>
              <a:t>Avantages </a:t>
            </a:r>
          </a:p>
          <a:p>
            <a:pPr marL="1259843" lvl="2" indent="-457200">
              <a:lnSpc>
                <a:spcPts val="5984"/>
              </a:lnSpc>
              <a:buFont typeface="Courier New" panose="02070309020205020404" pitchFamily="49" charset="0"/>
              <a:buChar char="o"/>
            </a:pPr>
            <a:r>
              <a:rPr lang="fr-FR" sz="3200" dirty="0">
                <a:solidFill>
                  <a:srgbClr val="0B4236"/>
                </a:solidFill>
                <a:latin typeface="Garet"/>
                <a:ea typeface="Garet"/>
                <a:cs typeface="Garet"/>
                <a:sym typeface="Garet"/>
              </a:rPr>
              <a:t>facilité  d’exploitation</a:t>
            </a:r>
          </a:p>
          <a:p>
            <a:pPr marL="1259843" lvl="2" indent="-457200">
              <a:lnSpc>
                <a:spcPts val="5984"/>
              </a:lnSpc>
              <a:buFont typeface="Courier New" panose="02070309020205020404" pitchFamily="49" charset="0"/>
              <a:buChar char="o"/>
            </a:pPr>
            <a:r>
              <a:rPr lang="fr-FR" sz="3200" dirty="0">
                <a:solidFill>
                  <a:srgbClr val="0B4236"/>
                </a:solidFill>
                <a:latin typeface="Garet"/>
                <a:ea typeface="Garet"/>
                <a:cs typeface="Garet"/>
                <a:sym typeface="Garet"/>
              </a:rPr>
              <a:t>facilité dans la mise à disposition du dossier au profit des parties </a:t>
            </a:r>
          </a:p>
          <a:p>
            <a:pPr marL="690887" lvl="1" indent="-345444" algn="l">
              <a:lnSpc>
                <a:spcPts val="5984"/>
              </a:lnSpc>
              <a:buFont typeface="Arial"/>
              <a:buChar char="•"/>
            </a:pPr>
            <a:r>
              <a:rPr lang="fr-FR" sz="3200" b="1" dirty="0">
                <a:solidFill>
                  <a:srgbClr val="0B4236"/>
                </a:solidFill>
                <a:latin typeface="Garet"/>
                <a:ea typeface="Garet"/>
                <a:cs typeface="Garet"/>
                <a:sym typeface="Garet"/>
              </a:rPr>
              <a:t>Création d’une base de données </a:t>
            </a:r>
            <a:r>
              <a:rPr lang="fr-FR" sz="3200" dirty="0">
                <a:solidFill>
                  <a:srgbClr val="0B4236"/>
                </a:solidFill>
                <a:latin typeface="Garet"/>
                <a:ea typeface="Garet"/>
                <a:cs typeface="Garet"/>
                <a:sym typeface="Garet"/>
              </a:rPr>
              <a:t>: célérité dans l’exploitation du dossier</a:t>
            </a:r>
          </a:p>
        </p:txBody>
      </p:sp>
      <p:sp>
        <p:nvSpPr>
          <p:cNvPr id="4" name="Freeform 4"/>
          <p:cNvSpPr/>
          <p:nvPr/>
        </p:nvSpPr>
        <p:spPr>
          <a:xfrm>
            <a:off x="1314123" y="4065569"/>
            <a:ext cx="4122295" cy="4114800"/>
          </a:xfrm>
          <a:custGeom>
            <a:avLst/>
            <a:gdLst/>
            <a:ahLst/>
            <a:cxnLst/>
            <a:rect l="l" t="t" r="r" b="b"/>
            <a:pathLst>
              <a:path w="4122295" h="4114800">
                <a:moveTo>
                  <a:pt x="0" y="0"/>
                </a:moveTo>
                <a:lnTo>
                  <a:pt x="4122295" y="0"/>
                </a:lnTo>
                <a:lnTo>
                  <a:pt x="4122295"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fr-FR"/>
          </a:p>
        </p:txBody>
      </p:sp>
      <p:sp>
        <p:nvSpPr>
          <p:cNvPr id="5" name="TextBox 5"/>
          <p:cNvSpPr txBox="1"/>
          <p:nvPr/>
        </p:nvSpPr>
        <p:spPr>
          <a:xfrm>
            <a:off x="341211" y="458370"/>
            <a:ext cx="17605579" cy="2581275"/>
          </a:xfrm>
          <a:prstGeom prst="rect">
            <a:avLst/>
          </a:prstGeom>
        </p:spPr>
        <p:txBody>
          <a:bodyPr lIns="0" tIns="0" rIns="0" bIns="0" rtlCol="0" anchor="t">
            <a:spAutoFit/>
          </a:bodyPr>
          <a:lstStyle/>
          <a:p>
            <a:pPr algn="ctr">
              <a:lnSpc>
                <a:spcPts val="10140"/>
              </a:lnSpc>
            </a:pPr>
            <a:r>
              <a:rPr lang="fr-FR" sz="8450" dirty="0">
                <a:solidFill>
                  <a:srgbClr val="0B4236"/>
                </a:solidFill>
                <a:latin typeface="Neue Machina"/>
                <a:ea typeface="Neue Machina"/>
                <a:cs typeface="Neue Machina"/>
                <a:sym typeface="Neue Machina"/>
              </a:rPr>
              <a:t>E. Défi lié à la gestion de la masse</a:t>
            </a:r>
          </a:p>
        </p:txBody>
      </p:sp>
    </p:spTree>
    <p:extLst>
      <p:ext uri="{BB962C8B-B14F-4D97-AF65-F5344CB8AC3E}">
        <p14:creationId xmlns:p14="http://schemas.microsoft.com/office/powerpoint/2010/main" val="3473055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284480" y="6401226"/>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fr-FR"/>
          </a:p>
        </p:txBody>
      </p:sp>
      <p:sp>
        <p:nvSpPr>
          <p:cNvPr id="5" name="TextBox 5"/>
          <p:cNvSpPr txBox="1"/>
          <p:nvPr/>
        </p:nvSpPr>
        <p:spPr>
          <a:xfrm>
            <a:off x="341211" y="458370"/>
            <a:ext cx="17605579" cy="2590453"/>
          </a:xfrm>
          <a:prstGeom prst="rect">
            <a:avLst/>
          </a:prstGeom>
        </p:spPr>
        <p:txBody>
          <a:bodyPr lIns="0" tIns="0" rIns="0" bIns="0" rtlCol="0" anchor="t">
            <a:spAutoFit/>
          </a:bodyPr>
          <a:lstStyle/>
          <a:p>
            <a:pPr algn="ctr">
              <a:lnSpc>
                <a:spcPts val="10140"/>
              </a:lnSpc>
            </a:pPr>
            <a:r>
              <a:rPr lang="fr-FR" sz="8450" dirty="0">
                <a:solidFill>
                  <a:srgbClr val="0B4236"/>
                </a:solidFill>
                <a:latin typeface="Neue Machina"/>
                <a:ea typeface="Neue Machina"/>
                <a:cs typeface="Neue Machina"/>
                <a:sym typeface="Neue Machina"/>
              </a:rPr>
              <a:t>F. Limites dans le dispositif des CAE</a:t>
            </a:r>
          </a:p>
        </p:txBody>
      </p:sp>
      <p:sp>
        <p:nvSpPr>
          <p:cNvPr id="6" name="TextBox 3"/>
          <p:cNvSpPr txBox="1"/>
          <p:nvPr/>
        </p:nvSpPr>
        <p:spPr>
          <a:xfrm>
            <a:off x="341211" y="4127526"/>
            <a:ext cx="7828547" cy="4547399"/>
          </a:xfrm>
          <a:prstGeom prst="rect">
            <a:avLst/>
          </a:prstGeom>
        </p:spPr>
        <p:txBody>
          <a:bodyPr wrap="square" lIns="0" tIns="0" rIns="0" bIns="0" rtlCol="0" anchor="t">
            <a:spAutoFit/>
          </a:bodyPr>
          <a:lstStyle/>
          <a:p>
            <a:pPr marL="802643" lvl="1" indent="-457200">
              <a:lnSpc>
                <a:spcPts val="5984"/>
              </a:lnSpc>
              <a:buFont typeface="Wingdings" pitchFamily="2" charset="2"/>
              <a:buChar char="Ø"/>
            </a:pPr>
            <a:r>
              <a:rPr lang="fr-FR" sz="3200" b="1" dirty="0">
                <a:solidFill>
                  <a:srgbClr val="0B4236"/>
                </a:solidFill>
                <a:latin typeface="Garet"/>
                <a:sym typeface="Garet"/>
              </a:rPr>
              <a:t>Coopération judiciaire</a:t>
            </a:r>
          </a:p>
          <a:p>
            <a:pPr marL="802643" lvl="1" indent="-457200">
              <a:lnSpc>
                <a:spcPts val="5984"/>
              </a:lnSpc>
              <a:buFont typeface="Wingdings" pitchFamily="2" charset="2"/>
              <a:buChar char="Ø"/>
            </a:pPr>
            <a:r>
              <a:rPr lang="fr-FR" sz="3200" b="1" dirty="0">
                <a:solidFill>
                  <a:srgbClr val="0B4236"/>
                </a:solidFill>
                <a:latin typeface="Garet"/>
                <a:sym typeface="Garet"/>
              </a:rPr>
              <a:t>Décalage entre lieu de commission et siège de la juridiction </a:t>
            </a:r>
          </a:p>
          <a:p>
            <a:pPr marL="802643" lvl="1" indent="-457200">
              <a:lnSpc>
                <a:spcPts val="5984"/>
              </a:lnSpc>
              <a:buFont typeface="Wingdings" pitchFamily="2" charset="2"/>
              <a:buChar char="Ø"/>
            </a:pPr>
            <a:r>
              <a:rPr lang="fr-FR" sz="3200" b="1" dirty="0">
                <a:solidFill>
                  <a:srgbClr val="0B4236"/>
                </a:solidFill>
                <a:latin typeface="Garet"/>
                <a:sym typeface="Garet"/>
              </a:rPr>
              <a:t>Bilan ambivalent  de la coopération</a:t>
            </a:r>
            <a:endParaRPr lang="fr-FR" sz="3200" dirty="0">
              <a:solidFill>
                <a:srgbClr val="0B4236"/>
              </a:solidFill>
              <a:latin typeface="Garet"/>
              <a:sym typeface="Garet"/>
            </a:endParaRPr>
          </a:p>
        </p:txBody>
      </p:sp>
      <p:sp>
        <p:nvSpPr>
          <p:cNvPr id="3" name="ZoneTexte 2">
            <a:extLst>
              <a:ext uri="{FF2B5EF4-FFF2-40B4-BE49-F238E27FC236}">
                <a16:creationId xmlns:a16="http://schemas.microsoft.com/office/drawing/2014/main" id="{D27EBBDE-571E-363A-DA63-3AA36FB303EC}"/>
              </a:ext>
            </a:extLst>
          </p:cNvPr>
          <p:cNvSpPr txBox="1"/>
          <p:nvPr/>
        </p:nvSpPr>
        <p:spPr>
          <a:xfrm>
            <a:off x="6805496" y="3467100"/>
            <a:ext cx="5582385" cy="6524863"/>
          </a:xfrm>
          <a:prstGeom prst="rect">
            <a:avLst/>
          </a:prstGeom>
          <a:noFill/>
        </p:spPr>
        <p:txBody>
          <a:bodyPr wrap="square" rtlCol="0">
            <a:spAutoFit/>
          </a:bodyPr>
          <a:lstStyle/>
          <a:p>
            <a:pPr marL="802643" lvl="1" indent="-457200">
              <a:lnSpc>
                <a:spcPts val="5984"/>
              </a:lnSpc>
              <a:buFont typeface="Wingdings" pitchFamily="2" charset="2"/>
              <a:buChar char="v"/>
            </a:pPr>
            <a:r>
              <a:rPr lang="fr-FR" sz="3200" b="1" u="sng" dirty="0">
                <a:solidFill>
                  <a:srgbClr val="0B4236"/>
                </a:solidFill>
                <a:latin typeface="Garet"/>
                <a:sym typeface="Garet"/>
              </a:rPr>
              <a:t>Aspects positifs</a:t>
            </a:r>
          </a:p>
          <a:p>
            <a:pPr marL="802643" lvl="1" indent="-457200">
              <a:lnSpc>
                <a:spcPts val="5984"/>
              </a:lnSpc>
              <a:buFont typeface="Wingdings" pitchFamily="2" charset="2"/>
              <a:buChar char="q"/>
            </a:pPr>
            <a:r>
              <a:rPr lang="fr-FR" sz="1800" dirty="0">
                <a:solidFill>
                  <a:srgbClr val="0B4236"/>
                </a:solidFill>
                <a:latin typeface="Garet"/>
                <a:sym typeface="Garet"/>
              </a:rPr>
              <a:t>Existence d’un accord de coopération judiciaire</a:t>
            </a:r>
          </a:p>
          <a:p>
            <a:pPr marL="802643" lvl="1" indent="-457200">
              <a:lnSpc>
                <a:spcPts val="5984"/>
              </a:lnSpc>
              <a:buFont typeface="Wingdings" pitchFamily="2" charset="2"/>
              <a:buChar char="q"/>
            </a:pPr>
            <a:r>
              <a:rPr lang="fr-FR" sz="1800" dirty="0">
                <a:solidFill>
                  <a:srgbClr val="0B4236"/>
                </a:solidFill>
                <a:latin typeface="Garet"/>
                <a:sym typeface="Garet"/>
              </a:rPr>
              <a:t>Mise en place d’un Pool judiciaire</a:t>
            </a:r>
          </a:p>
          <a:p>
            <a:pPr marL="802643" lvl="1" indent="-457200">
              <a:lnSpc>
                <a:spcPts val="5984"/>
              </a:lnSpc>
              <a:buFont typeface="Wingdings" pitchFamily="2" charset="2"/>
              <a:buChar char="q"/>
            </a:pPr>
            <a:r>
              <a:rPr lang="fr-FR" sz="1800" dirty="0">
                <a:solidFill>
                  <a:srgbClr val="0B4236"/>
                </a:solidFill>
                <a:latin typeface="Garet"/>
                <a:sym typeface="Garet"/>
              </a:rPr>
              <a:t>Mise à disposition d’une vingtaine d’agents de police </a:t>
            </a:r>
          </a:p>
          <a:p>
            <a:pPr marL="802643" lvl="1" indent="-457200">
              <a:lnSpc>
                <a:spcPts val="5984"/>
              </a:lnSpc>
              <a:buFont typeface="Wingdings" pitchFamily="2" charset="2"/>
              <a:buChar char="q"/>
            </a:pPr>
            <a:r>
              <a:rPr lang="fr-FR" sz="1800" dirty="0">
                <a:solidFill>
                  <a:srgbClr val="0B4236"/>
                </a:solidFill>
                <a:latin typeface="Garet"/>
                <a:sym typeface="Garet"/>
              </a:rPr>
              <a:t>résultat : 2500 victimes et témoins auditionnés</a:t>
            </a:r>
          </a:p>
          <a:p>
            <a:endParaRPr lang="fr-FR" dirty="0"/>
          </a:p>
        </p:txBody>
      </p:sp>
      <p:sp>
        <p:nvSpPr>
          <p:cNvPr id="4" name="ZoneTexte 3">
            <a:extLst>
              <a:ext uri="{FF2B5EF4-FFF2-40B4-BE49-F238E27FC236}">
                <a16:creationId xmlns:a16="http://schemas.microsoft.com/office/drawing/2014/main" id="{F0DD45A0-75A4-61CF-A220-AAA19C3B3253}"/>
              </a:ext>
            </a:extLst>
          </p:cNvPr>
          <p:cNvSpPr txBox="1"/>
          <p:nvPr/>
        </p:nvSpPr>
        <p:spPr>
          <a:xfrm>
            <a:off x="12192000" y="3467100"/>
            <a:ext cx="5582385" cy="6524863"/>
          </a:xfrm>
          <a:prstGeom prst="rect">
            <a:avLst/>
          </a:prstGeom>
          <a:noFill/>
        </p:spPr>
        <p:txBody>
          <a:bodyPr wrap="square" rtlCol="0">
            <a:spAutoFit/>
          </a:bodyPr>
          <a:lstStyle/>
          <a:p>
            <a:pPr marL="802643" lvl="1" indent="-457200">
              <a:lnSpc>
                <a:spcPts val="5984"/>
              </a:lnSpc>
              <a:buFont typeface="Wingdings" pitchFamily="2" charset="2"/>
              <a:buChar char="v"/>
            </a:pPr>
            <a:r>
              <a:rPr lang="fr-FR" sz="3200" b="1" u="sng" dirty="0">
                <a:solidFill>
                  <a:srgbClr val="0B4236"/>
                </a:solidFill>
                <a:latin typeface="Garet"/>
                <a:sym typeface="Garet"/>
              </a:rPr>
              <a:t>Limites</a:t>
            </a:r>
          </a:p>
          <a:p>
            <a:pPr marL="802643" lvl="1" indent="-457200">
              <a:lnSpc>
                <a:spcPts val="5984"/>
              </a:lnSpc>
              <a:buFont typeface="Wingdings" pitchFamily="2" charset="2"/>
              <a:buChar char="q"/>
            </a:pPr>
            <a:r>
              <a:rPr lang="fr-FR" sz="1800" dirty="0">
                <a:solidFill>
                  <a:srgbClr val="0B4236"/>
                </a:solidFill>
                <a:latin typeface="Garet"/>
                <a:sym typeface="Garet"/>
              </a:rPr>
              <a:t>Absence de consécration du principe de primauté</a:t>
            </a:r>
          </a:p>
          <a:p>
            <a:pPr marL="802643" lvl="1" indent="-457200">
              <a:lnSpc>
                <a:spcPts val="5984"/>
              </a:lnSpc>
              <a:buFont typeface="Wingdings" pitchFamily="2" charset="2"/>
              <a:buChar char="q"/>
            </a:pPr>
            <a:r>
              <a:rPr lang="fr-FR" sz="1800" dirty="0">
                <a:solidFill>
                  <a:srgbClr val="0B4236"/>
                </a:solidFill>
                <a:latin typeface="Garet"/>
                <a:sym typeface="Garet"/>
              </a:rPr>
              <a:t>Refus de coopérer de l’Etat du Tchad</a:t>
            </a:r>
          </a:p>
          <a:p>
            <a:pPr marL="802643" lvl="1" indent="-457200">
              <a:lnSpc>
                <a:spcPts val="5984"/>
              </a:lnSpc>
              <a:buFont typeface="Wingdings" pitchFamily="2" charset="2"/>
              <a:buChar char="q"/>
            </a:pPr>
            <a:r>
              <a:rPr lang="fr-FR" dirty="0">
                <a:solidFill>
                  <a:srgbClr val="0B4236"/>
                </a:solidFill>
                <a:latin typeface="Garet"/>
                <a:sym typeface="Garet"/>
              </a:rPr>
              <a:t>Absence de dispositif de protection des victimes et témoins</a:t>
            </a:r>
          </a:p>
          <a:p>
            <a:pPr marL="802643" lvl="1" indent="-457200">
              <a:lnSpc>
                <a:spcPts val="5984"/>
              </a:lnSpc>
              <a:buFont typeface="Wingdings" pitchFamily="2" charset="2"/>
              <a:buChar char="q"/>
            </a:pPr>
            <a:r>
              <a:rPr lang="fr-FR" dirty="0">
                <a:solidFill>
                  <a:srgbClr val="0B4236"/>
                </a:solidFill>
                <a:latin typeface="Garet"/>
                <a:sym typeface="Garet"/>
              </a:rPr>
              <a:t>Absence </a:t>
            </a:r>
            <a:r>
              <a:rPr lang="fr-FR">
                <a:solidFill>
                  <a:srgbClr val="0B4236"/>
                </a:solidFill>
                <a:latin typeface="Garet"/>
                <a:sym typeface="Garet"/>
              </a:rPr>
              <a:t>de règlement de procédures </a:t>
            </a:r>
            <a:r>
              <a:rPr lang="fr-FR" dirty="0">
                <a:solidFill>
                  <a:srgbClr val="0B4236"/>
                </a:solidFill>
                <a:latin typeface="Garet"/>
                <a:sym typeface="Garet"/>
              </a:rPr>
              <a:t>et de preuves</a:t>
            </a:r>
            <a:endParaRPr lang="fr-FR" sz="1800" dirty="0">
              <a:solidFill>
                <a:srgbClr val="0B4236"/>
              </a:solidFill>
              <a:latin typeface="Garet"/>
              <a:sym typeface="Garet"/>
            </a:endParaRPr>
          </a:p>
          <a:p>
            <a:endParaRPr lang="fr-FR" dirty="0"/>
          </a:p>
        </p:txBody>
      </p:sp>
    </p:spTree>
    <p:extLst>
      <p:ext uri="{BB962C8B-B14F-4D97-AF65-F5344CB8AC3E}">
        <p14:creationId xmlns:p14="http://schemas.microsoft.com/office/powerpoint/2010/main" val="3523841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3B28A"/>
        </a:solidFill>
        <a:effectLst/>
      </p:bgPr>
    </p:bg>
    <p:spTree>
      <p:nvGrpSpPr>
        <p:cNvPr id="1" name="">
          <a:extLst>
            <a:ext uri="{FF2B5EF4-FFF2-40B4-BE49-F238E27FC236}">
              <a16:creationId xmlns:a16="http://schemas.microsoft.com/office/drawing/2014/main" id="{9D88072B-0E12-3197-9FAB-10FFDA314B5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7014027-9173-0173-3EB9-55F002F5CB0B}"/>
              </a:ext>
            </a:extLst>
          </p:cNvPr>
          <p:cNvGrpSpPr/>
          <p:nvPr/>
        </p:nvGrpSpPr>
        <p:grpSpPr>
          <a:xfrm>
            <a:off x="3789621" y="4205893"/>
            <a:ext cx="10708757" cy="5102539"/>
            <a:chOff x="0" y="0"/>
            <a:chExt cx="1546509" cy="1038714"/>
          </a:xfrm>
        </p:grpSpPr>
        <p:sp>
          <p:nvSpPr>
            <p:cNvPr id="3" name="Freeform 3">
              <a:extLst>
                <a:ext uri="{FF2B5EF4-FFF2-40B4-BE49-F238E27FC236}">
                  <a16:creationId xmlns:a16="http://schemas.microsoft.com/office/drawing/2014/main" id="{B9C719E4-2356-F55E-7368-E0AF3B18DE52}"/>
                </a:ext>
              </a:extLst>
            </p:cNvPr>
            <p:cNvSpPr/>
            <p:nvPr/>
          </p:nvSpPr>
          <p:spPr>
            <a:xfrm>
              <a:off x="0" y="0"/>
              <a:ext cx="1546509" cy="1038714"/>
            </a:xfrm>
            <a:custGeom>
              <a:avLst/>
              <a:gdLst/>
              <a:ahLst/>
              <a:cxnLst/>
              <a:rect l="l" t="t" r="r" b="b"/>
              <a:pathLst>
                <a:path w="1546509" h="1038714">
                  <a:moveTo>
                    <a:pt x="0" y="0"/>
                  </a:moveTo>
                  <a:lnTo>
                    <a:pt x="1546509" y="0"/>
                  </a:lnTo>
                  <a:lnTo>
                    <a:pt x="1546509" y="1038714"/>
                  </a:lnTo>
                  <a:lnTo>
                    <a:pt x="0" y="1038714"/>
                  </a:lnTo>
                  <a:close/>
                </a:path>
              </a:pathLst>
            </a:custGeom>
            <a:solidFill>
              <a:srgbClr val="F4F4F4"/>
            </a:solidFill>
          </p:spPr>
          <p:txBody>
            <a:bodyPr/>
            <a:lstStyle/>
            <a:p>
              <a:endParaRPr lang="fr-FR"/>
            </a:p>
          </p:txBody>
        </p:sp>
        <p:sp>
          <p:nvSpPr>
            <p:cNvPr id="4" name="TextBox 4">
              <a:extLst>
                <a:ext uri="{FF2B5EF4-FFF2-40B4-BE49-F238E27FC236}">
                  <a16:creationId xmlns:a16="http://schemas.microsoft.com/office/drawing/2014/main" id="{7D4294C2-20FA-2DAE-A51F-4548FD6DC7FC}"/>
                </a:ext>
              </a:extLst>
            </p:cNvPr>
            <p:cNvSpPr txBox="1"/>
            <p:nvPr/>
          </p:nvSpPr>
          <p:spPr>
            <a:xfrm>
              <a:off x="0" y="-19050"/>
              <a:ext cx="1546509" cy="1057764"/>
            </a:xfrm>
            <a:prstGeom prst="rect">
              <a:avLst/>
            </a:prstGeom>
          </p:spPr>
          <p:txBody>
            <a:bodyPr lIns="254000" tIns="254000" rIns="254000" bIns="254000" rtlCol="0" anchor="ctr"/>
            <a:lstStyle/>
            <a:p>
              <a:pPr algn="ctr">
                <a:lnSpc>
                  <a:spcPts val="3119"/>
                </a:lnSpc>
              </a:pPr>
              <a:r>
                <a:rPr lang="fr-FR" sz="2399" b="1" dirty="0">
                  <a:solidFill>
                    <a:srgbClr val="0B4236"/>
                  </a:solidFill>
                  <a:latin typeface="Garet Bold"/>
                  <a:ea typeface="Garet Bold"/>
                  <a:cs typeface="Garet Bold"/>
                  <a:sym typeface="Garet Bold"/>
                </a:rPr>
                <a:t>Exigences dans la conduite de l’instruction portant sur les CI.</a:t>
              </a:r>
            </a:p>
            <a:p>
              <a:pPr algn="ctr">
                <a:lnSpc>
                  <a:spcPts val="3119"/>
                </a:lnSpc>
              </a:pPr>
              <a:endParaRPr lang="fr-FR" sz="2199" dirty="0">
                <a:solidFill>
                  <a:srgbClr val="0B4236"/>
                </a:solidFill>
                <a:latin typeface="Garet Light"/>
                <a:sym typeface="Garet Light"/>
              </a:endParaRPr>
            </a:p>
            <a:p>
              <a:pPr algn="ctr">
                <a:lnSpc>
                  <a:spcPts val="3119"/>
                </a:lnSpc>
              </a:pPr>
              <a:endParaRPr lang="fr-FR" sz="2199" dirty="0">
                <a:solidFill>
                  <a:srgbClr val="0B4236"/>
                </a:solidFill>
                <a:latin typeface="Garet Light"/>
                <a:sym typeface="Garet Light"/>
              </a:endParaRPr>
            </a:p>
            <a:p>
              <a:pPr marL="1714500" lvl="3" indent="-342900">
                <a:lnSpc>
                  <a:spcPts val="3119"/>
                </a:lnSpc>
                <a:buFont typeface="Wingdings" pitchFamily="2" charset="2"/>
                <a:buChar char="Ø"/>
              </a:pPr>
              <a:r>
                <a:rPr lang="fr-FR" sz="2199" dirty="0">
                  <a:solidFill>
                    <a:srgbClr val="0B4236"/>
                  </a:solidFill>
                  <a:latin typeface="Garet Light"/>
                  <a:sym typeface="Garet Light"/>
                </a:rPr>
                <a:t>Mise en place d’un dispositif institutionnel adéquat</a:t>
              </a:r>
            </a:p>
            <a:p>
              <a:pPr marL="342900" indent="-342900">
                <a:lnSpc>
                  <a:spcPts val="3119"/>
                </a:lnSpc>
                <a:buFont typeface="Wingdings" pitchFamily="2" charset="2"/>
                <a:buChar char="Ø"/>
              </a:pPr>
              <a:endParaRPr lang="fr-FR" sz="2199" dirty="0">
                <a:solidFill>
                  <a:srgbClr val="0B4236"/>
                </a:solidFill>
                <a:latin typeface="Garet Light"/>
                <a:sym typeface="Garet Light"/>
              </a:endParaRPr>
            </a:p>
            <a:p>
              <a:pPr marL="1714500" lvl="3" indent="-342900">
                <a:lnSpc>
                  <a:spcPts val="3119"/>
                </a:lnSpc>
                <a:buFont typeface="Wingdings" pitchFamily="2" charset="2"/>
                <a:buChar char="Ø"/>
              </a:pPr>
              <a:r>
                <a:rPr lang="fr-FR" sz="2199" dirty="0">
                  <a:solidFill>
                    <a:srgbClr val="0B4236"/>
                  </a:solidFill>
                  <a:latin typeface="Garet Light"/>
                  <a:sym typeface="Garet Light"/>
                </a:rPr>
                <a:t>Capacité d’adaptation des acteurs judiciaires</a:t>
              </a:r>
            </a:p>
            <a:p>
              <a:pPr algn="ctr">
                <a:lnSpc>
                  <a:spcPts val="2859"/>
                </a:lnSpc>
              </a:pPr>
              <a:endParaRPr lang="fr-FR" sz="2199" dirty="0">
                <a:solidFill>
                  <a:srgbClr val="0B4236"/>
                </a:solidFill>
                <a:latin typeface="Garet Light"/>
                <a:ea typeface="Garet Light"/>
                <a:cs typeface="Garet Light"/>
                <a:sym typeface="Garet Light"/>
              </a:endParaRPr>
            </a:p>
          </p:txBody>
        </p:sp>
      </p:grpSp>
      <p:grpSp>
        <p:nvGrpSpPr>
          <p:cNvPr id="20" name="Groupe 19">
            <a:extLst>
              <a:ext uri="{FF2B5EF4-FFF2-40B4-BE49-F238E27FC236}">
                <a16:creationId xmlns:a16="http://schemas.microsoft.com/office/drawing/2014/main" id="{2B68334C-6AD1-D1B5-1508-69B0D72EA418}"/>
              </a:ext>
            </a:extLst>
          </p:cNvPr>
          <p:cNvGrpSpPr/>
          <p:nvPr/>
        </p:nvGrpSpPr>
        <p:grpSpPr>
          <a:xfrm>
            <a:off x="8299397" y="3314501"/>
            <a:ext cx="1689204" cy="1689204"/>
            <a:chOff x="7713748" y="3162300"/>
            <a:chExt cx="1689204" cy="1689204"/>
          </a:xfrm>
        </p:grpSpPr>
        <p:grpSp>
          <p:nvGrpSpPr>
            <p:cNvPr id="5" name="Group 5">
              <a:extLst>
                <a:ext uri="{FF2B5EF4-FFF2-40B4-BE49-F238E27FC236}">
                  <a16:creationId xmlns:a16="http://schemas.microsoft.com/office/drawing/2014/main" id="{9D1EA456-5E26-36DA-7A98-6C06C066922B}"/>
                </a:ext>
              </a:extLst>
            </p:cNvPr>
            <p:cNvGrpSpPr/>
            <p:nvPr/>
          </p:nvGrpSpPr>
          <p:grpSpPr>
            <a:xfrm>
              <a:off x="7713748" y="3162300"/>
              <a:ext cx="1689204" cy="1689204"/>
              <a:chOff x="0" y="0"/>
              <a:chExt cx="812800" cy="812800"/>
            </a:xfrm>
          </p:grpSpPr>
          <p:sp>
            <p:nvSpPr>
              <p:cNvPr id="6" name="Freeform 6">
                <a:extLst>
                  <a:ext uri="{FF2B5EF4-FFF2-40B4-BE49-F238E27FC236}">
                    <a16:creationId xmlns:a16="http://schemas.microsoft.com/office/drawing/2014/main" id="{CFE162AD-93CD-6443-D052-FC02F4F4C43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58671"/>
              </a:solidFill>
            </p:spPr>
            <p:txBody>
              <a:bodyPr/>
              <a:lstStyle/>
              <a:p>
                <a:endParaRPr lang="fr-FR"/>
              </a:p>
            </p:txBody>
          </p:sp>
          <p:sp>
            <p:nvSpPr>
              <p:cNvPr id="7" name="TextBox 7">
                <a:extLst>
                  <a:ext uri="{FF2B5EF4-FFF2-40B4-BE49-F238E27FC236}">
                    <a16:creationId xmlns:a16="http://schemas.microsoft.com/office/drawing/2014/main" id="{5095B055-3CE4-547B-5678-7418B2E278E6}"/>
                  </a:ext>
                </a:extLst>
              </p:cNvPr>
              <p:cNvSpPr txBox="1"/>
              <p:nvPr/>
            </p:nvSpPr>
            <p:spPr>
              <a:xfrm>
                <a:off x="76200" y="57150"/>
                <a:ext cx="660400" cy="679450"/>
              </a:xfrm>
              <a:prstGeom prst="rect">
                <a:avLst/>
              </a:prstGeom>
            </p:spPr>
            <p:txBody>
              <a:bodyPr lIns="50800" tIns="50800" rIns="50800" bIns="50800" rtlCol="0" anchor="ctr"/>
              <a:lstStyle/>
              <a:p>
                <a:pPr algn="ctr">
                  <a:lnSpc>
                    <a:spcPts val="2990"/>
                  </a:lnSpc>
                </a:pPr>
                <a:endParaRPr/>
              </a:p>
            </p:txBody>
          </p:sp>
        </p:grpSp>
        <p:sp>
          <p:nvSpPr>
            <p:cNvPr id="16" name="Freeform 16">
              <a:extLst>
                <a:ext uri="{FF2B5EF4-FFF2-40B4-BE49-F238E27FC236}">
                  <a16:creationId xmlns:a16="http://schemas.microsoft.com/office/drawing/2014/main" id="{6310C390-EEB2-8061-BC3A-6BDA57068680}"/>
                </a:ext>
              </a:extLst>
            </p:cNvPr>
            <p:cNvSpPr/>
            <p:nvPr/>
          </p:nvSpPr>
          <p:spPr>
            <a:xfrm>
              <a:off x="7879275" y="3440541"/>
              <a:ext cx="1358150" cy="1132721"/>
            </a:xfrm>
            <a:custGeom>
              <a:avLst/>
              <a:gdLst/>
              <a:ahLst/>
              <a:cxnLst/>
              <a:rect l="l" t="t" r="r" b="b"/>
              <a:pathLst>
                <a:path w="1358150" h="1132721">
                  <a:moveTo>
                    <a:pt x="0" y="0"/>
                  </a:moveTo>
                  <a:lnTo>
                    <a:pt x="1358150" y="0"/>
                  </a:lnTo>
                  <a:lnTo>
                    <a:pt x="1358150" y="1132721"/>
                  </a:lnTo>
                  <a:lnTo>
                    <a:pt x="0" y="113272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fr-FR"/>
            </a:p>
          </p:txBody>
        </p:sp>
      </p:grpSp>
      <p:sp>
        <p:nvSpPr>
          <p:cNvPr id="17" name="TextBox 17">
            <a:extLst>
              <a:ext uri="{FF2B5EF4-FFF2-40B4-BE49-F238E27FC236}">
                <a16:creationId xmlns:a16="http://schemas.microsoft.com/office/drawing/2014/main" id="{FF538D07-B81E-59AE-800F-850113FC20F2}"/>
              </a:ext>
            </a:extLst>
          </p:cNvPr>
          <p:cNvSpPr txBox="1"/>
          <p:nvPr/>
        </p:nvSpPr>
        <p:spPr>
          <a:xfrm>
            <a:off x="5931143" y="952500"/>
            <a:ext cx="6425714" cy="1295400"/>
          </a:xfrm>
          <a:prstGeom prst="rect">
            <a:avLst/>
          </a:prstGeom>
        </p:spPr>
        <p:txBody>
          <a:bodyPr wrap="square" lIns="0" tIns="0" rIns="0" bIns="0" rtlCol="0" anchor="t">
            <a:spAutoFit/>
          </a:bodyPr>
          <a:lstStyle/>
          <a:p>
            <a:pPr algn="l">
              <a:lnSpc>
                <a:spcPts val="10144"/>
              </a:lnSpc>
            </a:pPr>
            <a:r>
              <a:rPr lang="en-US" sz="8454">
                <a:solidFill>
                  <a:srgbClr val="1C5739"/>
                </a:solidFill>
                <a:latin typeface="Neue Machina"/>
                <a:ea typeface="Neue Machina"/>
                <a:cs typeface="Neue Machina"/>
                <a:sym typeface="Neue Machina"/>
              </a:rPr>
              <a:t>Conclusion</a:t>
            </a:r>
          </a:p>
        </p:txBody>
      </p:sp>
    </p:spTree>
    <p:extLst>
      <p:ext uri="{BB962C8B-B14F-4D97-AF65-F5344CB8AC3E}">
        <p14:creationId xmlns:p14="http://schemas.microsoft.com/office/powerpoint/2010/main" val="36640411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B4236"/>
        </a:solidFill>
        <a:effectLst/>
      </p:bgPr>
    </p:bg>
    <p:spTree>
      <p:nvGrpSpPr>
        <p:cNvPr id="1" name=""/>
        <p:cNvGrpSpPr/>
        <p:nvPr/>
      </p:nvGrpSpPr>
      <p:grpSpPr>
        <a:xfrm>
          <a:off x="0" y="0"/>
          <a:ext cx="0" cy="0"/>
          <a:chOff x="0" y="0"/>
          <a:chExt cx="0" cy="0"/>
        </a:xfrm>
      </p:grpSpPr>
      <p:sp>
        <p:nvSpPr>
          <p:cNvPr id="2" name="Freeform 2"/>
          <p:cNvSpPr/>
          <p:nvPr/>
        </p:nvSpPr>
        <p:spPr>
          <a:xfrm>
            <a:off x="-5787945" y="-644445"/>
            <a:ext cx="11575889" cy="11575889"/>
          </a:xfrm>
          <a:custGeom>
            <a:avLst/>
            <a:gdLst/>
            <a:ahLst/>
            <a:cxnLst/>
            <a:rect l="l" t="t" r="r" b="b"/>
            <a:pathLst>
              <a:path w="11575889" h="11575889">
                <a:moveTo>
                  <a:pt x="0" y="0"/>
                </a:moveTo>
                <a:lnTo>
                  <a:pt x="11575890" y="0"/>
                </a:lnTo>
                <a:lnTo>
                  <a:pt x="11575890" y="11575890"/>
                </a:lnTo>
                <a:lnTo>
                  <a:pt x="0" y="11575890"/>
                </a:lnTo>
                <a:lnTo>
                  <a:pt x="0" y="0"/>
                </a:lnTo>
                <a:close/>
              </a:path>
            </a:pathLst>
          </a:custGeom>
          <a:blipFill>
            <a:blip r:embed="rId2">
              <a:alphaModFix amt="50000"/>
              <a:extLst>
                <a:ext uri="{96DAC541-7B7A-43D3-8B79-37D633B846F1}">
                  <asvg:svgBlip xmlns:asvg="http://schemas.microsoft.com/office/drawing/2016/SVG/main" xmlns="" r:embed="rId3"/>
                </a:ext>
              </a:extLst>
            </a:blip>
            <a:stretch>
              <a:fillRect/>
            </a:stretch>
          </a:blipFill>
        </p:spPr>
        <p:txBody>
          <a:bodyPr/>
          <a:lstStyle/>
          <a:p>
            <a:endParaRPr lang="fr-FR"/>
          </a:p>
        </p:txBody>
      </p:sp>
      <p:sp>
        <p:nvSpPr>
          <p:cNvPr id="3" name="TextBox 3"/>
          <p:cNvSpPr txBox="1"/>
          <p:nvPr/>
        </p:nvSpPr>
        <p:spPr>
          <a:xfrm>
            <a:off x="7000000" y="3724275"/>
            <a:ext cx="10896411" cy="2828925"/>
          </a:xfrm>
          <a:prstGeom prst="rect">
            <a:avLst/>
          </a:prstGeom>
        </p:spPr>
        <p:txBody>
          <a:bodyPr lIns="0" tIns="0" rIns="0" bIns="0" rtlCol="0" anchor="t">
            <a:spAutoFit/>
          </a:bodyPr>
          <a:lstStyle/>
          <a:p>
            <a:pPr algn="ctr">
              <a:lnSpc>
                <a:spcPts val="11159"/>
              </a:lnSpc>
            </a:pPr>
            <a:r>
              <a:rPr lang="en-US" sz="9299">
                <a:solidFill>
                  <a:srgbClr val="B3E4C5"/>
                </a:solidFill>
                <a:latin typeface="Neue Machina"/>
                <a:ea typeface="Neue Machina"/>
                <a:cs typeface="Neue Machina"/>
                <a:sym typeface="Neue Machina"/>
              </a:rPr>
              <a:t>Merci de votre écoute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58671"/>
        </a:solidFill>
        <a:effectLst/>
      </p:bgPr>
    </p:bg>
    <p:spTree>
      <p:nvGrpSpPr>
        <p:cNvPr id="1" name=""/>
        <p:cNvGrpSpPr/>
        <p:nvPr/>
      </p:nvGrpSpPr>
      <p:grpSpPr>
        <a:xfrm>
          <a:off x="0" y="0"/>
          <a:ext cx="0" cy="0"/>
          <a:chOff x="0" y="0"/>
          <a:chExt cx="0" cy="0"/>
        </a:xfrm>
      </p:grpSpPr>
      <p:sp>
        <p:nvSpPr>
          <p:cNvPr id="2" name="TextBox 2"/>
          <p:cNvSpPr txBox="1"/>
          <p:nvPr/>
        </p:nvSpPr>
        <p:spPr>
          <a:xfrm>
            <a:off x="4577432" y="4194175"/>
            <a:ext cx="9133136" cy="1708151"/>
          </a:xfrm>
          <a:prstGeom prst="rect">
            <a:avLst/>
          </a:prstGeom>
        </p:spPr>
        <p:txBody>
          <a:bodyPr lIns="0" tIns="0" rIns="0" bIns="0" rtlCol="0" anchor="t">
            <a:spAutoFit/>
          </a:bodyPr>
          <a:lstStyle/>
          <a:p>
            <a:pPr algn="ctr">
              <a:lnSpc>
                <a:spcPts val="13999"/>
              </a:lnSpc>
            </a:pPr>
            <a:r>
              <a:rPr lang="en-US" sz="9999" b="1" dirty="0">
                <a:solidFill>
                  <a:srgbClr val="0B4236"/>
                </a:solidFill>
                <a:latin typeface="Open Sans Bold"/>
                <a:ea typeface="Open Sans Bold"/>
                <a:cs typeface="Open Sans Bold"/>
                <a:sym typeface="Open Sans Bold"/>
              </a:rPr>
              <a:t>I. Introduction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3B28A"/>
        </a:solidFill>
        <a:effectLst/>
      </p:bgPr>
    </p:bg>
    <p:spTree>
      <p:nvGrpSpPr>
        <p:cNvPr id="1" name=""/>
        <p:cNvGrpSpPr/>
        <p:nvPr/>
      </p:nvGrpSpPr>
      <p:grpSpPr>
        <a:xfrm>
          <a:off x="0" y="0"/>
          <a:ext cx="0" cy="0"/>
          <a:chOff x="0" y="0"/>
          <a:chExt cx="0" cy="0"/>
        </a:xfrm>
      </p:grpSpPr>
      <p:grpSp>
        <p:nvGrpSpPr>
          <p:cNvPr id="2" name="Group 2"/>
          <p:cNvGrpSpPr/>
          <p:nvPr/>
        </p:nvGrpSpPr>
        <p:grpSpPr>
          <a:xfrm>
            <a:off x="9662286" y="3883505"/>
            <a:ext cx="7597014" cy="5102539"/>
            <a:chOff x="0" y="0"/>
            <a:chExt cx="1546509" cy="1038714"/>
          </a:xfrm>
        </p:grpSpPr>
        <p:sp>
          <p:nvSpPr>
            <p:cNvPr id="3" name="Freeform 3"/>
            <p:cNvSpPr/>
            <p:nvPr/>
          </p:nvSpPr>
          <p:spPr>
            <a:xfrm>
              <a:off x="0" y="0"/>
              <a:ext cx="1546509" cy="1038714"/>
            </a:xfrm>
            <a:custGeom>
              <a:avLst/>
              <a:gdLst/>
              <a:ahLst/>
              <a:cxnLst/>
              <a:rect l="l" t="t" r="r" b="b"/>
              <a:pathLst>
                <a:path w="1546509" h="1038714">
                  <a:moveTo>
                    <a:pt x="0" y="0"/>
                  </a:moveTo>
                  <a:lnTo>
                    <a:pt x="1546509" y="0"/>
                  </a:lnTo>
                  <a:lnTo>
                    <a:pt x="1546509" y="1038714"/>
                  </a:lnTo>
                  <a:lnTo>
                    <a:pt x="0" y="1038714"/>
                  </a:lnTo>
                  <a:close/>
                </a:path>
              </a:pathLst>
            </a:custGeom>
            <a:solidFill>
              <a:srgbClr val="F4F4F4"/>
            </a:solidFill>
          </p:spPr>
          <p:txBody>
            <a:bodyPr/>
            <a:lstStyle/>
            <a:p>
              <a:endParaRPr lang="fr-FR" dirty="0"/>
            </a:p>
          </p:txBody>
        </p:sp>
        <p:sp>
          <p:nvSpPr>
            <p:cNvPr id="4" name="TextBox 4"/>
            <p:cNvSpPr txBox="1"/>
            <p:nvPr/>
          </p:nvSpPr>
          <p:spPr>
            <a:xfrm>
              <a:off x="0" y="-19050"/>
              <a:ext cx="1546509" cy="1057764"/>
            </a:xfrm>
            <a:prstGeom prst="rect">
              <a:avLst/>
            </a:prstGeom>
          </p:spPr>
          <p:txBody>
            <a:bodyPr lIns="254000" tIns="254000" rIns="254000" bIns="254000" rtlCol="0" anchor="ctr"/>
            <a:lstStyle/>
            <a:p>
              <a:pPr algn="ctr">
                <a:lnSpc>
                  <a:spcPts val="3119"/>
                </a:lnSpc>
              </a:pPr>
              <a:r>
                <a:rPr lang="fr-FR" sz="2399" b="1" dirty="0">
                  <a:solidFill>
                    <a:srgbClr val="0B4236"/>
                  </a:solidFill>
                  <a:latin typeface="Garet Bold"/>
                  <a:ea typeface="Garet Bold"/>
                  <a:cs typeface="Garet Bold"/>
                  <a:sym typeface="Garet Bold"/>
                </a:rPr>
                <a:t>Instruction</a:t>
              </a:r>
            </a:p>
            <a:p>
              <a:pPr algn="ctr">
                <a:lnSpc>
                  <a:spcPts val="2859"/>
                </a:lnSpc>
              </a:pPr>
              <a:endParaRPr lang="fr-FR" sz="2399" b="1" dirty="0">
                <a:solidFill>
                  <a:srgbClr val="0B4236"/>
                </a:solidFill>
                <a:latin typeface="Garet Bold"/>
                <a:ea typeface="Garet Bold"/>
                <a:cs typeface="Garet Bold"/>
                <a:sym typeface="Garet Bold"/>
              </a:endParaRPr>
            </a:p>
            <a:p>
              <a:pPr algn="ctr">
                <a:lnSpc>
                  <a:spcPts val="2859"/>
                </a:lnSpc>
              </a:pPr>
              <a:r>
                <a:rPr lang="fr-FR" sz="2199" dirty="0">
                  <a:solidFill>
                    <a:srgbClr val="0B4236"/>
                  </a:solidFill>
                  <a:latin typeface="Garet Light"/>
                  <a:ea typeface="Garet Light"/>
                  <a:cs typeface="Garet Light"/>
                  <a:sym typeface="Garet Light"/>
                </a:rPr>
                <a:t>Une procédure organisée en vue de rechercher les auteurs présumés de l’infraction, de rassembler les preuves et d’apprécier si les charges relevées sont suffisantes pour traduire les mis en cause devant la juridiction de jugement. </a:t>
              </a:r>
            </a:p>
          </p:txBody>
        </p:sp>
      </p:grpSp>
      <p:grpSp>
        <p:nvGrpSpPr>
          <p:cNvPr id="5" name="Group 5"/>
          <p:cNvGrpSpPr/>
          <p:nvPr/>
        </p:nvGrpSpPr>
        <p:grpSpPr>
          <a:xfrm>
            <a:off x="12616191" y="3038903"/>
            <a:ext cx="1689204" cy="1689204"/>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58671"/>
            </a:solidFill>
          </p:spPr>
          <p:txBody>
            <a:bodyPr/>
            <a:lstStyle/>
            <a:p>
              <a:endParaRPr lang="fr-FR"/>
            </a:p>
          </p:txBody>
        </p:sp>
        <p:sp>
          <p:nvSpPr>
            <p:cNvPr id="7" name="TextBox 7"/>
            <p:cNvSpPr txBox="1"/>
            <p:nvPr/>
          </p:nvSpPr>
          <p:spPr>
            <a:xfrm>
              <a:off x="76200" y="57150"/>
              <a:ext cx="660400" cy="679450"/>
            </a:xfrm>
            <a:prstGeom prst="rect">
              <a:avLst/>
            </a:prstGeom>
          </p:spPr>
          <p:txBody>
            <a:bodyPr lIns="50800" tIns="50800" rIns="50800" bIns="50800" rtlCol="0" anchor="ctr"/>
            <a:lstStyle/>
            <a:p>
              <a:pPr algn="ctr">
                <a:lnSpc>
                  <a:spcPts val="2990"/>
                </a:lnSpc>
              </a:pPr>
              <a:endParaRPr/>
            </a:p>
          </p:txBody>
        </p:sp>
      </p:grpSp>
      <p:grpSp>
        <p:nvGrpSpPr>
          <p:cNvPr id="8" name="Group 8"/>
          <p:cNvGrpSpPr/>
          <p:nvPr/>
        </p:nvGrpSpPr>
        <p:grpSpPr>
          <a:xfrm>
            <a:off x="1028700" y="3038903"/>
            <a:ext cx="7597014" cy="5947141"/>
            <a:chOff x="0" y="0"/>
            <a:chExt cx="10129352" cy="7929521"/>
          </a:xfrm>
        </p:grpSpPr>
        <p:grpSp>
          <p:nvGrpSpPr>
            <p:cNvPr id="9" name="Group 9"/>
            <p:cNvGrpSpPr/>
            <p:nvPr/>
          </p:nvGrpSpPr>
          <p:grpSpPr>
            <a:xfrm>
              <a:off x="0" y="880098"/>
              <a:ext cx="10129352" cy="7049423"/>
              <a:chOff x="0" y="-37564"/>
              <a:chExt cx="1546509" cy="1076278"/>
            </a:xfrm>
          </p:grpSpPr>
          <p:sp>
            <p:nvSpPr>
              <p:cNvPr id="10" name="Freeform 10"/>
              <p:cNvSpPr/>
              <p:nvPr/>
            </p:nvSpPr>
            <p:spPr>
              <a:xfrm>
                <a:off x="0" y="0"/>
                <a:ext cx="1546509" cy="1038714"/>
              </a:xfrm>
              <a:custGeom>
                <a:avLst/>
                <a:gdLst/>
                <a:ahLst/>
                <a:cxnLst/>
                <a:rect l="l" t="t" r="r" b="b"/>
                <a:pathLst>
                  <a:path w="1546509" h="1038714">
                    <a:moveTo>
                      <a:pt x="0" y="0"/>
                    </a:moveTo>
                    <a:lnTo>
                      <a:pt x="1546509" y="0"/>
                    </a:lnTo>
                    <a:lnTo>
                      <a:pt x="1546509" y="1038714"/>
                    </a:lnTo>
                    <a:lnTo>
                      <a:pt x="0" y="1038714"/>
                    </a:lnTo>
                    <a:close/>
                  </a:path>
                </a:pathLst>
              </a:custGeom>
              <a:solidFill>
                <a:srgbClr val="F4F4F4"/>
              </a:solidFill>
            </p:spPr>
            <p:txBody>
              <a:bodyPr/>
              <a:lstStyle/>
              <a:p>
                <a:endParaRPr lang="fr-FR"/>
              </a:p>
            </p:txBody>
          </p:sp>
          <p:sp>
            <p:nvSpPr>
              <p:cNvPr id="11" name="TextBox 11"/>
              <p:cNvSpPr txBox="1"/>
              <p:nvPr/>
            </p:nvSpPr>
            <p:spPr>
              <a:xfrm>
                <a:off x="0" y="-37564"/>
                <a:ext cx="1546509" cy="1057764"/>
              </a:xfrm>
              <a:prstGeom prst="rect">
                <a:avLst/>
              </a:prstGeom>
            </p:spPr>
            <p:txBody>
              <a:bodyPr lIns="254000" tIns="254000" rIns="254000" bIns="254000" rtlCol="0" anchor="ctr"/>
              <a:lstStyle/>
              <a:p>
                <a:pPr algn="ctr">
                  <a:lnSpc>
                    <a:spcPts val="3119"/>
                  </a:lnSpc>
                </a:pPr>
                <a:r>
                  <a:rPr lang="en-US" sz="2399" b="1">
                    <a:solidFill>
                      <a:srgbClr val="0B4236"/>
                    </a:solidFill>
                    <a:latin typeface="Garet Bold"/>
                    <a:ea typeface="Garet Bold"/>
                    <a:cs typeface="Garet Bold"/>
                    <a:sym typeface="Garet Bold"/>
                  </a:rPr>
                  <a:t>Crimes internationaux</a:t>
                </a:r>
              </a:p>
              <a:p>
                <a:pPr algn="ctr">
                  <a:lnSpc>
                    <a:spcPts val="3119"/>
                  </a:lnSpc>
                </a:pPr>
                <a:endParaRPr lang="en-US" sz="2199">
                  <a:solidFill>
                    <a:srgbClr val="0B4236"/>
                  </a:solidFill>
                  <a:latin typeface="Garet Light"/>
                  <a:ea typeface="Garet Light"/>
                  <a:cs typeface="Garet Light"/>
                  <a:sym typeface="Garet Light"/>
                </a:endParaRPr>
              </a:p>
              <a:p>
                <a:pPr algn="ctr">
                  <a:lnSpc>
                    <a:spcPts val="3119"/>
                  </a:lnSpc>
                </a:pPr>
                <a:endParaRPr lang="en-US" sz="2199">
                  <a:solidFill>
                    <a:srgbClr val="0B4236"/>
                  </a:solidFill>
                  <a:latin typeface="Garet Light"/>
                  <a:sym typeface="Garet Light"/>
                </a:endParaRPr>
              </a:p>
              <a:p>
                <a:pPr algn="ctr">
                  <a:lnSpc>
                    <a:spcPts val="3119"/>
                  </a:lnSpc>
                </a:pPr>
                <a:r>
                  <a:rPr lang="en-US" sz="2199">
                    <a:solidFill>
                      <a:srgbClr val="0B4236"/>
                    </a:solidFill>
                    <a:latin typeface="Garet Light"/>
                    <a:sym typeface="Garet Light"/>
                  </a:rPr>
                  <a:t>Critère de  definition : du formel au matériel</a:t>
                </a:r>
              </a:p>
              <a:p>
                <a:pPr marL="0" lvl="1" algn="ctr">
                  <a:lnSpc>
                    <a:spcPts val="2859"/>
                  </a:lnSpc>
                </a:pPr>
                <a:endParaRPr lang="en-US" sz="2199">
                  <a:solidFill>
                    <a:srgbClr val="0B4236"/>
                  </a:solidFill>
                  <a:latin typeface="Garet Light"/>
                  <a:sym typeface="Garet Light"/>
                </a:endParaRPr>
              </a:p>
              <a:p>
                <a:pPr marL="0" lvl="1" algn="ctr">
                  <a:lnSpc>
                    <a:spcPts val="2859"/>
                  </a:lnSpc>
                </a:pPr>
                <a:r>
                  <a:rPr lang="en-US" sz="2199">
                    <a:solidFill>
                      <a:srgbClr val="0B4236"/>
                    </a:solidFill>
                    <a:latin typeface="Garet Light"/>
                    <a:sym typeface="Garet Light"/>
                  </a:rPr>
                  <a:t>Article 5 statut CPI</a:t>
                </a:r>
              </a:p>
              <a:p>
                <a:pPr algn="ctr">
                  <a:lnSpc>
                    <a:spcPts val="2859"/>
                  </a:lnSpc>
                </a:pPr>
                <a:endParaRPr lang="en-US" sz="2199">
                  <a:solidFill>
                    <a:srgbClr val="0B4236"/>
                  </a:solidFill>
                  <a:latin typeface="Garet Light"/>
                  <a:ea typeface="Garet Light"/>
                  <a:cs typeface="Garet Light"/>
                  <a:sym typeface="Garet Light"/>
                </a:endParaRPr>
              </a:p>
            </p:txBody>
          </p:sp>
        </p:grpSp>
        <p:grpSp>
          <p:nvGrpSpPr>
            <p:cNvPr id="12" name="Group 12"/>
            <p:cNvGrpSpPr/>
            <p:nvPr/>
          </p:nvGrpSpPr>
          <p:grpSpPr>
            <a:xfrm>
              <a:off x="3938540" y="0"/>
              <a:ext cx="2252273" cy="2252273"/>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58671"/>
              </a:solidFill>
            </p:spPr>
            <p:txBody>
              <a:bodyPr/>
              <a:lstStyle/>
              <a:p>
                <a:endParaRPr lang="fr-FR"/>
              </a:p>
            </p:txBody>
          </p:sp>
          <p:sp>
            <p:nvSpPr>
              <p:cNvPr id="14" name="TextBox 14"/>
              <p:cNvSpPr txBox="1"/>
              <p:nvPr/>
            </p:nvSpPr>
            <p:spPr>
              <a:xfrm>
                <a:off x="76200" y="57150"/>
                <a:ext cx="660400" cy="679450"/>
              </a:xfrm>
              <a:prstGeom prst="rect">
                <a:avLst/>
              </a:prstGeom>
            </p:spPr>
            <p:txBody>
              <a:bodyPr lIns="50800" tIns="50800" rIns="50800" bIns="50800" rtlCol="0" anchor="ctr"/>
              <a:lstStyle/>
              <a:p>
                <a:pPr algn="ctr">
                  <a:lnSpc>
                    <a:spcPts val="2990"/>
                  </a:lnSpc>
                </a:pPr>
                <a:endParaRPr/>
              </a:p>
            </p:txBody>
          </p:sp>
        </p:grpSp>
        <p:sp>
          <p:nvSpPr>
            <p:cNvPr id="15" name="Freeform 15"/>
            <p:cNvSpPr/>
            <p:nvPr/>
          </p:nvSpPr>
          <p:spPr>
            <a:xfrm>
              <a:off x="4303501" y="130643"/>
              <a:ext cx="1522351" cy="2007897"/>
            </a:xfrm>
            <a:custGeom>
              <a:avLst/>
              <a:gdLst/>
              <a:ahLst/>
              <a:cxnLst/>
              <a:rect l="l" t="t" r="r" b="b"/>
              <a:pathLst>
                <a:path w="1522351" h="2007897">
                  <a:moveTo>
                    <a:pt x="0" y="0"/>
                  </a:moveTo>
                  <a:lnTo>
                    <a:pt x="1522351" y="0"/>
                  </a:lnTo>
                  <a:lnTo>
                    <a:pt x="1522351" y="2007897"/>
                  </a:lnTo>
                  <a:lnTo>
                    <a:pt x="0" y="200789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fr-FR"/>
            </a:p>
          </p:txBody>
        </p:sp>
      </p:grpSp>
      <p:sp>
        <p:nvSpPr>
          <p:cNvPr id="16" name="Freeform 16"/>
          <p:cNvSpPr/>
          <p:nvPr/>
        </p:nvSpPr>
        <p:spPr>
          <a:xfrm>
            <a:off x="12781718" y="3317144"/>
            <a:ext cx="1358150" cy="1132721"/>
          </a:xfrm>
          <a:custGeom>
            <a:avLst/>
            <a:gdLst/>
            <a:ahLst/>
            <a:cxnLst/>
            <a:rect l="l" t="t" r="r" b="b"/>
            <a:pathLst>
              <a:path w="1358150" h="1132721">
                <a:moveTo>
                  <a:pt x="0" y="0"/>
                </a:moveTo>
                <a:lnTo>
                  <a:pt x="1358150" y="0"/>
                </a:lnTo>
                <a:lnTo>
                  <a:pt x="1358150" y="1132721"/>
                </a:lnTo>
                <a:lnTo>
                  <a:pt x="0" y="1132721"/>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fr-FR"/>
          </a:p>
        </p:txBody>
      </p:sp>
      <p:sp>
        <p:nvSpPr>
          <p:cNvPr id="17" name="TextBox 17"/>
          <p:cNvSpPr txBox="1"/>
          <p:nvPr/>
        </p:nvSpPr>
        <p:spPr>
          <a:xfrm>
            <a:off x="5080486" y="1019175"/>
            <a:ext cx="8127028" cy="1295400"/>
          </a:xfrm>
          <a:prstGeom prst="rect">
            <a:avLst/>
          </a:prstGeom>
        </p:spPr>
        <p:txBody>
          <a:bodyPr lIns="0" tIns="0" rIns="0" bIns="0" rtlCol="0" anchor="t">
            <a:spAutoFit/>
          </a:bodyPr>
          <a:lstStyle/>
          <a:p>
            <a:pPr algn="l">
              <a:lnSpc>
                <a:spcPts val="10144"/>
              </a:lnSpc>
            </a:pPr>
            <a:r>
              <a:rPr lang="en-US" sz="8454">
                <a:solidFill>
                  <a:srgbClr val="1C5739"/>
                </a:solidFill>
                <a:latin typeface="Neue Machina"/>
                <a:ea typeface="Neue Machina"/>
                <a:cs typeface="Neue Machina"/>
                <a:sym typeface="Neue Machina"/>
              </a:rPr>
              <a:t>A. Définitions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3B28A"/>
        </a:solidFill>
        <a:effectLst/>
      </p:bgPr>
    </p:bg>
    <p:spTree>
      <p:nvGrpSpPr>
        <p:cNvPr id="1" name=""/>
        <p:cNvGrpSpPr/>
        <p:nvPr/>
      </p:nvGrpSpPr>
      <p:grpSpPr>
        <a:xfrm>
          <a:off x="0" y="0"/>
          <a:ext cx="0" cy="0"/>
          <a:chOff x="0" y="0"/>
          <a:chExt cx="0" cy="0"/>
        </a:xfrm>
      </p:grpSpPr>
      <p:sp>
        <p:nvSpPr>
          <p:cNvPr id="2" name="TextBox 2"/>
          <p:cNvSpPr txBox="1"/>
          <p:nvPr/>
        </p:nvSpPr>
        <p:spPr>
          <a:xfrm>
            <a:off x="7428657" y="1019175"/>
            <a:ext cx="10527498" cy="1295400"/>
          </a:xfrm>
          <a:prstGeom prst="rect">
            <a:avLst/>
          </a:prstGeom>
        </p:spPr>
        <p:txBody>
          <a:bodyPr lIns="0" tIns="0" rIns="0" bIns="0" rtlCol="0" anchor="t">
            <a:spAutoFit/>
          </a:bodyPr>
          <a:lstStyle/>
          <a:p>
            <a:pPr algn="l">
              <a:lnSpc>
                <a:spcPts val="10140"/>
              </a:lnSpc>
            </a:pPr>
            <a:r>
              <a:rPr lang="en-US" sz="8450">
                <a:solidFill>
                  <a:srgbClr val="0B4236"/>
                </a:solidFill>
                <a:latin typeface="Neue Machina"/>
                <a:ea typeface="Neue Machina"/>
                <a:cs typeface="Neue Machina"/>
                <a:sym typeface="Neue Machina"/>
              </a:rPr>
              <a:t>B. Délimitation</a:t>
            </a:r>
          </a:p>
        </p:txBody>
      </p:sp>
      <p:sp>
        <p:nvSpPr>
          <p:cNvPr id="3" name="TextBox 3"/>
          <p:cNvSpPr txBox="1"/>
          <p:nvPr/>
        </p:nvSpPr>
        <p:spPr>
          <a:xfrm>
            <a:off x="7428657" y="3187063"/>
            <a:ext cx="10527498" cy="5699892"/>
          </a:xfrm>
          <a:prstGeom prst="rect">
            <a:avLst/>
          </a:prstGeom>
        </p:spPr>
        <p:txBody>
          <a:bodyPr lIns="0" tIns="0" rIns="0" bIns="0" rtlCol="0" anchor="t">
            <a:spAutoFit/>
          </a:bodyPr>
          <a:lstStyle/>
          <a:p>
            <a:pPr marL="695157" lvl="1" indent="-347578" algn="l">
              <a:lnSpc>
                <a:spcPts val="4507"/>
              </a:lnSpc>
              <a:buFont typeface="Arial"/>
              <a:buChar char="•"/>
            </a:pPr>
            <a:r>
              <a:rPr lang="fr-FR" sz="3219" dirty="0">
                <a:solidFill>
                  <a:srgbClr val="0B4236"/>
                </a:solidFill>
                <a:latin typeface="Garet"/>
                <a:ea typeface="Garet"/>
                <a:cs typeface="Garet"/>
                <a:sym typeface="Garet"/>
              </a:rPr>
              <a:t>Lien avec l’affaire HH</a:t>
            </a:r>
          </a:p>
          <a:p>
            <a:pPr marL="695157" lvl="1" indent="-347578" algn="l">
              <a:lnSpc>
                <a:spcPts val="4507"/>
              </a:lnSpc>
              <a:buFont typeface="Arial"/>
              <a:buChar char="•"/>
            </a:pPr>
            <a:r>
              <a:rPr lang="fr-FR" sz="3219" dirty="0">
                <a:solidFill>
                  <a:srgbClr val="0B4236"/>
                </a:solidFill>
                <a:latin typeface="Garet"/>
                <a:ea typeface="Garet"/>
                <a:cs typeface="Garet"/>
                <a:sym typeface="Garet"/>
              </a:rPr>
              <a:t>Description des étapes de l’instruction de crimes internationaux</a:t>
            </a:r>
          </a:p>
          <a:p>
            <a:pPr algn="l">
              <a:lnSpc>
                <a:spcPts val="4507"/>
              </a:lnSpc>
            </a:pPr>
            <a:endParaRPr lang="fr-FR" sz="3219" dirty="0">
              <a:solidFill>
                <a:srgbClr val="0B4236"/>
              </a:solidFill>
              <a:latin typeface="Garet"/>
              <a:ea typeface="Garet"/>
              <a:cs typeface="Garet"/>
              <a:sym typeface="Garet"/>
            </a:endParaRPr>
          </a:p>
          <a:p>
            <a:pPr algn="l">
              <a:lnSpc>
                <a:spcPts val="4507"/>
              </a:lnSpc>
            </a:pPr>
            <a:r>
              <a:rPr lang="fr-FR" sz="3219" b="1" i="1" dirty="0">
                <a:solidFill>
                  <a:srgbClr val="0B4236"/>
                </a:solidFill>
                <a:latin typeface="Garet Bold Italics"/>
                <a:ea typeface="Garet Bold Italics"/>
                <a:cs typeface="Garet Bold Italics"/>
                <a:sym typeface="Garet Bold Italics"/>
              </a:rPr>
              <a:t>Problématique</a:t>
            </a:r>
          </a:p>
          <a:p>
            <a:pPr algn="l">
              <a:lnSpc>
                <a:spcPts val="4507"/>
              </a:lnSpc>
            </a:pPr>
            <a:endParaRPr lang="fr-FR" sz="3219" b="1" i="1" dirty="0">
              <a:solidFill>
                <a:srgbClr val="0B4236"/>
              </a:solidFill>
              <a:latin typeface="Garet Bold Italics"/>
              <a:ea typeface="Garet Bold Italics"/>
              <a:cs typeface="Garet Bold Italics"/>
              <a:sym typeface="Garet Bold Italics"/>
            </a:endParaRPr>
          </a:p>
          <a:p>
            <a:pPr marL="695157" lvl="1" indent="-347578" algn="l">
              <a:lnSpc>
                <a:spcPts val="4507"/>
              </a:lnSpc>
              <a:buFont typeface="Arial"/>
              <a:buChar char="•"/>
            </a:pPr>
            <a:r>
              <a:rPr lang="fr-FR" sz="3219" dirty="0">
                <a:solidFill>
                  <a:srgbClr val="0B4236"/>
                </a:solidFill>
                <a:latin typeface="Garet"/>
                <a:ea typeface="Garet"/>
                <a:cs typeface="Garet"/>
                <a:sym typeface="Garet"/>
              </a:rPr>
              <a:t>En quoi l’instruction de crimes internationaux présente-t-elle des particularités ?</a:t>
            </a:r>
          </a:p>
          <a:p>
            <a:pPr marL="695157" lvl="1" indent="-347578" algn="l">
              <a:lnSpc>
                <a:spcPts val="4507"/>
              </a:lnSpc>
              <a:buFont typeface="Arial"/>
              <a:buChar char="•"/>
            </a:pPr>
            <a:r>
              <a:rPr lang="fr-FR" sz="3219" dirty="0">
                <a:solidFill>
                  <a:srgbClr val="0B4236"/>
                </a:solidFill>
                <a:latin typeface="Garet"/>
                <a:ea typeface="Garet"/>
                <a:cs typeface="Garet"/>
                <a:sym typeface="Garet"/>
              </a:rPr>
              <a:t>Quels sont les défis et contraintes inhérents à la conduite d’une telle procédure ?</a:t>
            </a:r>
          </a:p>
        </p:txBody>
      </p:sp>
      <p:grpSp>
        <p:nvGrpSpPr>
          <p:cNvPr id="4" name="Group 4"/>
          <p:cNvGrpSpPr/>
          <p:nvPr/>
        </p:nvGrpSpPr>
        <p:grpSpPr>
          <a:xfrm>
            <a:off x="0" y="0"/>
            <a:ext cx="6877622" cy="10287000"/>
            <a:chOff x="0" y="0"/>
            <a:chExt cx="9170163" cy="13716000"/>
          </a:xfrm>
        </p:grpSpPr>
        <p:pic>
          <p:nvPicPr>
            <p:cNvPr id="5" name="Picture 5"/>
            <p:cNvPicPr>
              <a:picLocks noChangeAspect="1"/>
            </p:cNvPicPr>
            <p:nvPr/>
          </p:nvPicPr>
          <p:blipFill>
            <a:blip r:embed="rId3"/>
            <a:srcRect l="27728" r="27728"/>
            <a:stretch>
              <a:fillRect/>
            </a:stretch>
          </p:blipFill>
          <p:spPr>
            <a:xfrm>
              <a:off x="0" y="0"/>
              <a:ext cx="9170163" cy="13716000"/>
            </a:xfrm>
            <a:prstGeom prst="rect">
              <a:avLst/>
            </a:prstGeom>
          </p:spPr>
        </p:pic>
      </p:grpSp>
      <p:sp>
        <p:nvSpPr>
          <p:cNvPr id="6" name="Freeform 6"/>
          <p:cNvSpPr/>
          <p:nvPr/>
        </p:nvSpPr>
        <p:spPr>
          <a:xfrm rot="-10800000">
            <a:off x="-1108392" y="-5673511"/>
            <a:ext cx="10252392" cy="10287000"/>
          </a:xfrm>
          <a:custGeom>
            <a:avLst/>
            <a:gdLst/>
            <a:ahLst/>
            <a:cxnLst/>
            <a:rect l="l" t="t" r="r" b="b"/>
            <a:pathLst>
              <a:path w="10252392" h="10287000">
                <a:moveTo>
                  <a:pt x="0" y="0"/>
                </a:moveTo>
                <a:lnTo>
                  <a:pt x="10252392" y="0"/>
                </a:lnTo>
                <a:lnTo>
                  <a:pt x="10252392" y="10287000"/>
                </a:lnTo>
                <a:lnTo>
                  <a:pt x="0" y="10287000"/>
                </a:lnTo>
                <a:lnTo>
                  <a:pt x="0" y="0"/>
                </a:lnTo>
                <a:close/>
              </a:path>
            </a:pathLst>
          </a:custGeom>
          <a:blipFill>
            <a:blip r:embed="rId4">
              <a:extLst>
                <a:ext uri="{96DAC541-7B7A-43D3-8B79-37D633B846F1}">
                  <asvg:svgBlip xmlns:asvg="http://schemas.microsoft.com/office/drawing/2016/SVG/main" xmlns="" r:embed="rId5"/>
                </a:ext>
              </a:extLst>
            </a:blip>
            <a:stretch>
              <a:fillRect l="-78377"/>
            </a:stretch>
          </a:blipFill>
        </p:spPr>
        <p:txBody>
          <a:bodyPr/>
          <a:lstStyle/>
          <a:p>
            <a:endParaRPr lang="fr-F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58671"/>
        </a:solidFill>
        <a:effectLst/>
      </p:bgPr>
    </p:bg>
    <p:spTree>
      <p:nvGrpSpPr>
        <p:cNvPr id="1" name=""/>
        <p:cNvGrpSpPr/>
        <p:nvPr/>
      </p:nvGrpSpPr>
      <p:grpSpPr>
        <a:xfrm>
          <a:off x="0" y="0"/>
          <a:ext cx="0" cy="0"/>
          <a:chOff x="0" y="0"/>
          <a:chExt cx="0" cy="0"/>
        </a:xfrm>
      </p:grpSpPr>
      <p:sp>
        <p:nvSpPr>
          <p:cNvPr id="2" name="TextBox 2"/>
          <p:cNvSpPr txBox="1"/>
          <p:nvPr/>
        </p:nvSpPr>
        <p:spPr>
          <a:xfrm>
            <a:off x="245592" y="3308350"/>
            <a:ext cx="17796817" cy="3590727"/>
          </a:xfrm>
          <a:prstGeom prst="rect">
            <a:avLst/>
          </a:prstGeom>
        </p:spPr>
        <p:txBody>
          <a:bodyPr lIns="0" tIns="0" rIns="0" bIns="0" rtlCol="0" anchor="t">
            <a:spAutoFit/>
          </a:bodyPr>
          <a:lstStyle/>
          <a:p>
            <a:pPr algn="ctr">
              <a:lnSpc>
                <a:spcPts val="13999"/>
              </a:lnSpc>
            </a:pPr>
            <a:r>
              <a:rPr lang="fr-FR" sz="9999" b="1" dirty="0">
                <a:solidFill>
                  <a:srgbClr val="0B4236"/>
                </a:solidFill>
                <a:latin typeface="Open Sans Bold"/>
                <a:ea typeface="Open Sans Bold"/>
                <a:cs typeface="Open Sans Bold"/>
                <a:sym typeface="Open Sans Bold"/>
              </a:rPr>
              <a:t>II. Encadrement de l’instruction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284480" y="6401226"/>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fr-FR"/>
          </a:p>
        </p:txBody>
      </p:sp>
      <p:sp>
        <p:nvSpPr>
          <p:cNvPr id="3" name="TextBox 3"/>
          <p:cNvSpPr txBox="1"/>
          <p:nvPr/>
        </p:nvSpPr>
        <p:spPr>
          <a:xfrm>
            <a:off x="6877901" y="3027408"/>
            <a:ext cx="10997774" cy="2798843"/>
          </a:xfrm>
          <a:prstGeom prst="rect">
            <a:avLst/>
          </a:prstGeom>
        </p:spPr>
        <p:txBody>
          <a:bodyPr lIns="0" tIns="0" rIns="0" bIns="0" rtlCol="0" anchor="t">
            <a:spAutoFit/>
          </a:bodyPr>
          <a:lstStyle/>
          <a:p>
            <a:pPr marL="431802" lvl="1" algn="l">
              <a:lnSpc>
                <a:spcPts val="7480"/>
              </a:lnSpc>
            </a:pPr>
            <a:endParaRPr lang="en-US" sz="4000">
              <a:solidFill>
                <a:srgbClr val="0B4236"/>
              </a:solidFill>
              <a:latin typeface="Garet"/>
              <a:ea typeface="Garet"/>
              <a:cs typeface="Garet"/>
              <a:sym typeface="Garet"/>
            </a:endParaRPr>
          </a:p>
          <a:p>
            <a:pPr marL="1151470" lvl="2" algn="l">
              <a:lnSpc>
                <a:spcPts val="7480"/>
              </a:lnSpc>
            </a:pPr>
            <a:endParaRPr lang="en-US" sz="4000">
              <a:solidFill>
                <a:srgbClr val="0B4236"/>
              </a:solidFill>
              <a:latin typeface="Garet"/>
              <a:ea typeface="Garet"/>
              <a:cs typeface="Garet"/>
              <a:sym typeface="Garet"/>
            </a:endParaRPr>
          </a:p>
          <a:p>
            <a:pPr marL="1151470" lvl="2">
              <a:lnSpc>
                <a:spcPts val="7480"/>
              </a:lnSpc>
            </a:pPr>
            <a:r>
              <a:rPr lang="en-US" sz="4000">
                <a:solidFill>
                  <a:srgbClr val="0B4236"/>
                </a:solidFill>
                <a:latin typeface="Garet"/>
                <a:ea typeface="Garet"/>
                <a:cs typeface="Garet"/>
                <a:sym typeface="Garet"/>
              </a:rPr>
              <a:t>  </a:t>
            </a:r>
          </a:p>
        </p:txBody>
      </p:sp>
      <p:sp>
        <p:nvSpPr>
          <p:cNvPr id="5" name="TextBox 5"/>
          <p:cNvSpPr txBox="1"/>
          <p:nvPr/>
        </p:nvSpPr>
        <p:spPr>
          <a:xfrm>
            <a:off x="1028700" y="376237"/>
            <a:ext cx="15757593" cy="1295400"/>
          </a:xfrm>
          <a:prstGeom prst="rect">
            <a:avLst/>
          </a:prstGeom>
        </p:spPr>
        <p:txBody>
          <a:bodyPr lIns="0" tIns="0" rIns="0" bIns="0" rtlCol="0" anchor="t">
            <a:spAutoFit/>
          </a:bodyPr>
          <a:lstStyle/>
          <a:p>
            <a:pPr algn="ctr">
              <a:lnSpc>
                <a:spcPts val="10140"/>
              </a:lnSpc>
            </a:pPr>
            <a:r>
              <a:rPr lang="fr-FR" sz="8450" dirty="0">
                <a:solidFill>
                  <a:srgbClr val="0B4236"/>
                </a:solidFill>
                <a:latin typeface="Neue Machina"/>
                <a:ea typeface="Neue Machina"/>
                <a:cs typeface="Neue Machina"/>
                <a:sym typeface="Neue Machina"/>
              </a:rPr>
              <a:t>A. Base légale </a:t>
            </a:r>
          </a:p>
        </p:txBody>
      </p:sp>
      <p:sp>
        <p:nvSpPr>
          <p:cNvPr id="6" name="Freeform 4"/>
          <p:cNvSpPr/>
          <p:nvPr/>
        </p:nvSpPr>
        <p:spPr>
          <a:xfrm>
            <a:off x="1108232" y="2822879"/>
            <a:ext cx="5769669" cy="5769669"/>
          </a:xfrm>
          <a:custGeom>
            <a:avLst/>
            <a:gdLst/>
            <a:ahLst/>
            <a:cxnLst/>
            <a:rect l="l" t="t" r="r" b="b"/>
            <a:pathLst>
              <a:path w="5769669" h="5769669">
                <a:moveTo>
                  <a:pt x="0" y="0"/>
                </a:moveTo>
                <a:lnTo>
                  <a:pt x="5769669" y="0"/>
                </a:lnTo>
                <a:lnTo>
                  <a:pt x="5769669" y="5769668"/>
                </a:lnTo>
                <a:lnTo>
                  <a:pt x="0" y="576966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fr-FR"/>
          </a:p>
        </p:txBody>
      </p:sp>
      <p:sp>
        <p:nvSpPr>
          <p:cNvPr id="7" name="TextBox 3"/>
          <p:cNvSpPr txBox="1"/>
          <p:nvPr/>
        </p:nvSpPr>
        <p:spPr>
          <a:xfrm>
            <a:off x="6877901" y="3027408"/>
            <a:ext cx="10997774" cy="6732612"/>
          </a:xfrm>
          <a:prstGeom prst="rect">
            <a:avLst/>
          </a:prstGeom>
        </p:spPr>
        <p:txBody>
          <a:bodyPr lIns="0" tIns="0" rIns="0" bIns="0" rtlCol="0" anchor="t">
            <a:spAutoFit/>
          </a:bodyPr>
          <a:lstStyle/>
          <a:p>
            <a:pPr marL="863603" lvl="1" indent="-431801" algn="l">
              <a:lnSpc>
                <a:spcPts val="7480"/>
              </a:lnSpc>
              <a:buFont typeface="Arial"/>
              <a:buChar char="•"/>
            </a:pPr>
            <a:r>
              <a:rPr lang="fr-FR" sz="4000" dirty="0">
                <a:solidFill>
                  <a:srgbClr val="0B4236"/>
                </a:solidFill>
                <a:latin typeface="Garet"/>
                <a:ea typeface="Garet"/>
                <a:cs typeface="Garet"/>
                <a:sym typeface="Garet"/>
              </a:rPr>
              <a:t>Juridiction nationale : Loi nationale</a:t>
            </a:r>
          </a:p>
          <a:p>
            <a:pPr marL="863603" lvl="1" indent="-431801" algn="l">
              <a:lnSpc>
                <a:spcPts val="7480"/>
              </a:lnSpc>
              <a:buFont typeface="Arial"/>
              <a:buChar char="•"/>
            </a:pPr>
            <a:r>
              <a:rPr lang="fr-FR" sz="4000" dirty="0">
                <a:solidFill>
                  <a:srgbClr val="0B4236"/>
                </a:solidFill>
                <a:latin typeface="Garet"/>
                <a:ea typeface="Garet"/>
                <a:cs typeface="Garet"/>
                <a:sym typeface="Garet"/>
              </a:rPr>
              <a:t>Juridiction internationale : Statut</a:t>
            </a:r>
          </a:p>
          <a:p>
            <a:pPr marL="863603" lvl="1" indent="-431801" algn="l">
              <a:lnSpc>
                <a:spcPts val="7480"/>
              </a:lnSpc>
              <a:buFont typeface="Arial"/>
              <a:buChar char="•"/>
            </a:pPr>
            <a:r>
              <a:rPr lang="fr-FR" sz="4000" dirty="0">
                <a:solidFill>
                  <a:srgbClr val="0B4236"/>
                </a:solidFill>
                <a:latin typeface="Garet"/>
                <a:ea typeface="Garet"/>
                <a:cs typeface="Garet"/>
                <a:sym typeface="Garet"/>
              </a:rPr>
              <a:t>Juridiction hybride : Application simultanée de la loi nationale et du droit international pénal :</a:t>
            </a:r>
          </a:p>
          <a:p>
            <a:pPr marL="1727205" lvl="2" indent="-575735" algn="l">
              <a:lnSpc>
                <a:spcPts val="7480"/>
              </a:lnSpc>
              <a:buFont typeface="Arial"/>
              <a:buChar char="⚬"/>
            </a:pPr>
            <a:r>
              <a:rPr lang="fr-FR" sz="4000" dirty="0">
                <a:solidFill>
                  <a:srgbClr val="0B4236"/>
                </a:solidFill>
                <a:latin typeface="Garet"/>
                <a:ea typeface="Garet"/>
                <a:cs typeface="Garet"/>
                <a:sym typeface="Garet"/>
              </a:rPr>
              <a:t>le problème de l’identification du droit applicable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284480" y="6401226"/>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fr-FR"/>
          </a:p>
        </p:txBody>
      </p:sp>
      <p:sp>
        <p:nvSpPr>
          <p:cNvPr id="3" name="TextBox 3"/>
          <p:cNvSpPr txBox="1"/>
          <p:nvPr/>
        </p:nvSpPr>
        <p:spPr>
          <a:xfrm>
            <a:off x="6248400" y="3582294"/>
            <a:ext cx="10997774" cy="5668860"/>
          </a:xfrm>
          <a:prstGeom prst="rect">
            <a:avLst/>
          </a:prstGeom>
        </p:spPr>
        <p:txBody>
          <a:bodyPr lIns="0" tIns="0" rIns="0" bIns="0" rtlCol="0" anchor="t">
            <a:spAutoFit/>
          </a:bodyPr>
          <a:lstStyle/>
          <a:p>
            <a:pPr marL="1722970" lvl="2" indent="-571500" algn="l">
              <a:lnSpc>
                <a:spcPts val="7480"/>
              </a:lnSpc>
              <a:buFont typeface="Wingdings" pitchFamily="2" charset="2"/>
              <a:buChar char="Ø"/>
            </a:pPr>
            <a:r>
              <a:rPr lang="fr-FR" sz="3600" dirty="0">
                <a:solidFill>
                  <a:srgbClr val="0B4236"/>
                </a:solidFill>
                <a:latin typeface="Garet"/>
                <a:ea typeface="Garet"/>
                <a:cs typeface="Garet"/>
                <a:sym typeface="Garet"/>
              </a:rPr>
              <a:t>Les faits : demande de délivrance d’une copie de la procédure introduite par les conseils de l’inculpé</a:t>
            </a:r>
          </a:p>
          <a:p>
            <a:pPr marL="1722970" lvl="2" indent="-571500" algn="l">
              <a:lnSpc>
                <a:spcPts val="7480"/>
              </a:lnSpc>
              <a:buFont typeface="Wingdings" pitchFamily="2" charset="2"/>
              <a:buChar char="Ø"/>
            </a:pPr>
            <a:r>
              <a:rPr lang="fr-FR" sz="3600" dirty="0">
                <a:solidFill>
                  <a:srgbClr val="0B4236"/>
                </a:solidFill>
                <a:latin typeface="Garet"/>
                <a:ea typeface="Garet"/>
                <a:cs typeface="Garet"/>
                <a:sym typeface="Garet"/>
              </a:rPr>
              <a:t>La décision : décision favorable</a:t>
            </a:r>
          </a:p>
          <a:p>
            <a:pPr marL="1722970" lvl="2" indent="-571500" algn="l">
              <a:lnSpc>
                <a:spcPts val="7480"/>
              </a:lnSpc>
              <a:buFont typeface="Wingdings" pitchFamily="2" charset="2"/>
              <a:buChar char="Ø"/>
            </a:pPr>
            <a:r>
              <a:rPr lang="fr-FR" sz="3600" dirty="0">
                <a:solidFill>
                  <a:srgbClr val="0B4236"/>
                </a:solidFill>
                <a:latin typeface="Garet"/>
                <a:ea typeface="Garet"/>
                <a:cs typeface="Garet"/>
                <a:sym typeface="Garet"/>
              </a:rPr>
              <a:t>Fondement : garanties du procès équitable</a:t>
            </a:r>
          </a:p>
        </p:txBody>
      </p:sp>
      <p:sp>
        <p:nvSpPr>
          <p:cNvPr id="5" name="TextBox 5"/>
          <p:cNvSpPr txBox="1"/>
          <p:nvPr/>
        </p:nvSpPr>
        <p:spPr>
          <a:xfrm>
            <a:off x="1028700" y="376237"/>
            <a:ext cx="15757593" cy="1295400"/>
          </a:xfrm>
          <a:prstGeom prst="rect">
            <a:avLst/>
          </a:prstGeom>
        </p:spPr>
        <p:txBody>
          <a:bodyPr lIns="0" tIns="0" rIns="0" bIns="0" rtlCol="0" anchor="t">
            <a:spAutoFit/>
          </a:bodyPr>
          <a:lstStyle/>
          <a:p>
            <a:pPr algn="ctr">
              <a:lnSpc>
                <a:spcPts val="10140"/>
              </a:lnSpc>
            </a:pPr>
            <a:r>
              <a:rPr lang="en-US" sz="8450">
                <a:solidFill>
                  <a:srgbClr val="0B4236"/>
                </a:solidFill>
                <a:latin typeface="Neue Machina"/>
                <a:ea typeface="Neue Machina"/>
                <a:cs typeface="Neue Machina"/>
                <a:sym typeface="Neue Machina"/>
              </a:rPr>
              <a:t> </a:t>
            </a:r>
          </a:p>
        </p:txBody>
      </p:sp>
      <p:sp>
        <p:nvSpPr>
          <p:cNvPr id="8" name="TextBox 13"/>
          <p:cNvSpPr txBox="1"/>
          <p:nvPr/>
        </p:nvSpPr>
        <p:spPr>
          <a:xfrm>
            <a:off x="1133666" y="1019175"/>
            <a:ext cx="16759037" cy="1838325"/>
          </a:xfrm>
          <a:prstGeom prst="rect">
            <a:avLst/>
          </a:prstGeom>
        </p:spPr>
        <p:txBody>
          <a:bodyPr lIns="0" tIns="0" rIns="0" bIns="0" rtlCol="0" anchor="t">
            <a:spAutoFit/>
          </a:bodyPr>
          <a:lstStyle/>
          <a:p>
            <a:pPr algn="l">
              <a:lnSpc>
                <a:spcPts val="7200"/>
              </a:lnSpc>
            </a:pPr>
            <a:r>
              <a:rPr lang="fr-FR" sz="6000" dirty="0">
                <a:solidFill>
                  <a:srgbClr val="1C5739"/>
                </a:solidFill>
                <a:latin typeface="Neue Machina"/>
                <a:ea typeface="Neue Machina"/>
                <a:cs typeface="Neue Machina"/>
                <a:sym typeface="Neue Machina"/>
              </a:rPr>
              <a:t>Exemple : CAE : Demande de délivrance de copie de la procédure </a:t>
            </a:r>
          </a:p>
        </p:txBody>
      </p:sp>
      <p:grpSp>
        <p:nvGrpSpPr>
          <p:cNvPr id="9" name="Group 2"/>
          <p:cNvGrpSpPr/>
          <p:nvPr/>
        </p:nvGrpSpPr>
        <p:grpSpPr>
          <a:xfrm>
            <a:off x="1991678" y="3885774"/>
            <a:ext cx="4051964" cy="5102539"/>
            <a:chOff x="0" y="0"/>
            <a:chExt cx="824850" cy="1038714"/>
          </a:xfrm>
        </p:grpSpPr>
        <p:sp>
          <p:nvSpPr>
            <p:cNvPr id="10" name="Freeform 3"/>
            <p:cNvSpPr/>
            <p:nvPr/>
          </p:nvSpPr>
          <p:spPr>
            <a:xfrm>
              <a:off x="0" y="0"/>
              <a:ext cx="824850" cy="1038714"/>
            </a:xfrm>
            <a:custGeom>
              <a:avLst/>
              <a:gdLst/>
              <a:ahLst/>
              <a:cxnLst/>
              <a:rect l="l" t="t" r="r" b="b"/>
              <a:pathLst>
                <a:path w="824850" h="1038714">
                  <a:moveTo>
                    <a:pt x="0" y="0"/>
                  </a:moveTo>
                  <a:lnTo>
                    <a:pt x="824850" y="0"/>
                  </a:lnTo>
                  <a:lnTo>
                    <a:pt x="824850" y="1038714"/>
                  </a:lnTo>
                  <a:lnTo>
                    <a:pt x="0" y="1038714"/>
                  </a:lnTo>
                  <a:close/>
                </a:path>
              </a:pathLst>
            </a:custGeom>
            <a:solidFill>
              <a:srgbClr val="F4F4F4"/>
            </a:solidFill>
          </p:spPr>
          <p:txBody>
            <a:bodyPr/>
            <a:lstStyle/>
            <a:p>
              <a:endParaRPr lang="fr-FR"/>
            </a:p>
          </p:txBody>
        </p:sp>
        <p:sp>
          <p:nvSpPr>
            <p:cNvPr id="11" name="TextBox 4"/>
            <p:cNvSpPr txBox="1"/>
            <p:nvPr/>
          </p:nvSpPr>
          <p:spPr>
            <a:xfrm>
              <a:off x="0" y="-19050"/>
              <a:ext cx="824850" cy="1057764"/>
            </a:xfrm>
            <a:prstGeom prst="rect">
              <a:avLst/>
            </a:prstGeom>
          </p:spPr>
          <p:txBody>
            <a:bodyPr lIns="254000" tIns="254000" rIns="254000" bIns="254000" rtlCol="0" anchor="ctr"/>
            <a:lstStyle/>
            <a:p>
              <a:pPr marL="474979" lvl="1" indent="-237490" algn="l">
                <a:lnSpc>
                  <a:spcPts val="2859"/>
                </a:lnSpc>
                <a:buFont typeface="Arial"/>
                <a:buChar char="•"/>
              </a:pPr>
              <a:r>
                <a:rPr lang="fr-FR" sz="2199" dirty="0">
                  <a:solidFill>
                    <a:srgbClr val="0B4236"/>
                  </a:solidFill>
                  <a:latin typeface="Garet Light"/>
                  <a:ea typeface="Garet Light"/>
                  <a:cs typeface="Garet Light"/>
                  <a:sym typeface="Garet Light"/>
                </a:rPr>
                <a:t>Articles 16 : Statut CAE</a:t>
              </a:r>
            </a:p>
            <a:p>
              <a:pPr algn="l">
                <a:lnSpc>
                  <a:spcPts val="2859"/>
                </a:lnSpc>
              </a:pPr>
              <a:endParaRPr lang="fr-FR" sz="2199" dirty="0">
                <a:solidFill>
                  <a:srgbClr val="0B4236"/>
                </a:solidFill>
                <a:latin typeface="Garet Light"/>
                <a:ea typeface="Garet Light"/>
                <a:cs typeface="Garet Light"/>
                <a:sym typeface="Garet Light"/>
              </a:endParaRPr>
            </a:p>
            <a:p>
              <a:pPr marL="474979" lvl="1" indent="-237490" algn="l">
                <a:lnSpc>
                  <a:spcPts val="2859"/>
                </a:lnSpc>
                <a:buFont typeface="Arial"/>
                <a:buChar char="•"/>
              </a:pPr>
              <a:r>
                <a:rPr lang="fr-FR" sz="2199" dirty="0">
                  <a:solidFill>
                    <a:srgbClr val="0B4236"/>
                  </a:solidFill>
                  <a:latin typeface="Garet Light"/>
                  <a:ea typeface="Garet Light"/>
                  <a:cs typeface="Garet Light"/>
                  <a:sym typeface="Garet Light"/>
                </a:rPr>
                <a:t>Articles 101 et suivants CPP du Sénégal</a:t>
              </a:r>
            </a:p>
            <a:p>
              <a:pPr marL="474979" lvl="1" indent="-237490" algn="l">
                <a:lnSpc>
                  <a:spcPts val="2859"/>
                </a:lnSpc>
                <a:buFont typeface="Arial"/>
                <a:buChar char="•"/>
              </a:pPr>
              <a:r>
                <a:rPr lang="fr-FR" sz="2199" dirty="0">
                  <a:solidFill>
                    <a:srgbClr val="0B4236"/>
                  </a:solidFill>
                  <a:latin typeface="Garet Light"/>
                  <a:ea typeface="Garet Light"/>
                  <a:cs typeface="Garet Light"/>
                  <a:sym typeface="Garet Light"/>
                </a:rPr>
                <a:t>Article 21 “droit de disposer du temps et des facilités nécessaires pour assurer sa défense”</a:t>
              </a:r>
            </a:p>
            <a:p>
              <a:pPr algn="l">
                <a:lnSpc>
                  <a:spcPts val="2859"/>
                </a:lnSpc>
              </a:pPr>
              <a:endParaRPr lang="fr-FR" sz="2199" dirty="0">
                <a:solidFill>
                  <a:srgbClr val="0B4236"/>
                </a:solidFill>
                <a:latin typeface="Garet Light"/>
                <a:ea typeface="Garet Light"/>
                <a:cs typeface="Garet Light"/>
                <a:sym typeface="Garet Light"/>
              </a:endParaRPr>
            </a:p>
          </p:txBody>
        </p:sp>
      </p:grpSp>
      <p:grpSp>
        <p:nvGrpSpPr>
          <p:cNvPr id="12" name="Group 5"/>
          <p:cNvGrpSpPr/>
          <p:nvPr/>
        </p:nvGrpSpPr>
        <p:grpSpPr>
          <a:xfrm>
            <a:off x="7458047" y="3307495"/>
            <a:ext cx="11526040" cy="5994859"/>
            <a:chOff x="0" y="158363"/>
            <a:chExt cx="15368053" cy="7993144"/>
          </a:xfrm>
        </p:grpSpPr>
        <p:sp>
          <p:nvSpPr>
            <p:cNvPr id="19" name="TextBox 8"/>
            <p:cNvSpPr txBox="1"/>
            <p:nvPr/>
          </p:nvSpPr>
          <p:spPr>
            <a:xfrm>
              <a:off x="0" y="1223348"/>
              <a:ext cx="15368053" cy="6928159"/>
            </a:xfrm>
            <a:prstGeom prst="rect">
              <a:avLst/>
            </a:prstGeom>
          </p:spPr>
          <p:txBody>
            <a:bodyPr lIns="254000" tIns="254000" rIns="254000" bIns="254000" rtlCol="0" anchor="ctr"/>
            <a:lstStyle/>
            <a:p>
              <a:pPr algn="ctr">
                <a:lnSpc>
                  <a:spcPts val="2859"/>
                </a:lnSpc>
              </a:pPr>
              <a:endParaRPr/>
            </a:p>
            <a:p>
              <a:pPr algn="ctr">
                <a:lnSpc>
                  <a:spcPts val="2859"/>
                </a:lnSpc>
              </a:pPr>
              <a:endParaRPr/>
            </a:p>
            <a:p>
              <a:pPr algn="ctr">
                <a:lnSpc>
                  <a:spcPts val="2859"/>
                </a:lnSpc>
              </a:pPr>
              <a:endParaRPr lang="en-US" sz="2199">
                <a:solidFill>
                  <a:srgbClr val="0B4236"/>
                </a:solidFill>
                <a:latin typeface="Garet Light"/>
                <a:ea typeface="Garet Light"/>
                <a:cs typeface="Garet Light"/>
                <a:sym typeface="Garet Light"/>
              </a:endParaRPr>
            </a:p>
          </p:txBody>
        </p:sp>
        <p:sp>
          <p:nvSpPr>
            <p:cNvPr id="17" name="TextBox 11"/>
            <p:cNvSpPr txBox="1"/>
            <p:nvPr/>
          </p:nvSpPr>
          <p:spPr>
            <a:xfrm>
              <a:off x="6769041" y="158363"/>
              <a:ext cx="1829972" cy="1882760"/>
            </a:xfrm>
            <a:prstGeom prst="rect">
              <a:avLst/>
            </a:prstGeom>
          </p:spPr>
          <p:txBody>
            <a:bodyPr lIns="50800" tIns="50800" rIns="50800" bIns="50800" rtlCol="0" anchor="ctr"/>
            <a:lstStyle/>
            <a:p>
              <a:pPr algn="ctr">
                <a:lnSpc>
                  <a:spcPts val="2990"/>
                </a:lnSpc>
              </a:pPr>
              <a:endParaRPr/>
            </a:p>
          </p:txBody>
        </p:sp>
      </p:grpSp>
    </p:spTree>
    <p:extLst>
      <p:ext uri="{BB962C8B-B14F-4D97-AF65-F5344CB8AC3E}">
        <p14:creationId xmlns:p14="http://schemas.microsoft.com/office/powerpoint/2010/main" val="4022589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B3E4C5"/>
        </a:solidFill>
        <a:effectLst/>
      </p:bgPr>
    </p:bg>
    <p:spTree>
      <p:nvGrpSpPr>
        <p:cNvPr id="1" name=""/>
        <p:cNvGrpSpPr/>
        <p:nvPr/>
      </p:nvGrpSpPr>
      <p:grpSpPr>
        <a:xfrm>
          <a:off x="0" y="0"/>
          <a:ext cx="0" cy="0"/>
          <a:chOff x="0" y="0"/>
          <a:chExt cx="0" cy="0"/>
        </a:xfrm>
      </p:grpSpPr>
      <p:sp>
        <p:nvSpPr>
          <p:cNvPr id="2" name="Freeform 2"/>
          <p:cNvSpPr/>
          <p:nvPr/>
        </p:nvSpPr>
        <p:spPr>
          <a:xfrm>
            <a:off x="-284480" y="6401226"/>
            <a:ext cx="18856960" cy="10607040"/>
          </a:xfrm>
          <a:custGeom>
            <a:avLst/>
            <a:gdLst/>
            <a:ahLst/>
            <a:cxnLst/>
            <a:rect l="l" t="t" r="r" b="b"/>
            <a:pathLst>
              <a:path w="18856960" h="10607040">
                <a:moveTo>
                  <a:pt x="0" y="0"/>
                </a:moveTo>
                <a:lnTo>
                  <a:pt x="18856960" y="0"/>
                </a:lnTo>
                <a:lnTo>
                  <a:pt x="18856960" y="10607039"/>
                </a:lnTo>
                <a:lnTo>
                  <a:pt x="0" y="1060703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fr-FR"/>
          </a:p>
        </p:txBody>
      </p:sp>
      <p:sp>
        <p:nvSpPr>
          <p:cNvPr id="3" name="TextBox 3"/>
          <p:cNvSpPr txBox="1"/>
          <p:nvPr/>
        </p:nvSpPr>
        <p:spPr>
          <a:xfrm>
            <a:off x="7772400" y="4520903"/>
            <a:ext cx="10997774" cy="3760645"/>
          </a:xfrm>
          <a:prstGeom prst="rect">
            <a:avLst/>
          </a:prstGeom>
        </p:spPr>
        <p:txBody>
          <a:bodyPr lIns="0" tIns="0" rIns="0" bIns="0" rtlCol="0" anchor="t">
            <a:spAutoFit/>
          </a:bodyPr>
          <a:lstStyle/>
          <a:p>
            <a:pPr marL="1003302" lvl="1" indent="-571500" algn="l">
              <a:lnSpc>
                <a:spcPts val="7480"/>
              </a:lnSpc>
              <a:buFont typeface="Arial" panose="020B0604020202020204" pitchFamily="34" charset="0"/>
              <a:buChar char="•"/>
            </a:pPr>
            <a:r>
              <a:rPr lang="fr-FR" sz="4000" dirty="0">
                <a:solidFill>
                  <a:srgbClr val="0B4236"/>
                </a:solidFill>
                <a:latin typeface="Garet"/>
                <a:ea typeface="Garet"/>
                <a:cs typeface="Garet"/>
                <a:sym typeface="Garet"/>
              </a:rPr>
              <a:t>La règle de la saisine in rem</a:t>
            </a:r>
          </a:p>
          <a:p>
            <a:pPr marL="1003302" lvl="1" indent="-571500">
              <a:lnSpc>
                <a:spcPts val="7480"/>
              </a:lnSpc>
              <a:buFont typeface="Arial" panose="020B0604020202020204" pitchFamily="34" charset="0"/>
              <a:buChar char="•"/>
            </a:pPr>
            <a:r>
              <a:rPr lang="fr-FR" sz="4000" dirty="0">
                <a:solidFill>
                  <a:srgbClr val="0B4236"/>
                </a:solidFill>
                <a:latin typeface="Garet"/>
                <a:ea typeface="Garet"/>
                <a:cs typeface="Garet"/>
                <a:sym typeface="Garet"/>
              </a:rPr>
              <a:t>Pouvoir de requalification: </a:t>
            </a:r>
          </a:p>
          <a:p>
            <a:pPr marL="1917702" lvl="3" indent="-571500">
              <a:lnSpc>
                <a:spcPts val="7480"/>
              </a:lnSpc>
              <a:buFont typeface="Courier New" panose="02070309020205020404" pitchFamily="49" charset="0"/>
              <a:buChar char="o"/>
            </a:pPr>
            <a:r>
              <a:rPr lang="fr-FR" sz="4000" dirty="0">
                <a:solidFill>
                  <a:srgbClr val="0B4236"/>
                </a:solidFill>
                <a:latin typeface="Garet"/>
                <a:ea typeface="Garet"/>
                <a:cs typeface="Garet"/>
                <a:sym typeface="Garet"/>
              </a:rPr>
              <a:t>Juge national</a:t>
            </a:r>
          </a:p>
          <a:p>
            <a:pPr marL="1917702" lvl="3" indent="-571500">
              <a:lnSpc>
                <a:spcPts val="7480"/>
              </a:lnSpc>
              <a:buFont typeface="Courier New" panose="02070309020205020404" pitchFamily="49" charset="0"/>
              <a:buChar char="o"/>
            </a:pPr>
            <a:r>
              <a:rPr lang="fr-FR" sz="4000" dirty="0">
                <a:solidFill>
                  <a:srgbClr val="0B4236"/>
                </a:solidFill>
                <a:latin typeface="Garet"/>
                <a:ea typeface="Garet"/>
                <a:cs typeface="Garet"/>
                <a:sym typeface="Garet"/>
              </a:rPr>
              <a:t>Juge international</a:t>
            </a:r>
          </a:p>
        </p:txBody>
      </p:sp>
      <p:sp>
        <p:nvSpPr>
          <p:cNvPr id="4" name="Freeform 4"/>
          <p:cNvSpPr/>
          <p:nvPr/>
        </p:nvSpPr>
        <p:spPr>
          <a:xfrm>
            <a:off x="1219200" y="3328502"/>
            <a:ext cx="5606013" cy="5769669"/>
          </a:xfrm>
          <a:custGeom>
            <a:avLst/>
            <a:gdLst/>
            <a:ahLst/>
            <a:cxnLst/>
            <a:rect l="l" t="t" r="r" b="b"/>
            <a:pathLst>
              <a:path w="5606013" h="5769669">
                <a:moveTo>
                  <a:pt x="0" y="0"/>
                </a:moveTo>
                <a:lnTo>
                  <a:pt x="5606013" y="0"/>
                </a:lnTo>
                <a:lnTo>
                  <a:pt x="5606013" y="5769668"/>
                </a:lnTo>
                <a:lnTo>
                  <a:pt x="0" y="576966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fr-FR"/>
          </a:p>
        </p:txBody>
      </p:sp>
      <p:sp>
        <p:nvSpPr>
          <p:cNvPr id="5" name="TextBox 5"/>
          <p:cNvSpPr txBox="1"/>
          <p:nvPr/>
        </p:nvSpPr>
        <p:spPr>
          <a:xfrm>
            <a:off x="1028700" y="376237"/>
            <a:ext cx="15757593" cy="2590453"/>
          </a:xfrm>
          <a:prstGeom prst="rect">
            <a:avLst/>
          </a:prstGeom>
        </p:spPr>
        <p:txBody>
          <a:bodyPr lIns="0" tIns="0" rIns="0" bIns="0" rtlCol="0" anchor="t">
            <a:spAutoFit/>
          </a:bodyPr>
          <a:lstStyle/>
          <a:p>
            <a:pPr algn="ctr">
              <a:lnSpc>
                <a:spcPts val="10140"/>
              </a:lnSpc>
            </a:pPr>
            <a:r>
              <a:rPr lang="fr-FR" sz="8450" dirty="0">
                <a:solidFill>
                  <a:srgbClr val="0B4236"/>
                </a:solidFill>
                <a:latin typeface="Neue Machina"/>
                <a:ea typeface="Neue Machina"/>
                <a:cs typeface="Neue Machina"/>
                <a:sym typeface="Neue Machina"/>
              </a:rPr>
              <a:t>B. Base factuelle : Etendue de la saisine </a:t>
            </a:r>
          </a:p>
        </p:txBody>
      </p:sp>
    </p:spTree>
    <p:extLst>
      <p:ext uri="{BB962C8B-B14F-4D97-AF65-F5344CB8AC3E}">
        <p14:creationId xmlns:p14="http://schemas.microsoft.com/office/powerpoint/2010/main" val="3840966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58671"/>
        </a:solidFill>
        <a:effectLst/>
      </p:bgPr>
    </p:bg>
    <p:spTree>
      <p:nvGrpSpPr>
        <p:cNvPr id="1" name=""/>
        <p:cNvGrpSpPr/>
        <p:nvPr/>
      </p:nvGrpSpPr>
      <p:grpSpPr>
        <a:xfrm>
          <a:off x="0" y="0"/>
          <a:ext cx="0" cy="0"/>
          <a:chOff x="0" y="0"/>
          <a:chExt cx="0" cy="0"/>
        </a:xfrm>
      </p:grpSpPr>
      <p:sp>
        <p:nvSpPr>
          <p:cNvPr id="2" name="TextBox 2"/>
          <p:cNvSpPr txBox="1"/>
          <p:nvPr/>
        </p:nvSpPr>
        <p:spPr>
          <a:xfrm>
            <a:off x="-16042" y="3348136"/>
            <a:ext cx="18288000" cy="3590727"/>
          </a:xfrm>
          <a:prstGeom prst="rect">
            <a:avLst/>
          </a:prstGeom>
        </p:spPr>
        <p:txBody>
          <a:bodyPr lIns="0" tIns="0" rIns="0" bIns="0" rtlCol="0" anchor="t">
            <a:spAutoFit/>
          </a:bodyPr>
          <a:lstStyle/>
          <a:p>
            <a:pPr algn="ctr">
              <a:lnSpc>
                <a:spcPts val="13999"/>
              </a:lnSpc>
            </a:pPr>
            <a:r>
              <a:rPr lang="fr-FR" sz="9999" b="1" dirty="0">
                <a:solidFill>
                  <a:srgbClr val="0B4236"/>
                </a:solidFill>
                <a:latin typeface="Open Sans Bold"/>
                <a:ea typeface="Open Sans Bold"/>
                <a:cs typeface="Open Sans Bold"/>
                <a:sym typeface="Open Sans Bold"/>
              </a:rPr>
              <a:t>III.  Les orientations  dans la conduite de l’instruction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740</TotalTime>
  <Words>664</Words>
  <Application>Microsoft Office PowerPoint</Application>
  <PresentationFormat>Personnalisé</PresentationFormat>
  <Paragraphs>111</Paragraphs>
  <Slides>18</Slides>
  <Notes>9</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18</vt:i4>
      </vt:variant>
    </vt:vector>
  </HeadingPairs>
  <TitlesOfParts>
    <vt:vector size="29" baseType="lpstr">
      <vt:lpstr>Garet Bold</vt:lpstr>
      <vt:lpstr>Calibri</vt:lpstr>
      <vt:lpstr>Wingdings</vt:lpstr>
      <vt:lpstr>Neue Machina</vt:lpstr>
      <vt:lpstr>Garet Light</vt:lpstr>
      <vt:lpstr>Garet Bold Italics</vt:lpstr>
      <vt:lpstr>Open Sans Bold</vt:lpstr>
      <vt:lpstr>Courier New</vt:lpstr>
      <vt:lpstr>Arial</vt:lpstr>
      <vt:lpstr>Garet</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Copie de ArchiSurance Case Study</dc:title>
  <dc:creator>DG</dc:creator>
  <cp:lastModifiedBy>DELL</cp:lastModifiedBy>
  <cp:revision>142</cp:revision>
  <cp:lastPrinted>2024-12-15T11:47:11Z</cp:lastPrinted>
  <dcterms:created xsi:type="dcterms:W3CDTF">2006-08-16T00:00:00Z</dcterms:created>
  <dcterms:modified xsi:type="dcterms:W3CDTF">2025-02-11T09:47:45Z</dcterms:modified>
  <dc:identifier>DAGYcyQivbc</dc:identifier>
</cp:coreProperties>
</file>