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368" r:id="rId3"/>
    <p:sldId id="377" r:id="rId4"/>
    <p:sldId id="374" r:id="rId5"/>
    <p:sldId id="348" r:id="rId6"/>
    <p:sldId id="370" r:id="rId7"/>
    <p:sldId id="345" r:id="rId8"/>
    <p:sldId id="361" r:id="rId9"/>
    <p:sldId id="346" r:id="rId10"/>
    <p:sldId id="347" r:id="rId11"/>
    <p:sldId id="350" r:id="rId12"/>
    <p:sldId id="356" r:id="rId13"/>
    <p:sldId id="358" r:id="rId14"/>
    <p:sldId id="360" r:id="rId15"/>
    <p:sldId id="364" r:id="rId16"/>
    <p:sldId id="363" r:id="rId17"/>
    <p:sldId id="375" r:id="rId18"/>
    <p:sldId id="369" r:id="rId19"/>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7B98366-F097-48B9-BB5B-DE84584EB15C}" v="26" dt="2024-10-07T17:49:09.29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72112" autoAdjust="0"/>
  </p:normalViewPr>
  <p:slideViewPr>
    <p:cSldViewPr snapToGrid="0">
      <p:cViewPr varScale="1">
        <p:scale>
          <a:sx n="87" d="100"/>
          <a:sy n="87" d="100"/>
        </p:scale>
        <p:origin x="150" y="60"/>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A5E005-6FA4-4833-A17C-D11EA95D46BE}" type="datetimeFigureOut">
              <a:rPr lang="fr-FR" smtClean="0"/>
              <a:t>26/02/2025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E70CD4-46A7-4CA5-A132-0117048EB853}" type="slidenum">
              <a:rPr lang="fr-FR" smtClean="0"/>
              <a:t>‹N°›</a:t>
            </a:fld>
            <a:endParaRPr lang="fr-FR"/>
          </a:p>
        </p:txBody>
      </p:sp>
    </p:spTree>
    <p:extLst>
      <p:ext uri="{BB962C8B-B14F-4D97-AF65-F5344CB8AC3E}">
        <p14:creationId xmlns:p14="http://schemas.microsoft.com/office/powerpoint/2010/main" val="30069659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BCE70CD4-46A7-4CA5-A132-0117048EB853}" type="slidenum">
              <a:rPr lang="fr-FR" smtClean="0"/>
              <a:t>1</a:t>
            </a:fld>
            <a:endParaRPr lang="fr-FR"/>
          </a:p>
        </p:txBody>
      </p:sp>
    </p:spTree>
    <p:extLst>
      <p:ext uri="{BB962C8B-B14F-4D97-AF65-F5344CB8AC3E}">
        <p14:creationId xmlns:p14="http://schemas.microsoft.com/office/powerpoint/2010/main" val="41404600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CE70CD4-46A7-4CA5-A132-0117048EB853}" type="slidenum">
              <a:rPr lang="fr-FR" smtClean="0"/>
              <a:t>14</a:t>
            </a:fld>
            <a:endParaRPr lang="fr-FR"/>
          </a:p>
        </p:txBody>
      </p:sp>
    </p:spTree>
    <p:extLst>
      <p:ext uri="{BB962C8B-B14F-4D97-AF65-F5344CB8AC3E}">
        <p14:creationId xmlns:p14="http://schemas.microsoft.com/office/powerpoint/2010/main" val="27465517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BCE70CD4-46A7-4CA5-A132-0117048EB853}" type="slidenum">
              <a:rPr lang="fr-FR" smtClean="0"/>
              <a:t>15</a:t>
            </a:fld>
            <a:endParaRPr lang="fr-FR"/>
          </a:p>
        </p:txBody>
      </p:sp>
    </p:spTree>
    <p:extLst>
      <p:ext uri="{BB962C8B-B14F-4D97-AF65-F5344CB8AC3E}">
        <p14:creationId xmlns:p14="http://schemas.microsoft.com/office/powerpoint/2010/main" val="21441227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BCE70CD4-46A7-4CA5-A132-0117048EB853}" type="slidenum">
              <a:rPr lang="fr-FR" smtClean="0"/>
              <a:t>16</a:t>
            </a:fld>
            <a:endParaRPr lang="fr-FR"/>
          </a:p>
        </p:txBody>
      </p:sp>
    </p:spTree>
    <p:extLst>
      <p:ext uri="{BB962C8B-B14F-4D97-AF65-F5344CB8AC3E}">
        <p14:creationId xmlns:p14="http://schemas.microsoft.com/office/powerpoint/2010/main" val="12554742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BCE70CD4-46A7-4CA5-A132-0117048EB853}" type="slidenum">
              <a:rPr lang="fr-FR" smtClean="0"/>
              <a:t>2</a:t>
            </a:fld>
            <a:endParaRPr lang="fr-FR"/>
          </a:p>
        </p:txBody>
      </p:sp>
    </p:spTree>
    <p:extLst>
      <p:ext uri="{BB962C8B-B14F-4D97-AF65-F5344CB8AC3E}">
        <p14:creationId xmlns:p14="http://schemas.microsoft.com/office/powerpoint/2010/main" val="24074509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CE70CD4-46A7-4CA5-A132-0117048EB853}" type="slidenum">
              <a:rPr lang="fr-FR" smtClean="0"/>
              <a:t>5</a:t>
            </a:fld>
            <a:endParaRPr lang="fr-FR"/>
          </a:p>
        </p:txBody>
      </p:sp>
    </p:spTree>
    <p:extLst>
      <p:ext uri="{BB962C8B-B14F-4D97-AF65-F5344CB8AC3E}">
        <p14:creationId xmlns:p14="http://schemas.microsoft.com/office/powerpoint/2010/main" val="35475728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BCE70CD4-46A7-4CA5-A132-0117048EB853}" type="slidenum">
              <a:rPr lang="fr-FR" smtClean="0"/>
              <a:t>6</a:t>
            </a:fld>
            <a:endParaRPr lang="fr-FR"/>
          </a:p>
        </p:txBody>
      </p:sp>
    </p:spTree>
    <p:extLst>
      <p:ext uri="{BB962C8B-B14F-4D97-AF65-F5344CB8AC3E}">
        <p14:creationId xmlns:p14="http://schemas.microsoft.com/office/powerpoint/2010/main" val="10446546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BCE70CD4-46A7-4CA5-A132-0117048EB853}" type="slidenum">
              <a:rPr lang="fr-FR" smtClean="0"/>
              <a:t>7</a:t>
            </a:fld>
            <a:endParaRPr lang="fr-FR"/>
          </a:p>
        </p:txBody>
      </p:sp>
    </p:spTree>
    <p:extLst>
      <p:ext uri="{BB962C8B-B14F-4D97-AF65-F5344CB8AC3E}">
        <p14:creationId xmlns:p14="http://schemas.microsoft.com/office/powerpoint/2010/main" val="11475527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CE70CD4-46A7-4CA5-A132-0117048EB853}" type="slidenum">
              <a:rPr lang="fr-FR" smtClean="0"/>
              <a:t>8</a:t>
            </a:fld>
            <a:endParaRPr lang="fr-FR"/>
          </a:p>
        </p:txBody>
      </p:sp>
    </p:spTree>
    <p:extLst>
      <p:ext uri="{BB962C8B-B14F-4D97-AF65-F5344CB8AC3E}">
        <p14:creationId xmlns:p14="http://schemas.microsoft.com/office/powerpoint/2010/main" val="11506165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CE70CD4-46A7-4CA5-A132-0117048EB853}" type="slidenum">
              <a:rPr lang="fr-FR" smtClean="0"/>
              <a:t>10</a:t>
            </a:fld>
            <a:endParaRPr lang="fr-FR"/>
          </a:p>
        </p:txBody>
      </p:sp>
    </p:spTree>
    <p:extLst>
      <p:ext uri="{BB962C8B-B14F-4D97-AF65-F5344CB8AC3E}">
        <p14:creationId xmlns:p14="http://schemas.microsoft.com/office/powerpoint/2010/main" val="17200812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BCE70CD4-46A7-4CA5-A132-0117048EB853}" type="slidenum">
              <a:rPr lang="fr-FR" smtClean="0"/>
              <a:t>12</a:t>
            </a:fld>
            <a:endParaRPr lang="fr-FR"/>
          </a:p>
        </p:txBody>
      </p:sp>
    </p:spTree>
    <p:extLst>
      <p:ext uri="{BB962C8B-B14F-4D97-AF65-F5344CB8AC3E}">
        <p14:creationId xmlns:p14="http://schemas.microsoft.com/office/powerpoint/2010/main" val="5661973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BCE70CD4-46A7-4CA5-A132-0117048EB853}" type="slidenum">
              <a:rPr lang="fr-FR" smtClean="0"/>
              <a:t>13</a:t>
            </a:fld>
            <a:endParaRPr lang="fr-FR"/>
          </a:p>
        </p:txBody>
      </p:sp>
    </p:spTree>
    <p:extLst>
      <p:ext uri="{BB962C8B-B14F-4D97-AF65-F5344CB8AC3E}">
        <p14:creationId xmlns:p14="http://schemas.microsoft.com/office/powerpoint/2010/main" val="20802553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2918CD9-3CEC-0ED3-6711-5C874BD07CEF}"/>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37E7AC85-CB2F-9C1A-ACBE-DEE8471902A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B1C1E165-A511-48F8-7E97-F8840D490C88}"/>
              </a:ext>
            </a:extLst>
          </p:cNvPr>
          <p:cNvSpPr>
            <a:spLocks noGrp="1"/>
          </p:cNvSpPr>
          <p:nvPr>
            <p:ph type="dt" sz="half" idx="10"/>
          </p:nvPr>
        </p:nvSpPr>
        <p:spPr/>
        <p:txBody>
          <a:bodyPr/>
          <a:lstStyle/>
          <a:p>
            <a:fld id="{C1419731-839F-4AE8-A18B-DCA546A7E986}" type="datetimeFigureOut">
              <a:rPr lang="fr-FR" smtClean="0"/>
              <a:t>26/02/2025</a:t>
            </a:fld>
            <a:endParaRPr lang="fr-FR"/>
          </a:p>
        </p:txBody>
      </p:sp>
      <p:sp>
        <p:nvSpPr>
          <p:cNvPr id="5" name="Espace réservé du pied de page 4">
            <a:extLst>
              <a:ext uri="{FF2B5EF4-FFF2-40B4-BE49-F238E27FC236}">
                <a16:creationId xmlns:a16="http://schemas.microsoft.com/office/drawing/2014/main" id="{FAFB4500-E7CF-A6ED-FD84-30A0054C4E03}"/>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5642AF7-4C05-CF52-03ED-465B97651A70}"/>
              </a:ext>
            </a:extLst>
          </p:cNvPr>
          <p:cNvSpPr>
            <a:spLocks noGrp="1"/>
          </p:cNvSpPr>
          <p:nvPr>
            <p:ph type="sldNum" sz="quarter" idx="12"/>
          </p:nvPr>
        </p:nvSpPr>
        <p:spPr/>
        <p:txBody>
          <a:bodyPr/>
          <a:lstStyle/>
          <a:p>
            <a:fld id="{BFF70F62-468F-42EA-BF1C-D2A4D6B59DE0}" type="slidenum">
              <a:rPr lang="fr-FR" smtClean="0"/>
              <a:t>‹N°›</a:t>
            </a:fld>
            <a:endParaRPr lang="fr-FR"/>
          </a:p>
        </p:txBody>
      </p:sp>
    </p:spTree>
    <p:extLst>
      <p:ext uri="{BB962C8B-B14F-4D97-AF65-F5344CB8AC3E}">
        <p14:creationId xmlns:p14="http://schemas.microsoft.com/office/powerpoint/2010/main" val="10000115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17F23ED-73E0-2537-D7BD-0B6F13012379}"/>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D3E0AFD9-7D10-09DD-B097-9248E882A3AF}"/>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EE6DDDAA-8044-919C-C9E3-433D3982740A}"/>
              </a:ext>
            </a:extLst>
          </p:cNvPr>
          <p:cNvSpPr>
            <a:spLocks noGrp="1"/>
          </p:cNvSpPr>
          <p:nvPr>
            <p:ph type="dt" sz="half" idx="10"/>
          </p:nvPr>
        </p:nvSpPr>
        <p:spPr/>
        <p:txBody>
          <a:bodyPr/>
          <a:lstStyle/>
          <a:p>
            <a:fld id="{C1419731-839F-4AE8-A18B-DCA546A7E986}" type="datetimeFigureOut">
              <a:rPr lang="fr-FR" smtClean="0"/>
              <a:t>26/02/2025</a:t>
            </a:fld>
            <a:endParaRPr lang="fr-FR"/>
          </a:p>
        </p:txBody>
      </p:sp>
      <p:sp>
        <p:nvSpPr>
          <p:cNvPr id="5" name="Espace réservé du pied de page 4">
            <a:extLst>
              <a:ext uri="{FF2B5EF4-FFF2-40B4-BE49-F238E27FC236}">
                <a16:creationId xmlns:a16="http://schemas.microsoft.com/office/drawing/2014/main" id="{DB3D6DBA-D6E9-8A9E-5832-801451EC2E43}"/>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27C15E5B-C81B-1132-044D-FB00DABE31D0}"/>
              </a:ext>
            </a:extLst>
          </p:cNvPr>
          <p:cNvSpPr>
            <a:spLocks noGrp="1"/>
          </p:cNvSpPr>
          <p:nvPr>
            <p:ph type="sldNum" sz="quarter" idx="12"/>
          </p:nvPr>
        </p:nvSpPr>
        <p:spPr/>
        <p:txBody>
          <a:bodyPr/>
          <a:lstStyle/>
          <a:p>
            <a:fld id="{BFF70F62-468F-42EA-BF1C-D2A4D6B59DE0}" type="slidenum">
              <a:rPr lang="fr-FR" smtClean="0"/>
              <a:t>‹N°›</a:t>
            </a:fld>
            <a:endParaRPr lang="fr-FR"/>
          </a:p>
        </p:txBody>
      </p:sp>
    </p:spTree>
    <p:extLst>
      <p:ext uri="{BB962C8B-B14F-4D97-AF65-F5344CB8AC3E}">
        <p14:creationId xmlns:p14="http://schemas.microsoft.com/office/powerpoint/2010/main" val="22943576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323E9104-6E40-78FB-FB8B-F8256D7759E3}"/>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55E18FD9-3D7D-5811-6B39-3D7E7A801C11}"/>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580D91F-4884-21D3-2E18-C376B9D58F1C}"/>
              </a:ext>
            </a:extLst>
          </p:cNvPr>
          <p:cNvSpPr>
            <a:spLocks noGrp="1"/>
          </p:cNvSpPr>
          <p:nvPr>
            <p:ph type="dt" sz="half" idx="10"/>
          </p:nvPr>
        </p:nvSpPr>
        <p:spPr/>
        <p:txBody>
          <a:bodyPr/>
          <a:lstStyle/>
          <a:p>
            <a:fld id="{C1419731-839F-4AE8-A18B-DCA546A7E986}" type="datetimeFigureOut">
              <a:rPr lang="fr-FR" smtClean="0"/>
              <a:t>26/02/2025</a:t>
            </a:fld>
            <a:endParaRPr lang="fr-FR"/>
          </a:p>
        </p:txBody>
      </p:sp>
      <p:sp>
        <p:nvSpPr>
          <p:cNvPr id="5" name="Espace réservé du pied de page 4">
            <a:extLst>
              <a:ext uri="{FF2B5EF4-FFF2-40B4-BE49-F238E27FC236}">
                <a16:creationId xmlns:a16="http://schemas.microsoft.com/office/drawing/2014/main" id="{174199F8-6E81-0E9F-F167-DC63C8447957}"/>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6435719-64EB-C85E-6088-158EF537A0DD}"/>
              </a:ext>
            </a:extLst>
          </p:cNvPr>
          <p:cNvSpPr>
            <a:spLocks noGrp="1"/>
          </p:cNvSpPr>
          <p:nvPr>
            <p:ph type="sldNum" sz="quarter" idx="12"/>
          </p:nvPr>
        </p:nvSpPr>
        <p:spPr/>
        <p:txBody>
          <a:bodyPr/>
          <a:lstStyle/>
          <a:p>
            <a:fld id="{BFF70F62-468F-42EA-BF1C-D2A4D6B59DE0}" type="slidenum">
              <a:rPr lang="fr-FR" smtClean="0"/>
              <a:t>‹N°›</a:t>
            </a:fld>
            <a:endParaRPr lang="fr-FR"/>
          </a:p>
        </p:txBody>
      </p:sp>
    </p:spTree>
    <p:extLst>
      <p:ext uri="{BB962C8B-B14F-4D97-AF65-F5344CB8AC3E}">
        <p14:creationId xmlns:p14="http://schemas.microsoft.com/office/powerpoint/2010/main" val="39775849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DE4BE0-40EE-F546-B3C4-E024CFA2FEA3}"/>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30C97055-7556-DE5A-1F4B-D6EF4D4F8283}"/>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D4EB71DD-DEA7-03E8-64A8-764DB99E27FF}"/>
              </a:ext>
            </a:extLst>
          </p:cNvPr>
          <p:cNvSpPr>
            <a:spLocks noGrp="1"/>
          </p:cNvSpPr>
          <p:nvPr>
            <p:ph type="dt" sz="half" idx="10"/>
          </p:nvPr>
        </p:nvSpPr>
        <p:spPr/>
        <p:txBody>
          <a:bodyPr/>
          <a:lstStyle/>
          <a:p>
            <a:fld id="{C1419731-839F-4AE8-A18B-DCA546A7E986}" type="datetimeFigureOut">
              <a:rPr lang="fr-FR" smtClean="0"/>
              <a:t>26/02/2025</a:t>
            </a:fld>
            <a:endParaRPr lang="fr-FR"/>
          </a:p>
        </p:txBody>
      </p:sp>
      <p:sp>
        <p:nvSpPr>
          <p:cNvPr id="5" name="Espace réservé du pied de page 4">
            <a:extLst>
              <a:ext uri="{FF2B5EF4-FFF2-40B4-BE49-F238E27FC236}">
                <a16:creationId xmlns:a16="http://schemas.microsoft.com/office/drawing/2014/main" id="{DBCFE0FF-F68D-BFF9-8DEB-8167FC5567B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D3BE87EC-AF61-C68C-DD15-7994730C8566}"/>
              </a:ext>
            </a:extLst>
          </p:cNvPr>
          <p:cNvSpPr>
            <a:spLocks noGrp="1"/>
          </p:cNvSpPr>
          <p:nvPr>
            <p:ph type="sldNum" sz="quarter" idx="12"/>
          </p:nvPr>
        </p:nvSpPr>
        <p:spPr/>
        <p:txBody>
          <a:bodyPr/>
          <a:lstStyle/>
          <a:p>
            <a:fld id="{BFF70F62-468F-42EA-BF1C-D2A4D6B59DE0}" type="slidenum">
              <a:rPr lang="fr-FR" smtClean="0"/>
              <a:t>‹N°›</a:t>
            </a:fld>
            <a:endParaRPr lang="fr-FR"/>
          </a:p>
        </p:txBody>
      </p:sp>
    </p:spTree>
    <p:extLst>
      <p:ext uri="{BB962C8B-B14F-4D97-AF65-F5344CB8AC3E}">
        <p14:creationId xmlns:p14="http://schemas.microsoft.com/office/powerpoint/2010/main" val="36377907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3D6F4AD-31DF-FD04-E88A-26927A9062BA}"/>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970F4BAD-9462-9C85-A60F-87B477F5EC0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4C8DA9DA-3131-21FC-8FAE-F738877D57A7}"/>
              </a:ext>
            </a:extLst>
          </p:cNvPr>
          <p:cNvSpPr>
            <a:spLocks noGrp="1"/>
          </p:cNvSpPr>
          <p:nvPr>
            <p:ph type="dt" sz="half" idx="10"/>
          </p:nvPr>
        </p:nvSpPr>
        <p:spPr/>
        <p:txBody>
          <a:bodyPr/>
          <a:lstStyle/>
          <a:p>
            <a:fld id="{C1419731-839F-4AE8-A18B-DCA546A7E986}" type="datetimeFigureOut">
              <a:rPr lang="fr-FR" smtClean="0"/>
              <a:t>26/02/2025</a:t>
            </a:fld>
            <a:endParaRPr lang="fr-FR"/>
          </a:p>
        </p:txBody>
      </p:sp>
      <p:sp>
        <p:nvSpPr>
          <p:cNvPr id="5" name="Espace réservé du pied de page 4">
            <a:extLst>
              <a:ext uri="{FF2B5EF4-FFF2-40B4-BE49-F238E27FC236}">
                <a16:creationId xmlns:a16="http://schemas.microsoft.com/office/drawing/2014/main" id="{3E8E65B6-FA32-A05B-B984-A629A18720D8}"/>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E09907C4-8A07-0A92-F765-4D096551F6D3}"/>
              </a:ext>
            </a:extLst>
          </p:cNvPr>
          <p:cNvSpPr>
            <a:spLocks noGrp="1"/>
          </p:cNvSpPr>
          <p:nvPr>
            <p:ph type="sldNum" sz="quarter" idx="12"/>
          </p:nvPr>
        </p:nvSpPr>
        <p:spPr/>
        <p:txBody>
          <a:bodyPr/>
          <a:lstStyle/>
          <a:p>
            <a:fld id="{BFF70F62-468F-42EA-BF1C-D2A4D6B59DE0}" type="slidenum">
              <a:rPr lang="fr-FR" smtClean="0"/>
              <a:t>‹N°›</a:t>
            </a:fld>
            <a:endParaRPr lang="fr-FR"/>
          </a:p>
        </p:txBody>
      </p:sp>
    </p:spTree>
    <p:extLst>
      <p:ext uri="{BB962C8B-B14F-4D97-AF65-F5344CB8AC3E}">
        <p14:creationId xmlns:p14="http://schemas.microsoft.com/office/powerpoint/2010/main" val="590996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AC80959-54C4-F933-678E-AE34E81696CC}"/>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4D5012BB-949A-7FBF-3D82-50486DC1638A}"/>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960D1024-D32E-28B8-92FE-F7E3A85517A2}"/>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37A05E4C-D874-7CB1-0143-2E8E408E3850}"/>
              </a:ext>
            </a:extLst>
          </p:cNvPr>
          <p:cNvSpPr>
            <a:spLocks noGrp="1"/>
          </p:cNvSpPr>
          <p:nvPr>
            <p:ph type="dt" sz="half" idx="10"/>
          </p:nvPr>
        </p:nvSpPr>
        <p:spPr/>
        <p:txBody>
          <a:bodyPr/>
          <a:lstStyle/>
          <a:p>
            <a:fld id="{C1419731-839F-4AE8-A18B-DCA546A7E986}" type="datetimeFigureOut">
              <a:rPr lang="fr-FR" smtClean="0"/>
              <a:t>26/02/2025</a:t>
            </a:fld>
            <a:endParaRPr lang="fr-FR"/>
          </a:p>
        </p:txBody>
      </p:sp>
      <p:sp>
        <p:nvSpPr>
          <p:cNvPr id="6" name="Espace réservé du pied de page 5">
            <a:extLst>
              <a:ext uri="{FF2B5EF4-FFF2-40B4-BE49-F238E27FC236}">
                <a16:creationId xmlns:a16="http://schemas.microsoft.com/office/drawing/2014/main" id="{16279A8A-0882-0688-BA88-738D07F725A1}"/>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5090218A-578D-0ABD-3DBD-9BB998584C65}"/>
              </a:ext>
            </a:extLst>
          </p:cNvPr>
          <p:cNvSpPr>
            <a:spLocks noGrp="1"/>
          </p:cNvSpPr>
          <p:nvPr>
            <p:ph type="sldNum" sz="quarter" idx="12"/>
          </p:nvPr>
        </p:nvSpPr>
        <p:spPr/>
        <p:txBody>
          <a:bodyPr/>
          <a:lstStyle/>
          <a:p>
            <a:fld id="{BFF70F62-468F-42EA-BF1C-D2A4D6B59DE0}" type="slidenum">
              <a:rPr lang="fr-FR" smtClean="0"/>
              <a:t>‹N°›</a:t>
            </a:fld>
            <a:endParaRPr lang="fr-FR"/>
          </a:p>
        </p:txBody>
      </p:sp>
    </p:spTree>
    <p:extLst>
      <p:ext uri="{BB962C8B-B14F-4D97-AF65-F5344CB8AC3E}">
        <p14:creationId xmlns:p14="http://schemas.microsoft.com/office/powerpoint/2010/main" val="42804959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F26ECF7-2204-4D49-122D-33AB515580CA}"/>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1452A093-F9D3-3298-F4BD-E0812D586FC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82739363-068A-25E1-BA3B-35BB54EB1EBC}"/>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F4FEB0CA-55D1-750C-7E8D-E60B8489D7E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841F2C32-DA9C-51C3-E36C-3BDCD7E39255}"/>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FCC01C92-0C4A-A026-3A3A-9B01D9C012CB}"/>
              </a:ext>
            </a:extLst>
          </p:cNvPr>
          <p:cNvSpPr>
            <a:spLocks noGrp="1"/>
          </p:cNvSpPr>
          <p:nvPr>
            <p:ph type="dt" sz="half" idx="10"/>
          </p:nvPr>
        </p:nvSpPr>
        <p:spPr/>
        <p:txBody>
          <a:bodyPr/>
          <a:lstStyle/>
          <a:p>
            <a:fld id="{C1419731-839F-4AE8-A18B-DCA546A7E986}" type="datetimeFigureOut">
              <a:rPr lang="fr-FR" smtClean="0"/>
              <a:t>26/02/2025</a:t>
            </a:fld>
            <a:endParaRPr lang="fr-FR"/>
          </a:p>
        </p:txBody>
      </p:sp>
      <p:sp>
        <p:nvSpPr>
          <p:cNvPr id="8" name="Espace réservé du pied de page 7">
            <a:extLst>
              <a:ext uri="{FF2B5EF4-FFF2-40B4-BE49-F238E27FC236}">
                <a16:creationId xmlns:a16="http://schemas.microsoft.com/office/drawing/2014/main" id="{C85F6EDF-84A4-1062-E99E-57890D37BA2C}"/>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228C1E43-CAAD-60FE-2386-7B845CE4D073}"/>
              </a:ext>
            </a:extLst>
          </p:cNvPr>
          <p:cNvSpPr>
            <a:spLocks noGrp="1"/>
          </p:cNvSpPr>
          <p:nvPr>
            <p:ph type="sldNum" sz="quarter" idx="12"/>
          </p:nvPr>
        </p:nvSpPr>
        <p:spPr/>
        <p:txBody>
          <a:bodyPr/>
          <a:lstStyle/>
          <a:p>
            <a:fld id="{BFF70F62-468F-42EA-BF1C-D2A4D6B59DE0}" type="slidenum">
              <a:rPr lang="fr-FR" smtClean="0"/>
              <a:t>‹N°›</a:t>
            </a:fld>
            <a:endParaRPr lang="fr-FR"/>
          </a:p>
        </p:txBody>
      </p:sp>
    </p:spTree>
    <p:extLst>
      <p:ext uri="{BB962C8B-B14F-4D97-AF65-F5344CB8AC3E}">
        <p14:creationId xmlns:p14="http://schemas.microsoft.com/office/powerpoint/2010/main" val="14207341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BE974AE-7F29-2BF8-67EA-20C50151BFA6}"/>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D44D1E2F-A86A-CC84-7CBA-639F0F1FBDC1}"/>
              </a:ext>
            </a:extLst>
          </p:cNvPr>
          <p:cNvSpPr>
            <a:spLocks noGrp="1"/>
          </p:cNvSpPr>
          <p:nvPr>
            <p:ph type="dt" sz="half" idx="10"/>
          </p:nvPr>
        </p:nvSpPr>
        <p:spPr/>
        <p:txBody>
          <a:bodyPr/>
          <a:lstStyle/>
          <a:p>
            <a:fld id="{C1419731-839F-4AE8-A18B-DCA546A7E986}" type="datetimeFigureOut">
              <a:rPr lang="fr-FR" smtClean="0"/>
              <a:t>26/02/2025</a:t>
            </a:fld>
            <a:endParaRPr lang="fr-FR"/>
          </a:p>
        </p:txBody>
      </p:sp>
      <p:sp>
        <p:nvSpPr>
          <p:cNvPr id="4" name="Espace réservé du pied de page 3">
            <a:extLst>
              <a:ext uri="{FF2B5EF4-FFF2-40B4-BE49-F238E27FC236}">
                <a16:creationId xmlns:a16="http://schemas.microsoft.com/office/drawing/2014/main" id="{EB89CDB4-DF32-0363-81D7-4F45033C8FE0}"/>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5B22D0D7-8C9A-9727-04C2-9053B49F33D6}"/>
              </a:ext>
            </a:extLst>
          </p:cNvPr>
          <p:cNvSpPr>
            <a:spLocks noGrp="1"/>
          </p:cNvSpPr>
          <p:nvPr>
            <p:ph type="sldNum" sz="quarter" idx="12"/>
          </p:nvPr>
        </p:nvSpPr>
        <p:spPr/>
        <p:txBody>
          <a:bodyPr/>
          <a:lstStyle/>
          <a:p>
            <a:fld id="{BFF70F62-468F-42EA-BF1C-D2A4D6B59DE0}" type="slidenum">
              <a:rPr lang="fr-FR" smtClean="0"/>
              <a:t>‹N°›</a:t>
            </a:fld>
            <a:endParaRPr lang="fr-FR"/>
          </a:p>
        </p:txBody>
      </p:sp>
    </p:spTree>
    <p:extLst>
      <p:ext uri="{BB962C8B-B14F-4D97-AF65-F5344CB8AC3E}">
        <p14:creationId xmlns:p14="http://schemas.microsoft.com/office/powerpoint/2010/main" val="4905512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372C636B-E5BA-7AAD-C54F-40A6A8CED015}"/>
              </a:ext>
            </a:extLst>
          </p:cNvPr>
          <p:cNvSpPr>
            <a:spLocks noGrp="1"/>
          </p:cNvSpPr>
          <p:nvPr>
            <p:ph type="dt" sz="half" idx="10"/>
          </p:nvPr>
        </p:nvSpPr>
        <p:spPr/>
        <p:txBody>
          <a:bodyPr/>
          <a:lstStyle/>
          <a:p>
            <a:fld id="{C1419731-839F-4AE8-A18B-DCA546A7E986}" type="datetimeFigureOut">
              <a:rPr lang="fr-FR" smtClean="0"/>
              <a:t>26/02/2025</a:t>
            </a:fld>
            <a:endParaRPr lang="fr-FR"/>
          </a:p>
        </p:txBody>
      </p:sp>
      <p:sp>
        <p:nvSpPr>
          <p:cNvPr id="3" name="Espace réservé du pied de page 2">
            <a:extLst>
              <a:ext uri="{FF2B5EF4-FFF2-40B4-BE49-F238E27FC236}">
                <a16:creationId xmlns:a16="http://schemas.microsoft.com/office/drawing/2014/main" id="{C8F922CB-F570-7BD8-C165-D36C9778B3C5}"/>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7B34EE51-8999-A348-AB13-F328581F4BC0}"/>
              </a:ext>
            </a:extLst>
          </p:cNvPr>
          <p:cNvSpPr>
            <a:spLocks noGrp="1"/>
          </p:cNvSpPr>
          <p:nvPr>
            <p:ph type="sldNum" sz="quarter" idx="12"/>
          </p:nvPr>
        </p:nvSpPr>
        <p:spPr/>
        <p:txBody>
          <a:bodyPr/>
          <a:lstStyle/>
          <a:p>
            <a:fld id="{BFF70F62-468F-42EA-BF1C-D2A4D6B59DE0}" type="slidenum">
              <a:rPr lang="fr-FR" smtClean="0"/>
              <a:t>‹N°›</a:t>
            </a:fld>
            <a:endParaRPr lang="fr-FR"/>
          </a:p>
        </p:txBody>
      </p:sp>
    </p:spTree>
    <p:extLst>
      <p:ext uri="{BB962C8B-B14F-4D97-AF65-F5344CB8AC3E}">
        <p14:creationId xmlns:p14="http://schemas.microsoft.com/office/powerpoint/2010/main" val="3516873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451334B-98E6-DCB6-328E-17A422FD796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D5935009-AD9C-E73D-2B3A-14FD8C77C42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BC8B02CF-0A3C-5BAD-C217-89C13A3EED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E6D4B11D-5057-62BB-400B-D5CB20122140}"/>
              </a:ext>
            </a:extLst>
          </p:cNvPr>
          <p:cNvSpPr>
            <a:spLocks noGrp="1"/>
          </p:cNvSpPr>
          <p:nvPr>
            <p:ph type="dt" sz="half" idx="10"/>
          </p:nvPr>
        </p:nvSpPr>
        <p:spPr/>
        <p:txBody>
          <a:bodyPr/>
          <a:lstStyle/>
          <a:p>
            <a:fld id="{C1419731-839F-4AE8-A18B-DCA546A7E986}" type="datetimeFigureOut">
              <a:rPr lang="fr-FR" smtClean="0"/>
              <a:t>26/02/2025</a:t>
            </a:fld>
            <a:endParaRPr lang="fr-FR"/>
          </a:p>
        </p:txBody>
      </p:sp>
      <p:sp>
        <p:nvSpPr>
          <p:cNvPr id="6" name="Espace réservé du pied de page 5">
            <a:extLst>
              <a:ext uri="{FF2B5EF4-FFF2-40B4-BE49-F238E27FC236}">
                <a16:creationId xmlns:a16="http://schemas.microsoft.com/office/drawing/2014/main" id="{7C446565-C83D-307F-1A9B-B6A8272D81C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59A247BF-5850-88FE-5FEF-D01EF32136DD}"/>
              </a:ext>
            </a:extLst>
          </p:cNvPr>
          <p:cNvSpPr>
            <a:spLocks noGrp="1"/>
          </p:cNvSpPr>
          <p:nvPr>
            <p:ph type="sldNum" sz="quarter" idx="12"/>
          </p:nvPr>
        </p:nvSpPr>
        <p:spPr/>
        <p:txBody>
          <a:bodyPr/>
          <a:lstStyle/>
          <a:p>
            <a:fld id="{BFF70F62-468F-42EA-BF1C-D2A4D6B59DE0}" type="slidenum">
              <a:rPr lang="fr-FR" smtClean="0"/>
              <a:t>‹N°›</a:t>
            </a:fld>
            <a:endParaRPr lang="fr-FR"/>
          </a:p>
        </p:txBody>
      </p:sp>
    </p:spTree>
    <p:extLst>
      <p:ext uri="{BB962C8B-B14F-4D97-AF65-F5344CB8AC3E}">
        <p14:creationId xmlns:p14="http://schemas.microsoft.com/office/powerpoint/2010/main" val="15810679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94F706-E299-AD3F-EF9E-3ED9BD0167A6}"/>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58635B98-F1F0-34AC-8AB4-0DD62AD36CA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BA74FD83-9247-4454-FB04-43B01190AE7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B688D3A9-C8AA-A290-AD94-4D3AE5133464}"/>
              </a:ext>
            </a:extLst>
          </p:cNvPr>
          <p:cNvSpPr>
            <a:spLocks noGrp="1"/>
          </p:cNvSpPr>
          <p:nvPr>
            <p:ph type="dt" sz="half" idx="10"/>
          </p:nvPr>
        </p:nvSpPr>
        <p:spPr/>
        <p:txBody>
          <a:bodyPr/>
          <a:lstStyle/>
          <a:p>
            <a:fld id="{C1419731-839F-4AE8-A18B-DCA546A7E986}" type="datetimeFigureOut">
              <a:rPr lang="fr-FR" smtClean="0"/>
              <a:t>26/02/2025</a:t>
            </a:fld>
            <a:endParaRPr lang="fr-FR"/>
          </a:p>
        </p:txBody>
      </p:sp>
      <p:sp>
        <p:nvSpPr>
          <p:cNvPr id="6" name="Espace réservé du pied de page 5">
            <a:extLst>
              <a:ext uri="{FF2B5EF4-FFF2-40B4-BE49-F238E27FC236}">
                <a16:creationId xmlns:a16="http://schemas.microsoft.com/office/drawing/2014/main" id="{5E514C98-BCAB-9EB9-22B3-EA744C2F55DE}"/>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B87AE59E-4F4E-0BDA-26DE-A53E057EFC38}"/>
              </a:ext>
            </a:extLst>
          </p:cNvPr>
          <p:cNvSpPr>
            <a:spLocks noGrp="1"/>
          </p:cNvSpPr>
          <p:nvPr>
            <p:ph type="sldNum" sz="quarter" idx="12"/>
          </p:nvPr>
        </p:nvSpPr>
        <p:spPr/>
        <p:txBody>
          <a:bodyPr/>
          <a:lstStyle/>
          <a:p>
            <a:fld id="{BFF70F62-468F-42EA-BF1C-D2A4D6B59DE0}" type="slidenum">
              <a:rPr lang="fr-FR" smtClean="0"/>
              <a:t>‹N°›</a:t>
            </a:fld>
            <a:endParaRPr lang="fr-FR"/>
          </a:p>
        </p:txBody>
      </p:sp>
    </p:spTree>
    <p:extLst>
      <p:ext uri="{BB962C8B-B14F-4D97-AF65-F5344CB8AC3E}">
        <p14:creationId xmlns:p14="http://schemas.microsoft.com/office/powerpoint/2010/main" val="40066205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28EFBC44-DE0F-FC73-48AB-DC1AA20D96D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93483B10-23DF-5474-CDA8-5DD121B86B2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C4EB6226-E326-FC33-6511-960D306DA19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419731-839F-4AE8-A18B-DCA546A7E986}" type="datetimeFigureOut">
              <a:rPr lang="fr-FR" smtClean="0"/>
              <a:t>26/02/2025</a:t>
            </a:fld>
            <a:endParaRPr lang="fr-FR"/>
          </a:p>
        </p:txBody>
      </p:sp>
      <p:sp>
        <p:nvSpPr>
          <p:cNvPr id="5" name="Espace réservé du pied de page 4">
            <a:extLst>
              <a:ext uri="{FF2B5EF4-FFF2-40B4-BE49-F238E27FC236}">
                <a16:creationId xmlns:a16="http://schemas.microsoft.com/office/drawing/2014/main" id="{8EDC48D9-A47A-CD75-3621-64FC79A1B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9A34A86F-E992-9F1C-285C-1B5B8DA089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F70F62-468F-42EA-BF1C-D2A4D6B59DE0}" type="slidenum">
              <a:rPr lang="fr-FR" smtClean="0"/>
              <a:t>‹N°›</a:t>
            </a:fld>
            <a:endParaRPr lang="fr-FR"/>
          </a:p>
        </p:txBody>
      </p:sp>
    </p:spTree>
    <p:extLst>
      <p:ext uri="{BB962C8B-B14F-4D97-AF65-F5344CB8AC3E}">
        <p14:creationId xmlns:p14="http://schemas.microsoft.com/office/powerpoint/2010/main" val="11000362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au.int/sites/default/files/documents/38507-doc-DTS_for_Africa_2020-2030_French.pdf"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au.int/sites/default/files/treaties/29560-treaty-0048_-_african_union_convention_on_cyber_security_and_personal_data_protection_f.pdf" TargetMode="External"/><Relationship Id="rId2" Type="http://schemas.openxmlformats.org/officeDocument/2006/relationships/hyperlink" Target="https://www.bilaterals.org/IMG/pdf/afcfta_digital_trade_protocol_-_9_february_2024_draft.pdf" TargetMode="External"/><Relationship Id="rId1" Type="http://schemas.openxmlformats.org/officeDocument/2006/relationships/slideLayout" Target="../slideLayouts/slideLayout2.xml"/><Relationship Id="rId4" Type="http://schemas.openxmlformats.org/officeDocument/2006/relationships/hyperlink" Target="https://au.int/sites/default/files/documents/38507-doc-DTS_for_Africa_2020-2030_French.pdf"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5C55F0BA-7D8B-4753-AB68-D54E59A24A9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p:cNvSpPr>
            <a:spLocks noGrp="1"/>
          </p:cNvSpPr>
          <p:nvPr>
            <p:ph type="ctrTitle"/>
          </p:nvPr>
        </p:nvSpPr>
        <p:spPr>
          <a:xfrm>
            <a:off x="457199" y="5822140"/>
            <a:ext cx="11032762" cy="950640"/>
          </a:xfrm>
          <a:noFill/>
        </p:spPr>
        <p:txBody>
          <a:bodyPr vert="horz" lIns="91440" tIns="45720" rIns="91440" bIns="45720" rtlCol="0" anchor="b">
            <a:noAutofit/>
          </a:bodyPr>
          <a:lstStyle/>
          <a:p>
            <a:r>
              <a:rPr lang="fr-FR" sz="2800" b="1" dirty="0">
                <a:solidFill>
                  <a:schemeClr val="accent1">
                    <a:lumMod val="75000"/>
                  </a:schemeClr>
                </a:solidFill>
                <a:latin typeface="+mn-lt"/>
              </a:rPr>
              <a:t/>
            </a:r>
            <a:br>
              <a:rPr lang="fr-FR" sz="2800" b="1" dirty="0">
                <a:solidFill>
                  <a:schemeClr val="accent1">
                    <a:lumMod val="75000"/>
                  </a:schemeClr>
                </a:solidFill>
                <a:latin typeface="+mn-lt"/>
              </a:rPr>
            </a:br>
            <a:r>
              <a:rPr lang="fr-FR" sz="2800" b="1" dirty="0">
                <a:solidFill>
                  <a:schemeClr val="accent1">
                    <a:lumMod val="75000"/>
                  </a:schemeClr>
                </a:solidFill>
                <a:latin typeface="+mn-lt"/>
              </a:rPr>
              <a:t/>
            </a:r>
            <a:br>
              <a:rPr lang="fr-FR" sz="2800" b="1" dirty="0">
                <a:solidFill>
                  <a:schemeClr val="accent1">
                    <a:lumMod val="75000"/>
                  </a:schemeClr>
                </a:solidFill>
                <a:latin typeface="+mn-lt"/>
              </a:rPr>
            </a:br>
            <a:r>
              <a:rPr lang="fr-FR" sz="2800" b="1" dirty="0">
                <a:solidFill>
                  <a:schemeClr val="accent1">
                    <a:lumMod val="75000"/>
                  </a:schemeClr>
                </a:solidFill>
                <a:latin typeface="+mn-lt"/>
              </a:rPr>
              <a:t> </a:t>
            </a:r>
            <a:br>
              <a:rPr lang="fr-FR" sz="2800" b="1" dirty="0">
                <a:solidFill>
                  <a:schemeClr val="accent1">
                    <a:lumMod val="75000"/>
                  </a:schemeClr>
                </a:solidFill>
                <a:latin typeface="+mn-lt"/>
              </a:rPr>
            </a:br>
            <a:r>
              <a:rPr lang="fr-FR" sz="2800" b="1" dirty="0">
                <a:solidFill>
                  <a:schemeClr val="accent1">
                    <a:lumMod val="75000"/>
                  </a:schemeClr>
                </a:solidFill>
                <a:latin typeface="+mn-lt"/>
              </a:rPr>
              <a:t/>
            </a:r>
            <a:br>
              <a:rPr lang="fr-FR" sz="2800" b="1" dirty="0">
                <a:solidFill>
                  <a:schemeClr val="accent1">
                    <a:lumMod val="75000"/>
                  </a:schemeClr>
                </a:solidFill>
                <a:latin typeface="+mn-lt"/>
              </a:rPr>
            </a:br>
            <a:r>
              <a:rPr lang="fr-FR" sz="2800" b="1" dirty="0">
                <a:solidFill>
                  <a:schemeClr val="accent1">
                    <a:lumMod val="75000"/>
                  </a:schemeClr>
                </a:solidFill>
                <a:latin typeface="+mn-lt"/>
              </a:rPr>
              <a:t/>
            </a:r>
            <a:br>
              <a:rPr lang="fr-FR" sz="2800" b="1" dirty="0">
                <a:solidFill>
                  <a:schemeClr val="accent1">
                    <a:lumMod val="75000"/>
                  </a:schemeClr>
                </a:solidFill>
                <a:latin typeface="+mn-lt"/>
              </a:rPr>
            </a:br>
            <a:r>
              <a:rPr lang="fr-FR" sz="2800" b="1" dirty="0">
                <a:solidFill>
                  <a:schemeClr val="accent1">
                    <a:lumMod val="75000"/>
                  </a:schemeClr>
                </a:solidFill>
                <a:latin typeface="+mn-lt"/>
              </a:rPr>
              <a:t/>
            </a:r>
            <a:br>
              <a:rPr lang="fr-FR" sz="2800" b="1" dirty="0">
                <a:solidFill>
                  <a:schemeClr val="accent1">
                    <a:lumMod val="75000"/>
                  </a:schemeClr>
                </a:solidFill>
                <a:latin typeface="+mn-lt"/>
              </a:rPr>
            </a:br>
            <a:r>
              <a:rPr lang="fr-FR" sz="2400" b="1" dirty="0">
                <a:solidFill>
                  <a:schemeClr val="accent1">
                    <a:lumMod val="75000"/>
                  </a:schemeClr>
                </a:solidFill>
              </a:rPr>
              <a:t>Mécanismes émergents de gouvernance </a:t>
            </a:r>
            <a:r>
              <a:rPr lang="fr-FR" sz="2400" b="1" dirty="0" smtClean="0">
                <a:solidFill>
                  <a:schemeClr val="accent1">
                    <a:lumMod val="75000"/>
                  </a:schemeClr>
                </a:solidFill>
              </a:rPr>
              <a:t>sur </a:t>
            </a:r>
            <a:r>
              <a:rPr lang="fr-FR" sz="2400" b="1" dirty="0">
                <a:solidFill>
                  <a:schemeClr val="accent1">
                    <a:lumMod val="75000"/>
                  </a:schemeClr>
                </a:solidFill>
              </a:rPr>
              <a:t>l’IA en </a:t>
            </a:r>
            <a:r>
              <a:rPr lang="fr-FR" sz="2400" b="1" dirty="0" smtClean="0">
                <a:solidFill>
                  <a:schemeClr val="accent1">
                    <a:lumMod val="75000"/>
                  </a:schemeClr>
                </a:solidFill>
              </a:rPr>
              <a:t>Afrique et dans le monde</a:t>
            </a:r>
            <a:r>
              <a:rPr lang="en-US" sz="2400" b="1" dirty="0"/>
              <a:t/>
            </a:r>
            <a:br>
              <a:rPr lang="en-US" sz="2400" b="1" dirty="0"/>
            </a:br>
            <a:r>
              <a:rPr lang="en-US" sz="2400" b="1" dirty="0"/>
              <a:t>Jean </a:t>
            </a:r>
            <a:r>
              <a:rPr lang="en-US" sz="2400" b="1" dirty="0" err="1"/>
              <a:t>Aloise</a:t>
            </a:r>
            <a:r>
              <a:rPr lang="en-US" sz="2400" b="1" dirty="0"/>
              <a:t> </a:t>
            </a:r>
            <a:r>
              <a:rPr lang="en-US" sz="2400" b="1" dirty="0" err="1"/>
              <a:t>Ndiaye</a:t>
            </a:r>
            <a:endParaRPr lang="en-US" sz="2400" b="1" dirty="0"/>
          </a:p>
        </p:txBody>
      </p:sp>
      <p:sp>
        <p:nvSpPr>
          <p:cNvPr id="6" name="ZoneTexte 5">
            <a:extLst>
              <a:ext uri="{FF2B5EF4-FFF2-40B4-BE49-F238E27FC236}">
                <a16:creationId xmlns:a16="http://schemas.microsoft.com/office/drawing/2014/main" id="{2C0FCEF9-1C83-4100-6B48-C7D6C8A9B8B8}"/>
              </a:ext>
            </a:extLst>
          </p:cNvPr>
          <p:cNvSpPr txBox="1"/>
          <p:nvPr/>
        </p:nvSpPr>
        <p:spPr>
          <a:xfrm>
            <a:off x="9043418" y="6297460"/>
            <a:ext cx="3602733" cy="557187"/>
          </a:xfrm>
          <a:prstGeom prst="rect">
            <a:avLst/>
          </a:prstGeom>
          <a:noFill/>
        </p:spPr>
        <p:txBody>
          <a:bodyPr vert="horz" lIns="91440" tIns="45720" rIns="91440" bIns="45720" rtlCol="0">
            <a:normAutofit/>
          </a:bodyPr>
          <a:lstStyle/>
          <a:p>
            <a:pPr algn="ctr">
              <a:lnSpc>
                <a:spcPct val="90000"/>
              </a:lnSpc>
              <a:spcBef>
                <a:spcPts val="1000"/>
              </a:spcBef>
            </a:pPr>
            <a:endParaRPr lang="en-US" sz="2000" b="1" dirty="0">
              <a:solidFill>
                <a:schemeClr val="accent4">
                  <a:lumMod val="75000"/>
                </a:schemeClr>
              </a:solidFill>
              <a:ea typeface="+mj-ea"/>
              <a:cs typeface="+mj-cs"/>
            </a:endParaRPr>
          </a:p>
        </p:txBody>
      </p:sp>
      <p:pic>
        <p:nvPicPr>
          <p:cNvPr id="2054" name="Picture 6" descr="L'Afrique à la conquête de l'IA : un potentiel économique de 1200 milliards  de dollars à horizon 2030 - CAVIE">
            <a:extLst>
              <a:ext uri="{FF2B5EF4-FFF2-40B4-BE49-F238E27FC236}">
                <a16:creationId xmlns:a16="http://schemas.microsoft.com/office/drawing/2014/main" id="{046F7CBD-67BF-D2EC-FCD6-E2B384C29D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1246" y="793346"/>
            <a:ext cx="7187783" cy="49435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32330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2C779EB-F565-88CA-80B2-C4AB17D52068}"/>
              </a:ext>
            </a:extLst>
          </p:cNvPr>
          <p:cNvSpPr>
            <a:spLocks noGrp="1"/>
          </p:cNvSpPr>
          <p:nvPr>
            <p:ph type="title"/>
          </p:nvPr>
        </p:nvSpPr>
        <p:spPr>
          <a:xfrm>
            <a:off x="149664" y="907815"/>
            <a:ext cx="11701008" cy="937202"/>
          </a:xfrm>
        </p:spPr>
        <p:txBody>
          <a:bodyPr>
            <a:noAutofit/>
          </a:bodyPr>
          <a:lstStyle/>
          <a:p>
            <a:pPr algn="just"/>
            <a:r>
              <a:rPr lang="fr-FR" sz="2900" b="1" dirty="0">
                <a:solidFill>
                  <a:schemeClr val="accent1">
                    <a:lumMod val="75000"/>
                  </a:schemeClr>
                </a:solidFill>
                <a:latin typeface="+mn-lt"/>
              </a:rPr>
              <a:t>Mise en œuvre les recommandations de l’Unesco sur l’éthique de l’IA</a:t>
            </a:r>
          </a:p>
        </p:txBody>
      </p:sp>
      <p:sp>
        <p:nvSpPr>
          <p:cNvPr id="3" name="Espace réservé du contenu 2">
            <a:extLst>
              <a:ext uri="{FF2B5EF4-FFF2-40B4-BE49-F238E27FC236}">
                <a16:creationId xmlns:a16="http://schemas.microsoft.com/office/drawing/2014/main" id="{C39E38F7-AA2E-948C-A8E1-DA6196F36E6A}"/>
              </a:ext>
            </a:extLst>
          </p:cNvPr>
          <p:cNvSpPr>
            <a:spLocks noGrp="1"/>
          </p:cNvSpPr>
          <p:nvPr>
            <p:ph idx="1"/>
          </p:nvPr>
        </p:nvSpPr>
        <p:spPr>
          <a:xfrm>
            <a:off x="331902" y="1663908"/>
            <a:ext cx="10865750" cy="4816744"/>
          </a:xfrm>
        </p:spPr>
        <p:txBody>
          <a:bodyPr>
            <a:normAutofit fontScale="92500" lnSpcReduction="20000"/>
          </a:bodyPr>
          <a:lstStyle/>
          <a:p>
            <a:r>
              <a:rPr lang="fr-FR" dirty="0"/>
              <a:t> Recommandation sur l'éthique de l'intelligence artificielle adoptée par l'ensemble de ses 193 États membres en novembre 2021.</a:t>
            </a:r>
          </a:p>
          <a:p>
            <a:endParaRPr lang="fr-FR" dirty="0"/>
          </a:p>
          <a:p>
            <a:pPr algn="just"/>
            <a:r>
              <a:rPr lang="fr-FR" dirty="0"/>
              <a:t>La protection des droits humains et de la dignité est la pierre angulaire de la Recommandation, basée sur la consolidation de principes fondamentaux tels que la transparence et l'équité, sans jamais perdre de vue l'importance de la responsabilité humaine dans le contrôle des systèmes d'intelligence artificielle.</a:t>
            </a:r>
          </a:p>
          <a:p>
            <a:pPr algn="just"/>
            <a:r>
              <a:rPr lang="fr-FR" dirty="0"/>
              <a:t>Offre aux décideurs politiques de traduire les valeurs et principes fondamentaux en actions pour ce qui concerne entre autres la gouvernance des données, l'environnement et les écosystèmes, les genres, l'éducation et la recherche, et la santé et le bien-être social.</a:t>
            </a:r>
          </a:p>
          <a:p>
            <a:pPr algn="just"/>
            <a:r>
              <a:rPr lang="fr-FR" sz="2900" dirty="0"/>
              <a:t>Ex: Le Sénégal et le Maroc ont été les premiers pays à s’engager pour mettre en œuvre les recommandations de l’UNESCO e tendant à adopter une IA inclusive, transparente et responsable.</a:t>
            </a:r>
          </a:p>
          <a:p>
            <a:pPr algn="just">
              <a:lnSpc>
                <a:spcPct val="110000"/>
              </a:lnSpc>
            </a:pPr>
            <a:endParaRPr lang="fr-FR" sz="2900" dirty="0"/>
          </a:p>
        </p:txBody>
      </p:sp>
      <p:pic>
        <p:nvPicPr>
          <p:cNvPr id="8" name="Image 7">
            <a:extLst>
              <a:ext uri="{FF2B5EF4-FFF2-40B4-BE49-F238E27FC236}">
                <a16:creationId xmlns:a16="http://schemas.microsoft.com/office/drawing/2014/main" id="{02F625E3-3CA3-C4F1-3931-CBA910A99DEB}"/>
              </a:ext>
            </a:extLst>
          </p:cNvPr>
          <p:cNvPicPr>
            <a:picLocks noChangeAspect="1"/>
          </p:cNvPicPr>
          <p:nvPr/>
        </p:nvPicPr>
        <p:blipFill>
          <a:blip r:embed="rId3"/>
          <a:stretch>
            <a:fillRect/>
          </a:stretch>
        </p:blipFill>
        <p:spPr>
          <a:xfrm>
            <a:off x="67733" y="98375"/>
            <a:ext cx="1219404" cy="263181"/>
          </a:xfrm>
          <a:prstGeom prst="rect">
            <a:avLst/>
          </a:prstGeom>
        </p:spPr>
      </p:pic>
    </p:spTree>
    <p:extLst>
      <p:ext uri="{BB962C8B-B14F-4D97-AF65-F5344CB8AC3E}">
        <p14:creationId xmlns:p14="http://schemas.microsoft.com/office/powerpoint/2010/main" val="91946118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132DF5-4B16-58F1-B9B7-1A704609E455}"/>
              </a:ext>
            </a:extLst>
          </p:cNvPr>
          <p:cNvSpPr>
            <a:spLocks noGrp="1"/>
          </p:cNvSpPr>
          <p:nvPr>
            <p:ph type="title"/>
          </p:nvPr>
        </p:nvSpPr>
        <p:spPr>
          <a:xfrm>
            <a:off x="203868" y="910448"/>
            <a:ext cx="5560292" cy="964911"/>
          </a:xfrm>
        </p:spPr>
        <p:txBody>
          <a:bodyPr>
            <a:normAutofit/>
          </a:bodyPr>
          <a:lstStyle/>
          <a:p>
            <a:r>
              <a:rPr lang="fr-FR" sz="2900" b="1" dirty="0">
                <a:solidFill>
                  <a:schemeClr val="accent1">
                    <a:lumMod val="75000"/>
                  </a:schemeClr>
                </a:solidFill>
                <a:latin typeface="+mn-lt"/>
              </a:rPr>
              <a:t>En Afrique: IA ACT ?</a:t>
            </a:r>
          </a:p>
        </p:txBody>
      </p:sp>
      <p:sp>
        <p:nvSpPr>
          <p:cNvPr id="3" name="Espace réservé du contenu 2">
            <a:extLst>
              <a:ext uri="{FF2B5EF4-FFF2-40B4-BE49-F238E27FC236}">
                <a16:creationId xmlns:a16="http://schemas.microsoft.com/office/drawing/2014/main" id="{458F3BC1-DA52-49A6-59E2-615019544CB7}"/>
              </a:ext>
            </a:extLst>
          </p:cNvPr>
          <p:cNvSpPr>
            <a:spLocks noGrp="1"/>
          </p:cNvSpPr>
          <p:nvPr>
            <p:ph idx="1"/>
          </p:nvPr>
        </p:nvSpPr>
        <p:spPr>
          <a:xfrm>
            <a:off x="203868" y="2164990"/>
            <a:ext cx="11685295" cy="4498138"/>
          </a:xfrm>
        </p:spPr>
        <p:txBody>
          <a:bodyPr>
            <a:normAutofit/>
          </a:bodyPr>
          <a:lstStyle/>
          <a:p>
            <a:pPr algn="just">
              <a:lnSpc>
                <a:spcPct val="100000"/>
              </a:lnSpc>
            </a:pPr>
            <a:r>
              <a:rPr lang="fr-FR" sz="2400" dirty="0"/>
              <a:t>Prise de conscience croissante de l’importance de l’éthique dans le développement et l’utilisation de l’IA en Afrique. </a:t>
            </a:r>
          </a:p>
          <a:p>
            <a:pPr algn="just">
              <a:lnSpc>
                <a:spcPct val="100000"/>
              </a:lnSpc>
            </a:pPr>
            <a:r>
              <a:rPr lang="fr-FR" sz="2400" dirty="0"/>
              <a:t>L’éthique de l’intelligence artificielle (IA) en Afrique est un sujet de plus en plus discuté, surtout avec les avancées rapides dans ce domaine. </a:t>
            </a:r>
          </a:p>
          <a:p>
            <a:pPr algn="just">
              <a:lnSpc>
                <a:spcPct val="100000"/>
              </a:lnSpc>
            </a:pPr>
            <a:r>
              <a:rPr lang="fr-FR" sz="2400" dirty="0"/>
              <a:t>Défis et préoccupations : L’Afrique fait face à des défis uniques en matière d’éthique de l’IA, notamment en ce qui concerne la protection des données, les biais algorithmiques et l’impact socio-économique. </a:t>
            </a:r>
          </a:p>
          <a:p>
            <a:pPr algn="just">
              <a:lnSpc>
                <a:spcPct val="100000"/>
              </a:lnSpc>
            </a:pPr>
            <a:r>
              <a:rPr lang="fr-FR" sz="2400" dirty="0"/>
              <a:t>Les systèmes d’IA développés en dehors du continent peuvent ne pas toujours tenir compte des contextes locaux, ce qui soulève des questions éthiques importantes.</a:t>
            </a:r>
          </a:p>
          <a:p>
            <a:pPr algn="just">
              <a:lnSpc>
                <a:spcPct val="100000"/>
              </a:lnSpc>
            </a:pPr>
            <a:r>
              <a:rPr lang="fr-FR" sz="2400" dirty="0"/>
              <a:t>Risque d’une nouvelle colonisation par l’IA.</a:t>
            </a:r>
          </a:p>
          <a:p>
            <a:pPr marL="0" indent="0" algn="just">
              <a:buNone/>
            </a:pPr>
            <a:endParaRPr lang="fr-FR" dirty="0"/>
          </a:p>
        </p:txBody>
      </p:sp>
      <p:pic>
        <p:nvPicPr>
          <p:cNvPr id="7" name="Image 6">
            <a:extLst>
              <a:ext uri="{FF2B5EF4-FFF2-40B4-BE49-F238E27FC236}">
                <a16:creationId xmlns:a16="http://schemas.microsoft.com/office/drawing/2014/main" id="{DE8E64EC-1252-78F3-8A08-E7FB4C460AE3}"/>
              </a:ext>
            </a:extLst>
          </p:cNvPr>
          <p:cNvPicPr>
            <a:picLocks noChangeAspect="1"/>
          </p:cNvPicPr>
          <p:nvPr/>
        </p:nvPicPr>
        <p:blipFill>
          <a:blip r:embed="rId2"/>
          <a:stretch>
            <a:fillRect/>
          </a:stretch>
        </p:blipFill>
        <p:spPr>
          <a:xfrm>
            <a:off x="67733" y="98375"/>
            <a:ext cx="1219404" cy="263181"/>
          </a:xfrm>
          <a:prstGeom prst="rect">
            <a:avLst/>
          </a:prstGeom>
        </p:spPr>
      </p:pic>
    </p:spTree>
    <p:extLst>
      <p:ext uri="{BB962C8B-B14F-4D97-AF65-F5344CB8AC3E}">
        <p14:creationId xmlns:p14="http://schemas.microsoft.com/office/powerpoint/2010/main" val="287686934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70519" y="962907"/>
            <a:ext cx="7638473" cy="567748"/>
          </a:xfrm>
        </p:spPr>
        <p:txBody>
          <a:bodyPr>
            <a:normAutofit fontScale="90000"/>
          </a:bodyPr>
          <a:lstStyle/>
          <a:p>
            <a:r>
              <a:rPr lang="fr-FR" sz="3200" b="1" dirty="0">
                <a:solidFill>
                  <a:schemeClr val="accent1">
                    <a:lumMod val="75000"/>
                  </a:schemeClr>
                </a:solidFill>
                <a:latin typeface="+mn-lt"/>
              </a:rPr>
              <a:t>Initiatives</a:t>
            </a:r>
            <a:r>
              <a:rPr lang="fr-FR" b="1" dirty="0">
                <a:solidFill>
                  <a:srgbClr val="FF0000"/>
                </a:solidFill>
              </a:rPr>
              <a:t> </a:t>
            </a:r>
            <a:r>
              <a:rPr lang="fr-FR" sz="3200" b="1" dirty="0">
                <a:solidFill>
                  <a:schemeClr val="accent1">
                    <a:lumMod val="75000"/>
                  </a:schemeClr>
                </a:solidFill>
                <a:latin typeface="+mn-lt"/>
              </a:rPr>
              <a:t>et déclarations en Afrique: </a:t>
            </a:r>
          </a:p>
        </p:txBody>
      </p:sp>
      <p:sp>
        <p:nvSpPr>
          <p:cNvPr id="3" name="Espace réservé du contenu 2"/>
          <p:cNvSpPr>
            <a:spLocks noGrp="1"/>
          </p:cNvSpPr>
          <p:nvPr>
            <p:ph idx="1"/>
          </p:nvPr>
        </p:nvSpPr>
        <p:spPr>
          <a:xfrm>
            <a:off x="0" y="1747922"/>
            <a:ext cx="12043441" cy="5110077"/>
          </a:xfrm>
        </p:spPr>
        <p:txBody>
          <a:bodyPr>
            <a:noAutofit/>
          </a:bodyPr>
          <a:lstStyle/>
          <a:p>
            <a:pPr algn="just"/>
            <a:r>
              <a:rPr lang="fr-FR" sz="2000" b="1" dirty="0">
                <a:solidFill>
                  <a:schemeClr val="accent4">
                    <a:lumMod val="75000"/>
                  </a:schemeClr>
                </a:solidFill>
              </a:rPr>
              <a:t>Résolution n° 473 du 25 février 2021 </a:t>
            </a:r>
            <a:r>
              <a:rPr lang="fr-FR" sz="1800" dirty="0"/>
              <a:t>de la Commission africaine des droits de l’Homme et des peuples: résolution sur la nécessité d’élaborer une étude sur les droits de l’homme et des peuples et l’intelligence artificielle (IA), la robotique et d’autres technologies nouvelles et émergentes en Afrique - CADHP/Rés.473(XXXI) 2021. A</a:t>
            </a:r>
          </a:p>
          <a:p>
            <a:pPr algn="just"/>
            <a:r>
              <a:rPr lang="fr-FR" sz="1800" dirty="0"/>
              <a:t>La Commission, notant </a:t>
            </a:r>
            <a:r>
              <a:rPr lang="fr-FR" sz="1800" dirty="0">
                <a:solidFill>
                  <a:schemeClr val="accent5">
                    <a:lumMod val="75000"/>
                  </a:schemeClr>
                </a:solidFill>
              </a:rPr>
              <a:t>« que les différentes utilisations et les utilisations potentielles de technologies de l’intelligence artificielle, la robotique et d’autres technologies nouvelles et émergentes dans le système de justice pénale, l’application des lois, l’immigration, le contrôle des frontières, les élections, la prise de décision commerciale etc. ont des implications pour différents droits inscrits dans la Charte africaine tels que le droit à la vie, le droit à la dignité, le droit à la liberté, le droit à l'égalité et à la non-discrimination, la liberté de réunion et le droit à la liberté d’expression » ; elle (la Commission) « Appelle les États parties à œuvrer dans le sens d'un cadre de gouvernance juridique et éthique global pour les technologies de l'intelligence artificielle, la robotique et d’autres technologies nouvelles et émergentes afin d'en garantir la conformité avec la Charte africaine et d’autres traités régionaux ».</a:t>
            </a:r>
          </a:p>
          <a:p>
            <a:pPr algn="just">
              <a:lnSpc>
                <a:spcPct val="100000"/>
              </a:lnSpc>
            </a:pPr>
            <a:r>
              <a:rPr lang="fr-FR" sz="1800" b="1" dirty="0">
                <a:solidFill>
                  <a:schemeClr val="accent4">
                    <a:lumMod val="75000"/>
                  </a:schemeClr>
                </a:solidFill>
              </a:rPr>
              <a:t>En 2022, </a:t>
            </a:r>
            <a:r>
              <a:rPr lang="fr-FR" sz="1800" dirty="0"/>
              <a:t>la Déclaration de Windhoek a été adoptée par plusieurs pays d’Afrique australe pour promouvoir une utilisation éthique de l’IA. Cette déclaration met l’accent sur la protection des droits de l’homme, l’égalité des genres et la justice sociale.</a:t>
            </a:r>
          </a:p>
          <a:p>
            <a:pPr algn="just"/>
            <a:r>
              <a:rPr lang="fr-FR" sz="1800" b="1" dirty="0">
                <a:solidFill>
                  <a:schemeClr val="accent4">
                    <a:lumMod val="75000"/>
                  </a:schemeClr>
                </a:solidFill>
              </a:rPr>
              <a:t>En juin 2024 </a:t>
            </a:r>
            <a:r>
              <a:rPr lang="fr-FR" sz="1800" dirty="0"/>
              <a:t>adoption du Consensus de Rabat  pour une gouvernance africaine de l’IA au Forum de Haut niveau sur l’IA, sous l’impulsion de l’UM6P et de l’UNESCO et avec le leadership exceptionnel du professeur Amal El </a:t>
            </a:r>
            <a:r>
              <a:rPr lang="fr-FR" sz="1800" dirty="0" err="1"/>
              <a:t>Fallah</a:t>
            </a:r>
            <a:r>
              <a:rPr lang="fr-FR" sz="1800" dirty="0"/>
              <a:t> </a:t>
            </a:r>
            <a:r>
              <a:rPr lang="fr-FR" sz="1800" dirty="0" err="1"/>
              <a:t>Seghrouchni</a:t>
            </a:r>
            <a:r>
              <a:rPr lang="fr-FR" sz="1800" dirty="0"/>
              <a:t>. C’était le premier pas posé pour la gouvernance de l’IA en Afrique.</a:t>
            </a:r>
            <a:endParaRPr lang="fr-FR" sz="1900" dirty="0"/>
          </a:p>
          <a:p>
            <a:pPr algn="just"/>
            <a:endParaRPr lang="fr-FR" sz="1800" dirty="0">
              <a:solidFill>
                <a:schemeClr val="accent5">
                  <a:lumMod val="75000"/>
                </a:schemeClr>
              </a:solidFill>
            </a:endParaRPr>
          </a:p>
        </p:txBody>
      </p:sp>
      <p:pic>
        <p:nvPicPr>
          <p:cNvPr id="7" name="Image 6">
            <a:extLst>
              <a:ext uri="{FF2B5EF4-FFF2-40B4-BE49-F238E27FC236}">
                <a16:creationId xmlns:a16="http://schemas.microsoft.com/office/drawing/2014/main" id="{40F5A0A3-1684-E3A1-95EE-318651C35BDA}"/>
              </a:ext>
            </a:extLst>
          </p:cNvPr>
          <p:cNvPicPr>
            <a:picLocks noChangeAspect="1"/>
          </p:cNvPicPr>
          <p:nvPr/>
        </p:nvPicPr>
        <p:blipFill>
          <a:blip r:embed="rId3"/>
          <a:stretch>
            <a:fillRect/>
          </a:stretch>
        </p:blipFill>
        <p:spPr>
          <a:xfrm>
            <a:off x="67733" y="98375"/>
            <a:ext cx="1219404" cy="263181"/>
          </a:xfrm>
          <a:prstGeom prst="rect">
            <a:avLst/>
          </a:prstGeom>
        </p:spPr>
      </p:pic>
    </p:spTree>
    <p:extLst>
      <p:ext uri="{BB962C8B-B14F-4D97-AF65-F5344CB8AC3E}">
        <p14:creationId xmlns:p14="http://schemas.microsoft.com/office/powerpoint/2010/main" val="313922675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74838" y="620816"/>
            <a:ext cx="5799842" cy="547191"/>
          </a:xfrm>
        </p:spPr>
        <p:txBody>
          <a:bodyPr>
            <a:normAutofit/>
          </a:bodyPr>
          <a:lstStyle/>
          <a:p>
            <a:r>
              <a:rPr lang="fr-FR" sz="2900" b="1" dirty="0">
                <a:solidFill>
                  <a:schemeClr val="accent1">
                    <a:lumMod val="75000"/>
                  </a:schemeClr>
                </a:solidFill>
                <a:latin typeface="+mn-lt"/>
              </a:rPr>
              <a:t>L’approche de l’Union Africaine</a:t>
            </a:r>
          </a:p>
        </p:txBody>
      </p:sp>
      <p:sp>
        <p:nvSpPr>
          <p:cNvPr id="3" name="Espace réservé du contenu 2"/>
          <p:cNvSpPr>
            <a:spLocks noGrp="1"/>
          </p:cNvSpPr>
          <p:nvPr>
            <p:ph idx="1"/>
          </p:nvPr>
        </p:nvSpPr>
        <p:spPr>
          <a:xfrm>
            <a:off x="0" y="1656413"/>
            <a:ext cx="12029607" cy="5076225"/>
          </a:xfrm>
        </p:spPr>
        <p:txBody>
          <a:bodyPr>
            <a:normAutofit fontScale="77500" lnSpcReduction="20000"/>
          </a:bodyPr>
          <a:lstStyle/>
          <a:p>
            <a:pPr algn="just"/>
            <a:r>
              <a:rPr lang="fr-FR" sz="3200" b="1" dirty="0">
                <a:solidFill>
                  <a:schemeClr val="accent4">
                    <a:lumMod val="75000"/>
                  </a:schemeClr>
                </a:solidFill>
              </a:rPr>
              <a:t>La convention africaine sur la cybersécurité et la protection des données à caractère personnel dite convention de Malabo du 27 juin 2014 et entrée en vigueur en juin 2023.</a:t>
            </a:r>
          </a:p>
          <a:p>
            <a:pPr marL="0" indent="0" algn="just">
              <a:buNone/>
            </a:pPr>
            <a:r>
              <a:rPr lang="fr-FR" sz="2900" dirty="0"/>
              <a:t>Le traitement de la cybercriminalité et à la cybersécurité au sens strict mais; elle concerne des éléments importants du commerce électronique et de la protection des données à caractère personnel. Finalité éminemment protectrice en ce qu’elle vise à protéger : les institutions contre les menaces et les préjudices pouvant mettre en péril leur pérennité et leur efficacité. Les droits des personnes lors de la collecte, le traitement des données contre les menaces et les préjudices pouvant les affecter. Dans le même ordre d’idées, elle vise à : Limiter les atteintes ou dysfonctionnements institutionnels induits, en cas de sinistre. Autoriser le retour à un fonctionnement normal à des coûts et des délais raisonnables. Mettre en place des mécanismes juridiques et institutionnels susceptibles de garantir l’exercice normal des droits humains dans le cyberespace. </a:t>
            </a:r>
          </a:p>
          <a:p>
            <a:pPr algn="just"/>
            <a:r>
              <a:rPr lang="fr-FR" sz="3100" b="1" dirty="0">
                <a:solidFill>
                  <a:schemeClr val="accent4">
                    <a:lumMod val="75000"/>
                  </a:schemeClr>
                </a:solidFill>
              </a:rPr>
              <a:t>En février 2022, adoption du cadre stratégique de l’UA en matière de données </a:t>
            </a:r>
          </a:p>
          <a:p>
            <a:pPr marL="0" indent="0" algn="just">
              <a:buNone/>
            </a:pPr>
            <a:r>
              <a:rPr lang="fr-FR" sz="2900" dirty="0"/>
              <a:t>Repose sur les principes de souveraineté, de coopération, de transparence; de confiance, de sécurité et de responsabilité; d’inclusion et d’équité, entre les citoyens et de concurrence équitable, d’intégrité et de justice, entre les acteurs du marché. </a:t>
            </a:r>
          </a:p>
          <a:p>
            <a:pPr marL="0" indent="0" algn="just">
              <a:buNone/>
            </a:pPr>
            <a:r>
              <a:rPr lang="fr-FR" sz="2900" dirty="0"/>
              <a:t>La gouvernance des systèmes d’IA inclue nécessairement  celle des données pour tenir compte de nos spécificités locales. Les données sont au cœur de la transformation numérique. </a:t>
            </a:r>
          </a:p>
          <a:p>
            <a:pPr algn="just"/>
            <a:endParaRPr lang="fr-FR" sz="4100" dirty="0"/>
          </a:p>
        </p:txBody>
      </p:sp>
      <p:pic>
        <p:nvPicPr>
          <p:cNvPr id="7" name="Image 6">
            <a:extLst>
              <a:ext uri="{FF2B5EF4-FFF2-40B4-BE49-F238E27FC236}">
                <a16:creationId xmlns:a16="http://schemas.microsoft.com/office/drawing/2014/main" id="{86CCFD90-EBDC-915C-57C0-A714C3B5B3CE}"/>
              </a:ext>
            </a:extLst>
          </p:cNvPr>
          <p:cNvPicPr>
            <a:picLocks noChangeAspect="1"/>
          </p:cNvPicPr>
          <p:nvPr/>
        </p:nvPicPr>
        <p:blipFill>
          <a:blip r:embed="rId3"/>
          <a:stretch>
            <a:fillRect/>
          </a:stretch>
        </p:blipFill>
        <p:spPr>
          <a:xfrm>
            <a:off x="67733" y="98375"/>
            <a:ext cx="1219404" cy="263181"/>
          </a:xfrm>
          <a:prstGeom prst="rect">
            <a:avLst/>
          </a:prstGeom>
        </p:spPr>
      </p:pic>
    </p:spTree>
    <p:extLst>
      <p:ext uri="{BB962C8B-B14F-4D97-AF65-F5344CB8AC3E}">
        <p14:creationId xmlns:p14="http://schemas.microsoft.com/office/powerpoint/2010/main" val="290978750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D28E44-4F39-2BFB-121B-DB1AFE4583B2}"/>
              </a:ext>
            </a:extLst>
          </p:cNvPr>
          <p:cNvSpPr>
            <a:spLocks noGrp="1"/>
          </p:cNvSpPr>
          <p:nvPr>
            <p:ph type="title"/>
          </p:nvPr>
        </p:nvSpPr>
        <p:spPr>
          <a:xfrm>
            <a:off x="175681" y="776638"/>
            <a:ext cx="8774546" cy="585489"/>
          </a:xfrm>
        </p:spPr>
        <p:txBody>
          <a:bodyPr>
            <a:normAutofit/>
          </a:bodyPr>
          <a:lstStyle/>
          <a:p>
            <a:r>
              <a:rPr lang="fr-FR" sz="2900" b="1" dirty="0">
                <a:solidFill>
                  <a:schemeClr val="accent1">
                    <a:lumMod val="75000"/>
                  </a:schemeClr>
                </a:solidFill>
                <a:latin typeface="+mn-lt"/>
              </a:rPr>
              <a:t>La Stratégie de l’Union Africaine en Matière d’IA</a:t>
            </a:r>
          </a:p>
        </p:txBody>
      </p:sp>
      <p:sp>
        <p:nvSpPr>
          <p:cNvPr id="3" name="Espace réservé du contenu 2">
            <a:extLst>
              <a:ext uri="{FF2B5EF4-FFF2-40B4-BE49-F238E27FC236}">
                <a16:creationId xmlns:a16="http://schemas.microsoft.com/office/drawing/2014/main" id="{3BCF072C-B4F4-DBDA-7ECE-6D937344F286}"/>
              </a:ext>
            </a:extLst>
          </p:cNvPr>
          <p:cNvSpPr>
            <a:spLocks noGrp="1"/>
          </p:cNvSpPr>
          <p:nvPr>
            <p:ph idx="1"/>
          </p:nvPr>
        </p:nvSpPr>
        <p:spPr>
          <a:xfrm>
            <a:off x="67733" y="1616651"/>
            <a:ext cx="8774546" cy="5019820"/>
          </a:xfrm>
        </p:spPr>
        <p:txBody>
          <a:bodyPr>
            <a:normAutofit fontScale="55000" lnSpcReduction="20000"/>
          </a:bodyPr>
          <a:lstStyle/>
          <a:p>
            <a:pPr algn="just"/>
            <a:r>
              <a:rPr lang="fr-FR" sz="5600" dirty="0"/>
              <a:t>Le principal instrument africain au niveau continental pertinent pour l’Union africaine (UA) était l’IA pour </a:t>
            </a:r>
            <a:r>
              <a:rPr lang="fr-FR" sz="5600" dirty="0" err="1"/>
              <a:t>Africa</a:t>
            </a:r>
            <a:r>
              <a:rPr lang="fr-FR" sz="5600" dirty="0"/>
              <a:t> </a:t>
            </a:r>
            <a:r>
              <a:rPr lang="fr-FR" sz="5600" dirty="0" err="1"/>
              <a:t>Blueprint</a:t>
            </a:r>
            <a:r>
              <a:rPr lang="fr-FR" sz="5600" dirty="0"/>
              <a:t>, élaboré en 2021 entre l’UA et </a:t>
            </a:r>
            <a:r>
              <a:rPr lang="fr-FR" sz="5600" dirty="0" err="1"/>
              <a:t>SmartAfrica</a:t>
            </a:r>
            <a:r>
              <a:rPr lang="fr-FR" sz="5600" dirty="0"/>
              <a:t> et suivi par la déclaration de </a:t>
            </a:r>
            <a:r>
              <a:rPr lang="fr-FR" sz="5600" dirty="0" err="1"/>
              <a:t>Windeok</a:t>
            </a:r>
            <a:r>
              <a:rPr lang="fr-FR" sz="5600" dirty="0"/>
              <a:t> de 2022 pour l’Afrique </a:t>
            </a:r>
            <a:r>
              <a:rPr lang="fr-FR" sz="5600" dirty="0" smtClean="0"/>
              <a:t>australe.</a:t>
            </a:r>
            <a:endParaRPr lang="fr-FR" sz="5600" dirty="0"/>
          </a:p>
          <a:p>
            <a:pPr algn="just"/>
            <a:r>
              <a:rPr lang="fr-FR" sz="5600" dirty="0"/>
              <a:t>Le Conseil exécutif de l'Union africaine (UA) a approuvé la stratégie de l’Union Africaine en matière d’IA le 18 juillet 2024 et le Pacte numérique africain pour stimuler le développement numérique de l'Afrique et la prospérité qui s’inscrit dans la Stratégie de Transformation Numérique pour l’Afrique 2020-2030 et l’Agenda 2063. </a:t>
            </a:r>
            <a:r>
              <a:rPr lang="fr-FR" sz="4800" dirty="0"/>
              <a:t>(</a:t>
            </a:r>
            <a:r>
              <a:rPr lang="fr-FR" sz="4800" dirty="0">
                <a:hlinkClick r:id="rId3"/>
              </a:rPr>
              <a:t>https://au.int/sites/default/files/documents/38507-doc-DTS_for_Africa_2020-2030_French.pdf</a:t>
            </a:r>
            <a:r>
              <a:rPr lang="fr-FR" sz="4800" dirty="0"/>
              <a:t>)</a:t>
            </a:r>
          </a:p>
        </p:txBody>
      </p:sp>
      <p:pic>
        <p:nvPicPr>
          <p:cNvPr id="4" name="Image 3">
            <a:extLst>
              <a:ext uri="{FF2B5EF4-FFF2-40B4-BE49-F238E27FC236}">
                <a16:creationId xmlns:a16="http://schemas.microsoft.com/office/drawing/2014/main" id="{333A90AA-D598-B493-342E-3A8BD0BD15E1}"/>
              </a:ext>
            </a:extLst>
          </p:cNvPr>
          <p:cNvPicPr>
            <a:picLocks noChangeAspect="1"/>
          </p:cNvPicPr>
          <p:nvPr/>
        </p:nvPicPr>
        <p:blipFill>
          <a:blip r:embed="rId4"/>
          <a:stretch>
            <a:fillRect/>
          </a:stretch>
        </p:blipFill>
        <p:spPr>
          <a:xfrm>
            <a:off x="9153426" y="2952445"/>
            <a:ext cx="2872319" cy="1809630"/>
          </a:xfrm>
          <a:prstGeom prst="rect">
            <a:avLst/>
          </a:prstGeom>
        </p:spPr>
      </p:pic>
      <p:pic>
        <p:nvPicPr>
          <p:cNvPr id="8" name="Image 7">
            <a:extLst>
              <a:ext uri="{FF2B5EF4-FFF2-40B4-BE49-F238E27FC236}">
                <a16:creationId xmlns:a16="http://schemas.microsoft.com/office/drawing/2014/main" id="{F225C0AA-C3CC-C251-0D26-661746CB19DB}"/>
              </a:ext>
            </a:extLst>
          </p:cNvPr>
          <p:cNvPicPr>
            <a:picLocks noChangeAspect="1"/>
          </p:cNvPicPr>
          <p:nvPr/>
        </p:nvPicPr>
        <p:blipFill>
          <a:blip r:embed="rId5"/>
          <a:stretch>
            <a:fillRect/>
          </a:stretch>
        </p:blipFill>
        <p:spPr>
          <a:xfrm>
            <a:off x="67733" y="98375"/>
            <a:ext cx="1219404" cy="263181"/>
          </a:xfrm>
          <a:prstGeom prst="rect">
            <a:avLst/>
          </a:prstGeom>
        </p:spPr>
      </p:pic>
    </p:spTree>
    <p:extLst>
      <p:ext uri="{BB962C8B-B14F-4D97-AF65-F5344CB8AC3E}">
        <p14:creationId xmlns:p14="http://schemas.microsoft.com/office/powerpoint/2010/main" val="9895377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77318" y="-14990"/>
            <a:ext cx="11128948" cy="554636"/>
          </a:xfrm>
        </p:spPr>
        <p:txBody>
          <a:bodyPr>
            <a:normAutofit/>
          </a:bodyPr>
          <a:lstStyle/>
          <a:p>
            <a:r>
              <a:rPr lang="fr-FR" sz="3200" b="1" dirty="0">
                <a:solidFill>
                  <a:schemeClr val="accent1"/>
                </a:solidFill>
              </a:rPr>
              <a:t>La stratégie de l’Union Africaine en matière d’IA du 18 juillet 2024</a:t>
            </a:r>
          </a:p>
        </p:txBody>
      </p:sp>
      <p:sp>
        <p:nvSpPr>
          <p:cNvPr id="3" name="Espace réservé du contenu 2"/>
          <p:cNvSpPr>
            <a:spLocks noGrp="1"/>
          </p:cNvSpPr>
          <p:nvPr>
            <p:ph idx="1"/>
          </p:nvPr>
        </p:nvSpPr>
        <p:spPr>
          <a:xfrm>
            <a:off x="169606" y="539646"/>
            <a:ext cx="12192000" cy="7794885"/>
          </a:xfrm>
        </p:spPr>
        <p:txBody>
          <a:bodyPr>
            <a:noAutofit/>
          </a:bodyPr>
          <a:lstStyle/>
          <a:p>
            <a:pPr algn="just"/>
            <a:r>
              <a:rPr lang="fr-FR" sz="2000" dirty="0"/>
              <a:t>Fournit des orientations sur l’utilisation de l’IA et identifie les priorités et les actions clés dans ce domaine. Approche centrée sur l'Afrique, autour de cinq domaines d'intervention, notamment l'exploitation des avantages de l'IA, le renforcement des capacités de l'IA, la réduction des risques, la stimulation des investissements et favoriser la coopération. </a:t>
            </a:r>
          </a:p>
          <a:p>
            <a:pPr algn="just"/>
            <a:r>
              <a:rPr lang="fr-FR" sz="2000" dirty="0"/>
              <a:t>Définit une vision commune pour notre continent et identifie des interventions politiques clés pour permettre au continent d'exploiter l'énorme potentiel de l'IA tout en relevant les défis sociétaux, éthiques, sécuritaires et juridiques associés aux transformations induites par l'IA ».</a:t>
            </a:r>
          </a:p>
          <a:p>
            <a:pPr algn="just"/>
            <a:r>
              <a:rPr lang="fr-FR" sz="2000" dirty="0"/>
              <a:t>Optimiser les avantages de l'IA pour l'Afrique; traiter et atténuer les risques liés à l'IA et favoriser la gouvernance éthique de l'IA en Afrique ; renforcer des capacités pour l'IA en Afrique et promouvoir la coopération régionale et internationale en matière d'IA… </a:t>
            </a:r>
          </a:p>
          <a:p>
            <a:pPr algn="just"/>
            <a:r>
              <a:rPr lang="fr-FR" sz="2000" dirty="0"/>
              <a:t>La stratégie n’ignore pas les nombreux défis et risques associés à l’adoption de l’IA en Afrique. Parmi les préoccupations majeures figurent la protection de la vie privée, le risque de discrimination et de biais algorithmiques, ainsi que la menace de l’automatisation sur l’emploi, qui pourrait exacerber le chômage et les inégalités sociales. Le rapport met en garde contre les dangers d’une adoption incontrôlée de l’IA qui pourrait reproduire ou amplifier les inégalités existantes.</a:t>
            </a:r>
          </a:p>
          <a:p>
            <a:pPr algn="just"/>
            <a:r>
              <a:rPr lang="fr-FR" sz="2000" dirty="0"/>
              <a:t>L’Afrique doit éviter de devenir un simple consommateur de technologies développées ailleurs. Pour cela, il est crucial de développer des capacités locales en matière de recherche et de développement en IA, tout en assurant que ces technologies respectent les valeurs culturelles et les droits de l’homme propres au continent.</a:t>
            </a:r>
          </a:p>
          <a:p>
            <a:pPr algn="just"/>
            <a:r>
              <a:rPr lang="fr-FR" sz="2000" dirty="0"/>
              <a:t>créer un écosystème inclusif et compétitif de l’IA en Afrique, tout en répondant aux ambitions du continent.</a:t>
            </a:r>
          </a:p>
          <a:p>
            <a:pPr marL="0" indent="0" algn="just">
              <a:buNone/>
            </a:pPr>
            <a:endParaRPr lang="fr-FR" sz="2000" dirty="0"/>
          </a:p>
          <a:p>
            <a:endParaRPr lang="fr-FR" sz="2000" dirty="0"/>
          </a:p>
        </p:txBody>
      </p:sp>
    </p:spTree>
    <p:extLst>
      <p:ext uri="{BB962C8B-B14F-4D97-AF65-F5344CB8AC3E}">
        <p14:creationId xmlns:p14="http://schemas.microsoft.com/office/powerpoint/2010/main" val="1917431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just"/>
            <a:r>
              <a:rPr lang="fr-FR" b="1" dirty="0">
                <a:solidFill>
                  <a:srgbClr val="C00000"/>
                </a:solidFill>
              </a:rPr>
              <a:t>Les limites de la gouvernance de l’IA en Afrique</a:t>
            </a:r>
          </a:p>
        </p:txBody>
      </p:sp>
      <p:sp>
        <p:nvSpPr>
          <p:cNvPr id="3" name="Espace réservé du contenu 2"/>
          <p:cNvSpPr>
            <a:spLocks noGrp="1"/>
          </p:cNvSpPr>
          <p:nvPr>
            <p:ph idx="1"/>
          </p:nvPr>
        </p:nvSpPr>
        <p:spPr/>
        <p:txBody>
          <a:bodyPr>
            <a:normAutofit/>
          </a:bodyPr>
          <a:lstStyle/>
          <a:p>
            <a:pPr algn="just"/>
            <a:r>
              <a:rPr lang="fr-FR" dirty="0"/>
              <a:t>La plupart des textes sont dépourvus de caractère contraignant</a:t>
            </a:r>
          </a:p>
          <a:p>
            <a:pPr algn="just"/>
            <a:r>
              <a:rPr lang="fr-FR" dirty="0"/>
              <a:t>Absence d’un cadre éthique unifié </a:t>
            </a:r>
          </a:p>
          <a:p>
            <a:pPr algn="just"/>
            <a:r>
              <a:rPr lang="fr-FR" dirty="0"/>
              <a:t>La recherche d’un leadership continental</a:t>
            </a:r>
          </a:p>
          <a:p>
            <a:pPr algn="just"/>
            <a:r>
              <a:rPr lang="fr-FR" dirty="0"/>
              <a:t>Inexistence d’un organisme de surveillance continental ou international chargé de superviser IA</a:t>
            </a:r>
          </a:p>
          <a:p>
            <a:pPr algn="just"/>
            <a:r>
              <a:rPr lang="fr-FR" dirty="0"/>
              <a:t>S’inspirer de la recommandation de l'Unesco sur l’éthique de l’IA de </a:t>
            </a:r>
            <a:r>
              <a:rPr lang="fr-FR" dirty="0" smtClean="0"/>
              <a:t>2021</a:t>
            </a:r>
            <a:endParaRPr lang="fr-FR" dirty="0"/>
          </a:p>
        </p:txBody>
      </p:sp>
    </p:spTree>
    <p:extLst>
      <p:ext uri="{BB962C8B-B14F-4D97-AF65-F5344CB8AC3E}">
        <p14:creationId xmlns:p14="http://schemas.microsoft.com/office/powerpoint/2010/main" val="31936739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solidFill>
                  <a:srgbClr val="FF0000"/>
                </a:solidFill>
              </a:rPr>
              <a:t>Conclusion</a:t>
            </a:r>
            <a:endParaRPr lang="fr-FR" dirty="0">
              <a:solidFill>
                <a:srgbClr val="FF0000"/>
              </a:solidFill>
            </a:endParaRPr>
          </a:p>
        </p:txBody>
      </p:sp>
      <p:sp>
        <p:nvSpPr>
          <p:cNvPr id="3" name="Espace réservé du contenu 2"/>
          <p:cNvSpPr>
            <a:spLocks noGrp="1"/>
          </p:cNvSpPr>
          <p:nvPr>
            <p:ph idx="1"/>
          </p:nvPr>
        </p:nvSpPr>
        <p:spPr/>
        <p:txBody>
          <a:bodyPr/>
          <a:lstStyle/>
          <a:p>
            <a:pPr marL="0" indent="0" algn="just">
              <a:buNone/>
            </a:pPr>
            <a:endParaRPr lang="fr-FR" dirty="0" smtClean="0"/>
          </a:p>
          <a:p>
            <a:pPr marL="0" indent="0" algn="just">
              <a:buNone/>
            </a:pPr>
            <a:endParaRPr lang="fr-FR" dirty="0"/>
          </a:p>
          <a:p>
            <a:pPr marL="0" indent="0" algn="just">
              <a:buNone/>
            </a:pPr>
            <a:endParaRPr lang="fr-FR" dirty="0" smtClean="0"/>
          </a:p>
          <a:p>
            <a:pPr marL="0" indent="0" algn="just">
              <a:buNone/>
            </a:pPr>
            <a:r>
              <a:rPr lang="fr-FR" dirty="0" smtClean="0"/>
              <a:t>Il </a:t>
            </a:r>
            <a:r>
              <a:rPr lang="fr-FR" dirty="0"/>
              <a:t>ne s’agit donc pas d’avoir une éthique chacun. L’objectif, c’est de trouver un consensus général et global sur les meilleures pratiques de l’usage de l’intelligence artificielle</a:t>
            </a:r>
            <a:r>
              <a:rPr lang="fr-FR" dirty="0" smtClean="0"/>
              <a:t>.</a:t>
            </a:r>
            <a:endParaRPr lang="fr-FR" dirty="0"/>
          </a:p>
          <a:p>
            <a:pPr algn="just"/>
            <a:endParaRPr lang="fr-FR" dirty="0"/>
          </a:p>
        </p:txBody>
      </p:sp>
    </p:spTree>
    <p:extLst>
      <p:ext uri="{BB962C8B-B14F-4D97-AF65-F5344CB8AC3E}">
        <p14:creationId xmlns:p14="http://schemas.microsoft.com/office/powerpoint/2010/main" val="27580700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6"/>
            <a:ext cx="10515600" cy="708558"/>
          </a:xfrm>
        </p:spPr>
        <p:txBody>
          <a:bodyPr/>
          <a:lstStyle/>
          <a:p>
            <a:r>
              <a:rPr lang="fr-FR" b="1" dirty="0">
                <a:solidFill>
                  <a:srgbClr val="C00000"/>
                </a:solidFill>
              </a:rPr>
              <a:t>Textes de référence au niveau continental</a:t>
            </a:r>
          </a:p>
        </p:txBody>
      </p:sp>
      <p:sp>
        <p:nvSpPr>
          <p:cNvPr id="3" name="Espace réservé du contenu 2"/>
          <p:cNvSpPr>
            <a:spLocks noGrp="1"/>
          </p:cNvSpPr>
          <p:nvPr>
            <p:ph idx="1"/>
          </p:nvPr>
        </p:nvSpPr>
        <p:spPr>
          <a:xfrm>
            <a:off x="1" y="1262462"/>
            <a:ext cx="11353800" cy="5595538"/>
          </a:xfrm>
        </p:spPr>
        <p:txBody>
          <a:bodyPr>
            <a:normAutofit lnSpcReduction="10000"/>
          </a:bodyPr>
          <a:lstStyle/>
          <a:p>
            <a:pPr algn="just"/>
            <a:r>
              <a:rPr lang="fr-FR" sz="2400" dirty="0">
                <a:hlinkClick r:id="rId2"/>
              </a:rPr>
              <a:t>https://africanlii.org/akn/aa-au/statement/resolution/achpr/2021/473/fra@2021-03-10 </a:t>
            </a:r>
            <a:r>
              <a:rPr lang="fr-FR" sz="2400" dirty="0"/>
              <a:t>Résolution n° 473 du 25 février 2021 de la Commission africaine des droits de l’Homme et des peuples: résolution sur la nécessité d’élaborer une étude sur les droits de l’homme et des peuples et l’intelligence artificielle (IA), la robotique et d’autres technologies nouvelles et émergentes en Afrique - CADHP/Rés.473(XXXI) 2021</a:t>
            </a:r>
            <a:endParaRPr lang="fr-FR" sz="2400" dirty="0">
              <a:hlinkClick r:id="" action="ppaction://noaction"/>
            </a:endParaRPr>
          </a:p>
          <a:p>
            <a:pPr algn="just"/>
            <a:r>
              <a:rPr lang="fr-FR" sz="2400" dirty="0">
                <a:hlinkClick r:id="" action="ppaction://noaction"/>
              </a:rPr>
              <a:t>https</a:t>
            </a:r>
            <a:r>
              <a:rPr lang="fr-FR" sz="2400" dirty="0">
                <a:hlinkClick r:id="rId2"/>
              </a:rPr>
              <a:t>://www.bilaterals.org/IMG/pdf/afcfta_digital_trade_protocol_-_9_february_2024_draft.pdf</a:t>
            </a:r>
            <a:r>
              <a:rPr lang="fr-FR" sz="2400" dirty="0"/>
              <a:t> (Protocole sur le commerce numérique de la </a:t>
            </a:r>
            <a:r>
              <a:rPr lang="fr-FR" sz="2400" dirty="0" err="1"/>
              <a:t>ZLECAf</a:t>
            </a:r>
            <a:r>
              <a:rPr lang="fr-FR" sz="2400" dirty="0"/>
              <a:t> composé de 50 articles regroupés en 12 parties.)</a:t>
            </a:r>
          </a:p>
          <a:p>
            <a:pPr algn="just"/>
            <a:r>
              <a:rPr lang="fr-FR" sz="2400" dirty="0">
                <a:hlinkClick r:id="rId3"/>
              </a:rPr>
              <a:t>https://au.int/sites/default/files/treaties/29560-treaty-0048_-_african_union_convention_on_cyber_security_and_personal_data_protection_f.pdf</a:t>
            </a:r>
            <a:r>
              <a:rPr lang="fr-FR" sz="2400" dirty="0"/>
              <a:t> (La convention africaine sur la </a:t>
            </a:r>
            <a:r>
              <a:rPr lang="fr-FR" sz="2400" dirty="0" err="1"/>
              <a:t>cybersécurité</a:t>
            </a:r>
            <a:r>
              <a:rPr lang="fr-FR" sz="2400" dirty="0"/>
              <a:t> et la protection des données à caractère personnel dite convention de Malabo du 27 juin 2014) </a:t>
            </a:r>
          </a:p>
          <a:p>
            <a:pPr algn="just"/>
            <a:r>
              <a:rPr lang="fr-FR" sz="2400" dirty="0">
                <a:hlinkClick r:id="rId4"/>
              </a:rPr>
              <a:t>https://au.int/sites/default/files/documents/38507-doc-DTS_for_Africa_2020-2030_French.pdf</a:t>
            </a:r>
            <a:r>
              <a:rPr lang="fr-FR" sz="2400" dirty="0"/>
              <a:t>) cadre stratégique de l’UA en matière de données de février 2022</a:t>
            </a:r>
          </a:p>
          <a:p>
            <a:pPr algn="just"/>
            <a:r>
              <a:rPr lang="fr-FR" sz="2400" dirty="0">
                <a:hlinkClick r:id="rId4"/>
              </a:rPr>
              <a:t>https://au.int/sites/default/files/documents/38507-doc-DTS_for_Africa_2020-2030_French.pdf</a:t>
            </a:r>
            <a:r>
              <a:rPr lang="fr-FR" sz="2400" dirty="0"/>
              <a:t>) stratégie de l’Union Africaine en matière d’IA du 18 juillet 2024</a:t>
            </a:r>
          </a:p>
          <a:p>
            <a:pPr algn="just"/>
            <a:endParaRPr lang="fr-FR" sz="2400" dirty="0"/>
          </a:p>
          <a:p>
            <a:pPr algn="just"/>
            <a:endParaRPr lang="fr-FR" sz="2400" dirty="0"/>
          </a:p>
          <a:p>
            <a:pPr algn="just"/>
            <a:endParaRPr lang="fr-FR" sz="2400" dirty="0"/>
          </a:p>
          <a:p>
            <a:pPr algn="just"/>
            <a:endParaRPr lang="fr-FR" dirty="0"/>
          </a:p>
          <a:p>
            <a:endParaRPr lang="fr-FR" dirty="0"/>
          </a:p>
          <a:p>
            <a:endParaRPr lang="fr-FR" dirty="0"/>
          </a:p>
          <a:p>
            <a:endParaRPr lang="fr-FR" dirty="0"/>
          </a:p>
        </p:txBody>
      </p:sp>
    </p:spTree>
    <p:extLst>
      <p:ext uri="{BB962C8B-B14F-4D97-AF65-F5344CB8AC3E}">
        <p14:creationId xmlns:p14="http://schemas.microsoft.com/office/powerpoint/2010/main" val="11825657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92498" y="629676"/>
            <a:ext cx="10461302" cy="951351"/>
          </a:xfrm>
        </p:spPr>
        <p:txBody>
          <a:bodyPr>
            <a:normAutofit fontScale="90000"/>
          </a:bodyPr>
          <a:lstStyle/>
          <a:p>
            <a:pPr algn="just"/>
            <a:r>
              <a:rPr lang="fr-FR" b="1" dirty="0">
                <a:solidFill>
                  <a:srgbClr val="C00000"/>
                </a:solidFill>
              </a:rPr>
              <a:t>Quelle gouvernance pour l’IA en Afrique?</a:t>
            </a:r>
            <a:r>
              <a:rPr lang="fr-FR" b="1" dirty="0"/>
              <a:t/>
            </a:r>
            <a:br>
              <a:rPr lang="fr-FR" b="1" dirty="0"/>
            </a:br>
            <a:endParaRPr lang="fr-FR" b="1" dirty="0"/>
          </a:p>
        </p:txBody>
      </p:sp>
      <p:sp>
        <p:nvSpPr>
          <p:cNvPr id="3" name="Espace réservé du contenu 2"/>
          <p:cNvSpPr>
            <a:spLocks noGrp="1"/>
          </p:cNvSpPr>
          <p:nvPr>
            <p:ph idx="1"/>
          </p:nvPr>
        </p:nvSpPr>
        <p:spPr/>
        <p:txBody>
          <a:bodyPr/>
          <a:lstStyle/>
          <a:p>
            <a:pPr algn="just"/>
            <a:r>
              <a:rPr lang="fr-FR" dirty="0"/>
              <a:t>L’IA est-elle une zone de non droit en Afrique?</a:t>
            </a:r>
          </a:p>
          <a:p>
            <a:pPr algn="just"/>
            <a:r>
              <a:rPr lang="fr-FR" dirty="0"/>
              <a:t>Quelles sont les stratégies actuelles de régulation mises en œuvre?</a:t>
            </a:r>
          </a:p>
          <a:p>
            <a:pPr algn="just"/>
            <a:r>
              <a:rPr lang="fr-FR" dirty="0"/>
              <a:t>Ces stratégies sont-elles suffisantes et cohérentes au regard de la complexité du phénomène et de son enjeu pour le développement de l’Afrique?</a:t>
            </a:r>
          </a:p>
          <a:p>
            <a:pPr algn="just"/>
            <a:r>
              <a:rPr lang="fr-FR" dirty="0"/>
              <a:t>Quelle sera la place de l’éthique dans cette approche?</a:t>
            </a:r>
          </a:p>
          <a:p>
            <a:pPr algn="just"/>
            <a:r>
              <a:rPr lang="fr-FR" dirty="0"/>
              <a:t>Doit-on tendre vers une IA </a:t>
            </a:r>
            <a:r>
              <a:rPr lang="fr-FR" dirty="0" err="1"/>
              <a:t>act</a:t>
            </a:r>
            <a:r>
              <a:rPr lang="fr-FR" dirty="0"/>
              <a:t> africaine?</a:t>
            </a:r>
          </a:p>
          <a:p>
            <a:pPr algn="just"/>
            <a:endParaRPr lang="fr-FR" dirty="0"/>
          </a:p>
          <a:p>
            <a:endParaRPr lang="fr-FR" dirty="0"/>
          </a:p>
        </p:txBody>
      </p:sp>
      <p:pic>
        <p:nvPicPr>
          <p:cNvPr id="4" name="Image 3">
            <a:extLst>
              <a:ext uri="{FF2B5EF4-FFF2-40B4-BE49-F238E27FC236}">
                <a16:creationId xmlns:a16="http://schemas.microsoft.com/office/drawing/2014/main" id="{46FA5FD4-9D79-8EC9-2A5F-D11528EDB4BC}"/>
              </a:ext>
            </a:extLst>
          </p:cNvPr>
          <p:cNvPicPr>
            <a:picLocks noChangeAspect="1"/>
          </p:cNvPicPr>
          <p:nvPr/>
        </p:nvPicPr>
        <p:blipFill>
          <a:blip r:embed="rId3"/>
          <a:stretch>
            <a:fillRect/>
          </a:stretch>
        </p:blipFill>
        <p:spPr>
          <a:xfrm>
            <a:off x="67733" y="98375"/>
            <a:ext cx="1219404" cy="263181"/>
          </a:xfrm>
          <a:prstGeom prst="rect">
            <a:avLst/>
          </a:prstGeom>
        </p:spPr>
      </p:pic>
    </p:spTree>
    <p:extLst>
      <p:ext uri="{BB962C8B-B14F-4D97-AF65-F5344CB8AC3E}">
        <p14:creationId xmlns:p14="http://schemas.microsoft.com/office/powerpoint/2010/main" val="2615363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87232" y="557118"/>
            <a:ext cx="10354620" cy="469031"/>
          </a:xfrm>
        </p:spPr>
        <p:txBody>
          <a:bodyPr>
            <a:normAutofit fontScale="90000"/>
          </a:bodyPr>
          <a:lstStyle/>
          <a:p>
            <a:r>
              <a:rPr lang="fr-FR" dirty="0" smtClean="0"/>
              <a:t/>
            </a:r>
            <a:br>
              <a:rPr lang="fr-FR" dirty="0" smtClean="0"/>
            </a:br>
            <a:r>
              <a:rPr lang="fr-FR" dirty="0" smtClean="0"/>
              <a:t>Les </a:t>
            </a:r>
            <a:r>
              <a:rPr lang="fr-FR" dirty="0"/>
              <a:t>IA ne sont pas de zones de non droit:</a:t>
            </a:r>
            <a:br>
              <a:rPr lang="fr-FR" dirty="0"/>
            </a:br>
            <a:endParaRPr lang="fr-FR" dirty="0"/>
          </a:p>
        </p:txBody>
      </p:sp>
      <p:sp>
        <p:nvSpPr>
          <p:cNvPr id="3" name="Espace réservé du contenu 2"/>
          <p:cNvSpPr>
            <a:spLocks noGrp="1"/>
          </p:cNvSpPr>
          <p:nvPr>
            <p:ph idx="1"/>
          </p:nvPr>
        </p:nvSpPr>
        <p:spPr>
          <a:xfrm>
            <a:off x="1" y="1098816"/>
            <a:ext cx="11353800" cy="5759183"/>
          </a:xfrm>
        </p:spPr>
        <p:txBody>
          <a:bodyPr>
            <a:normAutofit/>
          </a:bodyPr>
          <a:lstStyle/>
          <a:p>
            <a:pPr algn="just"/>
            <a:r>
              <a:rPr lang="fr-FR" dirty="0"/>
              <a:t>Lois sur les données personnelles, lois sur la </a:t>
            </a:r>
            <a:r>
              <a:rPr lang="fr-FR" dirty="0" err="1"/>
              <a:t>cybersécurité</a:t>
            </a:r>
            <a:r>
              <a:rPr lang="fr-FR" dirty="0"/>
              <a:t>, lois sur la cybercriminalité, textes communautaires, soft </a:t>
            </a:r>
            <a:r>
              <a:rPr lang="fr-FR" dirty="0" err="1"/>
              <a:t>law</a:t>
            </a:r>
            <a:r>
              <a:rPr lang="fr-FR" dirty="0"/>
              <a:t> </a:t>
            </a:r>
            <a:r>
              <a:rPr lang="fr-FR" dirty="0" smtClean="0"/>
              <a:t>etc.</a:t>
            </a:r>
          </a:p>
          <a:p>
            <a:pPr algn="just"/>
            <a:r>
              <a:rPr lang="fr-FR" dirty="0" smtClean="0"/>
              <a:t>Au </a:t>
            </a:r>
            <a:r>
              <a:rPr lang="fr-FR" dirty="0"/>
              <a:t>Sénégal, la loi n° 2008-12 du 25 janvier 2008 portant sur la Protection des données à caractère </a:t>
            </a:r>
            <a:r>
              <a:rPr lang="fr-FR" dirty="0" smtClean="0"/>
              <a:t>personnel, La convention </a:t>
            </a:r>
            <a:r>
              <a:rPr lang="fr-FR" dirty="0"/>
              <a:t>de Malabo </a:t>
            </a:r>
            <a:r>
              <a:rPr lang="fr-FR" dirty="0" smtClean="0"/>
              <a:t>qui </a:t>
            </a:r>
            <a:r>
              <a:rPr lang="fr-FR" dirty="0"/>
              <a:t>vise à renforcer la « confiance et la sécurité dans le cyberespace en Afrique ». Le Sénégal a été le premier signataire de cette convention, il a été suivi par l’Île Maurice en 2018.</a:t>
            </a:r>
          </a:p>
          <a:p>
            <a:pPr algn="just"/>
            <a:r>
              <a:rPr lang="fr-FR" dirty="0"/>
              <a:t>Les IA n’échappent pas à la réglementation en vigueur sur les tics</a:t>
            </a:r>
          </a:p>
          <a:p>
            <a:pPr algn="just"/>
            <a:r>
              <a:rPr lang="fr-FR" dirty="0"/>
              <a:t>Stratégies nationales de </a:t>
            </a:r>
            <a:r>
              <a:rPr lang="fr-FR" dirty="0" err="1"/>
              <a:t>cybersécurité</a:t>
            </a:r>
            <a:r>
              <a:rPr lang="fr-FR" dirty="0"/>
              <a:t>, agence nationale de </a:t>
            </a:r>
            <a:r>
              <a:rPr lang="fr-FR" dirty="0" err="1"/>
              <a:t>cybersécurité</a:t>
            </a:r>
            <a:r>
              <a:rPr lang="fr-FR" dirty="0"/>
              <a:t>, centre national de formation en IA  etc.</a:t>
            </a:r>
          </a:p>
          <a:p>
            <a:pPr algn="just"/>
            <a:r>
              <a:rPr lang="fr-FR" dirty="0"/>
              <a:t>Mais insuffisance du cadre réglementaire actuel, devenu inadapté. </a:t>
            </a:r>
          </a:p>
          <a:p>
            <a:pPr algn="just"/>
            <a:r>
              <a:rPr lang="fr-FR" dirty="0"/>
              <a:t>Quelle gouvernance pour l’IA en Afrique?</a:t>
            </a:r>
          </a:p>
          <a:p>
            <a:pPr algn="just"/>
            <a:endParaRPr lang="fr-FR" dirty="0"/>
          </a:p>
        </p:txBody>
      </p:sp>
      <p:pic>
        <p:nvPicPr>
          <p:cNvPr id="4" name="Image 3">
            <a:extLst>
              <a:ext uri="{FF2B5EF4-FFF2-40B4-BE49-F238E27FC236}">
                <a16:creationId xmlns:a16="http://schemas.microsoft.com/office/drawing/2014/main" id="{51021768-5320-8718-A20A-DCE2DB63E3AB}"/>
              </a:ext>
            </a:extLst>
          </p:cNvPr>
          <p:cNvPicPr>
            <a:picLocks noChangeAspect="1"/>
          </p:cNvPicPr>
          <p:nvPr/>
        </p:nvPicPr>
        <p:blipFill>
          <a:blip r:embed="rId2"/>
          <a:stretch>
            <a:fillRect/>
          </a:stretch>
        </p:blipFill>
        <p:spPr>
          <a:xfrm>
            <a:off x="67733" y="98375"/>
            <a:ext cx="1219404" cy="263181"/>
          </a:xfrm>
          <a:prstGeom prst="rect">
            <a:avLst/>
          </a:prstGeom>
        </p:spPr>
      </p:pic>
    </p:spTree>
    <p:extLst>
      <p:ext uri="{BB962C8B-B14F-4D97-AF65-F5344CB8AC3E}">
        <p14:creationId xmlns:p14="http://schemas.microsoft.com/office/powerpoint/2010/main" val="21433318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solidFill>
                  <a:schemeClr val="accent1">
                    <a:lumMod val="75000"/>
                  </a:schemeClr>
                </a:solidFill>
              </a:rPr>
              <a:t>Gouvernance mondiale de </a:t>
            </a:r>
            <a:r>
              <a:rPr lang="fr-FR" b="1" dirty="0" smtClean="0">
                <a:solidFill>
                  <a:schemeClr val="accent1">
                    <a:lumMod val="75000"/>
                  </a:schemeClr>
                </a:solidFill>
              </a:rPr>
              <a:t>l’IA: un flou total</a:t>
            </a:r>
            <a:endParaRPr lang="fr-FR" b="1" dirty="0">
              <a:solidFill>
                <a:schemeClr val="accent1">
                  <a:lumMod val="75000"/>
                </a:schemeClr>
              </a:solidFill>
            </a:endParaRPr>
          </a:p>
        </p:txBody>
      </p:sp>
      <p:sp>
        <p:nvSpPr>
          <p:cNvPr id="3" name="Espace réservé du contenu 2"/>
          <p:cNvSpPr>
            <a:spLocks noGrp="1"/>
          </p:cNvSpPr>
          <p:nvPr>
            <p:ph idx="1"/>
          </p:nvPr>
        </p:nvSpPr>
        <p:spPr/>
        <p:txBody>
          <a:bodyPr>
            <a:normAutofit fontScale="85000" lnSpcReduction="20000"/>
          </a:bodyPr>
          <a:lstStyle/>
          <a:p>
            <a:pPr algn="just"/>
            <a:r>
              <a:rPr lang="fr-FR" dirty="0"/>
              <a:t>Une gouvernance multiple et fragmentée avec des approches qui s’affrontent</a:t>
            </a:r>
          </a:p>
          <a:p>
            <a:pPr algn="just"/>
            <a:r>
              <a:rPr lang="fr-FR" dirty="0"/>
              <a:t>Absence de gouvernance mondiale unifiée</a:t>
            </a:r>
          </a:p>
          <a:p>
            <a:pPr algn="just"/>
            <a:r>
              <a:rPr lang="fr-FR" dirty="0"/>
              <a:t>Approche sectoriel: UE (IA ACT), UA (</a:t>
            </a:r>
            <a:r>
              <a:rPr lang="fr-FR" dirty="0" err="1"/>
              <a:t>Stragie</a:t>
            </a:r>
            <a:r>
              <a:rPr lang="fr-FR" dirty="0"/>
              <a:t> africaine sur l’IA et stratégie sur les données)</a:t>
            </a:r>
          </a:p>
          <a:p>
            <a:pPr algn="just"/>
            <a:r>
              <a:rPr lang="fr-FR" dirty="0"/>
              <a:t>Initiatives: partenariat mondial sur l’IA qui vient de se tenir à paris pour </a:t>
            </a:r>
            <a:r>
              <a:rPr lang="fr-FR" dirty="0" err="1"/>
              <a:t>batir</a:t>
            </a:r>
            <a:r>
              <a:rPr lang="fr-FR" dirty="0"/>
              <a:t> un consensus mondial autour d’un système de </a:t>
            </a:r>
            <a:r>
              <a:rPr lang="fr-FR" dirty="0" smtClean="0"/>
              <a:t>gouvernance </a:t>
            </a:r>
            <a:r>
              <a:rPr lang="fr-FR" dirty="0"/>
              <a:t>mondial sur l’IA</a:t>
            </a:r>
          </a:p>
          <a:p>
            <a:pPr algn="just"/>
            <a:r>
              <a:rPr lang="fr-FR" dirty="0"/>
              <a:t>11 patrons et 9 pays dont le Maroc se sont alliés pour lancer « </a:t>
            </a:r>
            <a:r>
              <a:rPr lang="fr-FR" dirty="0" err="1"/>
              <a:t>CurrentAI</a:t>
            </a:r>
            <a:r>
              <a:rPr lang="fr-FR" dirty="0"/>
              <a:t> », une </a:t>
            </a:r>
            <a:r>
              <a:rPr lang="fr-FR" dirty="0" err="1"/>
              <a:t>itiative</a:t>
            </a:r>
            <a:r>
              <a:rPr lang="fr-FR" dirty="0"/>
              <a:t> pour IA d’intérêt général</a:t>
            </a:r>
            <a:r>
              <a:rPr lang="fr-FR" dirty="0" smtClean="0"/>
              <a:t>.</a:t>
            </a:r>
          </a:p>
          <a:p>
            <a:pPr algn="just"/>
            <a:r>
              <a:rPr lang="fr-FR" dirty="0"/>
              <a:t>La multiplication des acteurs peut conduire à un manque de lisibilité de la réglementation </a:t>
            </a:r>
            <a:r>
              <a:rPr lang="fr-FR" dirty="0" smtClean="0"/>
              <a:t>applicable.</a:t>
            </a:r>
            <a:endParaRPr lang="fr-FR" dirty="0"/>
          </a:p>
          <a:p>
            <a:pPr marL="0" indent="0" algn="just">
              <a:buNone/>
            </a:pPr>
            <a:endParaRPr lang="fr-FR" dirty="0"/>
          </a:p>
          <a:p>
            <a:pPr algn="just"/>
            <a:r>
              <a:rPr lang="fr-FR" dirty="0"/>
              <a:t>Question? Est-ce qu’une gouvernance </a:t>
            </a:r>
            <a:r>
              <a:rPr lang="fr-FR" dirty="0" smtClean="0"/>
              <a:t>unique </a:t>
            </a:r>
            <a:r>
              <a:rPr lang="fr-FR" dirty="0"/>
              <a:t>est la solution? Est-elle réalisable? Quelle sera la </a:t>
            </a:r>
            <a:r>
              <a:rPr lang="fr-FR" dirty="0" err="1"/>
              <a:t>palce</a:t>
            </a:r>
            <a:r>
              <a:rPr lang="fr-FR" dirty="0"/>
              <a:t> de l’Afrique.</a:t>
            </a:r>
          </a:p>
          <a:p>
            <a:endParaRPr lang="fr-FR" dirty="0"/>
          </a:p>
        </p:txBody>
      </p:sp>
      <p:pic>
        <p:nvPicPr>
          <p:cNvPr id="4" name="Image 3">
            <a:extLst>
              <a:ext uri="{FF2B5EF4-FFF2-40B4-BE49-F238E27FC236}">
                <a16:creationId xmlns:a16="http://schemas.microsoft.com/office/drawing/2014/main" id="{46FA5FD4-9D79-8EC9-2A5F-D11528EDB4BC}"/>
              </a:ext>
            </a:extLst>
          </p:cNvPr>
          <p:cNvPicPr>
            <a:picLocks noChangeAspect="1"/>
          </p:cNvPicPr>
          <p:nvPr/>
        </p:nvPicPr>
        <p:blipFill>
          <a:blip r:embed="rId2"/>
          <a:stretch>
            <a:fillRect/>
          </a:stretch>
        </p:blipFill>
        <p:spPr>
          <a:xfrm>
            <a:off x="67733" y="98375"/>
            <a:ext cx="1219404" cy="263181"/>
          </a:xfrm>
          <a:prstGeom prst="rect">
            <a:avLst/>
          </a:prstGeom>
        </p:spPr>
      </p:pic>
    </p:spTree>
    <p:extLst>
      <p:ext uri="{BB962C8B-B14F-4D97-AF65-F5344CB8AC3E}">
        <p14:creationId xmlns:p14="http://schemas.microsoft.com/office/powerpoint/2010/main" val="7559286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4C0B39F-3E01-B1C0-6994-26095CBD04DF}"/>
              </a:ext>
            </a:extLst>
          </p:cNvPr>
          <p:cNvSpPr>
            <a:spLocks noGrp="1"/>
          </p:cNvSpPr>
          <p:nvPr>
            <p:ph type="title"/>
          </p:nvPr>
        </p:nvSpPr>
        <p:spPr>
          <a:xfrm>
            <a:off x="472293" y="899808"/>
            <a:ext cx="6400800" cy="669735"/>
          </a:xfrm>
        </p:spPr>
        <p:txBody>
          <a:bodyPr>
            <a:normAutofit/>
          </a:bodyPr>
          <a:lstStyle/>
          <a:p>
            <a:r>
              <a:rPr lang="fr-FR" sz="2900" b="1" dirty="0">
                <a:solidFill>
                  <a:schemeClr val="accent1">
                    <a:lumMod val="75000"/>
                  </a:schemeClr>
                </a:solidFill>
                <a:latin typeface="+mn-lt"/>
              </a:rPr>
              <a:t>Dans le monde</a:t>
            </a:r>
          </a:p>
        </p:txBody>
      </p:sp>
      <p:sp>
        <p:nvSpPr>
          <p:cNvPr id="3" name="Espace réservé du contenu 2">
            <a:extLst>
              <a:ext uri="{FF2B5EF4-FFF2-40B4-BE49-F238E27FC236}">
                <a16:creationId xmlns:a16="http://schemas.microsoft.com/office/drawing/2014/main" id="{4801996A-3B21-9CC7-8651-1A61A026E381}"/>
              </a:ext>
            </a:extLst>
          </p:cNvPr>
          <p:cNvSpPr>
            <a:spLocks noGrp="1"/>
          </p:cNvSpPr>
          <p:nvPr>
            <p:ph idx="1"/>
          </p:nvPr>
        </p:nvSpPr>
        <p:spPr>
          <a:xfrm>
            <a:off x="109057" y="1928686"/>
            <a:ext cx="11973886" cy="5454073"/>
          </a:xfrm>
        </p:spPr>
        <p:txBody>
          <a:bodyPr>
            <a:normAutofit/>
          </a:bodyPr>
          <a:lstStyle/>
          <a:p>
            <a:pPr algn="just"/>
            <a:r>
              <a:rPr lang="fr-FR" sz="1800" dirty="0"/>
              <a:t>La déclaration de Montréal de 2018 pour un développement responsable de l’IA qui s’appuie sur 7 rapports et définit 10 principes l’intelligence artificielle.</a:t>
            </a:r>
          </a:p>
          <a:p>
            <a:pPr marL="0" indent="0" algn="just">
              <a:buNone/>
            </a:pPr>
            <a:endParaRPr lang="fr-FR" sz="1800" dirty="0"/>
          </a:p>
          <a:p>
            <a:pPr algn="just"/>
            <a:r>
              <a:rPr lang="fr-FR" sz="1800" dirty="0" smtClean="0"/>
              <a:t>Charte </a:t>
            </a:r>
            <a:r>
              <a:rPr lang="fr-FR" sz="1800" dirty="0"/>
              <a:t>éthique européenne d’utilisation de l’intelligence artificielle dans les systèmes judiciaire adoptée en décembre 2018 avec des principes éthiques essentiels à respecter comme le respect de droits fondamentaux, la non-discrimination, la qualité et la sécurité, la transparence, l’impartialité et la justice; et le principe « sous le contrôle de l'utilisateur » pour s'assurer que les utilisateurs sont informés et contrôlent leurs choix.</a:t>
            </a:r>
          </a:p>
          <a:p>
            <a:pPr algn="just"/>
            <a:r>
              <a:rPr lang="fr-FR" sz="1800" dirty="0"/>
              <a:t>La recommandation de l’UNESCO du 23 novembre 2021 sur l’éthique de l’intelligence artificielle, avec 4 valeurs et 10 principes ainsi que des domaines stratégiques à mettre en œuvre par les États membres. </a:t>
            </a:r>
          </a:p>
          <a:p>
            <a:pPr algn="just"/>
            <a:endParaRPr lang="fr-FR" sz="1800" dirty="0"/>
          </a:p>
          <a:p>
            <a:pPr algn="just"/>
            <a:r>
              <a:rPr lang="fr-FR" sz="1800" dirty="0"/>
              <a:t>Guide de l’OMS de 2021: Ethique et gouvernance de l’intelligence artificielle pour la santé qui adopte 6 principes jugés consensuels et complétés en 2024 par des lignes directrices pour l'éthique et la gouvernance des grands modèles multimodaux. </a:t>
            </a:r>
          </a:p>
          <a:p>
            <a:pPr algn="just"/>
            <a:endParaRPr lang="fr-FR" sz="1800" dirty="0"/>
          </a:p>
          <a:p>
            <a:pPr algn="just"/>
            <a:r>
              <a:rPr lang="fr-FR" sz="1800" dirty="0"/>
              <a:t>IA </a:t>
            </a:r>
            <a:r>
              <a:rPr lang="fr-FR" sz="1800" dirty="0" err="1"/>
              <a:t>act</a:t>
            </a:r>
            <a:r>
              <a:rPr lang="fr-FR" sz="1800" dirty="0"/>
              <a:t> ou règlement européen sur l’IA adopté en décembre 2023 qui vient d’entrer en vigueur le 1</a:t>
            </a:r>
            <a:r>
              <a:rPr lang="fr-FR" sz="1800" baseline="30000" dirty="0"/>
              <a:t>er</a:t>
            </a:r>
            <a:r>
              <a:rPr lang="fr-FR" sz="1800" dirty="0"/>
              <a:t> août 2024 dernier qui vient renforcer le RGPD 2016/6 de l’UE.</a:t>
            </a:r>
          </a:p>
        </p:txBody>
      </p:sp>
      <p:pic>
        <p:nvPicPr>
          <p:cNvPr id="7" name="Image 6">
            <a:extLst>
              <a:ext uri="{FF2B5EF4-FFF2-40B4-BE49-F238E27FC236}">
                <a16:creationId xmlns:a16="http://schemas.microsoft.com/office/drawing/2014/main" id="{4A787C3C-7076-8BA1-0818-925C53C4A437}"/>
              </a:ext>
            </a:extLst>
          </p:cNvPr>
          <p:cNvPicPr>
            <a:picLocks noChangeAspect="1"/>
          </p:cNvPicPr>
          <p:nvPr/>
        </p:nvPicPr>
        <p:blipFill>
          <a:blip r:embed="rId3"/>
          <a:stretch>
            <a:fillRect/>
          </a:stretch>
        </p:blipFill>
        <p:spPr>
          <a:xfrm>
            <a:off x="67733" y="98375"/>
            <a:ext cx="1219404" cy="263181"/>
          </a:xfrm>
          <a:prstGeom prst="rect">
            <a:avLst/>
          </a:prstGeom>
        </p:spPr>
      </p:pic>
    </p:spTree>
    <p:extLst>
      <p:ext uri="{BB962C8B-B14F-4D97-AF65-F5344CB8AC3E}">
        <p14:creationId xmlns:p14="http://schemas.microsoft.com/office/powerpoint/2010/main" val="31961710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61944" y="398860"/>
            <a:ext cx="10209431" cy="701706"/>
          </a:xfrm>
        </p:spPr>
        <p:txBody>
          <a:bodyPr/>
          <a:lstStyle/>
          <a:p>
            <a:r>
              <a:rPr lang="fr-FR" b="1" dirty="0">
                <a:solidFill>
                  <a:srgbClr val="FF0000"/>
                </a:solidFill>
              </a:rPr>
              <a:t>Approche européenne de l’IA</a:t>
            </a:r>
            <a:endParaRPr lang="fr-FR" dirty="0">
              <a:solidFill>
                <a:srgbClr val="FF0000"/>
              </a:solidFill>
            </a:endParaRPr>
          </a:p>
        </p:txBody>
      </p:sp>
      <p:sp>
        <p:nvSpPr>
          <p:cNvPr id="3" name="Espace réservé du contenu 2"/>
          <p:cNvSpPr>
            <a:spLocks noGrp="1"/>
          </p:cNvSpPr>
          <p:nvPr>
            <p:ph idx="1"/>
          </p:nvPr>
        </p:nvSpPr>
        <p:spPr/>
        <p:txBody>
          <a:bodyPr>
            <a:normAutofit fontScale="77500" lnSpcReduction="20000"/>
          </a:bodyPr>
          <a:lstStyle/>
          <a:p>
            <a:pPr algn="just"/>
            <a:r>
              <a:rPr lang="fr-FR" dirty="0" smtClean="0"/>
              <a:t>Le RGPD applicable </a:t>
            </a:r>
            <a:r>
              <a:rPr lang="fr-FR" dirty="0"/>
              <a:t>depuis le 2 février 2025, l’article 5 de l’AI </a:t>
            </a:r>
            <a:r>
              <a:rPr lang="fr-FR" dirty="0" err="1"/>
              <a:t>Act</a:t>
            </a:r>
            <a:r>
              <a:rPr lang="fr-FR" dirty="0"/>
              <a:t> interdit certaines pratiques dans l’utilisation de l’intelligence artificielle. </a:t>
            </a:r>
            <a:r>
              <a:rPr lang="fr-FR" dirty="0" smtClean="0"/>
              <a:t>complété </a:t>
            </a:r>
            <a:r>
              <a:rPr lang="fr-FR" dirty="0"/>
              <a:t>par le règlement IA du 12 juillet 2024 (UE, 2024/1689) entré en vigueur le 1er août 2024 (application progressive en 2025 et 2027). Le texte propose un régime graduel : les usages considérés comme « inacceptables » sont tout simplement interdits (art. 5), même si des exceptions existent ; ceux jugés « à haut risque » sont soumis à un régime de régulation précis (art. 6 à 51) ; ceux évalués à faible risque sont guidés par un principe de transparence (art. 52) ; enfin, les systèmes qui présentent un risque minime ne sont pas régulés par le texte.</a:t>
            </a:r>
            <a:endParaRPr lang="fr-FR" dirty="0" smtClean="0"/>
          </a:p>
          <a:p>
            <a:pPr marL="0" indent="0" algn="just">
              <a:buNone/>
            </a:pPr>
            <a:endParaRPr lang="fr-FR" dirty="0" smtClean="0"/>
          </a:p>
          <a:p>
            <a:pPr algn="just"/>
            <a:r>
              <a:rPr lang="fr-FR" dirty="0" smtClean="0"/>
              <a:t>L’Institut </a:t>
            </a:r>
            <a:r>
              <a:rPr lang="fr-FR" dirty="0"/>
              <a:t>National pour l’évaluation et la sécurité de l’intelligence artificielle (INESIA) est un nouveau groupement destiné à superviser le développement de l’intelligence artificielle en France. </a:t>
            </a:r>
            <a:r>
              <a:rPr lang="fr-FR" dirty="0" smtClean="0"/>
              <a:t>Le </a:t>
            </a:r>
            <a:r>
              <a:rPr lang="fr-FR" dirty="0"/>
              <a:t>projet réunit plusieurs États, comme le Royaume-Uni, le Japon, le Canada, l’Australie, la France, l’Allemagne et l’Italie. </a:t>
            </a:r>
            <a:r>
              <a:rPr lang="fr-FR" dirty="0" smtClean="0"/>
              <a:t>« </a:t>
            </a:r>
            <a:r>
              <a:rPr lang="fr-FR" dirty="0"/>
              <a:t>les efforts collectifs visant à créer ou à développer des institutions publiques ou financées par le gouvernement, y compris des instituts de sécurité de l’IA ».</a:t>
            </a:r>
          </a:p>
        </p:txBody>
      </p:sp>
      <p:pic>
        <p:nvPicPr>
          <p:cNvPr id="4" name="Image 3">
            <a:extLst>
              <a:ext uri="{FF2B5EF4-FFF2-40B4-BE49-F238E27FC236}">
                <a16:creationId xmlns:a16="http://schemas.microsoft.com/office/drawing/2014/main" id="{46FA5FD4-9D79-8EC9-2A5F-D11528EDB4BC}"/>
              </a:ext>
            </a:extLst>
          </p:cNvPr>
          <p:cNvPicPr>
            <a:picLocks noChangeAspect="1"/>
          </p:cNvPicPr>
          <p:nvPr/>
        </p:nvPicPr>
        <p:blipFill>
          <a:blip r:embed="rId3"/>
          <a:stretch>
            <a:fillRect/>
          </a:stretch>
        </p:blipFill>
        <p:spPr>
          <a:xfrm>
            <a:off x="0" y="34475"/>
            <a:ext cx="1219404" cy="263181"/>
          </a:xfrm>
          <a:prstGeom prst="rect">
            <a:avLst/>
          </a:prstGeom>
        </p:spPr>
      </p:pic>
    </p:spTree>
    <p:extLst>
      <p:ext uri="{BB962C8B-B14F-4D97-AF65-F5344CB8AC3E}">
        <p14:creationId xmlns:p14="http://schemas.microsoft.com/office/powerpoint/2010/main" val="9065172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ED22334-B8C6-E356-F72E-B5A1E7D9BDF2}"/>
              </a:ext>
            </a:extLst>
          </p:cNvPr>
          <p:cNvSpPr>
            <a:spLocks noGrp="1"/>
          </p:cNvSpPr>
          <p:nvPr>
            <p:ph type="title"/>
          </p:nvPr>
        </p:nvSpPr>
        <p:spPr>
          <a:xfrm>
            <a:off x="2743477" y="361556"/>
            <a:ext cx="6520873" cy="812799"/>
          </a:xfrm>
        </p:spPr>
        <p:txBody>
          <a:bodyPr>
            <a:normAutofit/>
          </a:bodyPr>
          <a:lstStyle/>
          <a:p>
            <a:r>
              <a:rPr lang="fr-FR" sz="2900" b="1" dirty="0">
                <a:solidFill>
                  <a:schemeClr val="accent1">
                    <a:lumMod val="75000"/>
                  </a:schemeClr>
                </a:solidFill>
                <a:latin typeface="+mn-lt"/>
              </a:rPr>
              <a:t>Défis de la </a:t>
            </a:r>
            <a:r>
              <a:rPr lang="fr-FR" sz="2900" b="1" dirty="0" smtClean="0">
                <a:solidFill>
                  <a:schemeClr val="accent1">
                    <a:lumMod val="75000"/>
                  </a:schemeClr>
                </a:solidFill>
                <a:latin typeface="+mn-lt"/>
              </a:rPr>
              <a:t>réglementation en Afrique</a:t>
            </a:r>
            <a:endParaRPr lang="fr-FR" sz="2900" b="1" dirty="0">
              <a:solidFill>
                <a:schemeClr val="accent1">
                  <a:lumMod val="75000"/>
                </a:schemeClr>
              </a:solidFill>
              <a:latin typeface="+mn-lt"/>
            </a:endParaRPr>
          </a:p>
        </p:txBody>
      </p:sp>
      <p:sp>
        <p:nvSpPr>
          <p:cNvPr id="3" name="Espace réservé du contenu 2">
            <a:extLst>
              <a:ext uri="{FF2B5EF4-FFF2-40B4-BE49-F238E27FC236}">
                <a16:creationId xmlns:a16="http://schemas.microsoft.com/office/drawing/2014/main" id="{0EA85EE3-BDBC-70FF-7CFB-9E26D6AC5640}"/>
              </a:ext>
            </a:extLst>
          </p:cNvPr>
          <p:cNvSpPr>
            <a:spLocks noGrp="1"/>
          </p:cNvSpPr>
          <p:nvPr>
            <p:ph idx="1"/>
          </p:nvPr>
        </p:nvSpPr>
        <p:spPr>
          <a:xfrm>
            <a:off x="0" y="1174355"/>
            <a:ext cx="12019176" cy="6433153"/>
          </a:xfrm>
        </p:spPr>
        <p:txBody>
          <a:bodyPr>
            <a:noAutofit/>
          </a:bodyPr>
          <a:lstStyle/>
          <a:p>
            <a:pPr algn="just"/>
            <a:r>
              <a:rPr lang="fr-FR" sz="2000" b="1" dirty="0">
                <a:solidFill>
                  <a:schemeClr val="accent4">
                    <a:lumMod val="75000"/>
                  </a:schemeClr>
                </a:solidFill>
              </a:rPr>
              <a:t>Afrique : </a:t>
            </a:r>
            <a:r>
              <a:rPr lang="fr-FR" sz="2000" dirty="0"/>
              <a:t>2,5% du marché mondial de l'IA, selon l'organisation Artificiel Intelligence for </a:t>
            </a:r>
            <a:r>
              <a:rPr lang="fr-FR" sz="2000" dirty="0" err="1"/>
              <a:t>Development</a:t>
            </a:r>
            <a:r>
              <a:rPr lang="fr-FR" sz="2000" dirty="0"/>
              <a:t> </a:t>
            </a:r>
            <a:r>
              <a:rPr lang="fr-FR" sz="2000" dirty="0" err="1"/>
              <a:t>Africa</a:t>
            </a:r>
            <a:r>
              <a:rPr lang="fr-FR" sz="2000" dirty="0"/>
              <a:t>. </a:t>
            </a:r>
          </a:p>
          <a:p>
            <a:pPr algn="just"/>
            <a:r>
              <a:rPr lang="fr-FR" sz="2000" dirty="0"/>
              <a:t>Nous devons profiter des opportunités économiques liés à l’usage de l’IA. Comme le soulignent les chiffres repris dans le dernier rapport GSMA “AI for </a:t>
            </a:r>
            <a:r>
              <a:rPr lang="fr-FR" sz="2000" dirty="0" err="1"/>
              <a:t>Africa</a:t>
            </a:r>
            <a:r>
              <a:rPr lang="fr-FR" sz="2000" dirty="0"/>
              <a:t> : Use Cases </a:t>
            </a:r>
            <a:r>
              <a:rPr lang="fr-FR" sz="2000" dirty="0" err="1"/>
              <a:t>Delivering</a:t>
            </a:r>
            <a:r>
              <a:rPr lang="fr-FR" sz="2000" dirty="0"/>
              <a:t> Impact“, les applications émergentes de l’IA pourraient stimuler la croissance économique du continent à hauteur de 2.900 milliards de dollars d’ici 2030. Des secteurs tels que l’agriculture, l’énergie et l’action climatique seront particulièrement concernés.</a:t>
            </a:r>
          </a:p>
          <a:p>
            <a:pPr algn="just"/>
            <a:r>
              <a:rPr lang="fr-FR" sz="2400" dirty="0"/>
              <a:t>Selon certaines estimations, si le continent parvient à capturer ne serait-ce que 5 % de la valeur ajoutée par l’IA à l’économie mondiale, cela pourrait représenter entre 110 et 220 milliards de dollars supplémentaires par an pour le PIB africain.</a:t>
            </a:r>
          </a:p>
          <a:p>
            <a:pPr algn="just"/>
            <a:r>
              <a:rPr lang="fr-FR" sz="2400" dirty="0"/>
              <a:t>Malgré ces opportunités, la plupart des marchés africains sont confrontés à plusieurs défis en matière de développement de l’IA: Nécessité de disposer de grandes quantités de données détaillées, pertinentes, locales et surtout représentatives des diverses réalités du continent. Ensuite, la mise en place d’une infrastructure robuste et d’une puissance de calcul adéquate. La question de la demande énergétique des centres de données reste aussi à résoudre. Il est essentiel de surmonter ces obstacles – entre autres – pour libérer le potentiel de transformation de l’IA.</a:t>
            </a:r>
          </a:p>
        </p:txBody>
      </p:sp>
      <p:pic>
        <p:nvPicPr>
          <p:cNvPr id="7" name="Image 6">
            <a:extLst>
              <a:ext uri="{FF2B5EF4-FFF2-40B4-BE49-F238E27FC236}">
                <a16:creationId xmlns:a16="http://schemas.microsoft.com/office/drawing/2014/main" id="{839792AA-831B-ADF0-CBA5-D33E049F43A6}"/>
              </a:ext>
            </a:extLst>
          </p:cNvPr>
          <p:cNvPicPr>
            <a:picLocks noChangeAspect="1"/>
          </p:cNvPicPr>
          <p:nvPr/>
        </p:nvPicPr>
        <p:blipFill>
          <a:blip r:embed="rId3"/>
          <a:stretch>
            <a:fillRect/>
          </a:stretch>
        </p:blipFill>
        <p:spPr>
          <a:xfrm>
            <a:off x="67733" y="98375"/>
            <a:ext cx="1219404" cy="263181"/>
          </a:xfrm>
          <a:prstGeom prst="rect">
            <a:avLst/>
          </a:prstGeom>
        </p:spPr>
      </p:pic>
    </p:spTree>
    <p:extLst>
      <p:ext uri="{BB962C8B-B14F-4D97-AF65-F5344CB8AC3E}">
        <p14:creationId xmlns:p14="http://schemas.microsoft.com/office/powerpoint/2010/main" val="36714523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D1F0384-268F-F993-1864-90C4F81B6C05}"/>
              </a:ext>
            </a:extLst>
          </p:cNvPr>
          <p:cNvSpPr>
            <a:spLocks noGrp="1"/>
          </p:cNvSpPr>
          <p:nvPr>
            <p:ph type="title"/>
          </p:nvPr>
        </p:nvSpPr>
        <p:spPr>
          <a:xfrm>
            <a:off x="172108" y="777712"/>
            <a:ext cx="5957264" cy="761711"/>
          </a:xfrm>
        </p:spPr>
        <p:txBody>
          <a:bodyPr>
            <a:normAutofit/>
          </a:bodyPr>
          <a:lstStyle/>
          <a:p>
            <a:r>
              <a:rPr lang="fr-FR" sz="2900" b="1" dirty="0">
                <a:solidFill>
                  <a:schemeClr val="accent1">
                    <a:lumMod val="75000"/>
                  </a:schemeClr>
                </a:solidFill>
                <a:latin typeface="+mn-lt"/>
              </a:rPr>
              <a:t>Défis de la réglementation 2/2</a:t>
            </a:r>
          </a:p>
        </p:txBody>
      </p:sp>
      <p:sp>
        <p:nvSpPr>
          <p:cNvPr id="3" name="Espace réservé du contenu 2">
            <a:extLst>
              <a:ext uri="{FF2B5EF4-FFF2-40B4-BE49-F238E27FC236}">
                <a16:creationId xmlns:a16="http://schemas.microsoft.com/office/drawing/2014/main" id="{CAE5BBE3-A764-AC48-60B5-7B094B7038E3}"/>
              </a:ext>
            </a:extLst>
          </p:cNvPr>
          <p:cNvSpPr>
            <a:spLocks noGrp="1"/>
          </p:cNvSpPr>
          <p:nvPr>
            <p:ph idx="1"/>
          </p:nvPr>
        </p:nvSpPr>
        <p:spPr>
          <a:xfrm>
            <a:off x="172108" y="1726531"/>
            <a:ext cx="10748058" cy="5191429"/>
          </a:xfrm>
        </p:spPr>
        <p:txBody>
          <a:bodyPr>
            <a:normAutofit fontScale="40000" lnSpcReduction="20000"/>
          </a:bodyPr>
          <a:lstStyle/>
          <a:p>
            <a:pPr algn="just">
              <a:lnSpc>
                <a:spcPct val="110000"/>
              </a:lnSpc>
            </a:pPr>
            <a:r>
              <a:rPr lang="fr-FR" sz="4400" b="1" dirty="0">
                <a:solidFill>
                  <a:schemeClr val="accent4">
                    <a:lumMod val="75000"/>
                  </a:schemeClr>
                </a:solidFill>
              </a:rPr>
              <a:t>La réglementation de l’IA: </a:t>
            </a:r>
            <a:r>
              <a:rPr lang="fr-FR" sz="4400" dirty="0"/>
              <a:t>un autre défi majeur pour les nations africaines. La mise en place d’un cadre juridique pour guider le déploiement de cette technologie est essentielle pour atténuer les risques potentiels et faire en sorte que l’IA profite à la fois aux entreprises et à la société , ou tout simplement à l’humain.</a:t>
            </a:r>
          </a:p>
          <a:p>
            <a:pPr algn="just">
              <a:lnSpc>
                <a:spcPct val="110000"/>
              </a:lnSpc>
            </a:pPr>
            <a:r>
              <a:rPr lang="fr-FR" sz="4400" dirty="0"/>
              <a:t>À ce jour, sept pays africains ont formulé des stratégies nationales en matière d’IA. Cette avancée est significative, même s’il reste encore beaucoup de progrès à faire pour parvenir à une réglementation unifiée sur l’ensemble du continent. Il est primordial que les nations africaines jouent un rôle dans l’élaboration active des réglementations non seulement locales, mais aussi internationales. </a:t>
            </a:r>
          </a:p>
          <a:p>
            <a:pPr algn="just">
              <a:lnSpc>
                <a:spcPct val="110000"/>
              </a:lnSpc>
            </a:pPr>
            <a:r>
              <a:rPr lang="fr-FR" sz="4400" dirty="0"/>
              <a:t>L’Afrique doit apporter son point de vue et développer son propre cadre juridique. « Nous devons être des producteurs de normes dans ce domaine, plutôt que de simples consommateurs ».</a:t>
            </a:r>
          </a:p>
          <a:p>
            <a:pPr algn="just">
              <a:lnSpc>
                <a:spcPct val="110000"/>
              </a:lnSpc>
            </a:pPr>
            <a:r>
              <a:rPr lang="fr-FR" sz="4400" dirty="0"/>
              <a:t>Cette position est également celle de l’Union africaine qui élabore actuellement une stratégie continentale en matière d’IA. De son côté, la Zone de libre-échange continentale africaine (ZLECA) a inclus des dispositions relatives à la réglementation de l’IA dans son protocole sur le commerce numérique. Ces efforts témoignent de la ferme volonté des dirigeants africains d’exploiter l’IA de manière responsable et durable.</a:t>
            </a:r>
          </a:p>
          <a:p>
            <a:pPr algn="just">
              <a:lnSpc>
                <a:spcPct val="110000"/>
              </a:lnSpc>
            </a:pPr>
            <a:endParaRPr lang="fr-FR" sz="4400" dirty="0"/>
          </a:p>
          <a:p>
            <a:pPr algn="just">
              <a:lnSpc>
                <a:spcPct val="110000"/>
              </a:lnSpc>
            </a:pPr>
            <a:r>
              <a:rPr lang="fr-FR" sz="4400" dirty="0"/>
              <a:t>Si l’Afrique veut participer pleinement à cette nouvelle ère et y prospérer, un effort concerté et stratégique est essentiel.</a:t>
            </a:r>
          </a:p>
          <a:p>
            <a:endParaRPr lang="fr-FR" dirty="0"/>
          </a:p>
        </p:txBody>
      </p:sp>
      <p:pic>
        <p:nvPicPr>
          <p:cNvPr id="7" name="Image 6">
            <a:extLst>
              <a:ext uri="{FF2B5EF4-FFF2-40B4-BE49-F238E27FC236}">
                <a16:creationId xmlns:a16="http://schemas.microsoft.com/office/drawing/2014/main" id="{7FD15BDE-5716-D214-74D6-D5845EF03CA1}"/>
              </a:ext>
            </a:extLst>
          </p:cNvPr>
          <p:cNvPicPr>
            <a:picLocks noChangeAspect="1"/>
          </p:cNvPicPr>
          <p:nvPr/>
        </p:nvPicPr>
        <p:blipFill>
          <a:blip r:embed="rId3"/>
          <a:stretch>
            <a:fillRect/>
          </a:stretch>
        </p:blipFill>
        <p:spPr>
          <a:xfrm>
            <a:off x="67733" y="98375"/>
            <a:ext cx="1219404" cy="263181"/>
          </a:xfrm>
          <a:prstGeom prst="rect">
            <a:avLst/>
          </a:prstGeom>
        </p:spPr>
      </p:pic>
    </p:spTree>
    <p:extLst>
      <p:ext uri="{BB962C8B-B14F-4D97-AF65-F5344CB8AC3E}">
        <p14:creationId xmlns:p14="http://schemas.microsoft.com/office/powerpoint/2010/main" val="15966591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5CCCB6A-3F61-A668-2674-A0781D1A9E2D}"/>
              </a:ext>
            </a:extLst>
          </p:cNvPr>
          <p:cNvSpPr>
            <a:spLocks noGrp="1"/>
          </p:cNvSpPr>
          <p:nvPr>
            <p:ph type="title"/>
          </p:nvPr>
        </p:nvSpPr>
        <p:spPr>
          <a:xfrm>
            <a:off x="74502" y="901219"/>
            <a:ext cx="10763791" cy="698937"/>
          </a:xfrm>
        </p:spPr>
        <p:txBody>
          <a:bodyPr>
            <a:normAutofit/>
          </a:bodyPr>
          <a:lstStyle/>
          <a:p>
            <a:r>
              <a:rPr lang="fr-FR" sz="2900" b="1" dirty="0">
                <a:solidFill>
                  <a:schemeClr val="accent1">
                    <a:lumMod val="75000"/>
                  </a:schemeClr>
                </a:solidFill>
                <a:latin typeface="+mn-lt"/>
              </a:rPr>
              <a:t>Les tendances nationales en Afrique: les stratégies nationales IA </a:t>
            </a:r>
          </a:p>
        </p:txBody>
      </p:sp>
      <p:sp>
        <p:nvSpPr>
          <p:cNvPr id="3" name="Espace réservé du contenu 2">
            <a:extLst>
              <a:ext uri="{FF2B5EF4-FFF2-40B4-BE49-F238E27FC236}">
                <a16:creationId xmlns:a16="http://schemas.microsoft.com/office/drawing/2014/main" id="{37D961E4-BB76-E324-312C-D889A6DC0CC9}"/>
              </a:ext>
            </a:extLst>
          </p:cNvPr>
          <p:cNvSpPr>
            <a:spLocks noGrp="1"/>
          </p:cNvSpPr>
          <p:nvPr>
            <p:ph idx="1"/>
          </p:nvPr>
        </p:nvSpPr>
        <p:spPr>
          <a:xfrm>
            <a:off x="151944" y="1936780"/>
            <a:ext cx="11888112" cy="3774903"/>
          </a:xfrm>
        </p:spPr>
        <p:txBody>
          <a:bodyPr>
            <a:normAutofit/>
          </a:bodyPr>
          <a:lstStyle/>
          <a:p>
            <a:pPr algn="just"/>
            <a:r>
              <a:rPr lang="fr-FR" sz="1800" dirty="0"/>
              <a:t>Très peu de pays africain ont déjà élaboré une stratégie nationale pour l’ IA. Le Kenya, L’Algérie, L’Ile Maurice, la Tunisie, l’Egypte, le Benin, le Maroc, le Sénégal, le Rwanda et l’Afrique du sud. </a:t>
            </a:r>
          </a:p>
          <a:p>
            <a:pPr algn="just"/>
            <a:r>
              <a:rPr lang="fr-FR" sz="1800" dirty="0"/>
              <a:t>Un rapport d’Oxford Insights a suivi l’évolution de 180 pays, classés en termes de degré de préparation pour accélérer l’adoption de l’IA dans leurs Nations depuis 2017. Le document indique que Maurice est le premier pays à représenter le continent africain dans le classement, au 57e rang, suivi de l’Égypte à la 65e place, puis de l’Afrique du Sud à la 68e place et de la Tunisie en 70e position. Le Maroc se trouve à la 6</a:t>
            </a:r>
            <a:r>
              <a:rPr lang="fr-FR" sz="1800" baseline="30000" dirty="0"/>
              <a:t>e</a:t>
            </a:r>
            <a:r>
              <a:rPr lang="fr-FR" sz="1800" dirty="0"/>
              <a:t>  place du continent et au 88</a:t>
            </a:r>
            <a:r>
              <a:rPr lang="fr-FR" sz="1800" baseline="30000" dirty="0"/>
              <a:t>e</a:t>
            </a:r>
            <a:r>
              <a:rPr lang="fr-FR" sz="1800" dirty="0"/>
              <a:t> rang mondial et le Sénégal à la 7</a:t>
            </a:r>
            <a:r>
              <a:rPr lang="fr-FR" sz="1800" baseline="30000" dirty="0"/>
              <a:t>e</a:t>
            </a:r>
            <a:r>
              <a:rPr lang="fr-FR" sz="1800" dirty="0"/>
              <a:t>  place du continent et au 91 et  rang Mondial .</a:t>
            </a:r>
          </a:p>
          <a:p>
            <a:pPr algn="just"/>
            <a:endParaRPr lang="fr-FR" sz="1800" dirty="0"/>
          </a:p>
          <a:p>
            <a:pPr algn="just"/>
            <a:r>
              <a:rPr lang="fr-FR" sz="1800" dirty="0"/>
              <a:t>Le Sénégal a lancé en septembre 2023, une stratégie nationale IA. Vise à créer un terreau intellectuel propice à l’innovation et à amorcer une nouvelle dynamique entrepreneuriale ainsi qu’une solidarité régionale, en collaboration étroite avec l’écosystème IA et dans la continuité du processus d’intelligence collective qui a permis son élaboration. Au Sénégal, l’IA sera tournée vers le bien commun, utile à tous, responsable, éthique et digne de confiance. Elle sera un catalyseur de l’émergence du Sénégal .</a:t>
            </a:r>
          </a:p>
        </p:txBody>
      </p:sp>
      <p:pic>
        <p:nvPicPr>
          <p:cNvPr id="7" name="Image 6">
            <a:extLst>
              <a:ext uri="{FF2B5EF4-FFF2-40B4-BE49-F238E27FC236}">
                <a16:creationId xmlns:a16="http://schemas.microsoft.com/office/drawing/2014/main" id="{FC18ACB3-8A4D-7431-8CF5-00F5CD46553C}"/>
              </a:ext>
            </a:extLst>
          </p:cNvPr>
          <p:cNvPicPr>
            <a:picLocks noChangeAspect="1"/>
          </p:cNvPicPr>
          <p:nvPr/>
        </p:nvPicPr>
        <p:blipFill>
          <a:blip r:embed="rId2"/>
          <a:stretch>
            <a:fillRect/>
          </a:stretch>
        </p:blipFill>
        <p:spPr>
          <a:xfrm>
            <a:off x="67733" y="98375"/>
            <a:ext cx="1219404" cy="263181"/>
          </a:xfrm>
          <a:prstGeom prst="rect">
            <a:avLst/>
          </a:prstGeom>
        </p:spPr>
      </p:pic>
    </p:spTree>
    <p:extLst>
      <p:ext uri="{BB962C8B-B14F-4D97-AF65-F5344CB8AC3E}">
        <p14:creationId xmlns:p14="http://schemas.microsoft.com/office/powerpoint/2010/main" val="527974829"/>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4092</TotalTime>
  <Words>2540</Words>
  <Application>Microsoft Office PowerPoint</Application>
  <PresentationFormat>Grand écran</PresentationFormat>
  <Paragraphs>120</Paragraphs>
  <Slides>18</Slides>
  <Notes>12</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18</vt:i4>
      </vt:variant>
    </vt:vector>
  </HeadingPairs>
  <TitlesOfParts>
    <vt:vector size="22" baseType="lpstr">
      <vt:lpstr>Arial</vt:lpstr>
      <vt:lpstr>Calibri</vt:lpstr>
      <vt:lpstr>Calibri Light</vt:lpstr>
      <vt:lpstr>Thème Office</vt:lpstr>
      <vt:lpstr>       Mécanismes émergents de gouvernance sur l’IA en Afrique et dans le monde Jean Aloise Ndiaye</vt:lpstr>
      <vt:lpstr>Quelle gouvernance pour l’IA en Afrique? </vt:lpstr>
      <vt:lpstr> Les IA ne sont pas de zones de non droit: </vt:lpstr>
      <vt:lpstr>Gouvernance mondiale de l’IA: un flou total</vt:lpstr>
      <vt:lpstr>Dans le monde</vt:lpstr>
      <vt:lpstr>Approche européenne de l’IA</vt:lpstr>
      <vt:lpstr>Défis de la réglementation en Afrique</vt:lpstr>
      <vt:lpstr>Défis de la réglementation 2/2</vt:lpstr>
      <vt:lpstr>Les tendances nationales en Afrique: les stratégies nationales IA </vt:lpstr>
      <vt:lpstr>Mise en œuvre les recommandations de l’Unesco sur l’éthique de l’IA</vt:lpstr>
      <vt:lpstr>En Afrique: IA ACT ?</vt:lpstr>
      <vt:lpstr>Initiatives et déclarations en Afrique: </vt:lpstr>
      <vt:lpstr>L’approche de l’Union Africaine</vt:lpstr>
      <vt:lpstr>La Stratégie de l’Union Africaine en Matière d’IA</vt:lpstr>
      <vt:lpstr>La stratégie de l’Union Africaine en matière d’IA du 18 juillet 2024</vt:lpstr>
      <vt:lpstr>Les limites de la gouvernance de l’IA en Afrique</vt:lpstr>
      <vt:lpstr>Conclusion</vt:lpstr>
      <vt:lpstr>Textes de référence au niveau continental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2/Mécanisme de gouvernance émergent sur l’IA en Afrique</dc:title>
  <dc:creator>Jean Aloise Ndiaye</dc:creator>
  <cp:lastModifiedBy>DELL</cp:lastModifiedBy>
  <cp:revision>88</cp:revision>
  <dcterms:created xsi:type="dcterms:W3CDTF">2024-09-19T17:13:20Z</dcterms:created>
  <dcterms:modified xsi:type="dcterms:W3CDTF">2025-02-26T13:28:17Z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9088468-0951-4aef-9cc3-0a346e475ddc_Enabled">
    <vt:lpwstr>true</vt:lpwstr>
  </property>
  <property fmtid="{D5CDD505-2E9C-101B-9397-08002B2CF9AE}" pid="3" name="MSIP_Label_d9088468-0951-4aef-9cc3-0a346e475ddc_SetDate">
    <vt:lpwstr>2024-10-07T17:08:10Z</vt:lpwstr>
  </property>
  <property fmtid="{D5CDD505-2E9C-101B-9397-08002B2CF9AE}" pid="4" name="MSIP_Label_d9088468-0951-4aef-9cc3-0a346e475ddc_Method">
    <vt:lpwstr>Privileged</vt:lpwstr>
  </property>
  <property fmtid="{D5CDD505-2E9C-101B-9397-08002B2CF9AE}" pid="5" name="MSIP_Label_d9088468-0951-4aef-9cc3-0a346e475ddc_Name">
    <vt:lpwstr>Public</vt:lpwstr>
  </property>
  <property fmtid="{D5CDD505-2E9C-101B-9397-08002B2CF9AE}" pid="6" name="MSIP_Label_d9088468-0951-4aef-9cc3-0a346e475ddc_SiteId">
    <vt:lpwstr>aca3c8d6-aa71-4e1a-a10e-03572fc58c0b</vt:lpwstr>
  </property>
  <property fmtid="{D5CDD505-2E9C-101B-9397-08002B2CF9AE}" pid="7" name="MSIP_Label_d9088468-0951-4aef-9cc3-0a346e475ddc_ActionId">
    <vt:lpwstr>a425b8a6-965b-42b0-8bee-c897aa17b02b</vt:lpwstr>
  </property>
  <property fmtid="{D5CDD505-2E9C-101B-9397-08002B2CF9AE}" pid="8" name="MSIP_Label_d9088468-0951-4aef-9cc3-0a346e475ddc_ContentBits">
    <vt:lpwstr>0</vt:lpwstr>
  </property>
</Properties>
</file>