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3" r:id="rId3"/>
    <p:sldId id="271" r:id="rId4"/>
    <p:sldId id="272" r:id="rId5"/>
    <p:sldId id="273" r:id="rId6"/>
    <p:sldId id="274" r:id="rId7"/>
    <p:sldId id="275" r:id="rId8"/>
    <p:sldId id="277" r:id="rId9"/>
    <p:sldId id="278" r:id="rId1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5E6C84-3D76-4025-99CB-327A9B911B6B}" v="4" dt="2024-10-07T17:07:17.6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86" d="100"/>
          <a:sy n="86" d="100"/>
        </p:scale>
        <p:origin x="102"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23" Type="http://schemas.microsoft.com/office/2016/11/relationships/changesInfo" Target="changesInfos/changesInfo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ang-Diouf, Aissatou /CI" userId="ddd5abae-cf47-47f3-b573-757c73f10927" providerId="ADAL" clId="{095E6C84-3D76-4025-99CB-327A9B911B6B}"/>
    <pc:docChg chg="custSel modSld">
      <pc:chgData name="Niang-Diouf, Aissatou /CI" userId="ddd5abae-cf47-47f3-b573-757c73f10927" providerId="ADAL" clId="{095E6C84-3D76-4025-99CB-327A9B911B6B}" dt="2024-10-07T17:07:17.609" v="4" actId="14100"/>
      <pc:docMkLst>
        <pc:docMk/>
      </pc:docMkLst>
      <pc:sldChg chg="addSp delSp modSp mod">
        <pc:chgData name="Niang-Diouf, Aissatou /CI" userId="ddd5abae-cf47-47f3-b573-757c73f10927" providerId="ADAL" clId="{095E6C84-3D76-4025-99CB-327A9B911B6B}" dt="2024-10-07T17:07:17.609" v="4" actId="14100"/>
        <pc:sldMkLst>
          <pc:docMk/>
          <pc:sldMk cId="3243696654" sldId="263"/>
        </pc:sldMkLst>
        <pc:picChg chg="del">
          <ac:chgData name="Niang-Diouf, Aissatou /CI" userId="ddd5abae-cf47-47f3-b573-757c73f10927" providerId="ADAL" clId="{095E6C84-3D76-4025-99CB-327A9B911B6B}" dt="2024-10-07T17:06:58.307" v="0" actId="478"/>
          <ac:picMkLst>
            <pc:docMk/>
            <pc:sldMk cId="3243696654" sldId="263"/>
            <ac:picMk id="9" creationId="{E11D0EF4-53E6-8B49-F8BA-DF268562CF00}"/>
          </ac:picMkLst>
        </pc:picChg>
        <pc:picChg chg="add mod">
          <ac:chgData name="Niang-Diouf, Aissatou /CI" userId="ddd5abae-cf47-47f3-b573-757c73f10927" providerId="ADAL" clId="{095E6C84-3D76-4025-99CB-327A9B911B6B}" dt="2024-10-07T17:07:17.609" v="4" actId="14100"/>
          <ac:picMkLst>
            <pc:docMk/>
            <pc:sldMk cId="3243696654" sldId="263"/>
            <ac:picMk id="3074" creationId="{6AE56FD0-EEF1-6699-ABDF-3A99323CD75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811B3B-687B-4EB9-BD83-1BA1722345A9}" type="datetimeFigureOut">
              <a:rPr lang="fr-FR" smtClean="0"/>
              <a:t>27/02/2025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2547AC-C804-485E-9839-6955022BB787}" type="slidenum">
              <a:rPr lang="fr-FR" smtClean="0"/>
              <a:t>‹N°›</a:t>
            </a:fld>
            <a:endParaRPr lang="fr-FR"/>
          </a:p>
        </p:txBody>
      </p:sp>
    </p:spTree>
    <p:extLst>
      <p:ext uri="{BB962C8B-B14F-4D97-AF65-F5344CB8AC3E}">
        <p14:creationId xmlns:p14="http://schemas.microsoft.com/office/powerpoint/2010/main" val="1655785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D71776E0-7EAF-43FD-B1E0-ECBFAD786214}" type="datetimeFigureOut">
              <a:rPr lang="fr-FR" smtClean="0"/>
              <a:t>27/02/2025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1349298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D71776E0-7EAF-43FD-B1E0-ECBFAD786214}" type="datetimeFigureOut">
              <a:rPr lang="fr-FR" smtClean="0"/>
              <a:t>27/02/2025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1546288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D71776E0-7EAF-43FD-B1E0-ECBFAD786214}" type="datetimeFigureOut">
              <a:rPr lang="fr-FR" smtClean="0"/>
              <a:t>27/02/2025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2695689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D71776E0-7EAF-43FD-B1E0-ECBFAD786214}" type="datetimeFigureOut">
              <a:rPr lang="fr-FR" smtClean="0"/>
              <a:t>27/02/2025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2966638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D71776E0-7EAF-43FD-B1E0-ECBFAD786214}" type="datetimeFigureOut">
              <a:rPr lang="fr-FR" smtClean="0"/>
              <a:t>27/02/2025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757170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D71776E0-7EAF-43FD-B1E0-ECBFAD786214}" type="datetimeFigureOut">
              <a:rPr lang="fr-FR" smtClean="0"/>
              <a:t>27/02/2025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3167323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D71776E0-7EAF-43FD-B1E0-ECBFAD786214}" type="datetimeFigureOut">
              <a:rPr lang="fr-FR" smtClean="0"/>
              <a:t>27/02/2025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1346744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D71776E0-7EAF-43FD-B1E0-ECBFAD786214}" type="datetimeFigureOut">
              <a:rPr lang="fr-FR" smtClean="0"/>
              <a:t>27/02/2025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3755268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71776E0-7EAF-43FD-B1E0-ECBFAD786214}" type="datetimeFigureOut">
              <a:rPr lang="fr-FR" smtClean="0"/>
              <a:t>27/02/2025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1148192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D71776E0-7EAF-43FD-B1E0-ECBFAD786214}" type="datetimeFigureOut">
              <a:rPr lang="fr-FR" smtClean="0"/>
              <a:t>27/02/2025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528468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D71776E0-7EAF-43FD-B1E0-ECBFAD786214}" type="datetimeFigureOut">
              <a:rPr lang="fr-FR" smtClean="0"/>
              <a:t>27/02/2025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62DE096-21E6-4EB3-80F1-44C7239DA61E}" type="slidenum">
              <a:rPr lang="fr-FR" smtClean="0"/>
              <a:t>‹N°›</a:t>
            </a:fld>
            <a:endParaRPr lang="fr-FR"/>
          </a:p>
        </p:txBody>
      </p:sp>
    </p:spTree>
    <p:extLst>
      <p:ext uri="{BB962C8B-B14F-4D97-AF65-F5344CB8AC3E}">
        <p14:creationId xmlns:p14="http://schemas.microsoft.com/office/powerpoint/2010/main" val="3808768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1776E0-7EAF-43FD-B1E0-ECBFAD786214}" type="datetimeFigureOut">
              <a:rPr lang="fr-FR" smtClean="0"/>
              <a:t>27/02/2025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DE096-21E6-4EB3-80F1-44C7239DA61E}" type="slidenum">
              <a:rPr lang="fr-FR" smtClean="0"/>
              <a:t>‹N°›</a:t>
            </a:fld>
            <a:endParaRPr lang="fr-FR"/>
          </a:p>
        </p:txBody>
      </p:sp>
    </p:spTree>
    <p:extLst>
      <p:ext uri="{BB962C8B-B14F-4D97-AF65-F5344CB8AC3E}">
        <p14:creationId xmlns:p14="http://schemas.microsoft.com/office/powerpoint/2010/main" val="15834771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870A1295-61BC-4214-AA3E-D396673024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ctrTitle"/>
          </p:nvPr>
        </p:nvSpPr>
        <p:spPr>
          <a:xfrm>
            <a:off x="350807" y="5188374"/>
            <a:ext cx="10236679" cy="1124871"/>
          </a:xfrm>
        </p:spPr>
        <p:txBody>
          <a:bodyPr vert="horz" lIns="91440" tIns="45720" rIns="91440" bIns="45720" rtlCol="0" anchor="t">
            <a:normAutofit/>
          </a:bodyPr>
          <a:lstStyle/>
          <a:p>
            <a:pPr algn="l"/>
            <a:r>
              <a:rPr lang="fr-FR" sz="2700" b="1" dirty="0">
                <a:solidFill>
                  <a:schemeClr val="accent1">
                    <a:lumMod val="75000"/>
                  </a:schemeClr>
                </a:solidFill>
                <a:latin typeface="+mn-lt"/>
              </a:rPr>
              <a:t>Présentation </a:t>
            </a:r>
            <a:r>
              <a:rPr lang="fr-FR" sz="2700" b="1" dirty="0" smtClean="0">
                <a:solidFill>
                  <a:schemeClr val="accent1">
                    <a:lumMod val="75000"/>
                  </a:schemeClr>
                </a:solidFill>
                <a:latin typeface="+mn-lt"/>
              </a:rPr>
              <a:t> du Manuel </a:t>
            </a:r>
            <a:r>
              <a:rPr lang="fr-FR" sz="2700" b="1" dirty="0">
                <a:solidFill>
                  <a:schemeClr val="accent1">
                    <a:lumMod val="75000"/>
                  </a:schemeClr>
                </a:solidFill>
                <a:latin typeface="+mn-lt"/>
              </a:rPr>
              <a:t>de formation mondial : l'IA et l'état de droit pour le pouvoir </a:t>
            </a:r>
            <a:r>
              <a:rPr lang="fr-FR" sz="2700" b="1" dirty="0" smtClean="0">
                <a:solidFill>
                  <a:schemeClr val="accent1">
                    <a:lumMod val="75000"/>
                  </a:schemeClr>
                </a:solidFill>
                <a:latin typeface="+mn-lt"/>
              </a:rPr>
              <a:t>judiciaire ou Boite à outil</a:t>
            </a:r>
            <a:endParaRPr lang="en-US" sz="3600" b="1" dirty="0">
              <a:solidFill>
                <a:schemeClr val="accent1">
                  <a:lumMod val="75000"/>
                </a:schemeClr>
              </a:solidFill>
              <a:latin typeface="+mn-lt"/>
            </a:endParaRPr>
          </a:p>
        </p:txBody>
      </p:sp>
      <p:grpSp>
        <p:nvGrpSpPr>
          <p:cNvPr id="1033" name="Group 1032">
            <a:extLst>
              <a:ext uri="{FF2B5EF4-FFF2-40B4-BE49-F238E27FC236}">
                <a16:creationId xmlns:a16="http://schemas.microsoft.com/office/drawing/2014/main" id="{0B139475-2B26-4CA9-9413-DE741E49F7BB}"/>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941813"/>
            <a:ext cx="12188952" cy="1828800"/>
            <a:chOff x="-305" y="3144820"/>
            <a:chExt cx="9182100" cy="1551136"/>
          </a:xfrm>
        </p:grpSpPr>
        <p:sp useBgFill="1">
          <p:nvSpPr>
            <p:cNvPr id="1034" name="Freeform: Shape 1033">
              <a:extLst>
                <a:ext uri="{FF2B5EF4-FFF2-40B4-BE49-F238E27FC236}">
                  <a16:creationId xmlns:a16="http://schemas.microsoft.com/office/drawing/2014/main" id="{16C6BF63-6277-4C39-BE5D-3C341662CE4E}"/>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305" y="3676854"/>
              <a:ext cx="9182100" cy="1019102"/>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sp>
          <p:nvSpPr>
            <p:cNvPr id="1035" name="Freeform: Shape 1034">
              <a:extLst>
                <a:ext uri="{FF2B5EF4-FFF2-40B4-BE49-F238E27FC236}">
                  <a16:creationId xmlns:a16="http://schemas.microsoft.com/office/drawing/2014/main" id="{6EA3BAD9-C130-4A9C-9086-20D132A6CF29}"/>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305" y="3144820"/>
              <a:ext cx="9182100" cy="932744"/>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1036" name="Freeform: Shape 1035">
              <a:extLst>
                <a:ext uri="{FF2B5EF4-FFF2-40B4-BE49-F238E27FC236}">
                  <a16:creationId xmlns:a16="http://schemas.microsoft.com/office/drawing/2014/main" id="{2587D38B-9E07-4A8B-B285-5FEBF6A60DC7}"/>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305" y="3580789"/>
              <a:ext cx="9182100" cy="544245"/>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w="9525" cap="flat">
              <a:noFill/>
              <a:prstDash val="solid"/>
              <a:miter/>
            </a:ln>
          </p:spPr>
          <p:txBody>
            <a:bodyPr rtlCol="0" anchor="ctr"/>
            <a:lstStyle/>
            <a:p>
              <a:endParaRPr lang="en-US"/>
            </a:p>
          </p:txBody>
        </p:sp>
        <p:sp>
          <p:nvSpPr>
            <p:cNvPr id="1037" name="Freeform: Shape 1036">
              <a:extLst>
                <a:ext uri="{FF2B5EF4-FFF2-40B4-BE49-F238E27FC236}">
                  <a16:creationId xmlns:a16="http://schemas.microsoft.com/office/drawing/2014/main" id="{5EF4DD4B-217B-4346-A2B8-4327936399CA}"/>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305" y="3324550"/>
              <a:ext cx="9182100" cy="765639"/>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grpSp>
      <p:sp>
        <p:nvSpPr>
          <p:cNvPr id="6" name="ZoneTexte 5">
            <a:extLst>
              <a:ext uri="{FF2B5EF4-FFF2-40B4-BE49-F238E27FC236}">
                <a16:creationId xmlns:a16="http://schemas.microsoft.com/office/drawing/2014/main" id="{2C0FCEF9-1C83-4100-6B48-C7D6C8A9B8B8}"/>
              </a:ext>
            </a:extLst>
          </p:cNvPr>
          <p:cNvSpPr txBox="1"/>
          <p:nvPr/>
        </p:nvSpPr>
        <p:spPr>
          <a:xfrm>
            <a:off x="9080120" y="6080410"/>
            <a:ext cx="3044147" cy="484374"/>
          </a:xfrm>
          <a:prstGeom prst="rect">
            <a:avLst/>
          </a:prstGeom>
        </p:spPr>
        <p:txBody>
          <a:bodyPr vert="horz" lIns="91440" tIns="45720" rIns="91440" bIns="45720" rtlCol="0" anchor="b">
            <a:normAutofit/>
          </a:bodyPr>
          <a:lstStyle/>
          <a:p>
            <a:pPr algn="r">
              <a:lnSpc>
                <a:spcPct val="90000"/>
              </a:lnSpc>
              <a:spcBef>
                <a:spcPct val="0"/>
              </a:spcBef>
            </a:pPr>
            <a:endParaRPr lang="en-US" sz="2400" b="1" dirty="0">
              <a:solidFill>
                <a:schemeClr val="accent4">
                  <a:lumMod val="75000"/>
                </a:schemeClr>
              </a:solidFill>
              <a:ea typeface="+mj-ea"/>
              <a:cs typeface="+mj-cs"/>
            </a:endParaRPr>
          </a:p>
        </p:txBody>
      </p:sp>
      <p:pic>
        <p:nvPicPr>
          <p:cNvPr id="7" name="Image 6">
            <a:extLst>
              <a:ext uri="{FF2B5EF4-FFF2-40B4-BE49-F238E27FC236}">
                <a16:creationId xmlns:a16="http://schemas.microsoft.com/office/drawing/2014/main" id="{46FA5FD4-9D79-8EC9-2A5F-D11528EDB4BC}"/>
              </a:ext>
            </a:extLst>
          </p:cNvPr>
          <p:cNvPicPr>
            <a:picLocks noChangeAspect="1"/>
          </p:cNvPicPr>
          <p:nvPr/>
        </p:nvPicPr>
        <p:blipFill>
          <a:blip r:embed="rId2"/>
          <a:stretch>
            <a:fillRect/>
          </a:stretch>
        </p:blipFill>
        <p:spPr>
          <a:xfrm>
            <a:off x="67733" y="98375"/>
            <a:ext cx="1219404" cy="263181"/>
          </a:xfrm>
          <a:prstGeom prst="rect">
            <a:avLst/>
          </a:prstGeom>
        </p:spPr>
      </p:pic>
      <p:pic>
        <p:nvPicPr>
          <p:cNvPr id="8" name="Image 7">
            <a:extLst>
              <a:ext uri="{FF2B5EF4-FFF2-40B4-BE49-F238E27FC236}">
                <a16:creationId xmlns:a16="http://schemas.microsoft.com/office/drawing/2014/main" id="{F6D763D9-5B02-C013-5976-ED248B93C8C3}"/>
              </a:ext>
            </a:extLst>
          </p:cNvPr>
          <p:cNvPicPr>
            <a:picLocks noChangeAspect="1"/>
          </p:cNvPicPr>
          <p:nvPr/>
        </p:nvPicPr>
        <p:blipFill>
          <a:blip r:embed="rId3"/>
          <a:stretch>
            <a:fillRect/>
          </a:stretch>
        </p:blipFill>
        <p:spPr>
          <a:xfrm>
            <a:off x="11327910" y="0"/>
            <a:ext cx="796357" cy="620816"/>
          </a:xfrm>
          <a:prstGeom prst="rect">
            <a:avLst/>
          </a:prstGeom>
        </p:spPr>
      </p:pic>
      <p:pic>
        <p:nvPicPr>
          <p:cNvPr id="1028" name="Picture 4" descr="L'Unesco soutient plus de 50 pays dans l'élaboration d'une politique d'IA  éthique | THD - Tunisie Haut Debit">
            <a:extLst>
              <a:ext uri="{FF2B5EF4-FFF2-40B4-BE49-F238E27FC236}">
                <a16:creationId xmlns:a16="http://schemas.microsoft.com/office/drawing/2014/main" id="{101E8DF5-585E-E566-BF28-C7227F11DD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4283" y="1245218"/>
            <a:ext cx="6454600" cy="3688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233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3293" y="425907"/>
            <a:ext cx="11986988" cy="927290"/>
          </a:xfrm>
        </p:spPr>
        <p:txBody>
          <a:bodyPr>
            <a:normAutofit/>
          </a:bodyPr>
          <a:lstStyle/>
          <a:p>
            <a:pPr algn="just"/>
            <a:r>
              <a:rPr lang="fr-FR" sz="2800" b="1" dirty="0">
                <a:solidFill>
                  <a:schemeClr val="accent1">
                    <a:lumMod val="75000"/>
                  </a:schemeClr>
                </a:solidFill>
                <a:latin typeface="+mn-lt"/>
              </a:rPr>
              <a:t>Boite à outils mondiale de l’Unesco sur l’IA et l’Etat de droit </a:t>
            </a:r>
            <a:br>
              <a:rPr lang="fr-FR" sz="2800" b="1" dirty="0">
                <a:solidFill>
                  <a:schemeClr val="accent1">
                    <a:lumMod val="75000"/>
                  </a:schemeClr>
                </a:solidFill>
                <a:latin typeface="+mn-lt"/>
              </a:rPr>
            </a:br>
            <a:r>
              <a:rPr lang="fr-FR" sz="2000" b="1" dirty="0">
                <a:solidFill>
                  <a:schemeClr val="accent4">
                    <a:lumMod val="75000"/>
                  </a:schemeClr>
                </a:solidFill>
                <a:latin typeface="+mn-lt"/>
              </a:rPr>
              <a:t>(manuel de formation)</a:t>
            </a:r>
            <a:endParaRPr lang="fr-FR" sz="2800" b="1" dirty="0">
              <a:solidFill>
                <a:schemeClr val="accent4">
                  <a:lumMod val="75000"/>
                </a:schemeClr>
              </a:solidFill>
              <a:latin typeface="+mn-lt"/>
            </a:endParaRPr>
          </a:p>
        </p:txBody>
      </p:sp>
      <p:sp>
        <p:nvSpPr>
          <p:cNvPr id="3" name="Espace réservé du contenu 2"/>
          <p:cNvSpPr>
            <a:spLocks noGrp="1"/>
          </p:cNvSpPr>
          <p:nvPr>
            <p:ph idx="1"/>
          </p:nvPr>
        </p:nvSpPr>
        <p:spPr>
          <a:xfrm>
            <a:off x="0" y="1995576"/>
            <a:ext cx="6510067" cy="3939397"/>
          </a:xfrm>
        </p:spPr>
        <p:txBody>
          <a:bodyPr/>
          <a:lstStyle/>
          <a:p>
            <a:pPr algn="just"/>
            <a:r>
              <a:rPr lang="fr-FR" sz="1600" dirty="0">
                <a:solidFill>
                  <a:srgbClr val="000000"/>
                </a:solidFill>
              </a:rPr>
              <a:t>Initiative mondiale pour les juges de l'Unesco (plus de 35 000 opérateurs judiciaires)</a:t>
            </a:r>
          </a:p>
          <a:p>
            <a:pPr algn="just"/>
            <a:r>
              <a:rPr lang="fr-FR" sz="1600" dirty="0">
                <a:solidFill>
                  <a:srgbClr val="000000"/>
                </a:solidFill>
              </a:rPr>
              <a:t>La boite à outil sert de référentiel pour la formation des juges  avec un programme qui peut être adapté dans les écoles de formation des juges</a:t>
            </a:r>
          </a:p>
          <a:p>
            <a:pPr algn="just"/>
            <a:r>
              <a:rPr lang="fr-FR" sz="1600" dirty="0">
                <a:solidFill>
                  <a:srgbClr val="000000"/>
                </a:solidFill>
              </a:rPr>
              <a:t>Le manuel de formation est disponible en ligne et se présente sur la forme de différents modules avec un système d’évaluation des connaissances.</a:t>
            </a:r>
          </a:p>
        </p:txBody>
      </p:sp>
      <p:pic>
        <p:nvPicPr>
          <p:cNvPr id="6" name="Image 5">
            <a:extLst>
              <a:ext uri="{FF2B5EF4-FFF2-40B4-BE49-F238E27FC236}">
                <a16:creationId xmlns:a16="http://schemas.microsoft.com/office/drawing/2014/main" id="{AACBBE87-811A-F4F3-CF03-64DEBD39182E}"/>
              </a:ext>
            </a:extLst>
          </p:cNvPr>
          <p:cNvPicPr>
            <a:picLocks noChangeAspect="1"/>
          </p:cNvPicPr>
          <p:nvPr/>
        </p:nvPicPr>
        <p:blipFill>
          <a:blip r:embed="rId2"/>
          <a:stretch>
            <a:fillRect/>
          </a:stretch>
        </p:blipFill>
        <p:spPr>
          <a:xfrm>
            <a:off x="67733" y="98375"/>
            <a:ext cx="1219404" cy="263181"/>
          </a:xfrm>
          <a:prstGeom prst="rect">
            <a:avLst/>
          </a:prstGeom>
        </p:spPr>
      </p:pic>
      <p:pic>
        <p:nvPicPr>
          <p:cNvPr id="3074" name="Picture 2" descr="intelligence artificielle maroc">
            <a:extLst>
              <a:ext uri="{FF2B5EF4-FFF2-40B4-BE49-F238E27FC236}">
                <a16:creationId xmlns:a16="http://schemas.microsoft.com/office/drawing/2014/main" id="{6AE56FD0-EEF1-6699-ABDF-3A99323CD75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49361" y="2383277"/>
            <a:ext cx="4910839" cy="2761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3696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9269" y="276046"/>
            <a:ext cx="10830464" cy="6498565"/>
          </a:xfrm>
        </p:spPr>
        <p:txBody>
          <a:bodyPr>
            <a:normAutofit fontScale="85000" lnSpcReduction="20000"/>
          </a:bodyPr>
          <a:lstStyle/>
          <a:p>
            <a:endParaRPr lang="fr-FR" dirty="0"/>
          </a:p>
          <a:p>
            <a:pPr algn="just"/>
            <a:r>
              <a:rPr lang="fr-FR" dirty="0" smtClean="0"/>
              <a:t>Le manuel fait </a:t>
            </a:r>
            <a:r>
              <a:rPr lang="fr-FR" dirty="0"/>
              <a:t>suite à la Recommandation de l'UNESCO sur l'éthique de l'intelligence artificielle, </a:t>
            </a:r>
            <a:r>
              <a:rPr lang="fr-FR" dirty="0" smtClean="0"/>
              <a:t>en offrant un </a:t>
            </a:r>
            <a:r>
              <a:rPr lang="fr-FR" dirty="0"/>
              <a:t>plan détaillé pour la mise en place de régimes réglementaires fondés sur des valeurs et des principes universellement acceptés, adoptée par les 193 États membres de l'UNESCO, en novembre 2021. La recommandation a mis en avant la valeur des « systèmes d'IA pour améliorer l'accès à l'information et aux connaissances » et la nécessité de « renforcer la capacité du pouvoir judiciaire à prendre des décisions relatives aux systèmes d'IA conformément à l'état de droit et aux normes et au droit internationaux ». </a:t>
            </a:r>
          </a:p>
          <a:p>
            <a:pPr algn="just"/>
            <a:r>
              <a:rPr lang="fr-FR" dirty="0"/>
              <a:t>À la suite d'une enquête mondiale impliquant des acteurs judiciaires du Réseau mondial des anciens élèves de l'Initiative des juges, l'UNESCO et ses partenaires ont mis au point un </a:t>
            </a:r>
            <a:r>
              <a:rPr lang="fr-FR" u="sng" dirty="0"/>
              <a:t>cours en ligne ouvert à tous sur l'IA et l'état de droit (MOOC) </a:t>
            </a:r>
            <a:r>
              <a:rPr lang="fr-FR" dirty="0"/>
              <a:t>en sept langues, en 2022. Le MOOC présente les bonnes pratiques sur la façon dont les tribunaux statuent sur les affaires liées à l'IA, conformément aux droits humains et aux normes éthiques, et explore les opportunités et les risques de l'adoption de l'IA par les systèmes judiciaires. </a:t>
            </a:r>
          </a:p>
          <a:p>
            <a:pPr algn="just"/>
            <a:r>
              <a:rPr lang="fr-FR" dirty="0"/>
              <a:t>Dans la lignée de ce MOOC, le « Manuel de formation mondial : l’IA et l'état de droit pour le pouvoir judiciaire » vise à former les acteurs judiciaires sur la manière de veiller à ce que le développement de l'IA atteigne son plein potentiel conformément à l'état de droit. En effet, alors que nous nous efforçons d'élaborer de nouvelles lois pour régir l'IA elle-même, il est impératif que nous soutenions les juges, les procureurs et les fonctionnaires dotés de capacités accrues pour nous protéger des risques liés à l'IA.</a:t>
            </a:r>
          </a:p>
        </p:txBody>
      </p:sp>
    </p:spTree>
    <p:extLst>
      <p:ext uri="{BB962C8B-B14F-4D97-AF65-F5344CB8AC3E}">
        <p14:creationId xmlns:p14="http://schemas.microsoft.com/office/powerpoint/2010/main" val="2042451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FF0000"/>
                </a:solidFill>
              </a:rPr>
              <a:t>Contenu du Manuel</a:t>
            </a:r>
            <a:endParaRPr lang="fr-FR" b="1" dirty="0">
              <a:solidFill>
                <a:srgbClr val="FF0000"/>
              </a:solidFill>
            </a:endParaRPr>
          </a:p>
        </p:txBody>
      </p:sp>
      <p:sp>
        <p:nvSpPr>
          <p:cNvPr id="3" name="Espace réservé du contenu 2"/>
          <p:cNvSpPr>
            <a:spLocks noGrp="1"/>
          </p:cNvSpPr>
          <p:nvPr>
            <p:ph idx="1"/>
          </p:nvPr>
        </p:nvSpPr>
        <p:spPr>
          <a:xfrm>
            <a:off x="396815" y="1825625"/>
            <a:ext cx="10956985" cy="4724700"/>
          </a:xfrm>
        </p:spPr>
        <p:txBody>
          <a:bodyPr>
            <a:normAutofit fontScale="77500" lnSpcReduction="20000"/>
          </a:bodyPr>
          <a:lstStyle/>
          <a:p>
            <a:endParaRPr lang="fr-FR" dirty="0"/>
          </a:p>
          <a:p>
            <a:endParaRPr lang="fr-FR" dirty="0"/>
          </a:p>
          <a:p>
            <a:pPr algn="just"/>
            <a:r>
              <a:rPr lang="fr-FR" dirty="0"/>
              <a:t>Définir l'IA et la prise de décision automatisée (ADM), et les comprendre comme des systèmes </a:t>
            </a:r>
            <a:r>
              <a:rPr lang="fr-FR" dirty="0" err="1"/>
              <a:t>socio-techniques</a:t>
            </a:r>
            <a:r>
              <a:rPr lang="fr-FR" dirty="0"/>
              <a:t>. </a:t>
            </a:r>
          </a:p>
          <a:p>
            <a:pPr algn="just"/>
            <a:r>
              <a:rPr lang="fr-FR" dirty="0" smtClean="0"/>
              <a:t>Comprendre </a:t>
            </a:r>
            <a:r>
              <a:rPr lang="fr-FR" dirty="0"/>
              <a:t>les problèmes clés liés aux préjugés algorithmiques et à la discrimination (tels que les préjugés de genre, les préjugés raciaux et d'autres formes de préjugés qui se recoupent), et expliquer pourquoi ils sont importants dans les contextes judiciaires. </a:t>
            </a:r>
            <a:endParaRPr lang="fr-FR" dirty="0" smtClean="0"/>
          </a:p>
          <a:p>
            <a:pPr algn="just"/>
            <a:r>
              <a:rPr lang="fr-FR" dirty="0" smtClean="0"/>
              <a:t>Comprendre </a:t>
            </a:r>
            <a:r>
              <a:rPr lang="fr-FR" dirty="0"/>
              <a:t>et expliquer l'impact de l'IA sur les droits fondamentaux suivants : vie privée, liberté d'expression, accès à l'information, protection contre la discrimination, droit d'accès au tribunal, procès et audiences équitables et impartiaux, et procédure régulière. </a:t>
            </a:r>
            <a:endParaRPr lang="fr-FR" dirty="0" smtClean="0"/>
          </a:p>
          <a:p>
            <a:pPr algn="just"/>
            <a:r>
              <a:rPr lang="fr-FR" dirty="0" smtClean="0"/>
              <a:t>Examiner </a:t>
            </a:r>
            <a:r>
              <a:rPr lang="fr-FR" dirty="0"/>
              <a:t>les affaires juridiques liées à l'utilisation de l'IA, en s'appuyant sur leur connaissance des initiatives réglementaires récentes et de la jurisprudence relative aux biais algorithmiques, à l'utilisation inappropriée des algorithmes dans la prise de </a:t>
            </a:r>
            <a:r>
              <a:rPr lang="fr-FR" dirty="0" smtClean="0"/>
              <a:t>décision.</a:t>
            </a:r>
          </a:p>
          <a:p>
            <a:pPr algn="just"/>
            <a:r>
              <a:rPr lang="fr-FR" dirty="0" smtClean="0"/>
              <a:t>Appliquer </a:t>
            </a:r>
            <a:r>
              <a:rPr lang="fr-FR" dirty="0"/>
              <a:t>des outils tels que l'évaluation de l'impact éthique de l'UNESCO pour comprendre l'impact éthique des systèmes d'IA. </a:t>
            </a:r>
          </a:p>
          <a:p>
            <a:endParaRPr lang="fr-FR" dirty="0"/>
          </a:p>
        </p:txBody>
      </p:sp>
    </p:spTree>
    <p:extLst>
      <p:ext uri="{BB962C8B-B14F-4D97-AF65-F5344CB8AC3E}">
        <p14:creationId xmlns:p14="http://schemas.microsoft.com/office/powerpoint/2010/main" val="504853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7146" y="365125"/>
            <a:ext cx="10456653" cy="428505"/>
          </a:xfrm>
        </p:spPr>
        <p:txBody>
          <a:bodyPr>
            <a:normAutofit fontScale="90000"/>
          </a:bodyPr>
          <a:lstStyle/>
          <a:p>
            <a:r>
              <a:rPr lang="fr-FR" b="1" dirty="0" smtClean="0">
                <a:solidFill>
                  <a:srgbClr val="FF0000"/>
                </a:solidFill>
              </a:rPr>
              <a:t>Les modules du manuel</a:t>
            </a:r>
            <a:endParaRPr lang="fr-FR" b="1" dirty="0">
              <a:solidFill>
                <a:srgbClr val="FF0000"/>
              </a:solidFill>
            </a:endParaRPr>
          </a:p>
        </p:txBody>
      </p:sp>
      <p:sp>
        <p:nvSpPr>
          <p:cNvPr id="3" name="Espace réservé du contenu 2"/>
          <p:cNvSpPr>
            <a:spLocks noGrp="1"/>
          </p:cNvSpPr>
          <p:nvPr>
            <p:ph idx="1"/>
          </p:nvPr>
        </p:nvSpPr>
        <p:spPr>
          <a:xfrm>
            <a:off x="-1" y="1029419"/>
            <a:ext cx="11353801" cy="5676182"/>
          </a:xfrm>
        </p:spPr>
        <p:txBody>
          <a:bodyPr>
            <a:normAutofit fontScale="55000" lnSpcReduction="20000"/>
          </a:bodyPr>
          <a:lstStyle/>
          <a:p>
            <a:endParaRPr lang="fr-FR" dirty="0"/>
          </a:p>
          <a:p>
            <a:pPr algn="just"/>
            <a:r>
              <a:rPr lang="fr-FR" sz="3300" dirty="0"/>
              <a:t>Le manuel de formation comprend quatre modules qui complètent un programme de formation sur l'IA, les droits humains et l'état de droit pour le pouvoir judiciaire. Ce manuel de formation fournit également les connaissances nécessaires non seulement aux juges, mais également aux autres acteurs impliqués dans le processus de règlement des différends, y compris les avocats et les arbitres. </a:t>
            </a:r>
          </a:p>
          <a:p>
            <a:pPr algn="just"/>
            <a:r>
              <a:rPr lang="fr-FR" sz="3300" b="1" i="1" dirty="0"/>
              <a:t>Module 1 : Introduction à l'IA et à l'état de </a:t>
            </a:r>
            <a:r>
              <a:rPr lang="fr-FR" sz="3300" b="1" i="1" dirty="0" smtClean="0"/>
              <a:t>droit: </a:t>
            </a:r>
            <a:r>
              <a:rPr lang="fr-FR" sz="3300" dirty="0" smtClean="0"/>
              <a:t>présente </a:t>
            </a:r>
            <a:r>
              <a:rPr lang="fr-FR" sz="3300" dirty="0"/>
              <a:t>au lecteur les principaux concepts liés à la gouvernance algorithmique, aux droits humains et à l'état de droit dans le contexte du développement de l'IA. Le module définit des termes tels que l'IA, les algorithmes, </a:t>
            </a:r>
            <a:r>
              <a:rPr lang="fr-FR" sz="3300" dirty="0" smtClean="0"/>
              <a:t>les </a:t>
            </a:r>
            <a:r>
              <a:rPr lang="fr-FR" sz="3300" dirty="0"/>
              <a:t>systèmes algorithmiques, et décrit leurs caractéristiques clés et leurs éléments constitutifs. Le module 1 traite également de l'importance des données et de la </a:t>
            </a:r>
            <a:r>
              <a:rPr lang="fr-FR" sz="3300" dirty="0" err="1"/>
              <a:t>cybersécurité</a:t>
            </a:r>
            <a:r>
              <a:rPr lang="fr-FR" sz="3300" dirty="0"/>
              <a:t> dans le contexte de l'IA, et donne un aperçu des principaux risques associés à l'IA, tels que les boîtes noires. </a:t>
            </a:r>
          </a:p>
          <a:p>
            <a:pPr algn="just"/>
            <a:r>
              <a:rPr lang="fr-FR" sz="3300" b="1" i="1" dirty="0"/>
              <a:t>Module 2 : Adoption de l'IA dans le système </a:t>
            </a:r>
            <a:r>
              <a:rPr lang="fr-FR" sz="3300" b="1" i="1" dirty="0" smtClean="0"/>
              <a:t>judiciaire</a:t>
            </a:r>
            <a:r>
              <a:rPr lang="fr-FR" sz="3300" dirty="0" smtClean="0"/>
              <a:t> </a:t>
            </a:r>
            <a:r>
              <a:rPr lang="fr-FR" sz="3300" dirty="0"/>
              <a:t>traite de l'adoption de l'IA dans le système judiciaire. Cette session décrit les utilisations de l'IA dans le système judiciaire, telles que la découverte électronique et l'examen des documents, l'utilisation de l'IA générative pour aider à la rédaction de documents, l'analyse </a:t>
            </a:r>
            <a:r>
              <a:rPr lang="fr-FR" sz="3300" dirty="0" smtClean="0"/>
              <a:t>prédictive, </a:t>
            </a:r>
            <a:r>
              <a:rPr lang="fr-FR" sz="3300" dirty="0"/>
              <a:t>les outils d'évaluation des risques, le règlement des différends, la reconnaissance et l'analyse linguistiques, les fichiers numériques et la gestion des cas. Le module met ensuite en évidence des études de cas sur le déploiement de l'IA dans le système judiciaire de différents pays, et décrit les opportunités et les défis liés à ces cas d'utilisation. </a:t>
            </a:r>
          </a:p>
          <a:p>
            <a:pPr algn="just"/>
            <a:r>
              <a:rPr lang="fr-FR" sz="3300" b="1" i="1" dirty="0"/>
              <a:t>Module 3 : Défis juridiques et éthiques du déploiement de </a:t>
            </a:r>
            <a:r>
              <a:rPr lang="fr-FR" sz="3300" b="1" i="1" dirty="0" smtClean="0"/>
              <a:t>l'IA: p</a:t>
            </a:r>
            <a:r>
              <a:rPr lang="fr-FR" sz="3300" dirty="0" smtClean="0"/>
              <a:t>résente </a:t>
            </a:r>
            <a:r>
              <a:rPr lang="fr-FR" sz="3300" dirty="0"/>
              <a:t>les principaux défis juridiques et éthiques liés à l'IA dans le système judiciaire, et résume les questions juridiques liées à l'identification biométrique et à la technologie de reconnaissance faciale. Le module 3 aborde en détail les défis liés à l'IA et à l'éthique sur la base de la Recommandation de l'UNESCO 2021 sur l'éthique de l'intelligence artificielle.</a:t>
            </a:r>
            <a:r>
              <a:rPr lang="fr-FR" sz="3300" baseline="30000" dirty="0"/>
              <a:t>1 </a:t>
            </a:r>
            <a:endParaRPr lang="fr-FR" sz="3300" dirty="0"/>
          </a:p>
          <a:p>
            <a:pPr algn="just"/>
            <a:r>
              <a:rPr lang="fr-FR" sz="3300" b="1" i="1" dirty="0"/>
              <a:t>Module 4 : Droits humains et </a:t>
            </a:r>
            <a:r>
              <a:rPr lang="fr-FR" sz="3300" b="1" i="1" dirty="0" smtClean="0"/>
              <a:t>IA: </a:t>
            </a:r>
            <a:r>
              <a:rPr lang="fr-FR" sz="3300" b="1" i="1" dirty="0" err="1" smtClean="0"/>
              <a:t>p</a:t>
            </a:r>
            <a:r>
              <a:rPr lang="fr-FR" sz="3300" dirty="0" err="1" smtClean="0"/>
              <a:t>ésente</a:t>
            </a:r>
            <a:r>
              <a:rPr lang="fr-FR" sz="3300" dirty="0" smtClean="0"/>
              <a:t> </a:t>
            </a:r>
            <a:r>
              <a:rPr lang="fr-FR" sz="3300" dirty="0"/>
              <a:t>une analyse approfondie des droits humains touchés par l'IA, tels que (i) le droit d'accéder à un tribunal, à un procès équitable et à une procédure régulière, (ii) le droit à un recours effectif, (iii) le droit à la protection contre la discrimination, (iv) la liberté d'expression et l'accès à l'information, et (v) le droit à la vie privée et à la protection des données. Le module 4 donne également un aperçu des principales approches de gouvernance de l'IA, fondées sur les risques et sur les droits humains. </a:t>
            </a:r>
          </a:p>
          <a:p>
            <a:pPr marL="0" indent="0" algn="just">
              <a:buNone/>
            </a:pPr>
            <a:endParaRPr lang="fr-FR" sz="3300" dirty="0"/>
          </a:p>
        </p:txBody>
      </p:sp>
    </p:spTree>
    <p:extLst>
      <p:ext uri="{BB962C8B-B14F-4D97-AF65-F5344CB8AC3E}">
        <p14:creationId xmlns:p14="http://schemas.microsoft.com/office/powerpoint/2010/main" val="3105302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FF0000"/>
                </a:solidFill>
              </a:rPr>
              <a:t>La cible visée</a:t>
            </a:r>
            <a:endParaRPr lang="fr-FR" b="1" dirty="0">
              <a:solidFill>
                <a:srgbClr val="FF0000"/>
              </a:solidFill>
            </a:endParaRPr>
          </a:p>
        </p:txBody>
      </p:sp>
      <p:sp>
        <p:nvSpPr>
          <p:cNvPr id="3" name="Espace réservé du contenu 2"/>
          <p:cNvSpPr>
            <a:spLocks noGrp="1"/>
          </p:cNvSpPr>
          <p:nvPr>
            <p:ph idx="1"/>
          </p:nvPr>
        </p:nvSpPr>
        <p:spPr/>
        <p:txBody>
          <a:bodyPr/>
          <a:lstStyle/>
          <a:p>
            <a:endParaRPr lang="fr-FR" dirty="0"/>
          </a:p>
          <a:p>
            <a:r>
              <a:rPr lang="fr-FR" dirty="0"/>
              <a:t>Le principal public visé par ce manuel de formation sont les juges, les procureurs, les avocats d'État, les avocats publics, les </a:t>
            </a:r>
            <a:r>
              <a:rPr lang="fr-FR" dirty="0" smtClean="0"/>
              <a:t>facultés de droit  </a:t>
            </a:r>
            <a:r>
              <a:rPr lang="fr-FR" dirty="0"/>
              <a:t>et les établissements de formation judiciaire. </a:t>
            </a:r>
          </a:p>
        </p:txBody>
      </p:sp>
    </p:spTree>
    <p:extLst>
      <p:ext uri="{BB962C8B-B14F-4D97-AF65-F5344CB8AC3E}">
        <p14:creationId xmlns:p14="http://schemas.microsoft.com/office/powerpoint/2010/main" val="2089082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86845"/>
            <a:ext cx="10830464" cy="1055358"/>
          </a:xfrm>
        </p:spPr>
        <p:txBody>
          <a:bodyPr>
            <a:normAutofit fontScale="90000"/>
          </a:bodyPr>
          <a:lstStyle/>
          <a:p>
            <a:r>
              <a:rPr lang="fr-FR" b="1" dirty="0" smtClean="0"/>
              <a:t/>
            </a:r>
            <a:br>
              <a:rPr lang="fr-FR" b="1" dirty="0" smtClean="0"/>
            </a:br>
            <a:r>
              <a:rPr lang="fr-FR" b="1" dirty="0" smtClean="0">
                <a:solidFill>
                  <a:srgbClr val="FF0000"/>
                </a:solidFill>
              </a:rPr>
              <a:t>Comment </a:t>
            </a:r>
            <a:r>
              <a:rPr lang="fr-FR" b="1" dirty="0">
                <a:solidFill>
                  <a:srgbClr val="FF0000"/>
                </a:solidFill>
              </a:rPr>
              <a:t>utiliser ce manuel de formation pour enseigner ? </a:t>
            </a:r>
            <a:r>
              <a:rPr lang="fr-FR" dirty="0">
                <a:solidFill>
                  <a:srgbClr val="FF0000"/>
                </a:solidFill>
              </a:rPr>
              <a:t/>
            </a:r>
            <a:br>
              <a:rPr lang="fr-FR" dirty="0">
                <a:solidFill>
                  <a:srgbClr val="FF0000"/>
                </a:solidFill>
              </a:rPr>
            </a:br>
            <a:endParaRPr lang="fr-FR" dirty="0">
              <a:solidFill>
                <a:srgbClr val="FF0000"/>
              </a:solidFill>
            </a:endParaRPr>
          </a:p>
        </p:txBody>
      </p:sp>
      <p:sp>
        <p:nvSpPr>
          <p:cNvPr id="3" name="Espace réservé du contenu 2"/>
          <p:cNvSpPr>
            <a:spLocks noGrp="1"/>
          </p:cNvSpPr>
          <p:nvPr>
            <p:ph idx="1"/>
          </p:nvPr>
        </p:nvSpPr>
        <p:spPr/>
        <p:txBody>
          <a:bodyPr>
            <a:normAutofit fontScale="92500" lnSpcReduction="10000"/>
          </a:bodyPr>
          <a:lstStyle/>
          <a:p>
            <a:endParaRPr lang="fr-FR" dirty="0"/>
          </a:p>
          <a:p>
            <a:pPr algn="just"/>
            <a:r>
              <a:rPr lang="fr-FR" dirty="0" smtClean="0"/>
              <a:t>Ce </a:t>
            </a:r>
            <a:r>
              <a:rPr lang="fr-FR" dirty="0"/>
              <a:t>manuel peut être adapté aux besoins spécifiques de chaque programme de formation judiciaire. </a:t>
            </a:r>
            <a:endParaRPr lang="fr-FR" dirty="0" smtClean="0"/>
          </a:p>
          <a:p>
            <a:pPr algn="just"/>
            <a:r>
              <a:rPr lang="fr-FR" dirty="0" smtClean="0"/>
              <a:t>Le </a:t>
            </a:r>
            <a:r>
              <a:rPr lang="fr-FR" dirty="0"/>
              <a:t>nombre d'heures et la durée du programme de formation dépendront de la méthodologie choisie par le programme de formation judiciaire. </a:t>
            </a:r>
            <a:endParaRPr lang="fr-FR" dirty="0" smtClean="0"/>
          </a:p>
          <a:p>
            <a:pPr algn="just"/>
            <a:r>
              <a:rPr lang="fr-FR" dirty="0" smtClean="0"/>
              <a:t>Le </a:t>
            </a:r>
            <a:r>
              <a:rPr lang="fr-FR" dirty="0"/>
              <a:t>programme peut être enseigné comme un programme d'apprentissage en ligne, en classe ou hybride, et il peut être offert comme un cours intensif ou régulier d'un programme de premier cycle, de troisième cycle ou de formation continue, en fonction de la disponibilité des formateurs et/ou de la répartition géographique des apprenants inscrits pour un cours spécifique, et du niveau d'accessibilité et de connectivité. </a:t>
            </a:r>
          </a:p>
        </p:txBody>
      </p:sp>
    </p:spTree>
    <p:extLst>
      <p:ext uri="{BB962C8B-B14F-4D97-AF65-F5344CB8AC3E}">
        <p14:creationId xmlns:p14="http://schemas.microsoft.com/office/powerpoint/2010/main" val="3785084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91728" y="1"/>
            <a:ext cx="10041147" cy="569342"/>
          </a:xfrm>
        </p:spPr>
        <p:txBody>
          <a:bodyPr>
            <a:normAutofit fontScale="90000"/>
          </a:bodyPr>
          <a:lstStyle/>
          <a:p>
            <a:r>
              <a:rPr lang="fr-FR" b="1" dirty="0" smtClean="0"/>
              <a:t/>
            </a:r>
            <a:br>
              <a:rPr lang="fr-FR" b="1" dirty="0" smtClean="0"/>
            </a:br>
            <a:r>
              <a:rPr lang="fr-FR" sz="3600" b="1" dirty="0" smtClean="0">
                <a:solidFill>
                  <a:srgbClr val="FF0000"/>
                </a:solidFill>
              </a:rPr>
              <a:t>Comment </a:t>
            </a:r>
            <a:r>
              <a:rPr lang="fr-FR" sz="3600" b="1" dirty="0">
                <a:solidFill>
                  <a:srgbClr val="FF0000"/>
                </a:solidFill>
              </a:rPr>
              <a:t>utiliser ce manuel de formation pour enseigner ? </a:t>
            </a:r>
            <a:r>
              <a:rPr lang="fr-FR" sz="3600" dirty="0">
                <a:solidFill>
                  <a:srgbClr val="FF0000"/>
                </a:solidFill>
              </a:rPr>
              <a:t/>
            </a:r>
            <a:br>
              <a:rPr lang="fr-FR" sz="3600" dirty="0">
                <a:solidFill>
                  <a:srgbClr val="FF0000"/>
                </a:solidFill>
              </a:rPr>
            </a:br>
            <a:endParaRPr lang="fr-FR" sz="3600" dirty="0">
              <a:solidFill>
                <a:srgbClr val="FF0000"/>
              </a:solidFill>
            </a:endParaRPr>
          </a:p>
        </p:txBody>
      </p:sp>
      <p:sp>
        <p:nvSpPr>
          <p:cNvPr id="3" name="Espace réservé du contenu 2"/>
          <p:cNvSpPr>
            <a:spLocks noGrp="1"/>
          </p:cNvSpPr>
          <p:nvPr>
            <p:ph idx="1"/>
          </p:nvPr>
        </p:nvSpPr>
        <p:spPr>
          <a:xfrm>
            <a:off x="293298" y="649856"/>
            <a:ext cx="10962736" cy="6208144"/>
          </a:xfrm>
        </p:spPr>
        <p:txBody>
          <a:bodyPr>
            <a:noAutofit/>
          </a:bodyPr>
          <a:lstStyle/>
          <a:p>
            <a:pPr algn="just"/>
            <a:r>
              <a:rPr lang="fr-FR" sz="1800" dirty="0"/>
              <a:t>Il est préférable d'enseigner le programme comme un effort organisé pour transférer les connaissances et développer les compétences et les attitudes qui encouragent les actions axées sur la promotion et la protection des droits humains en relation avec l'IA. Par conséquent, les éléments suivants sont recommandés pour toute formation basée sur le manuel de formation : </a:t>
            </a:r>
          </a:p>
          <a:p>
            <a:pPr algn="just"/>
            <a:r>
              <a:rPr lang="fr-FR" sz="1800" b="1" dirty="0" smtClean="0"/>
              <a:t>Transfert </a:t>
            </a:r>
            <a:r>
              <a:rPr lang="fr-FR" sz="1800" b="1" dirty="0"/>
              <a:t>de connaissances : </a:t>
            </a:r>
            <a:r>
              <a:rPr lang="fr-FR" sz="1800" dirty="0"/>
              <a:t>Dans le contexte de ce manuel de formation, le terme « connaissances » fait référence aux normes relatives aux droits humains et aux mécanismes de protection qui sont pertinents pour l'IA, pour le groupe cible d'apprenants. Par exemple, dans le contexte d'un cours adressé à des juges, la connaissance peut se référer aux normes relatives aux droits humains pour décider des affaires impliquant l'utilisation de l'IA. </a:t>
            </a:r>
          </a:p>
          <a:p>
            <a:pPr algn="just"/>
            <a:r>
              <a:rPr lang="fr-FR" sz="1800" b="1" dirty="0"/>
              <a:t>Développement des compétences : </a:t>
            </a:r>
            <a:r>
              <a:rPr lang="fr-FR" sz="1800" dirty="0"/>
              <a:t>Une compréhension de base des normes applicables en matière de droits humains peut être insuffisante pour permettre aux apprenants de traduire ces normes en comportement réel. Les capacités sont affinées par la pratique, l'application et la réflexion. C’est un processus qui peut être initié au cours de la formation par le biais de diverses activités, mais qui peut devoir être poursuivi après le cours de formation, y compris par le biais de programmes de suivi correctement planifiés. Par exemple, la capacité de mener une évaluation des risques des systèmes d'IA pour déterminer s'ils doivent être déployés en premier lieu, plutôt que d'assumer le déploiement et de tenter ensuite d'atténuer les préjudices ex post. </a:t>
            </a:r>
          </a:p>
          <a:p>
            <a:pPr algn="just"/>
            <a:r>
              <a:rPr lang="fr-FR" sz="1800" b="1" dirty="0"/>
              <a:t>Développement des attitudes : </a:t>
            </a:r>
            <a:r>
              <a:rPr lang="fr-FR" sz="1800" dirty="0"/>
              <a:t>Cela implique l'acquisition et le renforcement d'attitudes positives envers les droits humains et la primauté du droit, afin que les apprenants prennent des mesures pour promouvoir et protéger les droits humains dans leur vie quotidienne et leurs responsabilités professionnelles dans le jugement des violations des droits humains impliquant les processus </a:t>
            </a:r>
            <a:r>
              <a:rPr lang="fr-FR" sz="1800" dirty="0" smtClean="0"/>
              <a:t>des prises de décisions automatisées et d’IA. </a:t>
            </a:r>
            <a:endParaRPr lang="fr-FR" sz="1800" dirty="0"/>
          </a:p>
          <a:p>
            <a:pPr algn="just"/>
            <a:r>
              <a:rPr lang="fr-FR" sz="1800" dirty="0"/>
              <a:t>Le contenu de la formation a été mis à disposition en ligne en tant que ressource ouverte et peut être mis à jour régulièrement en créant un référentiel en ligne de présentations que les formateurs peuvent consulter et réutiliser sous licences </a:t>
            </a:r>
            <a:r>
              <a:rPr lang="fr-FR" sz="1800" dirty="0" smtClean="0"/>
              <a:t>ouvertes.</a:t>
            </a:r>
            <a:endParaRPr lang="fr-FR" sz="1800" dirty="0"/>
          </a:p>
        </p:txBody>
      </p:sp>
    </p:spTree>
    <p:extLst>
      <p:ext uri="{BB962C8B-B14F-4D97-AF65-F5344CB8AC3E}">
        <p14:creationId xmlns:p14="http://schemas.microsoft.com/office/powerpoint/2010/main" val="27154456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94912" y="365126"/>
            <a:ext cx="10358887" cy="445758"/>
          </a:xfrm>
        </p:spPr>
        <p:txBody>
          <a:bodyPr>
            <a:normAutofit fontScale="90000"/>
          </a:bodyPr>
          <a:lstStyle/>
          <a:p>
            <a:r>
              <a:rPr lang="fr-FR" dirty="0" smtClean="0">
                <a:solidFill>
                  <a:srgbClr val="FF0000"/>
                </a:solidFill>
              </a:rPr>
              <a:t>Le Glossaire</a:t>
            </a:r>
            <a:endParaRPr lang="fr-FR" dirty="0">
              <a:solidFill>
                <a:srgbClr val="FF0000"/>
              </a:solidFill>
            </a:endParaRPr>
          </a:p>
        </p:txBody>
      </p:sp>
      <p:sp>
        <p:nvSpPr>
          <p:cNvPr id="3" name="Espace réservé du contenu 2"/>
          <p:cNvSpPr>
            <a:spLocks noGrp="1"/>
          </p:cNvSpPr>
          <p:nvPr>
            <p:ph idx="1"/>
          </p:nvPr>
        </p:nvSpPr>
        <p:spPr>
          <a:xfrm>
            <a:off x="80513" y="966158"/>
            <a:ext cx="12042476" cy="5891842"/>
          </a:xfrm>
        </p:spPr>
        <p:txBody>
          <a:bodyPr>
            <a:normAutofit fontScale="47500" lnSpcReduction="20000"/>
          </a:bodyPr>
          <a:lstStyle/>
          <a:p>
            <a:pPr marL="0" indent="0">
              <a:buNone/>
            </a:pPr>
            <a:r>
              <a:rPr lang="fr-FR" dirty="0" smtClean="0"/>
              <a:t>Contient une définition des termes techniques notamment:</a:t>
            </a:r>
            <a:endParaRPr lang="fr-FR" dirty="0"/>
          </a:p>
          <a:p>
            <a:endParaRPr lang="fr-FR" dirty="0"/>
          </a:p>
          <a:p>
            <a:pPr marL="0" indent="0" algn="just">
              <a:buNone/>
            </a:pPr>
            <a:r>
              <a:rPr lang="fr-FR" b="1" dirty="0" smtClean="0"/>
              <a:t>• </a:t>
            </a:r>
            <a:r>
              <a:rPr lang="fr-FR" b="1" dirty="0"/>
              <a:t>Algorithme : </a:t>
            </a:r>
            <a:r>
              <a:rPr lang="fr-FR" dirty="0"/>
              <a:t>Série d’instructions pour effectuer des calculs ou d’autres tâches, que ce soit en mathématiques ou en informatique. Dans le cas de l’IA, un algorithme fournit les instructions qui permettent à un ordinateur d’apprendre à apprendre de son environnement et d’effectuer un ensemble de tâches. </a:t>
            </a:r>
            <a:endParaRPr lang="fr-FR" dirty="0" smtClean="0"/>
          </a:p>
          <a:p>
            <a:pPr marL="0" indent="0" algn="just">
              <a:buNone/>
            </a:pPr>
            <a:r>
              <a:rPr lang="fr-FR" b="1" dirty="0" smtClean="0"/>
              <a:t>• </a:t>
            </a:r>
            <a:r>
              <a:rPr lang="fr-FR" b="1" dirty="0"/>
              <a:t>Analyse prédictive : </a:t>
            </a:r>
            <a:r>
              <a:rPr lang="fr-FR" dirty="0"/>
              <a:t>Catégorie générale d’outils et de modèles statistiques, par exemple les systèmes de ML, qui utilisent et analysent des </a:t>
            </a:r>
            <a:r>
              <a:rPr lang="fr-FR" dirty="0" smtClean="0"/>
              <a:t>données </a:t>
            </a:r>
            <a:r>
              <a:rPr lang="fr-FR" dirty="0"/>
              <a:t>historiques pour créer des prédictions sur l’avenir, afin de guider la prise de décision. Ces prédictions peuvent être à faible risque (recommandation de film), à risque moyen (acceptation de demande de prêt) ou à risque élevé (prédiction du défendeur le plus susceptible d’adopter un comportement particulier). </a:t>
            </a:r>
          </a:p>
          <a:p>
            <a:pPr marL="0" indent="0" algn="just">
              <a:buNone/>
            </a:pPr>
            <a:r>
              <a:rPr lang="fr-FR" b="1" dirty="0"/>
              <a:t>• Apprentissage automatique (ML) : </a:t>
            </a:r>
            <a:r>
              <a:rPr lang="fr-FR" dirty="0"/>
              <a:t>Ensemble de techniques qui permettent aux machines d’apprendre automatiquement en utilisant des modèles et des déductions, plutôt que des instructions directes d’une personne. Les techniques de ML demandent souvent aux machines d’arriver à un résultat en fournissant de nombreuses instances de résultats corrects. Cependant, elles peuvent également spécifier un ensemble de directives et laisser la machine les découvrir seule dans les données. </a:t>
            </a:r>
          </a:p>
          <a:p>
            <a:pPr marL="0" indent="0" algn="just">
              <a:buNone/>
            </a:pPr>
            <a:r>
              <a:rPr lang="fr-FR" b="1" dirty="0"/>
              <a:t>• Apprentissage automatique supervisé : </a:t>
            </a:r>
            <a:r>
              <a:rPr lang="fr-FR" dirty="0"/>
              <a:t>Processus qui consiste à fournir à un système d’apprentissage automatique un ensemble de données déjà étiquetées ou classifiées, que le système peut utiliser pour apprendre à effectuer une tâche particulière avec précision, selon les instructions données. Le système de ML est chargé avec un ensemble de données et le résultat attendu. Dans la phase de formation, le modèle de ML ajuste ses variables pour connecter les entrées à la sortie correspondante. La création d’un algorithme d’apprentissage supervisé réussi requiert une équipe de spécialistes investis, pour évaluer et examiner les résultats. Cela implique des scientifiques des données qui examinent minutieusement les modèles produits par l’algorithme pour vérifier leur précision par rapport aux données sources et identifier toute inexactitude causée par l’IA. </a:t>
            </a:r>
          </a:p>
          <a:p>
            <a:pPr marL="0" indent="0" algn="just">
              <a:buNone/>
            </a:pPr>
            <a:r>
              <a:rPr lang="fr-FR" b="1" dirty="0"/>
              <a:t>• Biais d’IA : </a:t>
            </a:r>
            <a:r>
              <a:rPr lang="fr-FR" dirty="0"/>
              <a:t>Différence systématique dans le traitement de certains objets, personnes ou groupes (par exemple, stéréotypes, préjugés ou favoritisme) par rapport à d’autres, par les algorithmes d’IA. </a:t>
            </a:r>
          </a:p>
          <a:p>
            <a:pPr marL="0" indent="0" algn="just">
              <a:buNone/>
            </a:pPr>
            <a:r>
              <a:rPr lang="fr-FR" b="1" dirty="0" smtClean="0"/>
              <a:t>• </a:t>
            </a:r>
            <a:r>
              <a:rPr lang="fr-FR" b="1" dirty="0" err="1"/>
              <a:t>Deepfake</a:t>
            </a:r>
            <a:r>
              <a:rPr lang="fr-FR" b="1" dirty="0"/>
              <a:t> : </a:t>
            </a:r>
            <a:r>
              <a:rPr lang="fr-FR" dirty="0"/>
              <a:t>Toute forme de média (vidéo, audio ou autre) qui a été modifié, ou entièrement ou partiellement créé à partir de </a:t>
            </a:r>
            <a:r>
              <a:rPr lang="fr-FR" dirty="0" smtClean="0"/>
              <a:t>zéro.</a:t>
            </a:r>
          </a:p>
          <a:p>
            <a:pPr algn="just"/>
            <a:r>
              <a:rPr lang="fr-FR" b="1" dirty="0" smtClean="0"/>
              <a:t>Humain </a:t>
            </a:r>
            <a:r>
              <a:rPr lang="fr-FR" b="1" dirty="0"/>
              <a:t>dans la boucle (HITL) : </a:t>
            </a:r>
            <a:r>
              <a:rPr lang="fr-FR" dirty="0"/>
              <a:t>Processus dans lequel un système d’IA est étroitement surveillé par un humain, qui est responsable de prendre toutes les décisions finales. Ceci est particulièrement important dans des domaines comme les soins de santé, où l’IA peut fournir un soutien inestimable dans la formulation de recommandations pour le traitement du cancer, le traitement de la septicémie, la planification chirurgicale, etc. Bien que les outils d’IA puissent aider les prestataires de soins de santé à prendre des décisions éclairées de manière rapide et précise, la responsabilité ultime des soins aux patients incombe toujours à l’expert humain. </a:t>
            </a:r>
          </a:p>
          <a:p>
            <a:pPr marL="0" indent="0" algn="just">
              <a:buNone/>
            </a:pPr>
            <a:r>
              <a:rPr lang="fr-FR" b="1" dirty="0"/>
              <a:t>• IA en tant que « boîte noire » : </a:t>
            </a:r>
            <a:r>
              <a:rPr lang="fr-FR" dirty="0"/>
              <a:t>Le terme « boîte noire » désigne un système technologique intrinsèquement opaque, dont le fonctionnement interne ou la logique sous-jacente ne sont pas correctement compris, ou dont les résultats et les effets ne peuvent être expliqués. </a:t>
            </a:r>
          </a:p>
          <a:p>
            <a:pPr marL="0" indent="0" algn="just">
              <a:buNone/>
            </a:pPr>
            <a:r>
              <a:rPr lang="fr-FR" b="1" dirty="0"/>
              <a:t>• IA explicable (XAI) : </a:t>
            </a:r>
            <a:r>
              <a:rPr lang="fr-FR" dirty="0"/>
              <a:t>Systèmes, algorithmes et modèles capables d’expliquer la raison d’être de leurs décisions, de caractériser les forces et les faiblesses de leur processus décisionnel et de comprendre comment ils se comporteront à l’avenir. </a:t>
            </a:r>
          </a:p>
          <a:p>
            <a:pPr marL="0" indent="0" algn="just">
              <a:buNone/>
            </a:pPr>
            <a:r>
              <a:rPr lang="fr-FR" b="1" dirty="0"/>
              <a:t>• IA générative : </a:t>
            </a:r>
            <a:r>
              <a:rPr lang="fr-FR" dirty="0"/>
              <a:t>IA composée d’algorithmes d’apprentissage automatique (ML) conçus pour créer du nouveau contenu, notamment de l’audio, du code, des images, du texte, des simulations et des vidéos. </a:t>
            </a:r>
          </a:p>
          <a:p>
            <a:pPr marL="0" indent="0" algn="just">
              <a:buNone/>
            </a:pPr>
            <a:endParaRPr lang="fr-FR" dirty="0"/>
          </a:p>
          <a:p>
            <a:pPr algn="just"/>
            <a:endParaRPr lang="fr-FR" dirty="0"/>
          </a:p>
        </p:txBody>
      </p:sp>
    </p:spTree>
    <p:extLst>
      <p:ext uri="{BB962C8B-B14F-4D97-AF65-F5344CB8AC3E}">
        <p14:creationId xmlns:p14="http://schemas.microsoft.com/office/powerpoint/2010/main" val="89453770"/>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682</TotalTime>
  <Words>2201</Words>
  <Application>Microsoft Office PowerPoint</Application>
  <PresentationFormat>Grand écran</PresentationFormat>
  <Paragraphs>51</Paragraphs>
  <Slides>9</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9</vt:i4>
      </vt:variant>
    </vt:vector>
  </HeadingPairs>
  <TitlesOfParts>
    <vt:vector size="13" baseType="lpstr">
      <vt:lpstr>Arial</vt:lpstr>
      <vt:lpstr>Calibri</vt:lpstr>
      <vt:lpstr>Calibri Light</vt:lpstr>
      <vt:lpstr>Thème Office</vt:lpstr>
      <vt:lpstr>Présentation  du Manuel de formation mondial : l'IA et l'état de droit pour le pouvoir judiciaire ou Boite à outil</vt:lpstr>
      <vt:lpstr>Boite à outils mondiale de l’Unesco sur l’IA et l’Etat de droit  (manuel de formation)</vt:lpstr>
      <vt:lpstr>Présentation PowerPoint</vt:lpstr>
      <vt:lpstr>Contenu du Manuel</vt:lpstr>
      <vt:lpstr>Les modules du manuel</vt:lpstr>
      <vt:lpstr>La cible visée</vt:lpstr>
      <vt:lpstr> Comment utiliser ce manuel de formation pour enseigner ?  </vt:lpstr>
      <vt:lpstr> Comment utiliser ce manuel de formation pour enseigner ?  </vt:lpstr>
      <vt:lpstr>Le Glossaire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Comment contextualiser les Lignes directrices de l'UNESCO pour l'utilisation de l'IA dans les cours et tribunaux ?</dc:title>
  <dc:creator>User</dc:creator>
  <cp:lastModifiedBy>DELL</cp:lastModifiedBy>
  <cp:revision>19</cp:revision>
  <dcterms:created xsi:type="dcterms:W3CDTF">2024-09-23T00:37:26Z</dcterms:created>
  <dcterms:modified xsi:type="dcterms:W3CDTF">2025-02-27T08:21:42Z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9088468-0951-4aef-9cc3-0a346e475ddc_Enabled">
    <vt:lpwstr>true</vt:lpwstr>
  </property>
  <property fmtid="{D5CDD505-2E9C-101B-9397-08002B2CF9AE}" pid="3" name="MSIP_Label_d9088468-0951-4aef-9cc3-0a346e475ddc_SetDate">
    <vt:lpwstr>2024-10-07T15:59:11Z</vt:lpwstr>
  </property>
  <property fmtid="{D5CDD505-2E9C-101B-9397-08002B2CF9AE}" pid="4" name="MSIP_Label_d9088468-0951-4aef-9cc3-0a346e475ddc_Method">
    <vt:lpwstr>Privileged</vt:lpwstr>
  </property>
  <property fmtid="{D5CDD505-2E9C-101B-9397-08002B2CF9AE}" pid="5" name="MSIP_Label_d9088468-0951-4aef-9cc3-0a346e475ddc_Name">
    <vt:lpwstr>Public</vt:lpwstr>
  </property>
  <property fmtid="{D5CDD505-2E9C-101B-9397-08002B2CF9AE}" pid="6" name="MSIP_Label_d9088468-0951-4aef-9cc3-0a346e475ddc_SiteId">
    <vt:lpwstr>aca3c8d6-aa71-4e1a-a10e-03572fc58c0b</vt:lpwstr>
  </property>
  <property fmtid="{D5CDD505-2E9C-101B-9397-08002B2CF9AE}" pid="7" name="MSIP_Label_d9088468-0951-4aef-9cc3-0a346e475ddc_ActionId">
    <vt:lpwstr>6d601aeb-f789-49c2-a55d-880ecd6dd9b4</vt:lpwstr>
  </property>
  <property fmtid="{D5CDD505-2E9C-101B-9397-08002B2CF9AE}" pid="8" name="MSIP_Label_d9088468-0951-4aef-9cc3-0a346e475ddc_ContentBits">
    <vt:lpwstr>0</vt:lpwstr>
  </property>
</Properties>
</file>