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5" r:id="rId3"/>
  </p:sldMasterIdLst>
  <p:notesMasterIdLst>
    <p:notesMasterId r:id="rId37"/>
  </p:notesMasterIdLst>
  <p:sldIdLst>
    <p:sldId id="256" r:id="rId4"/>
    <p:sldId id="371" r:id="rId5"/>
    <p:sldId id="372" r:id="rId6"/>
    <p:sldId id="393" r:id="rId7"/>
    <p:sldId id="398" r:id="rId8"/>
    <p:sldId id="397" r:id="rId9"/>
    <p:sldId id="369" r:id="rId10"/>
    <p:sldId id="373" r:id="rId11"/>
    <p:sldId id="401" r:id="rId12"/>
    <p:sldId id="400" r:id="rId13"/>
    <p:sldId id="399" r:id="rId14"/>
    <p:sldId id="404" r:id="rId15"/>
    <p:sldId id="394" r:id="rId16"/>
    <p:sldId id="374" r:id="rId17"/>
    <p:sldId id="403" r:id="rId18"/>
    <p:sldId id="405" r:id="rId19"/>
    <p:sldId id="376" r:id="rId20"/>
    <p:sldId id="377" r:id="rId21"/>
    <p:sldId id="378" r:id="rId22"/>
    <p:sldId id="379" r:id="rId23"/>
    <p:sldId id="380" r:id="rId24"/>
    <p:sldId id="381" r:id="rId25"/>
    <p:sldId id="383" r:id="rId26"/>
    <p:sldId id="384" r:id="rId27"/>
    <p:sldId id="385" r:id="rId28"/>
    <p:sldId id="386" r:id="rId29"/>
    <p:sldId id="387" r:id="rId30"/>
    <p:sldId id="388" r:id="rId31"/>
    <p:sldId id="389" r:id="rId32"/>
    <p:sldId id="390" r:id="rId33"/>
    <p:sldId id="396" r:id="rId34"/>
    <p:sldId id="391" r:id="rId35"/>
    <p:sldId id="392" r:id="rId3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324" autoAdjust="0"/>
    <p:restoredTop sz="94660"/>
  </p:normalViewPr>
  <p:slideViewPr>
    <p:cSldViewPr snapToGrid="0">
      <p:cViewPr varScale="1">
        <p:scale>
          <a:sx n="86" d="100"/>
          <a:sy n="86" d="100"/>
        </p:scale>
        <p:origin x="90" y="15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A33FEE-EAB5-4DFE-B926-79E0F2698661}" type="datetimeFigureOut">
              <a:rPr lang="fr-FR" smtClean="0"/>
              <a:t>26/02/2025</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8F432B-26E1-4EE5-BC22-51AEC078C524}" type="slidenum">
              <a:rPr lang="fr-FR" smtClean="0"/>
              <a:t>‹N°›</a:t>
            </a:fld>
            <a:endParaRPr lang="fr-FR" dirty="0"/>
          </a:p>
        </p:txBody>
      </p:sp>
    </p:spTree>
    <p:extLst>
      <p:ext uri="{BB962C8B-B14F-4D97-AF65-F5344CB8AC3E}">
        <p14:creationId xmlns:p14="http://schemas.microsoft.com/office/powerpoint/2010/main" val="4224287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A61657D2-82B9-4481-A375-EADEC7756C12}" type="datetimeFigureOut">
              <a:rPr lang="fr-FR" smtClean="0"/>
              <a:t>26/02/2025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CA4537DD-4AD5-4DBD-91E4-F08DF6EE6ABA}" type="slidenum">
              <a:rPr lang="fr-FR" smtClean="0"/>
              <a:t>‹N°›</a:t>
            </a:fld>
            <a:endParaRPr lang="fr-FR" dirty="0"/>
          </a:p>
        </p:txBody>
      </p:sp>
    </p:spTree>
    <p:extLst>
      <p:ext uri="{BB962C8B-B14F-4D97-AF65-F5344CB8AC3E}">
        <p14:creationId xmlns:p14="http://schemas.microsoft.com/office/powerpoint/2010/main" val="643338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61657D2-82B9-4481-A375-EADEC7756C12}" type="datetimeFigureOut">
              <a:rPr lang="fr-FR" smtClean="0"/>
              <a:t>26/02/2025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CA4537DD-4AD5-4DBD-91E4-F08DF6EE6ABA}" type="slidenum">
              <a:rPr lang="fr-FR" smtClean="0"/>
              <a:t>‹N°›</a:t>
            </a:fld>
            <a:endParaRPr lang="fr-FR" dirty="0"/>
          </a:p>
        </p:txBody>
      </p:sp>
    </p:spTree>
    <p:extLst>
      <p:ext uri="{BB962C8B-B14F-4D97-AF65-F5344CB8AC3E}">
        <p14:creationId xmlns:p14="http://schemas.microsoft.com/office/powerpoint/2010/main" val="1419672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61657D2-82B9-4481-A375-EADEC7756C12}" type="datetimeFigureOut">
              <a:rPr lang="fr-FR" smtClean="0"/>
              <a:t>26/02/2025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CA4537DD-4AD5-4DBD-91E4-F08DF6EE6ABA}" type="slidenum">
              <a:rPr lang="fr-FR" smtClean="0"/>
              <a:t>‹N°›</a:t>
            </a:fld>
            <a:endParaRPr lang="fr-FR" dirty="0"/>
          </a:p>
        </p:txBody>
      </p:sp>
    </p:spTree>
    <p:extLst>
      <p:ext uri="{BB962C8B-B14F-4D97-AF65-F5344CB8AC3E}">
        <p14:creationId xmlns:p14="http://schemas.microsoft.com/office/powerpoint/2010/main" val="9444751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ronologie unique">
    <p:spTree>
      <p:nvGrpSpPr>
        <p:cNvPr id="1" name=""/>
        <p:cNvGrpSpPr/>
        <p:nvPr/>
      </p:nvGrpSpPr>
      <p:grpSpPr>
        <a:xfrm>
          <a:off x="0" y="0"/>
          <a:ext cx="0" cy="0"/>
          <a:chOff x="0" y="0"/>
          <a:chExt cx="0" cy="0"/>
        </a:xfrm>
      </p:grpSpPr>
      <p:sp>
        <p:nvSpPr>
          <p:cNvPr id="18" name="Espace réservé du texte 48">
            <a:extLst>
              <a:ext uri="{FF2B5EF4-FFF2-40B4-BE49-F238E27FC236}">
                <a16:creationId xmlns:a16="http://schemas.microsoft.com/office/drawing/2014/main" id="{D127D48E-3E09-48C7-AB33-FBD643EFA52E}"/>
              </a:ext>
            </a:extLst>
          </p:cNvPr>
          <p:cNvSpPr>
            <a:spLocks noGrp="1"/>
          </p:cNvSpPr>
          <p:nvPr>
            <p:ph type="body" sz="quarter" idx="10" hasCustomPrompt="1"/>
          </p:nvPr>
        </p:nvSpPr>
        <p:spPr>
          <a:xfrm>
            <a:off x="1823914" y="4817717"/>
            <a:ext cx="1796396" cy="302186"/>
          </a:xfrm>
        </p:spPr>
        <p:txBody>
          <a:bodyPr rtlCol="0">
            <a:noAutofit/>
          </a:bodyPr>
          <a:lstStyle>
            <a:lvl1pPr marL="0" indent="0">
              <a:buNone/>
              <a:defRPr sz="20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19" name="Espace réservé du texte 50">
            <a:extLst>
              <a:ext uri="{FF2B5EF4-FFF2-40B4-BE49-F238E27FC236}">
                <a16:creationId xmlns:a16="http://schemas.microsoft.com/office/drawing/2014/main" id="{A1B91BF4-B790-4F67-98EB-FE905527BFF8}"/>
              </a:ext>
            </a:extLst>
          </p:cNvPr>
          <p:cNvSpPr>
            <a:spLocks noGrp="1"/>
          </p:cNvSpPr>
          <p:nvPr>
            <p:ph type="body" sz="quarter" idx="11" hasCustomPrompt="1"/>
          </p:nvPr>
        </p:nvSpPr>
        <p:spPr>
          <a:xfrm>
            <a:off x="1823914" y="5210963"/>
            <a:ext cx="1813567" cy="706438"/>
          </a:xfrm>
        </p:spPr>
        <p:txBody>
          <a:bodyPr rtlCol="0">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20" name="Espace réservé du texte 48">
            <a:extLst>
              <a:ext uri="{FF2B5EF4-FFF2-40B4-BE49-F238E27FC236}">
                <a16:creationId xmlns:a16="http://schemas.microsoft.com/office/drawing/2014/main" id="{CCA5F33F-1634-427F-92BF-99A5ED52A4BA}"/>
              </a:ext>
            </a:extLst>
          </p:cNvPr>
          <p:cNvSpPr>
            <a:spLocks noGrp="1"/>
          </p:cNvSpPr>
          <p:nvPr>
            <p:ph type="body" sz="quarter" idx="12" hasCustomPrompt="1"/>
          </p:nvPr>
        </p:nvSpPr>
        <p:spPr>
          <a:xfrm>
            <a:off x="4134076" y="4817717"/>
            <a:ext cx="1796396" cy="302186"/>
          </a:xfrm>
        </p:spPr>
        <p:txBody>
          <a:bodyPr rtlCol="0">
            <a:noAutofit/>
          </a:bodyPr>
          <a:lstStyle>
            <a:lvl1pPr marL="0" indent="0">
              <a:buNone/>
              <a:defRPr sz="20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21" name="Espace réservé du texte 50">
            <a:extLst>
              <a:ext uri="{FF2B5EF4-FFF2-40B4-BE49-F238E27FC236}">
                <a16:creationId xmlns:a16="http://schemas.microsoft.com/office/drawing/2014/main" id="{084F28D2-C99C-44DC-95CF-A18847F3B61F}"/>
              </a:ext>
            </a:extLst>
          </p:cNvPr>
          <p:cNvSpPr>
            <a:spLocks noGrp="1"/>
          </p:cNvSpPr>
          <p:nvPr>
            <p:ph type="body" sz="quarter" idx="13" hasCustomPrompt="1"/>
          </p:nvPr>
        </p:nvSpPr>
        <p:spPr>
          <a:xfrm>
            <a:off x="4134076" y="5210963"/>
            <a:ext cx="1813567" cy="706438"/>
          </a:xfrm>
        </p:spPr>
        <p:txBody>
          <a:bodyPr rtlCol="0">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22" name="Espace réservé du texte 48">
            <a:extLst>
              <a:ext uri="{FF2B5EF4-FFF2-40B4-BE49-F238E27FC236}">
                <a16:creationId xmlns:a16="http://schemas.microsoft.com/office/drawing/2014/main" id="{2402522A-E098-4FB5-B454-D6FC98D90CFE}"/>
              </a:ext>
            </a:extLst>
          </p:cNvPr>
          <p:cNvSpPr>
            <a:spLocks noGrp="1"/>
          </p:cNvSpPr>
          <p:nvPr>
            <p:ph type="body" sz="quarter" idx="14" hasCustomPrompt="1"/>
          </p:nvPr>
        </p:nvSpPr>
        <p:spPr>
          <a:xfrm>
            <a:off x="6444238" y="4817717"/>
            <a:ext cx="1796396" cy="302186"/>
          </a:xfrm>
        </p:spPr>
        <p:txBody>
          <a:bodyPr rtlCol="0">
            <a:noAutofit/>
          </a:bodyPr>
          <a:lstStyle>
            <a:lvl1pPr marL="0" indent="0">
              <a:buNone/>
              <a:defRPr sz="20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23" name="Espace réservé du texte 50">
            <a:extLst>
              <a:ext uri="{FF2B5EF4-FFF2-40B4-BE49-F238E27FC236}">
                <a16:creationId xmlns:a16="http://schemas.microsoft.com/office/drawing/2014/main" id="{18CF51EA-CDE2-4AA1-83CB-9DC6E212C336}"/>
              </a:ext>
            </a:extLst>
          </p:cNvPr>
          <p:cNvSpPr>
            <a:spLocks noGrp="1"/>
          </p:cNvSpPr>
          <p:nvPr>
            <p:ph type="body" sz="quarter" idx="15" hasCustomPrompt="1"/>
          </p:nvPr>
        </p:nvSpPr>
        <p:spPr>
          <a:xfrm>
            <a:off x="6444238" y="5210963"/>
            <a:ext cx="1813567" cy="706438"/>
          </a:xfrm>
        </p:spPr>
        <p:txBody>
          <a:bodyPr rtlCol="0">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24" name="Espace réservé du texte 48">
            <a:extLst>
              <a:ext uri="{FF2B5EF4-FFF2-40B4-BE49-F238E27FC236}">
                <a16:creationId xmlns:a16="http://schemas.microsoft.com/office/drawing/2014/main" id="{FE2BFCE7-D8D1-42B7-97F2-78B1D2CB5F8F}"/>
              </a:ext>
            </a:extLst>
          </p:cNvPr>
          <p:cNvSpPr>
            <a:spLocks noGrp="1"/>
          </p:cNvSpPr>
          <p:nvPr>
            <p:ph type="body" sz="quarter" idx="16" hasCustomPrompt="1"/>
          </p:nvPr>
        </p:nvSpPr>
        <p:spPr>
          <a:xfrm>
            <a:off x="8754400" y="4817717"/>
            <a:ext cx="1796396" cy="302186"/>
          </a:xfrm>
        </p:spPr>
        <p:txBody>
          <a:bodyPr rtlCol="0">
            <a:noAutofit/>
          </a:bodyPr>
          <a:lstStyle>
            <a:lvl1pPr marL="0" indent="0">
              <a:buNone/>
              <a:defRPr sz="20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25" name="Espace réservé du texte 50">
            <a:extLst>
              <a:ext uri="{FF2B5EF4-FFF2-40B4-BE49-F238E27FC236}">
                <a16:creationId xmlns:a16="http://schemas.microsoft.com/office/drawing/2014/main" id="{0C4E8DE7-5691-4470-BC2C-F9F6532248C2}"/>
              </a:ext>
            </a:extLst>
          </p:cNvPr>
          <p:cNvSpPr>
            <a:spLocks noGrp="1"/>
          </p:cNvSpPr>
          <p:nvPr>
            <p:ph type="body" sz="quarter" idx="17" hasCustomPrompt="1"/>
          </p:nvPr>
        </p:nvSpPr>
        <p:spPr>
          <a:xfrm>
            <a:off x="8754400" y="5210963"/>
            <a:ext cx="1813567" cy="706438"/>
          </a:xfrm>
        </p:spPr>
        <p:txBody>
          <a:bodyPr rtlCol="0">
            <a:noAutofit/>
          </a:bodyPr>
          <a:lstStyle>
            <a:lvl1pPr marL="0" indent="0">
              <a:lnSpc>
                <a:spcPct val="100000"/>
              </a:lnSpc>
              <a:buNone/>
              <a:defRPr sz="12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4" name="Titre 3">
            <a:extLst>
              <a:ext uri="{FF2B5EF4-FFF2-40B4-BE49-F238E27FC236}">
                <a16:creationId xmlns:a16="http://schemas.microsoft.com/office/drawing/2014/main" id="{AFBC6ED5-DBEC-4BA5-9BFE-9A5E0ED8D8CA}"/>
              </a:ext>
            </a:extLst>
          </p:cNvPr>
          <p:cNvSpPr>
            <a:spLocks noGrp="1"/>
          </p:cNvSpPr>
          <p:nvPr>
            <p:ph type="title"/>
          </p:nvPr>
        </p:nvSpPr>
        <p:spPr/>
        <p:txBody>
          <a:bodyPr rtlCol="0"/>
          <a:lstStyle/>
          <a:p>
            <a:pPr rtl="0"/>
            <a:r>
              <a:rPr lang="fr-FR" noProof="0"/>
              <a:t>Modifiez le style du titre</a:t>
            </a:r>
          </a:p>
        </p:txBody>
      </p:sp>
    </p:spTree>
    <p:extLst>
      <p:ext uri="{BB962C8B-B14F-4D97-AF65-F5344CB8AC3E}">
        <p14:creationId xmlns:p14="http://schemas.microsoft.com/office/powerpoint/2010/main" val="3764233931"/>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p15:clr>
            <a:srgbClr val="5ACBF0"/>
          </p15:clr>
        </p15:guide>
        <p15:guide id="5" pos="3696">
          <p15:clr>
            <a:srgbClr val="5ACBF0"/>
          </p15:clr>
        </p15:guide>
        <p15:guide id="6" pos="2064">
          <p15:clr>
            <a:srgbClr val="5ACBF0"/>
          </p15:clr>
        </p15:guide>
        <p15:guide id="7" pos="1776">
          <p15:clr>
            <a:srgbClr val="5ACBF0"/>
          </p15:clr>
        </p15:guide>
        <p15:guide id="8" pos="5616">
          <p15:clr>
            <a:srgbClr val="5ACBF0"/>
          </p15:clr>
        </p15:guide>
        <p15:guide id="9" pos="5904">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ronologie double">
    <p:spTree>
      <p:nvGrpSpPr>
        <p:cNvPr id="1" name=""/>
        <p:cNvGrpSpPr/>
        <p:nvPr/>
      </p:nvGrpSpPr>
      <p:grpSpPr>
        <a:xfrm>
          <a:off x="0" y="0"/>
          <a:ext cx="0" cy="0"/>
          <a:chOff x="0" y="0"/>
          <a:chExt cx="0" cy="0"/>
        </a:xfrm>
      </p:grpSpPr>
      <p:sp>
        <p:nvSpPr>
          <p:cNvPr id="34" name="Espace réservé du texte 48">
            <a:extLst>
              <a:ext uri="{FF2B5EF4-FFF2-40B4-BE49-F238E27FC236}">
                <a16:creationId xmlns:a16="http://schemas.microsoft.com/office/drawing/2014/main" id="{C6E48CAB-F1C0-4E71-9686-C02A967E923F}"/>
              </a:ext>
            </a:extLst>
          </p:cNvPr>
          <p:cNvSpPr>
            <a:spLocks noGrp="1"/>
          </p:cNvSpPr>
          <p:nvPr>
            <p:ph type="body" sz="quarter" idx="10" hasCustomPrompt="1"/>
          </p:nvPr>
        </p:nvSpPr>
        <p:spPr>
          <a:xfrm>
            <a:off x="456182" y="4014522"/>
            <a:ext cx="1182118" cy="302186"/>
          </a:xfrm>
        </p:spPr>
        <p:txBody>
          <a:bodyPr lIns="0" rIns="0" rtlCol="0">
            <a:noAutofit/>
          </a:bodyPr>
          <a:lstStyle>
            <a:lvl1pPr marL="0" indent="0">
              <a:buNone/>
              <a:defRPr sz="16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MODIFIER</a:t>
            </a:r>
          </a:p>
        </p:txBody>
      </p:sp>
      <p:sp>
        <p:nvSpPr>
          <p:cNvPr id="35" name="Espace réservé du texte 50">
            <a:extLst>
              <a:ext uri="{FF2B5EF4-FFF2-40B4-BE49-F238E27FC236}">
                <a16:creationId xmlns:a16="http://schemas.microsoft.com/office/drawing/2014/main" id="{7C226081-D459-4A68-9B23-0C804E6A639C}"/>
              </a:ext>
            </a:extLst>
          </p:cNvPr>
          <p:cNvSpPr>
            <a:spLocks noGrp="1"/>
          </p:cNvSpPr>
          <p:nvPr>
            <p:ph type="body" sz="quarter" idx="11" hasCustomPrompt="1"/>
          </p:nvPr>
        </p:nvSpPr>
        <p:spPr>
          <a:xfrm>
            <a:off x="456182" y="4486178"/>
            <a:ext cx="1182118" cy="1183101"/>
          </a:xfrm>
        </p:spPr>
        <p:txBody>
          <a:bodyPr lIns="0" rIns="0"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0" name="Espace réservé du texte 48">
            <a:extLst>
              <a:ext uri="{FF2B5EF4-FFF2-40B4-BE49-F238E27FC236}">
                <a16:creationId xmlns:a16="http://schemas.microsoft.com/office/drawing/2014/main" id="{C32AE455-05F0-44FA-98C4-73D9C60DF896}"/>
              </a:ext>
            </a:extLst>
          </p:cNvPr>
          <p:cNvSpPr>
            <a:spLocks noGrp="1"/>
          </p:cNvSpPr>
          <p:nvPr>
            <p:ph type="body" sz="quarter" idx="32" hasCustomPrompt="1"/>
          </p:nvPr>
        </p:nvSpPr>
        <p:spPr>
          <a:xfrm>
            <a:off x="1839103" y="4014522"/>
            <a:ext cx="1208897" cy="302186"/>
          </a:xfrm>
        </p:spPr>
        <p:txBody>
          <a:bodyPr lIns="0" rIns="0" rtlCol="0">
            <a:noAutofit/>
          </a:bodyPr>
          <a:lstStyle>
            <a:lvl1pPr marL="0" indent="0">
              <a:buNone/>
              <a:defRPr sz="16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MODIFIER</a:t>
            </a:r>
          </a:p>
        </p:txBody>
      </p:sp>
      <p:sp>
        <p:nvSpPr>
          <p:cNvPr id="51" name="Espace réservé du texte 50">
            <a:extLst>
              <a:ext uri="{FF2B5EF4-FFF2-40B4-BE49-F238E27FC236}">
                <a16:creationId xmlns:a16="http://schemas.microsoft.com/office/drawing/2014/main" id="{3C3FB663-073E-458E-A31A-B15112A0D377}"/>
              </a:ext>
            </a:extLst>
          </p:cNvPr>
          <p:cNvSpPr>
            <a:spLocks noGrp="1"/>
          </p:cNvSpPr>
          <p:nvPr>
            <p:ph type="body" sz="quarter" idx="33" hasCustomPrompt="1"/>
          </p:nvPr>
        </p:nvSpPr>
        <p:spPr>
          <a:xfrm>
            <a:off x="1839103" y="4486178"/>
            <a:ext cx="1182118" cy="1183101"/>
          </a:xfrm>
        </p:spPr>
        <p:txBody>
          <a:bodyPr lIns="0" rIns="0"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2" name="Espace réservé du texte 48">
            <a:extLst>
              <a:ext uri="{FF2B5EF4-FFF2-40B4-BE49-F238E27FC236}">
                <a16:creationId xmlns:a16="http://schemas.microsoft.com/office/drawing/2014/main" id="{91332113-C9A3-4B1F-A973-C30104497DCE}"/>
              </a:ext>
            </a:extLst>
          </p:cNvPr>
          <p:cNvSpPr>
            <a:spLocks noGrp="1"/>
          </p:cNvSpPr>
          <p:nvPr>
            <p:ph type="body" sz="quarter" idx="34" hasCustomPrompt="1"/>
          </p:nvPr>
        </p:nvSpPr>
        <p:spPr>
          <a:xfrm>
            <a:off x="3222024" y="4014522"/>
            <a:ext cx="1181099" cy="302186"/>
          </a:xfrm>
        </p:spPr>
        <p:txBody>
          <a:bodyPr lIns="0" rIns="0" rtlCol="0">
            <a:noAutofit/>
          </a:bodyPr>
          <a:lstStyle>
            <a:lvl1pPr marL="0" indent="0">
              <a:buNone/>
              <a:defRPr sz="16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MODIFIER</a:t>
            </a:r>
          </a:p>
        </p:txBody>
      </p:sp>
      <p:sp>
        <p:nvSpPr>
          <p:cNvPr id="53" name="Espace réservé du texte 50">
            <a:extLst>
              <a:ext uri="{FF2B5EF4-FFF2-40B4-BE49-F238E27FC236}">
                <a16:creationId xmlns:a16="http://schemas.microsoft.com/office/drawing/2014/main" id="{CDAC2DE8-0B23-47D4-A121-018184C5D2BD}"/>
              </a:ext>
            </a:extLst>
          </p:cNvPr>
          <p:cNvSpPr>
            <a:spLocks noGrp="1"/>
          </p:cNvSpPr>
          <p:nvPr>
            <p:ph type="body" sz="quarter" idx="35" hasCustomPrompt="1"/>
          </p:nvPr>
        </p:nvSpPr>
        <p:spPr>
          <a:xfrm>
            <a:off x="3222024" y="4486178"/>
            <a:ext cx="1182118" cy="1183101"/>
          </a:xfrm>
        </p:spPr>
        <p:txBody>
          <a:bodyPr lIns="0" rIns="0"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4" name="Espace réservé du texte 48">
            <a:extLst>
              <a:ext uri="{FF2B5EF4-FFF2-40B4-BE49-F238E27FC236}">
                <a16:creationId xmlns:a16="http://schemas.microsoft.com/office/drawing/2014/main" id="{AE8613EE-32F0-4251-809B-6B9907E226CF}"/>
              </a:ext>
            </a:extLst>
          </p:cNvPr>
          <p:cNvSpPr>
            <a:spLocks noGrp="1"/>
          </p:cNvSpPr>
          <p:nvPr>
            <p:ph type="body" sz="quarter" idx="36" hasCustomPrompt="1"/>
          </p:nvPr>
        </p:nvSpPr>
        <p:spPr>
          <a:xfrm>
            <a:off x="4604944" y="4014522"/>
            <a:ext cx="1181099" cy="302186"/>
          </a:xfrm>
        </p:spPr>
        <p:txBody>
          <a:bodyPr lIns="0" rIns="0" rtlCol="0">
            <a:noAutofit/>
          </a:bodyPr>
          <a:lstStyle>
            <a:lvl1pPr marL="0" indent="0">
              <a:buNone/>
              <a:defRPr sz="16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MODIFIER</a:t>
            </a:r>
          </a:p>
        </p:txBody>
      </p:sp>
      <p:sp>
        <p:nvSpPr>
          <p:cNvPr id="55" name="Espace réservé du texte 50">
            <a:extLst>
              <a:ext uri="{FF2B5EF4-FFF2-40B4-BE49-F238E27FC236}">
                <a16:creationId xmlns:a16="http://schemas.microsoft.com/office/drawing/2014/main" id="{6E9683DA-61F6-48A0-9453-C03FB9794010}"/>
              </a:ext>
            </a:extLst>
          </p:cNvPr>
          <p:cNvSpPr>
            <a:spLocks noGrp="1"/>
          </p:cNvSpPr>
          <p:nvPr>
            <p:ph type="body" sz="quarter" idx="37" hasCustomPrompt="1"/>
          </p:nvPr>
        </p:nvSpPr>
        <p:spPr>
          <a:xfrm>
            <a:off x="4604944" y="4486178"/>
            <a:ext cx="1182118" cy="1183101"/>
          </a:xfrm>
        </p:spPr>
        <p:txBody>
          <a:bodyPr lIns="0" rIns="0"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6" name="Espace réservé du texte 48">
            <a:extLst>
              <a:ext uri="{FF2B5EF4-FFF2-40B4-BE49-F238E27FC236}">
                <a16:creationId xmlns:a16="http://schemas.microsoft.com/office/drawing/2014/main" id="{53C09CD9-E6F6-4AA3-968A-491D1568E739}"/>
              </a:ext>
            </a:extLst>
          </p:cNvPr>
          <p:cNvSpPr>
            <a:spLocks noGrp="1"/>
          </p:cNvSpPr>
          <p:nvPr>
            <p:ph type="body" sz="quarter" idx="38" hasCustomPrompt="1"/>
          </p:nvPr>
        </p:nvSpPr>
        <p:spPr>
          <a:xfrm>
            <a:off x="6555230" y="4014522"/>
            <a:ext cx="1181099" cy="302186"/>
          </a:xfrm>
        </p:spPr>
        <p:txBody>
          <a:bodyPr lIns="0" rIns="0" rtlCol="0">
            <a:noAutofit/>
          </a:bodyPr>
          <a:lstStyle>
            <a:lvl1pPr marL="0" indent="0">
              <a:buNone/>
              <a:defRPr sz="16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MODIFIER</a:t>
            </a:r>
          </a:p>
        </p:txBody>
      </p:sp>
      <p:sp>
        <p:nvSpPr>
          <p:cNvPr id="57" name="Espace réservé du texte 50">
            <a:extLst>
              <a:ext uri="{FF2B5EF4-FFF2-40B4-BE49-F238E27FC236}">
                <a16:creationId xmlns:a16="http://schemas.microsoft.com/office/drawing/2014/main" id="{4457D5F2-D7AE-44A9-847A-D20086BCCC22}"/>
              </a:ext>
            </a:extLst>
          </p:cNvPr>
          <p:cNvSpPr>
            <a:spLocks noGrp="1"/>
          </p:cNvSpPr>
          <p:nvPr>
            <p:ph type="body" sz="quarter" idx="39" hasCustomPrompt="1"/>
          </p:nvPr>
        </p:nvSpPr>
        <p:spPr>
          <a:xfrm>
            <a:off x="6555230" y="4486178"/>
            <a:ext cx="1182118" cy="1183101"/>
          </a:xfrm>
        </p:spPr>
        <p:txBody>
          <a:bodyPr lIns="0" rIns="0"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8" name="Espace réservé du texte 48">
            <a:extLst>
              <a:ext uri="{FF2B5EF4-FFF2-40B4-BE49-F238E27FC236}">
                <a16:creationId xmlns:a16="http://schemas.microsoft.com/office/drawing/2014/main" id="{4FBE8211-41BE-41C2-B826-94FD55BC0AA4}"/>
              </a:ext>
            </a:extLst>
          </p:cNvPr>
          <p:cNvSpPr>
            <a:spLocks noGrp="1"/>
          </p:cNvSpPr>
          <p:nvPr>
            <p:ph type="body" sz="quarter" idx="40" hasCustomPrompt="1"/>
          </p:nvPr>
        </p:nvSpPr>
        <p:spPr>
          <a:xfrm>
            <a:off x="7938151" y="4014522"/>
            <a:ext cx="1181098" cy="302186"/>
          </a:xfrm>
        </p:spPr>
        <p:txBody>
          <a:bodyPr lIns="0" rIns="0" rtlCol="0">
            <a:noAutofit/>
          </a:bodyPr>
          <a:lstStyle>
            <a:lvl1pPr marL="0" indent="0">
              <a:buNone/>
              <a:defRPr sz="16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MODIFIER</a:t>
            </a:r>
          </a:p>
        </p:txBody>
      </p:sp>
      <p:sp>
        <p:nvSpPr>
          <p:cNvPr id="59" name="Espace réservé du texte 50">
            <a:extLst>
              <a:ext uri="{FF2B5EF4-FFF2-40B4-BE49-F238E27FC236}">
                <a16:creationId xmlns:a16="http://schemas.microsoft.com/office/drawing/2014/main" id="{18C75666-F3E0-4AD7-8C05-FEFFEAE1D10C}"/>
              </a:ext>
            </a:extLst>
          </p:cNvPr>
          <p:cNvSpPr>
            <a:spLocks noGrp="1"/>
          </p:cNvSpPr>
          <p:nvPr>
            <p:ph type="body" sz="quarter" idx="41" hasCustomPrompt="1"/>
          </p:nvPr>
        </p:nvSpPr>
        <p:spPr>
          <a:xfrm>
            <a:off x="7938151" y="4486178"/>
            <a:ext cx="1182118" cy="1183101"/>
          </a:xfrm>
        </p:spPr>
        <p:txBody>
          <a:bodyPr lIns="0" rIns="0"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60" name="Espace réservé du texte 48">
            <a:extLst>
              <a:ext uri="{FF2B5EF4-FFF2-40B4-BE49-F238E27FC236}">
                <a16:creationId xmlns:a16="http://schemas.microsoft.com/office/drawing/2014/main" id="{66478F13-D9B8-4439-9B08-804CD6848EB9}"/>
              </a:ext>
            </a:extLst>
          </p:cNvPr>
          <p:cNvSpPr>
            <a:spLocks noGrp="1"/>
          </p:cNvSpPr>
          <p:nvPr>
            <p:ph type="body" sz="quarter" idx="42" hasCustomPrompt="1"/>
          </p:nvPr>
        </p:nvSpPr>
        <p:spPr>
          <a:xfrm>
            <a:off x="9321072" y="4014522"/>
            <a:ext cx="1181098" cy="302186"/>
          </a:xfrm>
        </p:spPr>
        <p:txBody>
          <a:bodyPr lIns="0" rIns="0" rtlCol="0">
            <a:noAutofit/>
          </a:bodyPr>
          <a:lstStyle>
            <a:lvl1pPr marL="0" indent="0">
              <a:buNone/>
              <a:defRPr sz="16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MODIFIER</a:t>
            </a:r>
          </a:p>
        </p:txBody>
      </p:sp>
      <p:sp>
        <p:nvSpPr>
          <p:cNvPr id="61" name="Espace réservé du texte 50">
            <a:extLst>
              <a:ext uri="{FF2B5EF4-FFF2-40B4-BE49-F238E27FC236}">
                <a16:creationId xmlns:a16="http://schemas.microsoft.com/office/drawing/2014/main" id="{08844405-957A-4970-A2B6-D161FED665FF}"/>
              </a:ext>
            </a:extLst>
          </p:cNvPr>
          <p:cNvSpPr>
            <a:spLocks noGrp="1"/>
          </p:cNvSpPr>
          <p:nvPr>
            <p:ph type="body" sz="quarter" idx="43" hasCustomPrompt="1"/>
          </p:nvPr>
        </p:nvSpPr>
        <p:spPr>
          <a:xfrm>
            <a:off x="9321072" y="4486178"/>
            <a:ext cx="1182118" cy="1183101"/>
          </a:xfrm>
        </p:spPr>
        <p:txBody>
          <a:bodyPr lIns="0" rIns="0"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62" name="Espace réservé du texte 48">
            <a:extLst>
              <a:ext uri="{FF2B5EF4-FFF2-40B4-BE49-F238E27FC236}">
                <a16:creationId xmlns:a16="http://schemas.microsoft.com/office/drawing/2014/main" id="{6F067D31-AE61-48F0-A497-1908DC77F086}"/>
              </a:ext>
            </a:extLst>
          </p:cNvPr>
          <p:cNvSpPr>
            <a:spLocks noGrp="1"/>
          </p:cNvSpPr>
          <p:nvPr>
            <p:ph type="body" sz="quarter" idx="44" hasCustomPrompt="1"/>
          </p:nvPr>
        </p:nvSpPr>
        <p:spPr>
          <a:xfrm>
            <a:off x="10703992" y="4014522"/>
            <a:ext cx="1181098" cy="302186"/>
          </a:xfrm>
        </p:spPr>
        <p:txBody>
          <a:bodyPr lIns="0" rIns="0" rtlCol="0">
            <a:noAutofit/>
          </a:bodyPr>
          <a:lstStyle>
            <a:lvl1pPr marL="0" indent="0">
              <a:buNone/>
              <a:defRPr sz="16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MODIFIER</a:t>
            </a:r>
          </a:p>
        </p:txBody>
      </p:sp>
      <p:sp>
        <p:nvSpPr>
          <p:cNvPr id="63" name="Espace réservé du texte 50">
            <a:extLst>
              <a:ext uri="{FF2B5EF4-FFF2-40B4-BE49-F238E27FC236}">
                <a16:creationId xmlns:a16="http://schemas.microsoft.com/office/drawing/2014/main" id="{5B4A526A-A40E-4B7D-94EC-5FDCAD2EAD89}"/>
              </a:ext>
            </a:extLst>
          </p:cNvPr>
          <p:cNvSpPr>
            <a:spLocks noGrp="1"/>
          </p:cNvSpPr>
          <p:nvPr>
            <p:ph type="body" sz="quarter" idx="45" hasCustomPrompt="1"/>
          </p:nvPr>
        </p:nvSpPr>
        <p:spPr>
          <a:xfrm>
            <a:off x="10703992" y="4486178"/>
            <a:ext cx="1182118" cy="1183101"/>
          </a:xfrm>
        </p:spPr>
        <p:txBody>
          <a:bodyPr lIns="0" rIns="0"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2" name="Titre 1">
            <a:extLst>
              <a:ext uri="{FF2B5EF4-FFF2-40B4-BE49-F238E27FC236}">
                <a16:creationId xmlns:a16="http://schemas.microsoft.com/office/drawing/2014/main" id="{31A67390-01C5-4A4E-AF7F-79E8DB2B2D36}"/>
              </a:ext>
            </a:extLst>
          </p:cNvPr>
          <p:cNvSpPr>
            <a:spLocks noGrp="1"/>
          </p:cNvSpPr>
          <p:nvPr>
            <p:ph type="title"/>
          </p:nvPr>
        </p:nvSpPr>
        <p:spPr/>
        <p:txBody>
          <a:bodyPr rtlCol="0"/>
          <a:lstStyle/>
          <a:p>
            <a:pPr rtl="0"/>
            <a:r>
              <a:rPr lang="fr-FR" noProof="0"/>
              <a:t>Modifiez le style du titre</a:t>
            </a:r>
          </a:p>
        </p:txBody>
      </p:sp>
    </p:spTree>
    <p:extLst>
      <p:ext uri="{BB962C8B-B14F-4D97-AF65-F5344CB8AC3E}">
        <p14:creationId xmlns:p14="http://schemas.microsoft.com/office/powerpoint/2010/main" val="1936260609"/>
      </p:ext>
    </p:extLst>
  </p:cSld>
  <p:clrMapOvr>
    <a:masterClrMapping/>
  </p:clrMapOvr>
  <p:extLst>
    <p:ext uri="{DCECCB84-F9BA-43D5-87BE-67443E8EF086}">
      <p15:sldGuideLst xmlns:p15="http://schemas.microsoft.com/office/powerpoint/2012/main">
        <p15:guide id="1" pos="1920">
          <p15:clr>
            <a:srgbClr val="FBAE40"/>
          </p15:clr>
        </p15:guide>
        <p15:guide id="2" pos="3840">
          <p15:clr>
            <a:srgbClr val="FBAE40"/>
          </p15:clr>
        </p15:guide>
        <p15:guide id="3" pos="5760">
          <p15:clr>
            <a:srgbClr val="FBAE40"/>
          </p15:clr>
        </p15:guide>
        <p15:guide id="4" pos="3984">
          <p15:clr>
            <a:srgbClr val="5ACBF0"/>
          </p15:clr>
        </p15:guide>
        <p15:guide id="5" pos="3696">
          <p15:clr>
            <a:srgbClr val="5ACBF0"/>
          </p15:clr>
        </p15:guide>
        <p15:guide id="6" pos="2064">
          <p15:clr>
            <a:srgbClr val="5ACBF0"/>
          </p15:clr>
        </p15:guide>
        <p15:guide id="7" pos="1776">
          <p15:clr>
            <a:srgbClr val="5ACBF0"/>
          </p15:clr>
        </p15:guide>
        <p15:guide id="8" pos="5616">
          <p15:clr>
            <a:srgbClr val="5ACBF0"/>
          </p15:clr>
        </p15:guide>
        <p15:guide id="9" pos="5904">
          <p15:clr>
            <a:srgbClr val="5ACBF0"/>
          </p15:clr>
        </p15:guide>
        <p15:guide id="10" pos="144">
          <p15:clr>
            <a:srgbClr val="5ACBF0"/>
          </p15:clr>
        </p15:guide>
        <p15:guide id="11" orient="horz" pos="4176">
          <p15:clr>
            <a:srgbClr val="5ACBF0"/>
          </p15:clr>
        </p15:guide>
        <p15:guide id="12" pos="7536">
          <p15:clr>
            <a:srgbClr val="5ACBF0"/>
          </p15:clr>
        </p15:guide>
        <p15:guide id="13" orient="horz" pos="144">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ronologie triple">
    <p:spTree>
      <p:nvGrpSpPr>
        <p:cNvPr id="1" name=""/>
        <p:cNvGrpSpPr/>
        <p:nvPr/>
      </p:nvGrpSpPr>
      <p:grpSpPr>
        <a:xfrm>
          <a:off x="0" y="0"/>
          <a:ext cx="0" cy="0"/>
          <a:chOff x="0" y="0"/>
          <a:chExt cx="0" cy="0"/>
        </a:xfrm>
      </p:grpSpPr>
      <p:sp>
        <p:nvSpPr>
          <p:cNvPr id="49" name="Espace réservé du texte 48">
            <a:extLst>
              <a:ext uri="{FF2B5EF4-FFF2-40B4-BE49-F238E27FC236}">
                <a16:creationId xmlns:a16="http://schemas.microsoft.com/office/drawing/2014/main" id="{14742123-85C4-4775-80AC-721BD7C16285}"/>
              </a:ext>
            </a:extLst>
          </p:cNvPr>
          <p:cNvSpPr>
            <a:spLocks noGrp="1"/>
          </p:cNvSpPr>
          <p:nvPr>
            <p:ph type="body" sz="quarter" idx="10" hasCustomPrompt="1"/>
          </p:nvPr>
        </p:nvSpPr>
        <p:spPr>
          <a:xfrm>
            <a:off x="1580060" y="1776098"/>
            <a:ext cx="2159000" cy="302186"/>
          </a:xfrm>
        </p:spPr>
        <p:txBody>
          <a:bodyPr rtlCol="0">
            <a:noAutofit/>
          </a:bodyPr>
          <a:lstStyle>
            <a:lvl1pPr marL="0" indent="0">
              <a:buNone/>
              <a:defRPr sz="18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51" name="Espace réservé du texte 50">
            <a:extLst>
              <a:ext uri="{FF2B5EF4-FFF2-40B4-BE49-F238E27FC236}">
                <a16:creationId xmlns:a16="http://schemas.microsoft.com/office/drawing/2014/main" id="{E1001174-581F-41A6-864B-D3BE932C2E47}"/>
              </a:ext>
            </a:extLst>
          </p:cNvPr>
          <p:cNvSpPr>
            <a:spLocks noGrp="1"/>
          </p:cNvSpPr>
          <p:nvPr>
            <p:ph type="body" sz="quarter" idx="11" hasCustomPrompt="1"/>
          </p:nvPr>
        </p:nvSpPr>
        <p:spPr>
          <a:xfrm>
            <a:off x="1580060" y="2111375"/>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2" name="Espace réservé du texte 48">
            <a:extLst>
              <a:ext uri="{FF2B5EF4-FFF2-40B4-BE49-F238E27FC236}">
                <a16:creationId xmlns:a16="http://schemas.microsoft.com/office/drawing/2014/main" id="{2B649793-2AFC-43EE-8172-0EAB326F1130}"/>
              </a:ext>
            </a:extLst>
          </p:cNvPr>
          <p:cNvSpPr>
            <a:spLocks noGrp="1"/>
          </p:cNvSpPr>
          <p:nvPr>
            <p:ph type="body" sz="quarter" idx="12" hasCustomPrompt="1"/>
          </p:nvPr>
        </p:nvSpPr>
        <p:spPr>
          <a:xfrm>
            <a:off x="5674540" y="1776098"/>
            <a:ext cx="2159000" cy="302186"/>
          </a:xfrm>
        </p:spPr>
        <p:txBody>
          <a:bodyPr rtlCol="0">
            <a:noAutofit/>
          </a:bodyPr>
          <a:lstStyle>
            <a:lvl1pPr marL="0" indent="0">
              <a:buNone/>
              <a:defRPr sz="18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53" name="Espace réservé du texte 50">
            <a:extLst>
              <a:ext uri="{FF2B5EF4-FFF2-40B4-BE49-F238E27FC236}">
                <a16:creationId xmlns:a16="http://schemas.microsoft.com/office/drawing/2014/main" id="{5B27745F-27CA-45D0-BE8E-A9C3B168F465}"/>
              </a:ext>
            </a:extLst>
          </p:cNvPr>
          <p:cNvSpPr>
            <a:spLocks noGrp="1"/>
          </p:cNvSpPr>
          <p:nvPr>
            <p:ph type="body" sz="quarter" idx="13" hasCustomPrompt="1"/>
          </p:nvPr>
        </p:nvSpPr>
        <p:spPr>
          <a:xfrm>
            <a:off x="5674540" y="2111375"/>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4" name="Espace réservé du texte 48">
            <a:extLst>
              <a:ext uri="{FF2B5EF4-FFF2-40B4-BE49-F238E27FC236}">
                <a16:creationId xmlns:a16="http://schemas.microsoft.com/office/drawing/2014/main" id="{58782C77-F426-4586-AF09-D07E1E8737F4}"/>
              </a:ext>
            </a:extLst>
          </p:cNvPr>
          <p:cNvSpPr>
            <a:spLocks noGrp="1"/>
          </p:cNvSpPr>
          <p:nvPr>
            <p:ph type="body" sz="quarter" idx="14" hasCustomPrompt="1"/>
          </p:nvPr>
        </p:nvSpPr>
        <p:spPr>
          <a:xfrm>
            <a:off x="9697900" y="1776098"/>
            <a:ext cx="2159000" cy="302186"/>
          </a:xfrm>
        </p:spPr>
        <p:txBody>
          <a:bodyPr rtlCol="0">
            <a:noAutofit/>
          </a:bodyPr>
          <a:lstStyle>
            <a:lvl1pPr marL="0" indent="0">
              <a:buNone/>
              <a:defRPr sz="1800" b="1">
                <a:solidFill>
                  <a:schemeClr val="accent4"/>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55" name="Espace réservé du texte 50">
            <a:extLst>
              <a:ext uri="{FF2B5EF4-FFF2-40B4-BE49-F238E27FC236}">
                <a16:creationId xmlns:a16="http://schemas.microsoft.com/office/drawing/2014/main" id="{E04DA729-6A59-4BC5-8955-DF4D12F1259F}"/>
              </a:ext>
            </a:extLst>
          </p:cNvPr>
          <p:cNvSpPr>
            <a:spLocks noGrp="1"/>
          </p:cNvSpPr>
          <p:nvPr>
            <p:ph type="body" sz="quarter" idx="15" hasCustomPrompt="1"/>
          </p:nvPr>
        </p:nvSpPr>
        <p:spPr>
          <a:xfrm>
            <a:off x="9697900" y="2111375"/>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6" name="Espace réservé du texte 48">
            <a:extLst>
              <a:ext uri="{FF2B5EF4-FFF2-40B4-BE49-F238E27FC236}">
                <a16:creationId xmlns:a16="http://schemas.microsoft.com/office/drawing/2014/main" id="{F6AF03D4-E441-4447-876C-A1B030223E2D}"/>
              </a:ext>
            </a:extLst>
          </p:cNvPr>
          <p:cNvSpPr>
            <a:spLocks noGrp="1"/>
          </p:cNvSpPr>
          <p:nvPr>
            <p:ph type="body" sz="quarter" idx="16" hasCustomPrompt="1"/>
          </p:nvPr>
        </p:nvSpPr>
        <p:spPr>
          <a:xfrm>
            <a:off x="1580060" y="2914739"/>
            <a:ext cx="2159000" cy="302186"/>
          </a:xfrm>
        </p:spPr>
        <p:txBody>
          <a:bodyPr rtlCol="0">
            <a:noAutofit/>
          </a:bodyPr>
          <a:lstStyle>
            <a:lvl1pPr marL="0" indent="0">
              <a:buNone/>
              <a:defRPr sz="18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57" name="Espace réservé du texte 50">
            <a:extLst>
              <a:ext uri="{FF2B5EF4-FFF2-40B4-BE49-F238E27FC236}">
                <a16:creationId xmlns:a16="http://schemas.microsoft.com/office/drawing/2014/main" id="{679D428E-9700-4E19-8364-70006C3E765E}"/>
              </a:ext>
            </a:extLst>
          </p:cNvPr>
          <p:cNvSpPr>
            <a:spLocks noGrp="1"/>
          </p:cNvSpPr>
          <p:nvPr>
            <p:ph type="body" sz="quarter" idx="17" hasCustomPrompt="1"/>
          </p:nvPr>
        </p:nvSpPr>
        <p:spPr>
          <a:xfrm>
            <a:off x="1580060" y="3254810"/>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58" name="Espace réservé du texte 48">
            <a:extLst>
              <a:ext uri="{FF2B5EF4-FFF2-40B4-BE49-F238E27FC236}">
                <a16:creationId xmlns:a16="http://schemas.microsoft.com/office/drawing/2014/main" id="{5B64A0D9-EA5C-4EC1-981A-0FD223A62FB0}"/>
              </a:ext>
            </a:extLst>
          </p:cNvPr>
          <p:cNvSpPr>
            <a:spLocks noGrp="1"/>
          </p:cNvSpPr>
          <p:nvPr>
            <p:ph type="body" sz="quarter" idx="18" hasCustomPrompt="1"/>
          </p:nvPr>
        </p:nvSpPr>
        <p:spPr>
          <a:xfrm>
            <a:off x="5674540" y="2914739"/>
            <a:ext cx="2159000" cy="302186"/>
          </a:xfrm>
        </p:spPr>
        <p:txBody>
          <a:bodyPr rtlCol="0">
            <a:noAutofit/>
          </a:bodyPr>
          <a:lstStyle>
            <a:lvl1pPr marL="0" indent="0">
              <a:buNone/>
              <a:defRPr sz="18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59" name="Espace réservé du texte 50">
            <a:extLst>
              <a:ext uri="{FF2B5EF4-FFF2-40B4-BE49-F238E27FC236}">
                <a16:creationId xmlns:a16="http://schemas.microsoft.com/office/drawing/2014/main" id="{7F9CD6F4-7AEE-42A4-B26D-96BE3E900368}"/>
              </a:ext>
            </a:extLst>
          </p:cNvPr>
          <p:cNvSpPr>
            <a:spLocks noGrp="1"/>
          </p:cNvSpPr>
          <p:nvPr>
            <p:ph type="body" sz="quarter" idx="19" hasCustomPrompt="1"/>
          </p:nvPr>
        </p:nvSpPr>
        <p:spPr>
          <a:xfrm>
            <a:off x="5674540" y="3254810"/>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60" name="Espace réservé du texte 48">
            <a:extLst>
              <a:ext uri="{FF2B5EF4-FFF2-40B4-BE49-F238E27FC236}">
                <a16:creationId xmlns:a16="http://schemas.microsoft.com/office/drawing/2014/main" id="{82EA5B58-66CC-4197-BAC3-D0A39558DB0F}"/>
              </a:ext>
            </a:extLst>
          </p:cNvPr>
          <p:cNvSpPr>
            <a:spLocks noGrp="1"/>
          </p:cNvSpPr>
          <p:nvPr>
            <p:ph type="body" sz="quarter" idx="20" hasCustomPrompt="1"/>
          </p:nvPr>
        </p:nvSpPr>
        <p:spPr>
          <a:xfrm>
            <a:off x="9697900" y="2914739"/>
            <a:ext cx="2159000" cy="302186"/>
          </a:xfrm>
        </p:spPr>
        <p:txBody>
          <a:bodyPr rtlCol="0">
            <a:noAutofit/>
          </a:bodyPr>
          <a:lstStyle>
            <a:lvl1pPr marL="0" indent="0">
              <a:buNone/>
              <a:defRPr sz="1800" b="1">
                <a:solidFill>
                  <a:schemeClr val="accent5"/>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61" name="Espace réservé du texte 50">
            <a:extLst>
              <a:ext uri="{FF2B5EF4-FFF2-40B4-BE49-F238E27FC236}">
                <a16:creationId xmlns:a16="http://schemas.microsoft.com/office/drawing/2014/main" id="{B76C47B4-A585-4CAC-933A-2E6D1938D171}"/>
              </a:ext>
            </a:extLst>
          </p:cNvPr>
          <p:cNvSpPr>
            <a:spLocks noGrp="1"/>
          </p:cNvSpPr>
          <p:nvPr>
            <p:ph type="body" sz="quarter" idx="21" hasCustomPrompt="1"/>
          </p:nvPr>
        </p:nvSpPr>
        <p:spPr>
          <a:xfrm>
            <a:off x="9697900" y="3254810"/>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62" name="Espace réservé du texte 48">
            <a:extLst>
              <a:ext uri="{FF2B5EF4-FFF2-40B4-BE49-F238E27FC236}">
                <a16:creationId xmlns:a16="http://schemas.microsoft.com/office/drawing/2014/main" id="{563D0C18-5125-4D0F-B46D-76AE182B3FA2}"/>
              </a:ext>
            </a:extLst>
          </p:cNvPr>
          <p:cNvSpPr>
            <a:spLocks noGrp="1"/>
          </p:cNvSpPr>
          <p:nvPr>
            <p:ph type="body" sz="quarter" idx="22" hasCustomPrompt="1"/>
          </p:nvPr>
        </p:nvSpPr>
        <p:spPr>
          <a:xfrm>
            <a:off x="1580060" y="4057987"/>
            <a:ext cx="2159000" cy="302186"/>
          </a:xfrm>
        </p:spPr>
        <p:txBody>
          <a:bodyPr rtlCol="0">
            <a:noAutofit/>
          </a:bodyPr>
          <a:lstStyle>
            <a:lvl1pPr marL="0" indent="0">
              <a:buNone/>
              <a:defRPr sz="18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63" name="Espace réservé du texte 50">
            <a:extLst>
              <a:ext uri="{FF2B5EF4-FFF2-40B4-BE49-F238E27FC236}">
                <a16:creationId xmlns:a16="http://schemas.microsoft.com/office/drawing/2014/main" id="{10634501-CE83-42B9-8572-5C6B73710869}"/>
              </a:ext>
            </a:extLst>
          </p:cNvPr>
          <p:cNvSpPr>
            <a:spLocks noGrp="1"/>
          </p:cNvSpPr>
          <p:nvPr>
            <p:ph type="body" sz="quarter" idx="23" hasCustomPrompt="1"/>
          </p:nvPr>
        </p:nvSpPr>
        <p:spPr>
          <a:xfrm>
            <a:off x="1580060" y="4392591"/>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64" name="Espace réservé du texte 48">
            <a:extLst>
              <a:ext uri="{FF2B5EF4-FFF2-40B4-BE49-F238E27FC236}">
                <a16:creationId xmlns:a16="http://schemas.microsoft.com/office/drawing/2014/main" id="{54844B85-1B28-4340-AA8C-10A0C2A36C9E}"/>
              </a:ext>
            </a:extLst>
          </p:cNvPr>
          <p:cNvSpPr>
            <a:spLocks noGrp="1"/>
          </p:cNvSpPr>
          <p:nvPr>
            <p:ph type="body" sz="quarter" idx="24" hasCustomPrompt="1"/>
          </p:nvPr>
        </p:nvSpPr>
        <p:spPr>
          <a:xfrm>
            <a:off x="5674540" y="4057987"/>
            <a:ext cx="2159000" cy="302186"/>
          </a:xfrm>
        </p:spPr>
        <p:txBody>
          <a:bodyPr rtlCol="0">
            <a:noAutofit/>
          </a:bodyPr>
          <a:lstStyle>
            <a:lvl1pPr marL="0" indent="0">
              <a:buNone/>
              <a:defRPr sz="18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65" name="Espace réservé du texte 50">
            <a:extLst>
              <a:ext uri="{FF2B5EF4-FFF2-40B4-BE49-F238E27FC236}">
                <a16:creationId xmlns:a16="http://schemas.microsoft.com/office/drawing/2014/main" id="{31BB84F0-3823-46DB-BCEF-5EF3F8E680CF}"/>
              </a:ext>
            </a:extLst>
          </p:cNvPr>
          <p:cNvSpPr>
            <a:spLocks noGrp="1"/>
          </p:cNvSpPr>
          <p:nvPr>
            <p:ph type="body" sz="quarter" idx="25" hasCustomPrompt="1"/>
          </p:nvPr>
        </p:nvSpPr>
        <p:spPr>
          <a:xfrm>
            <a:off x="5674540" y="4392591"/>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66" name="Espace réservé du texte 48">
            <a:extLst>
              <a:ext uri="{FF2B5EF4-FFF2-40B4-BE49-F238E27FC236}">
                <a16:creationId xmlns:a16="http://schemas.microsoft.com/office/drawing/2014/main" id="{D4D4EE7B-E029-47B3-BC18-D53E810711CE}"/>
              </a:ext>
            </a:extLst>
          </p:cNvPr>
          <p:cNvSpPr>
            <a:spLocks noGrp="1"/>
          </p:cNvSpPr>
          <p:nvPr>
            <p:ph type="body" sz="quarter" idx="26" hasCustomPrompt="1"/>
          </p:nvPr>
        </p:nvSpPr>
        <p:spPr>
          <a:xfrm>
            <a:off x="9697900" y="4057987"/>
            <a:ext cx="2159000" cy="302186"/>
          </a:xfrm>
        </p:spPr>
        <p:txBody>
          <a:bodyPr rtlCol="0">
            <a:noAutofit/>
          </a:bodyPr>
          <a:lstStyle>
            <a:lvl1pPr marL="0" indent="0">
              <a:buNone/>
              <a:defRPr sz="1800" b="1">
                <a:solidFill>
                  <a:schemeClr val="accent6"/>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67" name="Espace réservé du texte 50">
            <a:extLst>
              <a:ext uri="{FF2B5EF4-FFF2-40B4-BE49-F238E27FC236}">
                <a16:creationId xmlns:a16="http://schemas.microsoft.com/office/drawing/2014/main" id="{C088BE45-14DC-4551-A5FC-93D0BA991882}"/>
              </a:ext>
            </a:extLst>
          </p:cNvPr>
          <p:cNvSpPr>
            <a:spLocks noGrp="1"/>
          </p:cNvSpPr>
          <p:nvPr>
            <p:ph type="body" sz="quarter" idx="27" hasCustomPrompt="1"/>
          </p:nvPr>
        </p:nvSpPr>
        <p:spPr>
          <a:xfrm>
            <a:off x="9697900" y="4392591"/>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68" name="Espace réservé du texte 48">
            <a:extLst>
              <a:ext uri="{FF2B5EF4-FFF2-40B4-BE49-F238E27FC236}">
                <a16:creationId xmlns:a16="http://schemas.microsoft.com/office/drawing/2014/main" id="{120E072F-4FF5-422F-B7FD-BE3DF026010F}"/>
              </a:ext>
            </a:extLst>
          </p:cNvPr>
          <p:cNvSpPr>
            <a:spLocks noGrp="1"/>
          </p:cNvSpPr>
          <p:nvPr>
            <p:ph type="body" sz="quarter" idx="28" hasCustomPrompt="1"/>
          </p:nvPr>
        </p:nvSpPr>
        <p:spPr>
          <a:xfrm>
            <a:off x="1580060" y="5231920"/>
            <a:ext cx="2159000" cy="302186"/>
          </a:xfrm>
        </p:spPr>
        <p:txBody>
          <a:bodyPr rtlCol="0">
            <a:noAutofit/>
          </a:bodyPr>
          <a:lstStyle>
            <a:lvl1pPr marL="0" indent="0">
              <a:buNone/>
              <a:defRPr sz="18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69" name="Espace réservé du texte 50">
            <a:extLst>
              <a:ext uri="{FF2B5EF4-FFF2-40B4-BE49-F238E27FC236}">
                <a16:creationId xmlns:a16="http://schemas.microsoft.com/office/drawing/2014/main" id="{E73E6162-F4E3-4F6D-BA12-6B5918E23B8E}"/>
              </a:ext>
            </a:extLst>
          </p:cNvPr>
          <p:cNvSpPr>
            <a:spLocks noGrp="1"/>
          </p:cNvSpPr>
          <p:nvPr>
            <p:ph type="body" sz="quarter" idx="29" hasCustomPrompt="1"/>
          </p:nvPr>
        </p:nvSpPr>
        <p:spPr>
          <a:xfrm>
            <a:off x="1580060" y="5566524"/>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70" name="Espace réservé du texte 48">
            <a:extLst>
              <a:ext uri="{FF2B5EF4-FFF2-40B4-BE49-F238E27FC236}">
                <a16:creationId xmlns:a16="http://schemas.microsoft.com/office/drawing/2014/main" id="{C9938F8E-67A2-401C-882C-ED04C7E5224B}"/>
              </a:ext>
            </a:extLst>
          </p:cNvPr>
          <p:cNvSpPr>
            <a:spLocks noGrp="1"/>
          </p:cNvSpPr>
          <p:nvPr>
            <p:ph type="body" sz="quarter" idx="30" hasCustomPrompt="1"/>
          </p:nvPr>
        </p:nvSpPr>
        <p:spPr>
          <a:xfrm>
            <a:off x="5674540" y="5231920"/>
            <a:ext cx="2159000" cy="302186"/>
          </a:xfrm>
        </p:spPr>
        <p:txBody>
          <a:bodyPr rtlCol="0">
            <a:noAutofit/>
          </a:bodyPr>
          <a:lstStyle>
            <a:lvl1pPr marL="0" indent="0">
              <a:buNone/>
              <a:defRPr sz="18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71" name="Espace réservé du texte 50">
            <a:extLst>
              <a:ext uri="{FF2B5EF4-FFF2-40B4-BE49-F238E27FC236}">
                <a16:creationId xmlns:a16="http://schemas.microsoft.com/office/drawing/2014/main" id="{E683DBE3-DCA5-4538-A253-E60ED2C4B621}"/>
              </a:ext>
            </a:extLst>
          </p:cNvPr>
          <p:cNvSpPr>
            <a:spLocks noGrp="1"/>
          </p:cNvSpPr>
          <p:nvPr>
            <p:ph type="body" sz="quarter" idx="31" hasCustomPrompt="1"/>
          </p:nvPr>
        </p:nvSpPr>
        <p:spPr>
          <a:xfrm>
            <a:off x="5674540" y="5566524"/>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72" name="Espace réservé du texte 48">
            <a:extLst>
              <a:ext uri="{FF2B5EF4-FFF2-40B4-BE49-F238E27FC236}">
                <a16:creationId xmlns:a16="http://schemas.microsoft.com/office/drawing/2014/main" id="{6F8B9E2C-BE06-4536-A348-4640A2DA1BFC}"/>
              </a:ext>
            </a:extLst>
          </p:cNvPr>
          <p:cNvSpPr>
            <a:spLocks noGrp="1"/>
          </p:cNvSpPr>
          <p:nvPr>
            <p:ph type="body" sz="quarter" idx="32" hasCustomPrompt="1"/>
          </p:nvPr>
        </p:nvSpPr>
        <p:spPr>
          <a:xfrm>
            <a:off x="9697900" y="5231920"/>
            <a:ext cx="2159000" cy="302186"/>
          </a:xfrm>
        </p:spPr>
        <p:txBody>
          <a:bodyPr rtlCol="0">
            <a:noAutofit/>
          </a:bodyPr>
          <a:lstStyle>
            <a:lvl1pPr marL="0" indent="0">
              <a:buNone/>
              <a:defRPr sz="1800" b="1">
                <a:solidFill>
                  <a:schemeClr val="accent3"/>
                </a:solidFill>
                <a:latin typeface="+mj-lt"/>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fr-FR" noProof="0"/>
              <a:t>CLIQUEZ POUR MODIFIER</a:t>
            </a:r>
          </a:p>
        </p:txBody>
      </p:sp>
      <p:sp>
        <p:nvSpPr>
          <p:cNvPr id="73" name="Espace réservé du texte 50">
            <a:extLst>
              <a:ext uri="{FF2B5EF4-FFF2-40B4-BE49-F238E27FC236}">
                <a16:creationId xmlns:a16="http://schemas.microsoft.com/office/drawing/2014/main" id="{B9A57CE7-FAE2-490F-A8F8-402B5F3A7443}"/>
              </a:ext>
            </a:extLst>
          </p:cNvPr>
          <p:cNvSpPr>
            <a:spLocks noGrp="1"/>
          </p:cNvSpPr>
          <p:nvPr>
            <p:ph type="body" sz="quarter" idx="33" hasCustomPrompt="1"/>
          </p:nvPr>
        </p:nvSpPr>
        <p:spPr>
          <a:xfrm>
            <a:off x="9697900" y="5566524"/>
            <a:ext cx="2179637" cy="706438"/>
          </a:xfrm>
        </p:spPr>
        <p:txBody>
          <a:bodyPr rtlCol="0">
            <a:noAutofit/>
          </a:bodyPr>
          <a:lstStyle>
            <a:lvl1pPr marL="0" indent="0">
              <a:lnSpc>
                <a:spcPct val="100000"/>
              </a:lnSpc>
              <a:buNone/>
              <a:defRPr sz="1100">
                <a:solidFill>
                  <a:schemeClr val="tx1"/>
                </a:solidFill>
              </a:defRPr>
            </a:lvl1pPr>
            <a:lvl2pPr marL="457200" indent="0">
              <a:buNone/>
              <a:defRPr sz="1100"/>
            </a:lvl2pPr>
            <a:lvl3pPr marL="914400" indent="0">
              <a:buNone/>
              <a:defRPr sz="1100"/>
            </a:lvl3pPr>
            <a:lvl4pPr marL="1371600" indent="0">
              <a:buNone/>
              <a:defRPr sz="1100"/>
            </a:lvl4pPr>
            <a:lvl5pPr marL="1828800" indent="0">
              <a:buNone/>
              <a:defRPr sz="1100"/>
            </a:lvl5pPr>
          </a:lstStyle>
          <a:p>
            <a:pPr lvl="0" rtl="0"/>
            <a:r>
              <a:rPr lang="fr-FR" noProof="0"/>
              <a:t>Cliquez pour modifier le masque</a:t>
            </a:r>
          </a:p>
        </p:txBody>
      </p:sp>
      <p:sp>
        <p:nvSpPr>
          <p:cNvPr id="2" name="Titre 1">
            <a:extLst>
              <a:ext uri="{FF2B5EF4-FFF2-40B4-BE49-F238E27FC236}">
                <a16:creationId xmlns:a16="http://schemas.microsoft.com/office/drawing/2014/main" id="{AA611859-7CC8-480B-BA0E-18BB16B30479}"/>
              </a:ext>
            </a:extLst>
          </p:cNvPr>
          <p:cNvSpPr>
            <a:spLocks noGrp="1"/>
          </p:cNvSpPr>
          <p:nvPr>
            <p:ph type="title"/>
          </p:nvPr>
        </p:nvSpPr>
        <p:spPr/>
        <p:txBody>
          <a:bodyPr rtlCol="0"/>
          <a:lstStyle/>
          <a:p>
            <a:pPr rtl="0"/>
            <a:r>
              <a:rPr lang="fr-FR" noProof="0"/>
              <a:t>Modifiez le style du titre</a:t>
            </a:r>
          </a:p>
        </p:txBody>
      </p:sp>
    </p:spTree>
    <p:extLst>
      <p:ext uri="{BB962C8B-B14F-4D97-AF65-F5344CB8AC3E}">
        <p14:creationId xmlns:p14="http://schemas.microsoft.com/office/powerpoint/2010/main" val="2406640938"/>
      </p:ext>
    </p:extLst>
  </p:cSld>
  <p:clrMapOvr>
    <a:masterClrMapping/>
  </p:clrMapOvr>
  <p:extLst>
    <p:ext uri="{DCECCB84-F9BA-43D5-87BE-67443E8EF086}">
      <p15:sldGuideLst xmlns:p15="http://schemas.microsoft.com/office/powerpoint/2012/main">
        <p15:guide id="1" pos="2544">
          <p15:clr>
            <a:srgbClr val="FBAE40"/>
          </p15:clr>
        </p15:guide>
        <p15:guide id="2" pos="5112">
          <p15:clr>
            <a:srgbClr val="FBAE40"/>
          </p15:clr>
        </p15:guide>
        <p15:guide id="3" pos="5256">
          <p15:clr>
            <a:srgbClr val="5ACBF0"/>
          </p15:clr>
        </p15:guide>
        <p15:guide id="4" pos="4968">
          <p15:clr>
            <a:srgbClr val="5ACBF0"/>
          </p15:clr>
        </p15:guide>
        <p15:guide id="5" pos="2688">
          <p15:clr>
            <a:srgbClr val="5ACBF0"/>
          </p15:clr>
        </p15:guide>
        <p15:guide id="6" pos="2400">
          <p15:clr>
            <a:srgbClr val="5ACBF0"/>
          </p15:clr>
        </p15:guide>
        <p15:guide id="7" pos="144">
          <p15:clr>
            <a:srgbClr val="5ACBF0"/>
          </p15:clr>
        </p15:guide>
        <p15:guide id="8" orient="horz" pos="4176">
          <p15:clr>
            <a:srgbClr val="5ACBF0"/>
          </p15:clr>
        </p15:guide>
        <p15:guide id="9" pos="7536">
          <p15:clr>
            <a:srgbClr val="5ACBF0"/>
          </p15:clr>
        </p15:guide>
        <p15:guide id="10" orient="horz" pos="144">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61"/>
            <a:ext cx="2844800" cy="164148"/>
          </a:xfrm>
          <a:prstGeom prst="rect">
            <a:avLst/>
          </a:prstGeom>
        </p:spPr>
        <p:txBody>
          <a:bodyPr/>
          <a:lstStyle/>
          <a:p>
            <a:endParaRPr lang="fr-FR" dirty="0">
              <a:solidFill>
                <a:srgbClr val="444492"/>
              </a:solidFill>
            </a:endParaRPr>
          </a:p>
        </p:txBody>
      </p:sp>
      <p:sp>
        <p:nvSpPr>
          <p:cNvPr id="3" name="Footer Placeholder 2"/>
          <p:cNvSpPr>
            <a:spLocks noGrp="1"/>
          </p:cNvSpPr>
          <p:nvPr>
            <p:ph type="ftr" sz="quarter" idx="11"/>
          </p:nvPr>
        </p:nvSpPr>
        <p:spPr>
          <a:xfrm>
            <a:off x="6938433" y="6427799"/>
            <a:ext cx="3860800" cy="238125"/>
          </a:xfrm>
          <a:prstGeom prst="rect">
            <a:avLst/>
          </a:prstGeom>
        </p:spPr>
        <p:txBody>
          <a:bodyPr/>
          <a:lstStyle/>
          <a:p>
            <a:endParaRPr lang="fr-FR" dirty="0">
              <a:solidFill>
                <a:srgbClr val="000000">
                  <a:tint val="75000"/>
                </a:srgbClr>
              </a:solidFill>
            </a:endParaRPr>
          </a:p>
        </p:txBody>
      </p:sp>
      <p:sp>
        <p:nvSpPr>
          <p:cNvPr id="4" name="Slide Number Placeholder 3"/>
          <p:cNvSpPr>
            <a:spLocks noGrp="1"/>
          </p:cNvSpPr>
          <p:nvPr>
            <p:ph type="sldNum" sz="quarter" idx="12"/>
          </p:nvPr>
        </p:nvSpPr>
        <p:spPr/>
        <p:txBody>
          <a:bodyPr/>
          <a:lstStyle/>
          <a:p>
            <a:fld id="{9E27B14D-DD69-42D5-8E12-76C953D363C9}" type="slidenum">
              <a:rPr lang="fr-FR" smtClean="0">
                <a:solidFill>
                  <a:srgbClr val="000000">
                    <a:tint val="75000"/>
                  </a:srgbClr>
                </a:solidFill>
              </a:rPr>
              <a:pPr/>
              <a:t>‹N°›</a:t>
            </a:fld>
            <a:endParaRPr lang="fr-FR" dirty="0">
              <a:solidFill>
                <a:srgbClr val="000000">
                  <a:tint val="75000"/>
                </a:srgbClr>
              </a:solidFill>
            </a:endParaRPr>
          </a:p>
        </p:txBody>
      </p:sp>
    </p:spTree>
    <p:extLst>
      <p:ext uri="{BB962C8B-B14F-4D97-AF65-F5344CB8AC3E}">
        <p14:creationId xmlns:p14="http://schemas.microsoft.com/office/powerpoint/2010/main" val="1403945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90E2F0D-E763-97EA-5452-D8D39BC93BC9}"/>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C57A730-37D8-A76A-3DAB-47AE5FAA36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BC28FB4F-1276-BCD9-0B3C-34678A8B4FCF}"/>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dirty="0">
              <a:solidFill>
                <a:prstClr val="black">
                  <a:tint val="75000"/>
                </a:prstClr>
              </a:solidFill>
            </a:endParaRPr>
          </a:p>
        </p:txBody>
      </p:sp>
      <p:sp>
        <p:nvSpPr>
          <p:cNvPr id="5" name="Espace réservé du pied de page 4">
            <a:extLst>
              <a:ext uri="{FF2B5EF4-FFF2-40B4-BE49-F238E27FC236}">
                <a16:creationId xmlns:a16="http://schemas.microsoft.com/office/drawing/2014/main" id="{17734A29-A787-345C-FF7E-44CB16FFE656}"/>
              </a:ext>
            </a:extLst>
          </p:cNvPr>
          <p:cNvSpPr>
            <a:spLocks noGrp="1"/>
          </p:cNvSpPr>
          <p:nvPr>
            <p:ph type="ftr" sz="quarter" idx="11"/>
          </p:nvPr>
        </p:nvSpPr>
        <p:spPr/>
        <p:txBody>
          <a:bodyPr/>
          <a:lstStyle/>
          <a:p>
            <a:endParaRPr lang="fr-FR" dirty="0">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3A99702F-F1A0-189F-96FA-5267118D34D9}"/>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dirty="0">
              <a:solidFill>
                <a:prstClr val="black">
                  <a:tint val="75000"/>
                </a:prstClr>
              </a:solidFill>
            </a:endParaRPr>
          </a:p>
        </p:txBody>
      </p:sp>
    </p:spTree>
    <p:extLst>
      <p:ext uri="{BB962C8B-B14F-4D97-AF65-F5344CB8AC3E}">
        <p14:creationId xmlns:p14="http://schemas.microsoft.com/office/powerpoint/2010/main" val="30235065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7849E5D-0D3B-18E3-A23B-0006066B7CC4}"/>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E212D29-2D55-A9BD-9FDF-2003F0939472}"/>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95467E7-F707-1D72-4C49-08DAC477445E}"/>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dirty="0">
              <a:solidFill>
                <a:prstClr val="black">
                  <a:tint val="75000"/>
                </a:prstClr>
              </a:solidFill>
            </a:endParaRPr>
          </a:p>
        </p:txBody>
      </p:sp>
      <p:sp>
        <p:nvSpPr>
          <p:cNvPr id="5" name="Espace réservé du pied de page 4">
            <a:extLst>
              <a:ext uri="{FF2B5EF4-FFF2-40B4-BE49-F238E27FC236}">
                <a16:creationId xmlns:a16="http://schemas.microsoft.com/office/drawing/2014/main" id="{4B943EE5-3C2F-1FB3-8A72-DCE9F517E6EE}"/>
              </a:ext>
            </a:extLst>
          </p:cNvPr>
          <p:cNvSpPr>
            <a:spLocks noGrp="1"/>
          </p:cNvSpPr>
          <p:nvPr>
            <p:ph type="ftr" sz="quarter" idx="11"/>
          </p:nvPr>
        </p:nvSpPr>
        <p:spPr/>
        <p:txBody>
          <a:bodyPr/>
          <a:lstStyle/>
          <a:p>
            <a:endParaRPr lang="fr-FR" dirty="0">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0C2F71FE-B98D-8021-59AD-32AB4C8F3EF3}"/>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dirty="0">
              <a:solidFill>
                <a:prstClr val="black">
                  <a:tint val="75000"/>
                </a:prstClr>
              </a:solidFill>
            </a:endParaRPr>
          </a:p>
        </p:txBody>
      </p:sp>
    </p:spTree>
    <p:extLst>
      <p:ext uri="{BB962C8B-B14F-4D97-AF65-F5344CB8AC3E}">
        <p14:creationId xmlns:p14="http://schemas.microsoft.com/office/powerpoint/2010/main" val="2775616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3C12F75-923E-DF5C-C1D1-C882D7FBD00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14F9E512-6C08-1B6A-6C46-8A19D4A68FE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EF685332-A131-2801-AD3B-0DCA0C9A16C9}"/>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dirty="0">
              <a:solidFill>
                <a:prstClr val="black">
                  <a:tint val="75000"/>
                </a:prstClr>
              </a:solidFill>
            </a:endParaRPr>
          </a:p>
        </p:txBody>
      </p:sp>
      <p:sp>
        <p:nvSpPr>
          <p:cNvPr id="5" name="Espace réservé du pied de page 4">
            <a:extLst>
              <a:ext uri="{FF2B5EF4-FFF2-40B4-BE49-F238E27FC236}">
                <a16:creationId xmlns:a16="http://schemas.microsoft.com/office/drawing/2014/main" id="{E63D811C-92F2-0712-3118-7EE7E5829AC2}"/>
              </a:ext>
            </a:extLst>
          </p:cNvPr>
          <p:cNvSpPr>
            <a:spLocks noGrp="1"/>
          </p:cNvSpPr>
          <p:nvPr>
            <p:ph type="ftr" sz="quarter" idx="11"/>
          </p:nvPr>
        </p:nvSpPr>
        <p:spPr/>
        <p:txBody>
          <a:bodyPr/>
          <a:lstStyle/>
          <a:p>
            <a:endParaRPr lang="fr-FR" dirty="0">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67EE0F15-3D93-6ECD-023B-A518CA1D11B6}"/>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dirty="0">
              <a:solidFill>
                <a:prstClr val="black">
                  <a:tint val="75000"/>
                </a:prstClr>
              </a:solidFill>
            </a:endParaRPr>
          </a:p>
        </p:txBody>
      </p:sp>
    </p:spTree>
    <p:extLst>
      <p:ext uri="{BB962C8B-B14F-4D97-AF65-F5344CB8AC3E}">
        <p14:creationId xmlns:p14="http://schemas.microsoft.com/office/powerpoint/2010/main" val="6371158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757C1D1-CCD1-075A-9B73-A801E33BFE4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2DF5D7-130A-5632-C572-EA95D94B2BA2}"/>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E61586FB-CD43-A9F3-FFD6-1A78C78FC81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EBAEDB14-E22B-EC17-E394-D4C230898B85}"/>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dirty="0">
              <a:solidFill>
                <a:prstClr val="black">
                  <a:tint val="75000"/>
                </a:prstClr>
              </a:solidFill>
            </a:endParaRPr>
          </a:p>
        </p:txBody>
      </p:sp>
      <p:sp>
        <p:nvSpPr>
          <p:cNvPr id="6" name="Espace réservé du pied de page 5">
            <a:extLst>
              <a:ext uri="{FF2B5EF4-FFF2-40B4-BE49-F238E27FC236}">
                <a16:creationId xmlns:a16="http://schemas.microsoft.com/office/drawing/2014/main" id="{84CDF343-76D2-381B-5BDD-B6B6E68C4509}"/>
              </a:ext>
            </a:extLst>
          </p:cNvPr>
          <p:cNvSpPr>
            <a:spLocks noGrp="1"/>
          </p:cNvSpPr>
          <p:nvPr>
            <p:ph type="ftr" sz="quarter" idx="11"/>
          </p:nvPr>
        </p:nvSpPr>
        <p:spPr/>
        <p:txBody>
          <a:bodyPr/>
          <a:lstStyle/>
          <a:p>
            <a:endParaRPr lang="fr-FR" dirty="0">
              <a:solidFill>
                <a:prstClr val="black">
                  <a:tint val="75000"/>
                </a:prstClr>
              </a:solidFill>
            </a:endParaRPr>
          </a:p>
        </p:txBody>
      </p:sp>
      <p:sp>
        <p:nvSpPr>
          <p:cNvPr id="7" name="Espace réservé du numéro de diapositive 6">
            <a:extLst>
              <a:ext uri="{FF2B5EF4-FFF2-40B4-BE49-F238E27FC236}">
                <a16:creationId xmlns:a16="http://schemas.microsoft.com/office/drawing/2014/main" id="{04CF0706-E627-43A0-AFA6-02ED5E46409E}"/>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dirty="0">
              <a:solidFill>
                <a:prstClr val="black">
                  <a:tint val="75000"/>
                </a:prstClr>
              </a:solidFill>
            </a:endParaRPr>
          </a:p>
        </p:txBody>
      </p:sp>
    </p:spTree>
    <p:extLst>
      <p:ext uri="{BB962C8B-B14F-4D97-AF65-F5344CB8AC3E}">
        <p14:creationId xmlns:p14="http://schemas.microsoft.com/office/powerpoint/2010/main" val="3580553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61657D2-82B9-4481-A375-EADEC7756C12}" type="datetimeFigureOut">
              <a:rPr lang="fr-FR" smtClean="0"/>
              <a:t>26/02/2025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CA4537DD-4AD5-4DBD-91E4-F08DF6EE6ABA}" type="slidenum">
              <a:rPr lang="fr-FR" smtClean="0"/>
              <a:t>‹N°›</a:t>
            </a:fld>
            <a:endParaRPr lang="fr-FR" dirty="0"/>
          </a:p>
        </p:txBody>
      </p:sp>
    </p:spTree>
    <p:extLst>
      <p:ext uri="{BB962C8B-B14F-4D97-AF65-F5344CB8AC3E}">
        <p14:creationId xmlns:p14="http://schemas.microsoft.com/office/powerpoint/2010/main" val="19119749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E76AA1-AF98-DDFC-49CF-ACD2B8E6B5C5}"/>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CE78607B-C0A5-0B33-F1EC-2966303EEC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4FC47040-2A18-3F8B-2D57-6F1971937CA4}"/>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67EA9C77-4D90-B1F3-4D64-EFBAD4A961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C5FB574-1EA0-3001-7617-C85699DEBA7E}"/>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48CBA865-8D37-F299-73C6-2381E401AB87}"/>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dirty="0">
              <a:solidFill>
                <a:prstClr val="black">
                  <a:tint val="75000"/>
                </a:prstClr>
              </a:solidFill>
            </a:endParaRPr>
          </a:p>
        </p:txBody>
      </p:sp>
      <p:sp>
        <p:nvSpPr>
          <p:cNvPr id="8" name="Espace réservé du pied de page 7">
            <a:extLst>
              <a:ext uri="{FF2B5EF4-FFF2-40B4-BE49-F238E27FC236}">
                <a16:creationId xmlns:a16="http://schemas.microsoft.com/office/drawing/2014/main" id="{30DC95CF-9CB4-00D8-2E45-A3D1F346E64F}"/>
              </a:ext>
            </a:extLst>
          </p:cNvPr>
          <p:cNvSpPr>
            <a:spLocks noGrp="1"/>
          </p:cNvSpPr>
          <p:nvPr>
            <p:ph type="ftr" sz="quarter" idx="11"/>
          </p:nvPr>
        </p:nvSpPr>
        <p:spPr/>
        <p:txBody>
          <a:bodyPr/>
          <a:lstStyle/>
          <a:p>
            <a:endParaRPr lang="fr-FR" dirty="0">
              <a:solidFill>
                <a:prstClr val="black">
                  <a:tint val="75000"/>
                </a:prstClr>
              </a:solidFill>
            </a:endParaRPr>
          </a:p>
        </p:txBody>
      </p:sp>
      <p:sp>
        <p:nvSpPr>
          <p:cNvPr id="9" name="Espace réservé du numéro de diapositive 8">
            <a:extLst>
              <a:ext uri="{FF2B5EF4-FFF2-40B4-BE49-F238E27FC236}">
                <a16:creationId xmlns:a16="http://schemas.microsoft.com/office/drawing/2014/main" id="{123F019B-4473-005F-FBB8-E014F16BB01D}"/>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dirty="0">
              <a:solidFill>
                <a:prstClr val="black">
                  <a:tint val="75000"/>
                </a:prstClr>
              </a:solidFill>
            </a:endParaRPr>
          </a:p>
        </p:txBody>
      </p:sp>
    </p:spTree>
    <p:extLst>
      <p:ext uri="{BB962C8B-B14F-4D97-AF65-F5344CB8AC3E}">
        <p14:creationId xmlns:p14="http://schemas.microsoft.com/office/powerpoint/2010/main" val="9010438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2B5578-3883-667C-7F59-CC055C1F2F70}"/>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C8AFCD0-3A58-C787-C820-7D0C3287B242}"/>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dirty="0">
              <a:solidFill>
                <a:prstClr val="black">
                  <a:tint val="75000"/>
                </a:prstClr>
              </a:solidFill>
            </a:endParaRPr>
          </a:p>
        </p:txBody>
      </p:sp>
      <p:sp>
        <p:nvSpPr>
          <p:cNvPr id="4" name="Espace réservé du pied de page 3">
            <a:extLst>
              <a:ext uri="{FF2B5EF4-FFF2-40B4-BE49-F238E27FC236}">
                <a16:creationId xmlns:a16="http://schemas.microsoft.com/office/drawing/2014/main" id="{6AF8CCB0-8D82-97A3-3EEB-1181450643E1}"/>
              </a:ext>
            </a:extLst>
          </p:cNvPr>
          <p:cNvSpPr>
            <a:spLocks noGrp="1"/>
          </p:cNvSpPr>
          <p:nvPr>
            <p:ph type="ftr" sz="quarter" idx="11"/>
          </p:nvPr>
        </p:nvSpPr>
        <p:spPr/>
        <p:txBody>
          <a:bodyPr/>
          <a:lstStyle/>
          <a:p>
            <a:endParaRPr lang="fr-FR" dirty="0">
              <a:solidFill>
                <a:prstClr val="black">
                  <a:tint val="75000"/>
                </a:prstClr>
              </a:solidFill>
            </a:endParaRPr>
          </a:p>
        </p:txBody>
      </p:sp>
      <p:sp>
        <p:nvSpPr>
          <p:cNvPr id="5" name="Espace réservé du numéro de diapositive 4">
            <a:extLst>
              <a:ext uri="{FF2B5EF4-FFF2-40B4-BE49-F238E27FC236}">
                <a16:creationId xmlns:a16="http://schemas.microsoft.com/office/drawing/2014/main" id="{F2B028F0-FD16-CCB2-210A-6CC0564B8BD2}"/>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dirty="0">
              <a:solidFill>
                <a:prstClr val="black">
                  <a:tint val="75000"/>
                </a:prstClr>
              </a:solidFill>
            </a:endParaRPr>
          </a:p>
        </p:txBody>
      </p:sp>
    </p:spTree>
    <p:extLst>
      <p:ext uri="{BB962C8B-B14F-4D97-AF65-F5344CB8AC3E}">
        <p14:creationId xmlns:p14="http://schemas.microsoft.com/office/powerpoint/2010/main" val="25673314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36C4D72E-46A0-E03D-8A4B-A29E9EE6A3C0}"/>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dirty="0">
              <a:solidFill>
                <a:prstClr val="black">
                  <a:tint val="75000"/>
                </a:prstClr>
              </a:solidFill>
            </a:endParaRPr>
          </a:p>
        </p:txBody>
      </p:sp>
      <p:sp>
        <p:nvSpPr>
          <p:cNvPr id="3" name="Espace réservé du pied de page 2">
            <a:extLst>
              <a:ext uri="{FF2B5EF4-FFF2-40B4-BE49-F238E27FC236}">
                <a16:creationId xmlns:a16="http://schemas.microsoft.com/office/drawing/2014/main" id="{3B059363-DDCE-3340-BEB1-B67255B84549}"/>
              </a:ext>
            </a:extLst>
          </p:cNvPr>
          <p:cNvSpPr>
            <a:spLocks noGrp="1"/>
          </p:cNvSpPr>
          <p:nvPr>
            <p:ph type="ftr" sz="quarter" idx="11"/>
          </p:nvPr>
        </p:nvSpPr>
        <p:spPr/>
        <p:txBody>
          <a:bodyPr/>
          <a:lstStyle/>
          <a:p>
            <a:endParaRPr lang="fr-FR" dirty="0">
              <a:solidFill>
                <a:prstClr val="black">
                  <a:tint val="75000"/>
                </a:prstClr>
              </a:solidFill>
            </a:endParaRPr>
          </a:p>
        </p:txBody>
      </p:sp>
      <p:sp>
        <p:nvSpPr>
          <p:cNvPr id="4" name="Espace réservé du numéro de diapositive 3">
            <a:extLst>
              <a:ext uri="{FF2B5EF4-FFF2-40B4-BE49-F238E27FC236}">
                <a16:creationId xmlns:a16="http://schemas.microsoft.com/office/drawing/2014/main" id="{E98F0283-F28E-4C69-581D-E8749E55F6BE}"/>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dirty="0">
              <a:solidFill>
                <a:prstClr val="black">
                  <a:tint val="75000"/>
                </a:prstClr>
              </a:solidFill>
            </a:endParaRPr>
          </a:p>
        </p:txBody>
      </p:sp>
    </p:spTree>
    <p:extLst>
      <p:ext uri="{BB962C8B-B14F-4D97-AF65-F5344CB8AC3E}">
        <p14:creationId xmlns:p14="http://schemas.microsoft.com/office/powerpoint/2010/main" val="4988378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D1A38E6-CBF2-34EC-BA2B-47E2B33621B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42F5CE29-E5F4-A1CF-597A-3EA484DAF9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BB22194-45FE-4440-2497-0EFA887BEE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C78358B1-15E4-F50E-DB74-250DF44F11B6}"/>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dirty="0">
              <a:solidFill>
                <a:prstClr val="black">
                  <a:tint val="75000"/>
                </a:prstClr>
              </a:solidFill>
            </a:endParaRPr>
          </a:p>
        </p:txBody>
      </p:sp>
      <p:sp>
        <p:nvSpPr>
          <p:cNvPr id="6" name="Espace réservé du pied de page 5">
            <a:extLst>
              <a:ext uri="{FF2B5EF4-FFF2-40B4-BE49-F238E27FC236}">
                <a16:creationId xmlns:a16="http://schemas.microsoft.com/office/drawing/2014/main" id="{A58DE51C-F311-90DB-77F8-57BDF5DB5512}"/>
              </a:ext>
            </a:extLst>
          </p:cNvPr>
          <p:cNvSpPr>
            <a:spLocks noGrp="1"/>
          </p:cNvSpPr>
          <p:nvPr>
            <p:ph type="ftr" sz="quarter" idx="11"/>
          </p:nvPr>
        </p:nvSpPr>
        <p:spPr/>
        <p:txBody>
          <a:bodyPr/>
          <a:lstStyle/>
          <a:p>
            <a:endParaRPr lang="fr-FR" dirty="0">
              <a:solidFill>
                <a:prstClr val="black">
                  <a:tint val="75000"/>
                </a:prstClr>
              </a:solidFill>
            </a:endParaRPr>
          </a:p>
        </p:txBody>
      </p:sp>
      <p:sp>
        <p:nvSpPr>
          <p:cNvPr id="7" name="Espace réservé du numéro de diapositive 6">
            <a:extLst>
              <a:ext uri="{FF2B5EF4-FFF2-40B4-BE49-F238E27FC236}">
                <a16:creationId xmlns:a16="http://schemas.microsoft.com/office/drawing/2014/main" id="{92386CEB-BF24-5E32-7963-E3665A0D197C}"/>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dirty="0">
              <a:solidFill>
                <a:prstClr val="black">
                  <a:tint val="75000"/>
                </a:prstClr>
              </a:solidFill>
            </a:endParaRPr>
          </a:p>
        </p:txBody>
      </p:sp>
    </p:spTree>
    <p:extLst>
      <p:ext uri="{BB962C8B-B14F-4D97-AF65-F5344CB8AC3E}">
        <p14:creationId xmlns:p14="http://schemas.microsoft.com/office/powerpoint/2010/main" val="39998913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136AC31-9087-A5E8-DE5B-B2DCCAC3D0BE}"/>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DACB9D0B-0168-CE46-8E2D-B40016759A5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B4F9330A-271E-789A-4AE6-3C75F23D99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39F8C55-8997-2F63-ECEC-8EF9B8CB1373}"/>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dirty="0">
              <a:solidFill>
                <a:prstClr val="black">
                  <a:tint val="75000"/>
                </a:prstClr>
              </a:solidFill>
            </a:endParaRPr>
          </a:p>
        </p:txBody>
      </p:sp>
      <p:sp>
        <p:nvSpPr>
          <p:cNvPr id="6" name="Espace réservé du pied de page 5">
            <a:extLst>
              <a:ext uri="{FF2B5EF4-FFF2-40B4-BE49-F238E27FC236}">
                <a16:creationId xmlns:a16="http://schemas.microsoft.com/office/drawing/2014/main" id="{07235221-BD9F-116B-2973-CB03D81C96F2}"/>
              </a:ext>
            </a:extLst>
          </p:cNvPr>
          <p:cNvSpPr>
            <a:spLocks noGrp="1"/>
          </p:cNvSpPr>
          <p:nvPr>
            <p:ph type="ftr" sz="quarter" idx="11"/>
          </p:nvPr>
        </p:nvSpPr>
        <p:spPr/>
        <p:txBody>
          <a:bodyPr/>
          <a:lstStyle/>
          <a:p>
            <a:endParaRPr lang="fr-FR" dirty="0">
              <a:solidFill>
                <a:prstClr val="black">
                  <a:tint val="75000"/>
                </a:prstClr>
              </a:solidFill>
            </a:endParaRPr>
          </a:p>
        </p:txBody>
      </p:sp>
      <p:sp>
        <p:nvSpPr>
          <p:cNvPr id="7" name="Espace réservé du numéro de diapositive 6">
            <a:extLst>
              <a:ext uri="{FF2B5EF4-FFF2-40B4-BE49-F238E27FC236}">
                <a16:creationId xmlns:a16="http://schemas.microsoft.com/office/drawing/2014/main" id="{5A3E6650-7141-F8DB-74F6-3DC0DDF45E88}"/>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dirty="0">
              <a:solidFill>
                <a:prstClr val="black">
                  <a:tint val="75000"/>
                </a:prstClr>
              </a:solidFill>
            </a:endParaRPr>
          </a:p>
        </p:txBody>
      </p:sp>
    </p:spTree>
    <p:extLst>
      <p:ext uri="{BB962C8B-B14F-4D97-AF65-F5344CB8AC3E}">
        <p14:creationId xmlns:p14="http://schemas.microsoft.com/office/powerpoint/2010/main" val="42850343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116F89-7EFF-F697-792A-AFAD67811FF0}"/>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4E656D8-B4BE-EFF3-A2F1-F7B45C8AEAB3}"/>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60C8D1B-EB2D-8A59-0619-2F27D282D2E9}"/>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dirty="0">
              <a:solidFill>
                <a:prstClr val="black">
                  <a:tint val="75000"/>
                </a:prstClr>
              </a:solidFill>
            </a:endParaRPr>
          </a:p>
        </p:txBody>
      </p:sp>
      <p:sp>
        <p:nvSpPr>
          <p:cNvPr id="5" name="Espace réservé du pied de page 4">
            <a:extLst>
              <a:ext uri="{FF2B5EF4-FFF2-40B4-BE49-F238E27FC236}">
                <a16:creationId xmlns:a16="http://schemas.microsoft.com/office/drawing/2014/main" id="{336592E2-2D3C-BE6D-54A9-5220640E4599}"/>
              </a:ext>
            </a:extLst>
          </p:cNvPr>
          <p:cNvSpPr>
            <a:spLocks noGrp="1"/>
          </p:cNvSpPr>
          <p:nvPr>
            <p:ph type="ftr" sz="quarter" idx="11"/>
          </p:nvPr>
        </p:nvSpPr>
        <p:spPr/>
        <p:txBody>
          <a:bodyPr/>
          <a:lstStyle/>
          <a:p>
            <a:endParaRPr lang="fr-FR" dirty="0">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8A1C408D-7473-CB07-23EB-722B6D75757F}"/>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dirty="0">
              <a:solidFill>
                <a:prstClr val="black">
                  <a:tint val="75000"/>
                </a:prstClr>
              </a:solidFill>
            </a:endParaRPr>
          </a:p>
        </p:txBody>
      </p:sp>
    </p:spTree>
    <p:extLst>
      <p:ext uri="{BB962C8B-B14F-4D97-AF65-F5344CB8AC3E}">
        <p14:creationId xmlns:p14="http://schemas.microsoft.com/office/powerpoint/2010/main" val="234750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33130FAB-25BB-8E8F-054D-A1F539F8793C}"/>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6AF34C19-9D6B-FAAD-60AF-B19DEF598F94}"/>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F3A9D8A-3AB6-6DAB-7529-4F9CE4A21842}"/>
              </a:ext>
            </a:extLst>
          </p:cNvPr>
          <p:cNvSpPr>
            <a:spLocks noGrp="1"/>
          </p:cNvSpPr>
          <p:nvPr>
            <p:ph type="dt" sz="half" idx="10"/>
          </p:nvPr>
        </p:nvSpPr>
        <p:spPr/>
        <p:txBody>
          <a:bodyPr/>
          <a:lstStyle/>
          <a:p>
            <a:fld id="{EC876260-E53F-45A0-AF39-634AD629D683}" type="datetimeFigureOut">
              <a:rPr lang="fr-FR" smtClean="0">
                <a:solidFill>
                  <a:prstClr val="black">
                    <a:tint val="75000"/>
                  </a:prstClr>
                </a:solidFill>
              </a:rPr>
              <a:pPr/>
              <a:t>26/02/2025</a:t>
            </a:fld>
            <a:endParaRPr lang="fr-FR" dirty="0">
              <a:solidFill>
                <a:prstClr val="black">
                  <a:tint val="75000"/>
                </a:prstClr>
              </a:solidFill>
            </a:endParaRPr>
          </a:p>
        </p:txBody>
      </p:sp>
      <p:sp>
        <p:nvSpPr>
          <p:cNvPr id="5" name="Espace réservé du pied de page 4">
            <a:extLst>
              <a:ext uri="{FF2B5EF4-FFF2-40B4-BE49-F238E27FC236}">
                <a16:creationId xmlns:a16="http://schemas.microsoft.com/office/drawing/2014/main" id="{214499ED-8866-208A-5DC0-AC5255531B64}"/>
              </a:ext>
            </a:extLst>
          </p:cNvPr>
          <p:cNvSpPr>
            <a:spLocks noGrp="1"/>
          </p:cNvSpPr>
          <p:nvPr>
            <p:ph type="ftr" sz="quarter" idx="11"/>
          </p:nvPr>
        </p:nvSpPr>
        <p:spPr/>
        <p:txBody>
          <a:bodyPr/>
          <a:lstStyle/>
          <a:p>
            <a:endParaRPr lang="fr-FR" dirty="0">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80404A9B-AFCC-28DE-064E-0775A1E5F822}"/>
              </a:ext>
            </a:extLst>
          </p:cNvPr>
          <p:cNvSpPr>
            <a:spLocks noGrp="1"/>
          </p:cNvSpPr>
          <p:nvPr>
            <p:ph type="sldNum" sz="quarter" idx="12"/>
          </p:nvPr>
        </p:nvSpPr>
        <p:spPr/>
        <p:txBody>
          <a:bodyPr/>
          <a:lstStyle/>
          <a:p>
            <a:fld id="{80B0E474-0414-4661-9588-A9D22E6E94AE}" type="slidenum">
              <a:rPr lang="fr-FR" smtClean="0">
                <a:solidFill>
                  <a:prstClr val="black">
                    <a:tint val="75000"/>
                  </a:prstClr>
                </a:solidFill>
              </a:rPr>
              <a:pPr/>
              <a:t>‹N°›</a:t>
            </a:fld>
            <a:endParaRPr lang="fr-FR" dirty="0">
              <a:solidFill>
                <a:prstClr val="black">
                  <a:tint val="75000"/>
                </a:prstClr>
              </a:solidFill>
            </a:endParaRPr>
          </a:p>
        </p:txBody>
      </p:sp>
    </p:spTree>
    <p:extLst>
      <p:ext uri="{BB962C8B-B14F-4D97-AF65-F5344CB8AC3E}">
        <p14:creationId xmlns:p14="http://schemas.microsoft.com/office/powerpoint/2010/main" val="1715433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A61657D2-82B9-4481-A375-EADEC7756C12}" type="datetimeFigureOut">
              <a:rPr lang="fr-FR" smtClean="0"/>
              <a:t>26/02/2025</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CA4537DD-4AD5-4DBD-91E4-F08DF6EE6ABA}" type="slidenum">
              <a:rPr lang="fr-FR" smtClean="0"/>
              <a:t>‹N°›</a:t>
            </a:fld>
            <a:endParaRPr lang="fr-FR" dirty="0"/>
          </a:p>
        </p:txBody>
      </p:sp>
    </p:spTree>
    <p:extLst>
      <p:ext uri="{BB962C8B-B14F-4D97-AF65-F5344CB8AC3E}">
        <p14:creationId xmlns:p14="http://schemas.microsoft.com/office/powerpoint/2010/main" val="2249523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A61657D2-82B9-4481-A375-EADEC7756C12}" type="datetimeFigureOut">
              <a:rPr lang="fr-FR" smtClean="0"/>
              <a:t>26/02/2025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CA4537DD-4AD5-4DBD-91E4-F08DF6EE6ABA}" type="slidenum">
              <a:rPr lang="fr-FR" smtClean="0"/>
              <a:t>‹N°›</a:t>
            </a:fld>
            <a:endParaRPr lang="fr-FR" dirty="0"/>
          </a:p>
        </p:txBody>
      </p:sp>
    </p:spTree>
    <p:extLst>
      <p:ext uri="{BB962C8B-B14F-4D97-AF65-F5344CB8AC3E}">
        <p14:creationId xmlns:p14="http://schemas.microsoft.com/office/powerpoint/2010/main" val="2578236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A61657D2-82B9-4481-A375-EADEC7756C12}" type="datetimeFigureOut">
              <a:rPr lang="fr-FR" smtClean="0"/>
              <a:t>26/02/2025</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CA4537DD-4AD5-4DBD-91E4-F08DF6EE6ABA}" type="slidenum">
              <a:rPr lang="fr-FR" smtClean="0"/>
              <a:t>‹N°›</a:t>
            </a:fld>
            <a:endParaRPr lang="fr-FR" dirty="0"/>
          </a:p>
        </p:txBody>
      </p:sp>
    </p:spTree>
    <p:extLst>
      <p:ext uri="{BB962C8B-B14F-4D97-AF65-F5344CB8AC3E}">
        <p14:creationId xmlns:p14="http://schemas.microsoft.com/office/powerpoint/2010/main" val="3754368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A61657D2-82B9-4481-A375-EADEC7756C12}" type="datetimeFigureOut">
              <a:rPr lang="fr-FR" smtClean="0"/>
              <a:t>26/02/2025</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CA4537DD-4AD5-4DBD-91E4-F08DF6EE6ABA}" type="slidenum">
              <a:rPr lang="fr-FR" smtClean="0"/>
              <a:t>‹N°›</a:t>
            </a:fld>
            <a:endParaRPr lang="fr-FR" dirty="0"/>
          </a:p>
        </p:txBody>
      </p:sp>
    </p:spTree>
    <p:extLst>
      <p:ext uri="{BB962C8B-B14F-4D97-AF65-F5344CB8AC3E}">
        <p14:creationId xmlns:p14="http://schemas.microsoft.com/office/powerpoint/2010/main" val="25364686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61657D2-82B9-4481-A375-EADEC7756C12}" type="datetimeFigureOut">
              <a:rPr lang="fr-FR" smtClean="0"/>
              <a:t>26/02/2025</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CA4537DD-4AD5-4DBD-91E4-F08DF6EE6ABA}" type="slidenum">
              <a:rPr lang="fr-FR" smtClean="0"/>
              <a:t>‹N°›</a:t>
            </a:fld>
            <a:endParaRPr lang="fr-FR" dirty="0"/>
          </a:p>
        </p:txBody>
      </p:sp>
    </p:spTree>
    <p:extLst>
      <p:ext uri="{BB962C8B-B14F-4D97-AF65-F5344CB8AC3E}">
        <p14:creationId xmlns:p14="http://schemas.microsoft.com/office/powerpoint/2010/main" val="1621599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A61657D2-82B9-4481-A375-EADEC7756C12}" type="datetimeFigureOut">
              <a:rPr lang="fr-FR" smtClean="0"/>
              <a:t>26/02/2025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CA4537DD-4AD5-4DBD-91E4-F08DF6EE6ABA}" type="slidenum">
              <a:rPr lang="fr-FR" smtClean="0"/>
              <a:t>‹N°›</a:t>
            </a:fld>
            <a:endParaRPr lang="fr-FR" dirty="0"/>
          </a:p>
        </p:txBody>
      </p:sp>
    </p:spTree>
    <p:extLst>
      <p:ext uri="{BB962C8B-B14F-4D97-AF65-F5344CB8AC3E}">
        <p14:creationId xmlns:p14="http://schemas.microsoft.com/office/powerpoint/2010/main" val="1380534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A61657D2-82B9-4481-A375-EADEC7756C12}" type="datetimeFigureOut">
              <a:rPr lang="fr-FR" smtClean="0"/>
              <a:t>26/02/2025</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CA4537DD-4AD5-4DBD-91E4-F08DF6EE6ABA}" type="slidenum">
              <a:rPr lang="fr-FR" smtClean="0"/>
              <a:t>‹N°›</a:t>
            </a:fld>
            <a:endParaRPr lang="fr-FR" dirty="0"/>
          </a:p>
        </p:txBody>
      </p:sp>
    </p:spTree>
    <p:extLst>
      <p:ext uri="{BB962C8B-B14F-4D97-AF65-F5344CB8AC3E}">
        <p14:creationId xmlns:p14="http://schemas.microsoft.com/office/powerpoint/2010/main" val="3483792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1657D2-82B9-4481-A375-EADEC7756C12}" type="datetimeFigureOut">
              <a:rPr lang="fr-FR" smtClean="0"/>
              <a:t>26/02/2025</a:t>
            </a:fld>
            <a:endParaRPr lang="fr-FR" dirty="0"/>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4537DD-4AD5-4DBD-91E4-F08DF6EE6ABA}" type="slidenum">
              <a:rPr lang="fr-FR" smtClean="0"/>
              <a:t>‹N°›</a:t>
            </a:fld>
            <a:endParaRPr lang="fr-FR" dirty="0"/>
          </a:p>
        </p:txBody>
      </p:sp>
    </p:spTree>
    <p:extLst>
      <p:ext uri="{BB962C8B-B14F-4D97-AF65-F5344CB8AC3E}">
        <p14:creationId xmlns:p14="http://schemas.microsoft.com/office/powerpoint/2010/main" val="34981614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2190B616-241D-4DFE-BC2F-C001ED77E825}"/>
              </a:ext>
            </a:extLst>
          </p:cNvPr>
          <p:cNvSpPr>
            <a:spLocks noGrp="1"/>
          </p:cNvSpPr>
          <p:nvPr>
            <p:ph type="title"/>
          </p:nvPr>
        </p:nvSpPr>
        <p:spPr>
          <a:xfrm>
            <a:off x="230124" y="457200"/>
            <a:ext cx="11731752" cy="630936"/>
          </a:xfrm>
          <a:prstGeom prst="rect">
            <a:avLst/>
          </a:prstGeom>
        </p:spPr>
        <p:txBody>
          <a:bodyPr vert="horz" lIns="91440" tIns="45720" rIns="91440" bIns="45720" rtlCol="0" anchor="t" anchorCtr="0">
            <a:noAutofit/>
          </a:bodyPr>
          <a:lstStyle/>
          <a:p>
            <a:pPr rtl="0"/>
            <a:r>
              <a:rPr lang="fr-FR" noProof="0"/>
              <a:t>CLIQUEZ POUR MODIFIER LE STYLE DU TITRE DE MASQUE</a:t>
            </a:r>
          </a:p>
        </p:txBody>
      </p:sp>
      <p:sp>
        <p:nvSpPr>
          <p:cNvPr id="3" name="Espace réservé du texte 2">
            <a:extLst>
              <a:ext uri="{FF2B5EF4-FFF2-40B4-BE49-F238E27FC236}">
                <a16:creationId xmlns:a16="http://schemas.microsoft.com/office/drawing/2014/main" id="{A8AE909E-CC4A-4E51-BC02-B893225D2B31}"/>
              </a:ext>
            </a:extLst>
          </p:cNvPr>
          <p:cNvSpPr>
            <a:spLocks noGrp="1"/>
          </p:cNvSpPr>
          <p:nvPr>
            <p:ph type="body" idx="1"/>
          </p:nvPr>
        </p:nvSpPr>
        <p:spPr>
          <a:xfrm>
            <a:off x="230124" y="1825625"/>
            <a:ext cx="11731752" cy="4351338"/>
          </a:xfrm>
          <a:prstGeom prst="rect">
            <a:avLst/>
          </a:prstGeom>
        </p:spPr>
        <p:txBody>
          <a:bodyPr vert="horz" lIns="91440" tIns="45720" rIns="91440" bIns="45720" rtlCol="0">
            <a:normAutofit/>
          </a:bodyPr>
          <a:lstStyle/>
          <a:p>
            <a:pPr lvl="0" rtl="0"/>
            <a:r>
              <a:rPr lang="fr-FR" noProof="0" dirty="0"/>
              <a:t>Modifiez les styles du texte du masque</a:t>
            </a:r>
          </a:p>
          <a:p>
            <a:pPr lvl="1" rtl="0"/>
            <a:r>
              <a:rPr lang="fr-FR" noProof="0" dirty="0"/>
              <a:t>Deuxième niveau</a:t>
            </a:r>
          </a:p>
          <a:p>
            <a:pPr lvl="2" rtl="0"/>
            <a:r>
              <a:rPr lang="fr-FR" noProof="0" dirty="0"/>
              <a:t>Troisième niveau</a:t>
            </a:r>
          </a:p>
          <a:p>
            <a:pPr lvl="3" rtl="0"/>
            <a:r>
              <a:rPr lang="fr-FR" noProof="0" dirty="0"/>
              <a:t>Quatrième niveau</a:t>
            </a:r>
          </a:p>
          <a:p>
            <a:pPr lvl="4" rtl="0"/>
            <a:r>
              <a:rPr lang="fr-FR" noProof="0" dirty="0"/>
              <a:t>Cinquième niveau</a:t>
            </a:r>
          </a:p>
        </p:txBody>
      </p:sp>
      <p:sp>
        <p:nvSpPr>
          <p:cNvPr id="4" name="Espace réservé de la date 3">
            <a:extLst>
              <a:ext uri="{FF2B5EF4-FFF2-40B4-BE49-F238E27FC236}">
                <a16:creationId xmlns:a16="http://schemas.microsoft.com/office/drawing/2014/main" id="{743B6EE4-1695-4DD6-9758-84FFE963D6AE}"/>
              </a:ext>
            </a:extLst>
          </p:cNvPr>
          <p:cNvSpPr>
            <a:spLocks noGrp="1"/>
          </p:cNvSpPr>
          <p:nvPr>
            <p:ph type="dt" sz="half" idx="2"/>
          </p:nvPr>
        </p:nvSpPr>
        <p:spPr>
          <a:xfrm>
            <a:off x="230124"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dirty="0">
              <a:solidFill>
                <a:srgbClr val="000000">
                  <a:tint val="75000"/>
                </a:srgbClr>
              </a:solidFill>
            </a:endParaRPr>
          </a:p>
        </p:txBody>
      </p:sp>
      <p:sp>
        <p:nvSpPr>
          <p:cNvPr id="5" name="Espace réservé du pied de page 4">
            <a:extLst>
              <a:ext uri="{FF2B5EF4-FFF2-40B4-BE49-F238E27FC236}">
                <a16:creationId xmlns:a16="http://schemas.microsoft.com/office/drawing/2014/main" id="{7B43250D-A8F9-4682-AD84-FD37BCAA6297}"/>
              </a:ext>
            </a:extLst>
          </p:cNvPr>
          <p:cNvSpPr>
            <a:spLocks noGrp="1"/>
          </p:cNvSpPr>
          <p:nvPr>
            <p:ph type="ftr" sz="quarter" idx="3"/>
          </p:nvPr>
        </p:nvSpPr>
        <p:spPr>
          <a:xfrm>
            <a:off x="3129280" y="6356350"/>
            <a:ext cx="593344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solidFill>
                <a:srgbClr val="000000">
                  <a:tint val="75000"/>
                </a:srgbClr>
              </a:solidFill>
            </a:endParaRPr>
          </a:p>
        </p:txBody>
      </p:sp>
      <p:sp>
        <p:nvSpPr>
          <p:cNvPr id="6" name="Espace réservé du numéro de diapositive 5">
            <a:extLst>
              <a:ext uri="{FF2B5EF4-FFF2-40B4-BE49-F238E27FC236}">
                <a16:creationId xmlns:a16="http://schemas.microsoft.com/office/drawing/2014/main" id="{C5E1A788-841D-41AB-A983-152B6532F723}"/>
              </a:ext>
            </a:extLst>
          </p:cNvPr>
          <p:cNvSpPr>
            <a:spLocks noGrp="1"/>
          </p:cNvSpPr>
          <p:nvPr>
            <p:ph type="sldNum" sz="quarter" idx="4"/>
          </p:nvPr>
        </p:nvSpPr>
        <p:spPr>
          <a:xfrm>
            <a:off x="9218676"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DE3823-CC86-4AC6-95C0-DC3ECA80FD88}" type="slidenum">
              <a:rPr lang="fr-FR" smtClean="0">
                <a:solidFill>
                  <a:srgbClr val="000000">
                    <a:tint val="75000"/>
                  </a:srgbClr>
                </a:solidFill>
              </a:rPr>
              <a:pPr/>
              <a:t>‹N°›</a:t>
            </a:fld>
            <a:endParaRPr lang="fr-FR" dirty="0">
              <a:solidFill>
                <a:srgbClr val="000000">
                  <a:tint val="75000"/>
                </a:srgbClr>
              </a:solidFill>
            </a:endParaRPr>
          </a:p>
        </p:txBody>
      </p:sp>
    </p:spTree>
    <p:extLst>
      <p:ext uri="{BB962C8B-B14F-4D97-AF65-F5344CB8AC3E}">
        <p14:creationId xmlns:p14="http://schemas.microsoft.com/office/powerpoint/2010/main" val="3595625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hf hdr="0" ftr="0" dt="0"/>
  <p:txStyles>
    <p:titleStyle>
      <a:lvl1pPr algn="ctr" defTabSz="914400" rtl="0" eaLnBrk="1" latinLnBrk="0" hangingPunct="1">
        <a:lnSpc>
          <a:spcPct val="90000"/>
        </a:lnSpc>
        <a:spcBef>
          <a:spcPts val="1000"/>
        </a:spcBef>
        <a:buNone/>
        <a:defRPr sz="3600" b="1"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D585A353-8F11-94A6-5685-C7837D27CC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B6E4B3EE-B050-B919-BA10-E88902C50B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671F48B-0899-8EE5-E333-52C14661BA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876260-E53F-45A0-AF39-634AD629D683}" type="datetimeFigureOut">
              <a:rPr lang="fr-FR" smtClean="0">
                <a:solidFill>
                  <a:prstClr val="black">
                    <a:tint val="75000"/>
                  </a:prstClr>
                </a:solidFill>
              </a:rPr>
              <a:pPr/>
              <a:t>26/02/2025</a:t>
            </a:fld>
            <a:endParaRPr lang="fr-FR" dirty="0">
              <a:solidFill>
                <a:prstClr val="black">
                  <a:tint val="75000"/>
                </a:prstClr>
              </a:solidFill>
            </a:endParaRPr>
          </a:p>
        </p:txBody>
      </p:sp>
      <p:sp>
        <p:nvSpPr>
          <p:cNvPr id="5" name="Espace réservé du pied de page 4">
            <a:extLst>
              <a:ext uri="{FF2B5EF4-FFF2-40B4-BE49-F238E27FC236}">
                <a16:creationId xmlns:a16="http://schemas.microsoft.com/office/drawing/2014/main" id="{B1A7AE80-71B0-1A85-50F6-207AACD85E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solidFill>
                <a:prstClr val="black">
                  <a:tint val="75000"/>
                </a:prstClr>
              </a:solidFill>
            </a:endParaRPr>
          </a:p>
        </p:txBody>
      </p:sp>
      <p:sp>
        <p:nvSpPr>
          <p:cNvPr id="6" name="Espace réservé du numéro de diapositive 5">
            <a:extLst>
              <a:ext uri="{FF2B5EF4-FFF2-40B4-BE49-F238E27FC236}">
                <a16:creationId xmlns:a16="http://schemas.microsoft.com/office/drawing/2014/main" id="{74DA3C76-8EE9-15F4-CC4A-7B365CFF78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B0E474-0414-4661-9588-A9D22E6E94AE}" type="slidenum">
              <a:rPr lang="fr-FR" smtClean="0">
                <a:solidFill>
                  <a:prstClr val="black">
                    <a:tint val="75000"/>
                  </a:prstClr>
                </a:solidFill>
              </a:rPr>
              <a:pPr/>
              <a:t>‹N°›</a:t>
            </a:fld>
            <a:endParaRPr lang="fr-FR" dirty="0">
              <a:solidFill>
                <a:prstClr val="black">
                  <a:tint val="75000"/>
                </a:prstClr>
              </a:solidFill>
            </a:endParaRPr>
          </a:p>
        </p:txBody>
      </p:sp>
    </p:spTree>
    <p:extLst>
      <p:ext uri="{BB962C8B-B14F-4D97-AF65-F5344CB8AC3E}">
        <p14:creationId xmlns:p14="http://schemas.microsoft.com/office/powerpoint/2010/main" val="944626998"/>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afapdp.org/wp-content/uploads/2018/06/CEDEAO-Acte-2010-01-protection-des-donnees.pdf" TargetMode="Externa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7.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globalfreedomofexpression.columbia.edu/wp-content/uploads/2022/02/Affaire-des-cameras-de-reconnaissance-faciale-du-metro-de-Sao-Paulo-FR.pdf" TargetMode="Externa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Les Français, la justice et l'intelligence artificielle - Futuribles -  Veille, prospective, stratégie">
            <a:extLst>
              <a:ext uri="{FF2B5EF4-FFF2-40B4-BE49-F238E27FC236}">
                <a16:creationId xmlns:a16="http://schemas.microsoft.com/office/drawing/2014/main" id="{BB5E865F-96BC-4B35-8F14-D48A640BE93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8" name="ZoneTexte 7">
            <a:extLst>
              <a:ext uri="{FF2B5EF4-FFF2-40B4-BE49-F238E27FC236}">
                <a16:creationId xmlns:a16="http://schemas.microsoft.com/office/drawing/2014/main" id="{990A46A2-82BB-1A4E-DA55-36CBA752AF07}"/>
              </a:ext>
            </a:extLst>
          </p:cNvPr>
          <p:cNvSpPr txBox="1"/>
          <p:nvPr/>
        </p:nvSpPr>
        <p:spPr>
          <a:xfrm>
            <a:off x="359833" y="5448497"/>
            <a:ext cx="11472333" cy="1034129"/>
          </a:xfrm>
          <a:prstGeom prst="rect">
            <a:avLst/>
          </a:prstGeom>
          <a:noFill/>
        </p:spPr>
        <p:txBody>
          <a:bodyPr wrap="square" rtlCol="0">
            <a:spAutoFit/>
          </a:bodyPr>
          <a:lstStyle/>
          <a:p>
            <a:pPr>
              <a:lnSpc>
                <a:spcPct val="90000"/>
              </a:lnSpc>
              <a:spcBef>
                <a:spcPct val="0"/>
              </a:spcBef>
            </a:pPr>
            <a:r>
              <a:rPr lang="fr-FR" sz="3200" b="1" dirty="0" smtClean="0">
                <a:solidFill>
                  <a:schemeClr val="accent1">
                    <a:lumMod val="75000"/>
                  </a:schemeClr>
                </a:solidFill>
                <a:ea typeface="+mj-ea"/>
                <a:cs typeface="+mj-cs"/>
              </a:rPr>
              <a:t>                       Droits </a:t>
            </a:r>
            <a:r>
              <a:rPr lang="fr-FR" sz="3200" b="1" dirty="0">
                <a:solidFill>
                  <a:schemeClr val="accent1">
                    <a:lumMod val="75000"/>
                  </a:schemeClr>
                </a:solidFill>
                <a:ea typeface="+mj-ea"/>
                <a:cs typeface="+mj-cs"/>
              </a:rPr>
              <a:t>de l’homme et IA, usage des IA par des </a:t>
            </a:r>
            <a:r>
              <a:rPr lang="fr-FR" sz="3200" b="1" dirty="0" smtClean="0">
                <a:solidFill>
                  <a:schemeClr val="accent1">
                    <a:lumMod val="75000"/>
                  </a:schemeClr>
                </a:solidFill>
                <a:ea typeface="+mj-ea"/>
                <a:cs typeface="+mj-cs"/>
              </a:rPr>
              <a:t>tiers</a:t>
            </a:r>
          </a:p>
          <a:p>
            <a:pPr>
              <a:lnSpc>
                <a:spcPct val="90000"/>
              </a:lnSpc>
              <a:spcBef>
                <a:spcPct val="0"/>
              </a:spcBef>
            </a:pPr>
            <a:r>
              <a:rPr lang="fr-FR" b="1" dirty="0" smtClean="0">
                <a:solidFill>
                  <a:schemeClr val="accent1">
                    <a:lumMod val="75000"/>
                  </a:schemeClr>
                </a:solidFill>
                <a:ea typeface="+mj-ea"/>
                <a:cs typeface="+mj-cs"/>
              </a:rPr>
              <a:t>						</a:t>
            </a:r>
            <a:r>
              <a:rPr lang="fr-FR" b="1" dirty="0" smtClean="0">
                <a:ea typeface="+mj-ea"/>
                <a:cs typeface="+mj-cs"/>
              </a:rPr>
              <a:t>Jean Aloise Ndiaye</a:t>
            </a:r>
          </a:p>
          <a:p>
            <a:pPr>
              <a:lnSpc>
                <a:spcPct val="90000"/>
              </a:lnSpc>
              <a:spcBef>
                <a:spcPct val="0"/>
              </a:spcBef>
            </a:pPr>
            <a:endParaRPr lang="fr-FR" b="1" dirty="0">
              <a:ea typeface="+mj-ea"/>
              <a:cs typeface="+mj-cs"/>
            </a:endParaRPr>
          </a:p>
        </p:txBody>
      </p:sp>
      <p:pic>
        <p:nvPicPr>
          <p:cNvPr id="4" name="Image 3">
            <a:extLst>
              <a:ext uri="{FF2B5EF4-FFF2-40B4-BE49-F238E27FC236}">
                <a16:creationId xmlns:a16="http://schemas.microsoft.com/office/drawing/2014/main" id="{BCBE4738-EEF4-F768-27C2-E3EC41B38CCC}"/>
              </a:ext>
            </a:extLst>
          </p:cNvPr>
          <p:cNvPicPr>
            <a:picLocks noChangeAspect="1"/>
          </p:cNvPicPr>
          <p:nvPr/>
        </p:nvPicPr>
        <p:blipFill>
          <a:blip r:embed="rId2"/>
          <a:stretch>
            <a:fillRect/>
          </a:stretch>
        </p:blipFill>
        <p:spPr>
          <a:xfrm>
            <a:off x="2523216" y="790435"/>
            <a:ext cx="7810152" cy="4171768"/>
          </a:xfrm>
          <a:prstGeom prst="rect">
            <a:avLst/>
          </a:prstGeom>
        </p:spPr>
      </p:pic>
      <p:pic>
        <p:nvPicPr>
          <p:cNvPr id="5" name="Image 4">
            <a:extLst>
              <a:ext uri="{FF2B5EF4-FFF2-40B4-BE49-F238E27FC236}">
                <a16:creationId xmlns:a16="http://schemas.microsoft.com/office/drawing/2014/main" id="{90C73214-0426-F358-F541-01F891B0EC7A}"/>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37148642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rgbClr val="C00000"/>
                </a:solidFill>
              </a:rPr>
              <a:t>Au niveau international: </a:t>
            </a:r>
            <a:endParaRPr lang="fr-FR" dirty="0">
              <a:solidFill>
                <a:srgbClr val="C00000"/>
              </a:solidFill>
            </a:endParaRPr>
          </a:p>
        </p:txBody>
      </p:sp>
      <p:sp>
        <p:nvSpPr>
          <p:cNvPr id="3" name="Espace réservé du contenu 2"/>
          <p:cNvSpPr>
            <a:spLocks noGrp="1"/>
          </p:cNvSpPr>
          <p:nvPr>
            <p:ph idx="1"/>
          </p:nvPr>
        </p:nvSpPr>
        <p:spPr/>
        <p:txBody>
          <a:bodyPr>
            <a:normAutofit fontScale="85000" lnSpcReduction="10000"/>
          </a:bodyPr>
          <a:lstStyle/>
          <a:p>
            <a:pPr algn="just"/>
            <a:r>
              <a:rPr lang="fr-FR" b="1" dirty="0" smtClean="0"/>
              <a:t>Constat sur la régulation: </a:t>
            </a:r>
            <a:r>
              <a:rPr lang="fr-FR" dirty="0" smtClean="0"/>
              <a:t>une multitude de </a:t>
            </a:r>
            <a:r>
              <a:rPr lang="fr-FR" dirty="0"/>
              <a:t>textes </a:t>
            </a:r>
            <a:r>
              <a:rPr lang="fr-FR" dirty="0" smtClean="0"/>
              <a:t>internationaux: </a:t>
            </a:r>
            <a:r>
              <a:rPr lang="fr-FR" dirty="0"/>
              <a:t>(Une cinquantaine pour le Conseil de </a:t>
            </a:r>
            <a:r>
              <a:rPr lang="fr-FR" dirty="0" smtClean="0"/>
              <a:t>l’Europe (une </a:t>
            </a:r>
            <a:r>
              <a:rPr lang="fr-FR" dirty="0"/>
              <a:t>centaine pour l’Union </a:t>
            </a:r>
            <a:r>
              <a:rPr lang="fr-FR" dirty="0" smtClean="0"/>
              <a:t>européenne dont l’AI </a:t>
            </a:r>
            <a:r>
              <a:rPr lang="fr-FR" dirty="0" err="1" smtClean="0"/>
              <a:t>Act</a:t>
            </a:r>
            <a:r>
              <a:rPr lang="fr-FR" dirty="0" smtClean="0"/>
              <a:t>,  une </a:t>
            </a:r>
            <a:r>
              <a:rPr lang="fr-FR" dirty="0"/>
              <a:t>vingtaine pour </a:t>
            </a:r>
            <a:r>
              <a:rPr lang="fr-FR" dirty="0" smtClean="0"/>
              <a:t>l’OCDE, Recommandation </a:t>
            </a:r>
            <a:r>
              <a:rPr lang="fr-FR" dirty="0"/>
              <a:t>on </a:t>
            </a:r>
            <a:r>
              <a:rPr lang="fr-FR" dirty="0" err="1"/>
              <a:t>Artificial</a:t>
            </a:r>
            <a:r>
              <a:rPr lang="fr-FR" dirty="0"/>
              <a:t> Intelligence (22 mai </a:t>
            </a:r>
            <a:r>
              <a:rPr lang="fr-FR" dirty="0" smtClean="0"/>
              <a:t>2019), Une vingtaine </a:t>
            </a:r>
            <a:r>
              <a:rPr lang="fr-FR" dirty="0"/>
              <a:t>pour l’ONU </a:t>
            </a:r>
            <a:r>
              <a:rPr lang="fr-FR" dirty="0" smtClean="0"/>
              <a:t>dont la première et la plus importante celle de l’UNESCO Recommandation </a:t>
            </a:r>
            <a:r>
              <a:rPr lang="fr-FR" dirty="0"/>
              <a:t>on the </a:t>
            </a:r>
            <a:r>
              <a:rPr lang="fr-FR" dirty="0" err="1"/>
              <a:t>Ethics</a:t>
            </a:r>
            <a:r>
              <a:rPr lang="fr-FR" dirty="0"/>
              <a:t> of </a:t>
            </a:r>
            <a:r>
              <a:rPr lang="fr-FR" dirty="0" err="1" smtClean="0"/>
              <a:t>Artificial</a:t>
            </a:r>
            <a:r>
              <a:rPr lang="fr-FR" dirty="0" smtClean="0"/>
              <a:t> </a:t>
            </a:r>
            <a:r>
              <a:rPr lang="fr-FR" dirty="0"/>
              <a:t>Intelligence (24 novembre 2021</a:t>
            </a:r>
            <a:r>
              <a:rPr lang="fr-FR" dirty="0" smtClean="0"/>
              <a:t>).</a:t>
            </a:r>
          </a:p>
          <a:p>
            <a:pPr algn="just"/>
            <a:r>
              <a:rPr lang="fr-FR" dirty="0"/>
              <a:t>Absence de caractère contraignant du cadre existant (droit souple</a:t>
            </a:r>
            <a:r>
              <a:rPr lang="fr-FR" dirty="0" smtClean="0"/>
              <a:t>)</a:t>
            </a:r>
          </a:p>
          <a:p>
            <a:pPr algn="just"/>
            <a:r>
              <a:rPr lang="fr-FR" dirty="0"/>
              <a:t>Une gouvernance multiple et fragmentée avec des approches qui s’affrontent</a:t>
            </a:r>
          </a:p>
          <a:p>
            <a:pPr algn="just"/>
            <a:r>
              <a:rPr lang="fr-FR" dirty="0"/>
              <a:t>Absence de gouvernance mondiale </a:t>
            </a:r>
            <a:r>
              <a:rPr lang="fr-FR" dirty="0" smtClean="0"/>
              <a:t>unifiée </a:t>
            </a:r>
            <a:r>
              <a:rPr lang="fr-FR" i="1" dirty="0">
                <a:solidFill>
                  <a:srgbClr val="FF0000"/>
                </a:solidFill>
              </a:rPr>
              <a:t>Initiatives: </a:t>
            </a:r>
            <a:r>
              <a:rPr lang="fr-FR" i="1" dirty="0"/>
              <a:t>partenariat mondial sur l’IA qui vient de se tenir à paris pour </a:t>
            </a:r>
            <a:r>
              <a:rPr lang="fr-FR" i="1" dirty="0" smtClean="0"/>
              <a:t>bâtir </a:t>
            </a:r>
            <a:r>
              <a:rPr lang="fr-FR" i="1" dirty="0"/>
              <a:t>un consensus mondial autour d’un système de </a:t>
            </a:r>
            <a:r>
              <a:rPr lang="fr-FR" i="1" dirty="0" smtClean="0"/>
              <a:t>gouvernance mondiale </a:t>
            </a:r>
            <a:r>
              <a:rPr lang="fr-FR" i="1" dirty="0"/>
              <a:t>sur </a:t>
            </a:r>
            <a:r>
              <a:rPr lang="fr-FR" i="1" dirty="0" smtClean="0"/>
              <a:t>l’IA, 11 </a:t>
            </a:r>
            <a:r>
              <a:rPr lang="fr-FR" i="1" dirty="0"/>
              <a:t>patrons et 9 pays dont le Maroc se sont alliés pour lancer « </a:t>
            </a:r>
            <a:r>
              <a:rPr lang="fr-FR" i="1" dirty="0" err="1" smtClean="0"/>
              <a:t>Current</a:t>
            </a:r>
            <a:r>
              <a:rPr lang="fr-FR" i="1" dirty="0" smtClean="0"/>
              <a:t> AI</a:t>
            </a:r>
            <a:r>
              <a:rPr lang="fr-FR" i="1" dirty="0"/>
              <a:t> », une </a:t>
            </a:r>
            <a:r>
              <a:rPr lang="fr-FR" i="1" dirty="0" err="1"/>
              <a:t>itiative</a:t>
            </a:r>
            <a:r>
              <a:rPr lang="fr-FR" i="1" dirty="0"/>
              <a:t> pour IA d’intérêt général.</a:t>
            </a:r>
          </a:p>
          <a:p>
            <a:pPr algn="just"/>
            <a:endParaRPr lang="fr-FR" dirty="0"/>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27163487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1540" y="644686"/>
            <a:ext cx="10491333" cy="700705"/>
          </a:xfrm>
        </p:spPr>
        <p:txBody>
          <a:bodyPr>
            <a:normAutofit fontScale="90000"/>
          </a:bodyPr>
          <a:lstStyle/>
          <a:p>
            <a:pPr algn="just"/>
            <a:r>
              <a:rPr lang="fr-FR" b="1" dirty="0" smtClean="0">
                <a:solidFill>
                  <a:srgbClr val="FF0000"/>
                </a:solidFill>
              </a:rPr>
              <a:t/>
            </a:r>
            <a:br>
              <a:rPr lang="fr-FR" b="1" dirty="0" smtClean="0">
                <a:solidFill>
                  <a:srgbClr val="FF0000"/>
                </a:solidFill>
              </a:rPr>
            </a:br>
            <a:r>
              <a:rPr lang="fr-FR" b="1" dirty="0">
                <a:solidFill>
                  <a:srgbClr val="FF0000"/>
                </a:solidFill>
              </a:rPr>
              <a:t/>
            </a:r>
            <a:br>
              <a:rPr lang="fr-FR" b="1" dirty="0">
                <a:solidFill>
                  <a:srgbClr val="FF0000"/>
                </a:solidFill>
              </a:rPr>
            </a:br>
            <a:r>
              <a:rPr lang="fr-FR" b="1" dirty="0" smtClean="0">
                <a:solidFill>
                  <a:srgbClr val="FF0000"/>
                </a:solidFill>
              </a:rPr>
              <a:t/>
            </a:r>
            <a:br>
              <a:rPr lang="fr-FR" b="1" dirty="0" smtClean="0">
                <a:solidFill>
                  <a:srgbClr val="FF0000"/>
                </a:solidFill>
              </a:rPr>
            </a:br>
            <a:r>
              <a:rPr lang="fr-FR" b="1" dirty="0" smtClean="0">
                <a:solidFill>
                  <a:srgbClr val="FF0000"/>
                </a:solidFill>
                <a:latin typeface="+mn-lt"/>
              </a:rPr>
              <a:t>Au niveau communautaire:</a:t>
            </a:r>
            <a:br>
              <a:rPr lang="fr-FR" b="1" dirty="0" smtClean="0">
                <a:solidFill>
                  <a:srgbClr val="FF0000"/>
                </a:solidFill>
                <a:latin typeface="+mn-lt"/>
              </a:rPr>
            </a:br>
            <a:r>
              <a:rPr lang="fr-FR" b="1" dirty="0" smtClean="0">
                <a:solidFill>
                  <a:srgbClr val="FF0000"/>
                </a:solidFill>
              </a:rPr>
              <a:t/>
            </a:r>
            <a:br>
              <a:rPr lang="fr-FR" b="1" dirty="0" smtClean="0">
                <a:solidFill>
                  <a:srgbClr val="FF0000"/>
                </a:solidFill>
              </a:rPr>
            </a:br>
            <a:r>
              <a:rPr lang="fr-FR" b="1" dirty="0">
                <a:solidFill>
                  <a:srgbClr val="FF0000"/>
                </a:solidFill>
              </a:rPr>
              <a:t/>
            </a:r>
            <a:br>
              <a:rPr lang="fr-FR" b="1" dirty="0">
                <a:solidFill>
                  <a:srgbClr val="FF0000"/>
                </a:solidFill>
              </a:rPr>
            </a:br>
            <a:endParaRPr lang="fr-FR" b="1" dirty="0">
              <a:solidFill>
                <a:srgbClr val="FF0000"/>
              </a:solidFill>
            </a:endParaRPr>
          </a:p>
        </p:txBody>
      </p:sp>
      <p:sp>
        <p:nvSpPr>
          <p:cNvPr id="3" name="Espace réservé du contenu 2"/>
          <p:cNvSpPr>
            <a:spLocks noGrp="1"/>
          </p:cNvSpPr>
          <p:nvPr>
            <p:ph idx="1"/>
          </p:nvPr>
        </p:nvSpPr>
        <p:spPr>
          <a:xfrm>
            <a:off x="669783" y="1188138"/>
            <a:ext cx="10684017" cy="4988825"/>
          </a:xfrm>
        </p:spPr>
        <p:txBody>
          <a:bodyPr>
            <a:normAutofit fontScale="62500" lnSpcReduction="20000"/>
          </a:bodyPr>
          <a:lstStyle/>
          <a:p>
            <a:pPr algn="just"/>
            <a:r>
              <a:rPr lang="fr-FR" b="1" u="sng" dirty="0" smtClean="0"/>
              <a:t>La </a:t>
            </a:r>
            <a:r>
              <a:rPr lang="fr-FR" b="1" u="sng" dirty="0"/>
              <a:t>Convention-cadre du Conseil de l’Europe sur l’intelligence artificielle et les droits de l’homme,</a:t>
            </a:r>
            <a:r>
              <a:rPr lang="fr-FR" dirty="0"/>
              <a:t> la démocratie et l’État de droit a </a:t>
            </a:r>
            <a:r>
              <a:rPr lang="fr-FR" dirty="0" smtClean="0"/>
              <a:t>ouverte </a:t>
            </a:r>
            <a:r>
              <a:rPr lang="fr-FR" dirty="0"/>
              <a:t>à la signature des États le 5 septembre 2024</a:t>
            </a:r>
            <a:r>
              <a:rPr lang="fr-FR" dirty="0" smtClean="0"/>
              <a:t>. La notion de « cycle de vie » et « approche fondée sur </a:t>
            </a:r>
            <a:r>
              <a:rPr lang="fr-FR" dirty="0"/>
              <a:t>les risques » en posant le principe d’une gradation des mesures prises par parties en tenant compte des « impacts réels et potentiels sur les droits de l’Homme, la démocratie et l’état de droit </a:t>
            </a:r>
            <a:r>
              <a:rPr lang="fr-FR" dirty="0" smtClean="0"/>
              <a:t>».</a:t>
            </a:r>
          </a:p>
          <a:p>
            <a:pPr algn="just"/>
            <a:r>
              <a:rPr lang="fr-FR" b="1" u="sng" dirty="0" smtClean="0"/>
              <a:t>IA </a:t>
            </a:r>
            <a:r>
              <a:rPr lang="fr-FR" b="1" u="sng" dirty="0" err="1" smtClean="0"/>
              <a:t>act</a:t>
            </a:r>
            <a:r>
              <a:rPr lang="fr-FR" b="1" u="sng" dirty="0" smtClean="0"/>
              <a:t>: </a:t>
            </a:r>
            <a:r>
              <a:rPr lang="fr-FR" dirty="0"/>
              <a:t>Le 12 juillet </a:t>
            </a:r>
            <a:r>
              <a:rPr lang="fr-FR" dirty="0" smtClean="0"/>
              <a:t>2024 et entrée en vigueur en février 2025, </a:t>
            </a:r>
            <a:r>
              <a:rPr lang="fr-FR" dirty="0"/>
              <a:t>le Parlement européen a publié un « </a:t>
            </a:r>
            <a:r>
              <a:rPr lang="fr-FR" i="1" dirty="0"/>
              <a:t>Règlement établissant des règles concernant l’intelligence artificielle</a:t>
            </a:r>
            <a:r>
              <a:rPr lang="fr-FR" dirty="0"/>
              <a:t> »;</a:t>
            </a:r>
            <a:br>
              <a:rPr lang="fr-FR" dirty="0"/>
            </a:br>
            <a:r>
              <a:rPr lang="fr-FR" dirty="0"/>
              <a:t>Pour le fournisseur de SIA, ses obligations seront modulées en fonction des niveaux de risques </a:t>
            </a:r>
            <a:r>
              <a:rPr lang="fr-FR" dirty="0" smtClean="0"/>
              <a:t>: le </a:t>
            </a:r>
            <a:r>
              <a:rPr lang="fr-FR" dirty="0"/>
              <a:t>risque inacceptable rend l’usage du SIA </a:t>
            </a:r>
            <a:r>
              <a:rPr lang="fr-FR" dirty="0" smtClean="0"/>
              <a:t>interdit, le </a:t>
            </a:r>
            <a:r>
              <a:rPr lang="fr-FR" dirty="0"/>
              <a:t>risque élevé nécessite des mesures de mise en conformité du SIA by design, notamment l’enregistrement des activités, l’information des utilisateurs et une surveillance </a:t>
            </a:r>
            <a:r>
              <a:rPr lang="fr-FR" dirty="0" smtClean="0"/>
              <a:t>humaine, le </a:t>
            </a:r>
            <a:r>
              <a:rPr lang="fr-FR" dirty="0"/>
              <a:t>risque limité engendre des mesures simplifiées.</a:t>
            </a:r>
          </a:p>
          <a:p>
            <a:pPr marL="0" indent="0" algn="just">
              <a:buNone/>
            </a:pPr>
            <a:r>
              <a:rPr lang="fr-FR" dirty="0"/>
              <a:t>Pour les utilisateurs, dès lors qu’il s’agit d’organisations, des obligations sont prévues par l’AI </a:t>
            </a:r>
            <a:r>
              <a:rPr lang="fr-FR" dirty="0" err="1"/>
              <a:t>Act</a:t>
            </a:r>
            <a:r>
              <a:rPr lang="fr-FR" dirty="0"/>
              <a:t>, comme le contrôle des données d’entrée, la conservation des journaux et la suspension de l’utilisation en cas de non-conformité</a:t>
            </a:r>
            <a:r>
              <a:rPr lang="fr-FR" dirty="0" smtClean="0"/>
              <a:t>.</a:t>
            </a:r>
          </a:p>
          <a:p>
            <a:pPr algn="just"/>
            <a:r>
              <a:rPr lang="fr-FR" b="1" u="sng" dirty="0" smtClean="0"/>
              <a:t>L’Acte </a:t>
            </a:r>
            <a:r>
              <a:rPr lang="fr-FR" b="1" u="sng" dirty="0"/>
              <a:t>additionnel A/SA 1/01/10 de la CEDEAO </a:t>
            </a:r>
            <a:r>
              <a:rPr lang="fr-FR" dirty="0" smtClean="0"/>
              <a:t>(relatif </a:t>
            </a:r>
            <a:r>
              <a:rPr lang="fr-FR" dirty="0"/>
              <a:t>à la protection des données à caractère personnel </a:t>
            </a:r>
            <a:r>
              <a:rPr lang="fr-FR" dirty="0" smtClean="0"/>
              <a:t>du 6 février 2010 avec ses 7 </a:t>
            </a:r>
            <a:r>
              <a:rPr lang="fr-FR" dirty="0"/>
              <a:t>piliers</a:t>
            </a:r>
            <a:r>
              <a:rPr lang="fr-FR" dirty="0" smtClean="0"/>
              <a:t>.( </a:t>
            </a:r>
            <a:r>
              <a:rPr lang="fr-FR" dirty="0">
                <a:hlinkClick r:id="rId2"/>
              </a:rPr>
              <a:t>https://</a:t>
            </a:r>
            <a:r>
              <a:rPr lang="fr-FR" dirty="0" smtClean="0">
                <a:hlinkClick r:id="rId2"/>
              </a:rPr>
              <a:t>www.afapdp.org/wp-content/uploads/2018/06/CEDEAO-Acte-2010-01-protection-des-donnees.pdf</a:t>
            </a:r>
            <a:r>
              <a:rPr lang="fr-FR" dirty="0" smtClean="0"/>
              <a:t>)</a:t>
            </a:r>
          </a:p>
          <a:p>
            <a:pPr algn="just"/>
            <a:r>
              <a:rPr lang="fr-FR" b="1" u="sng" dirty="0"/>
              <a:t>La Convention de Malabo: </a:t>
            </a:r>
            <a:r>
              <a:rPr lang="fr-FR" dirty="0"/>
              <a:t>Adoptée en juin 2014 par la conférence des chefs d'État et de gouvernement de l'Union Africaine, la Convention de l'Union Africaine sur la </a:t>
            </a:r>
            <a:r>
              <a:rPr lang="fr-FR" dirty="0" err="1"/>
              <a:t>cybersécurité</a:t>
            </a:r>
            <a:r>
              <a:rPr lang="fr-FR" dirty="0"/>
              <a:t> et la protection des données à caractère personnel plus connue sous le nom de « Convention de Malabo » est entrée en vigueur le 8 juin 2023.</a:t>
            </a:r>
          </a:p>
          <a:p>
            <a:pPr algn="just"/>
            <a:endParaRPr lang="fr-FR" dirty="0"/>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34425347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rgbClr val="C00000"/>
                </a:solidFill>
              </a:rPr>
              <a:t>Deux exemples de mécanismes pertinents</a:t>
            </a:r>
            <a:endParaRPr lang="fr-FR" b="1" dirty="0">
              <a:solidFill>
                <a:srgbClr val="C00000"/>
              </a:solidFill>
            </a:endParaRPr>
          </a:p>
        </p:txBody>
      </p:sp>
      <p:sp>
        <p:nvSpPr>
          <p:cNvPr id="3" name="Espace réservé du contenu 2"/>
          <p:cNvSpPr>
            <a:spLocks noGrp="1"/>
          </p:cNvSpPr>
          <p:nvPr>
            <p:ph idx="1"/>
          </p:nvPr>
        </p:nvSpPr>
        <p:spPr/>
        <p:txBody>
          <a:bodyPr/>
          <a:lstStyle/>
          <a:p>
            <a:endParaRPr lang="fr-FR"/>
          </a:p>
        </p:txBody>
      </p:sp>
    </p:spTree>
    <p:extLst>
      <p:ext uri="{BB962C8B-B14F-4D97-AF65-F5344CB8AC3E}">
        <p14:creationId xmlns:p14="http://schemas.microsoft.com/office/powerpoint/2010/main" val="28722049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54BECC9-8ADA-EC81-B0C2-52BB8DA60020}"/>
              </a:ext>
            </a:extLst>
          </p:cNvPr>
          <p:cNvSpPr>
            <a:spLocks noGrp="1"/>
          </p:cNvSpPr>
          <p:nvPr>
            <p:ph type="title"/>
          </p:nvPr>
        </p:nvSpPr>
        <p:spPr/>
        <p:txBody>
          <a:bodyPr/>
          <a:lstStyle/>
          <a:p>
            <a:pPr algn="just"/>
            <a:r>
              <a:rPr lang="fr-FR" sz="3200" b="1" dirty="0" smtClean="0">
                <a:solidFill>
                  <a:srgbClr val="FF0000"/>
                </a:solidFill>
              </a:rPr>
              <a:t>Exemple </a:t>
            </a:r>
            <a:r>
              <a:rPr lang="fr-FR" sz="3200" b="1" dirty="0">
                <a:solidFill>
                  <a:srgbClr val="FF0000"/>
                </a:solidFill>
              </a:rPr>
              <a:t>1: Recommandation de l’UNESCO sur l'éthique de l'intelligence artificielle</a:t>
            </a:r>
          </a:p>
        </p:txBody>
      </p:sp>
      <p:sp>
        <p:nvSpPr>
          <p:cNvPr id="3" name="Espace réservé du contenu 2">
            <a:extLst>
              <a:ext uri="{FF2B5EF4-FFF2-40B4-BE49-F238E27FC236}">
                <a16:creationId xmlns:a16="http://schemas.microsoft.com/office/drawing/2014/main" id="{E501E361-336F-3A20-C895-28E7B8201AC1}"/>
              </a:ext>
            </a:extLst>
          </p:cNvPr>
          <p:cNvSpPr>
            <a:spLocks noGrp="1"/>
          </p:cNvSpPr>
          <p:nvPr>
            <p:ph idx="1"/>
          </p:nvPr>
        </p:nvSpPr>
        <p:spPr/>
        <p:txBody>
          <a:bodyPr>
            <a:normAutofit fontScale="92500" lnSpcReduction="10000"/>
          </a:bodyPr>
          <a:lstStyle/>
          <a:p>
            <a:pPr algn="just"/>
            <a:r>
              <a:rPr lang="fr-FR" sz="2000" dirty="0">
                <a:latin typeface="Calibri" panose="020F0502020204030204" pitchFamily="34" charset="0"/>
                <a:ea typeface="Calibri" panose="020F0502020204030204" pitchFamily="34" charset="0"/>
                <a:cs typeface="Times New Roman" panose="02020603050405020304" pitchFamily="18" charset="0"/>
              </a:rPr>
              <a:t>N</a:t>
            </a:r>
            <a:r>
              <a:rPr lang="fr-FR" sz="2000" dirty="0">
                <a:effectLst/>
                <a:latin typeface="Calibri" panose="020F0502020204030204" pitchFamily="34" charset="0"/>
                <a:ea typeface="Calibri" panose="020F0502020204030204" pitchFamily="34" charset="0"/>
                <a:cs typeface="Times New Roman" panose="02020603050405020304" pitchFamily="18" charset="0"/>
              </a:rPr>
              <a:t>ovembre 2021, les 193 États membres de l'UNESCO réunis en Conférence générale ont adopté la Recommandation sur l'éthique de l'intelligence artificielle, tout premier instrument normatif mondial sur le sujet.</a:t>
            </a:r>
          </a:p>
          <a:p>
            <a:pPr algn="just"/>
            <a:r>
              <a:rPr lang="fr-FR" sz="2000" kern="100" dirty="0">
                <a:effectLst/>
                <a:latin typeface="Calibri" panose="020F0502020204030204" pitchFamily="34" charset="0"/>
                <a:ea typeface="Calibri" panose="020F0502020204030204" pitchFamily="34" charset="0"/>
                <a:cs typeface="Times New Roman" panose="02020603050405020304" pitchFamily="18" charset="0"/>
              </a:rPr>
              <a:t>La protection des droits de l'homme et de la dignité est la pierre angulaire de la Recommandation</a:t>
            </a:r>
          </a:p>
          <a:p>
            <a:pPr algn="just"/>
            <a:r>
              <a:rPr lang="fr-FR" sz="2000" kern="100" dirty="0">
                <a:latin typeface="Calibri" panose="020F0502020204030204" pitchFamily="34" charset="0"/>
                <a:ea typeface="Calibri" panose="020F0502020204030204" pitchFamily="34" charset="0"/>
                <a:cs typeface="Times New Roman" panose="02020603050405020304" pitchFamily="18" charset="0"/>
              </a:rPr>
              <a:t>La Recommandation identifie des valeurs directrices telles que le respect, la protection et la promotion de droits de l'homme et libertés fondamentales et dignité humaine, environnement et écosystème s'épanouir, assurer la diversité et l'</a:t>
            </a:r>
            <a:r>
              <a:rPr lang="fr-FR" sz="2000" kern="100" dirty="0" err="1">
                <a:latin typeface="Calibri" panose="020F0502020204030204" pitchFamily="34" charset="0"/>
                <a:ea typeface="Calibri" panose="020F0502020204030204" pitchFamily="34" charset="0"/>
                <a:cs typeface="Times New Roman" panose="02020603050405020304" pitchFamily="18" charset="0"/>
              </a:rPr>
              <a:t>inclusivité</a:t>
            </a:r>
            <a:r>
              <a:rPr lang="fr-FR" sz="2000" kern="100" dirty="0">
                <a:latin typeface="Calibri" panose="020F0502020204030204" pitchFamily="34" charset="0"/>
                <a:ea typeface="Calibri" panose="020F0502020204030204" pitchFamily="34" charset="0"/>
                <a:cs typeface="Times New Roman" panose="02020603050405020304" pitchFamily="18" charset="0"/>
              </a:rPr>
              <a:t>. Elle fixe des principes directeurs consistent en la proportionnalité et ne pas nuire, la sûreté et la sécurité, l’équité et la non-discrimination, la durabilité, le droit à la vie privée et à la protection des données, le contrôle et la détermination, la transparence et l’</a:t>
            </a:r>
            <a:r>
              <a:rPr lang="fr-FR" sz="2000" kern="100" dirty="0" err="1">
                <a:latin typeface="Calibri" panose="020F0502020204030204" pitchFamily="34" charset="0"/>
                <a:ea typeface="Calibri" panose="020F0502020204030204" pitchFamily="34" charset="0"/>
                <a:cs typeface="Times New Roman" panose="02020603050405020304" pitchFamily="18" charset="0"/>
              </a:rPr>
              <a:t>explicabilité</a:t>
            </a:r>
            <a:r>
              <a:rPr lang="fr-FR" sz="2000" kern="100" dirty="0">
                <a:latin typeface="Calibri" panose="020F0502020204030204" pitchFamily="34" charset="0"/>
                <a:ea typeface="Calibri" panose="020F0502020204030204" pitchFamily="34" charset="0"/>
                <a:cs typeface="Times New Roman" panose="02020603050405020304" pitchFamily="18" charset="0"/>
              </a:rPr>
              <a:t>, la responsabilité et l’imputabilité, la sensibilisation et l’alphabétisation, la gouvernance et la collaboration multipartites et adaptatives. </a:t>
            </a:r>
          </a:p>
          <a:p>
            <a:pPr algn="just"/>
            <a:r>
              <a:rPr lang="fr-FR" sz="2000" kern="100" dirty="0">
                <a:latin typeface="Calibri" panose="020F0502020204030204" pitchFamily="34" charset="0"/>
                <a:ea typeface="Calibri" panose="020F0502020204030204" pitchFamily="34" charset="0"/>
                <a:cs typeface="Times New Roman" panose="02020603050405020304" pitchFamily="18" charset="0"/>
              </a:rPr>
              <a:t>Ces valeurs et principes doivent être traduites en action. La recommandation identifie 11 domaines politiques dans les domaines de compétence de l'UNESCO. Ces domaines couvrent les évaluations d'impact éthique, la gouvernance, la politique des données, le développement et la coopération internationale, l'environnement et écosystème, genre, culture, éducation et recherche, communication et information, économie et le travail, et la santé et le bien-être social.</a:t>
            </a:r>
          </a:p>
          <a:p>
            <a:endParaRPr lang="fr-FR" sz="2000" dirty="0"/>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5791484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66916" y="191729"/>
            <a:ext cx="10586884" cy="1557202"/>
          </a:xfrm>
        </p:spPr>
        <p:txBody>
          <a:bodyPr>
            <a:normAutofit fontScale="90000"/>
          </a:bodyPr>
          <a:lstStyle/>
          <a:p>
            <a:pPr algn="just"/>
            <a:r>
              <a:rPr lang="fr-FR" sz="4000" dirty="0"/>
              <a:t/>
            </a:r>
            <a:br>
              <a:rPr lang="fr-FR" sz="4000" dirty="0"/>
            </a:br>
            <a:r>
              <a:rPr lang="fr-FR" sz="4000" dirty="0" smtClean="0"/>
              <a:t/>
            </a:r>
            <a:br>
              <a:rPr lang="fr-FR" sz="4000" dirty="0" smtClean="0"/>
            </a:br>
            <a:r>
              <a:rPr lang="fr-FR" sz="4000" dirty="0"/>
              <a:t/>
            </a:r>
            <a:br>
              <a:rPr lang="fr-FR" sz="4000" dirty="0"/>
            </a:br>
            <a:r>
              <a:rPr lang="fr-FR" sz="4000" b="1" dirty="0" smtClean="0">
                <a:solidFill>
                  <a:srgbClr val="FF0000"/>
                </a:solidFill>
              </a:rPr>
              <a:t>Exemple </a:t>
            </a:r>
            <a:r>
              <a:rPr lang="fr-FR" sz="4000" b="1" dirty="0">
                <a:solidFill>
                  <a:srgbClr val="FF0000"/>
                </a:solidFill>
              </a:rPr>
              <a:t>2: Conseil de l’Europe : Charte Ethique sur l’utilisation de l’IA dans le système judiciaire </a:t>
            </a:r>
            <a:r>
              <a:rPr lang="fr-FR" sz="4000" b="1" dirty="0" smtClean="0">
                <a:solidFill>
                  <a:srgbClr val="FF0000"/>
                </a:solidFill>
              </a:rPr>
              <a:t>Européen 2018)</a:t>
            </a:r>
            <a:br>
              <a:rPr lang="fr-FR" sz="4000" b="1" dirty="0" smtClean="0">
                <a:solidFill>
                  <a:srgbClr val="FF0000"/>
                </a:solidFill>
              </a:rPr>
            </a:br>
            <a:r>
              <a:rPr lang="fr-FR" dirty="0">
                <a:solidFill>
                  <a:srgbClr val="FF0000"/>
                </a:solidFill>
              </a:rPr>
              <a:t/>
            </a:r>
            <a:br>
              <a:rPr lang="fr-FR" dirty="0">
                <a:solidFill>
                  <a:srgbClr val="FF0000"/>
                </a:solidFill>
              </a:rPr>
            </a:br>
            <a:endParaRPr lang="fr-FR" dirty="0">
              <a:solidFill>
                <a:srgbClr val="FF0000"/>
              </a:solidFill>
            </a:endParaRPr>
          </a:p>
        </p:txBody>
      </p:sp>
      <p:sp>
        <p:nvSpPr>
          <p:cNvPr id="3" name="Espace réservé du contenu 2"/>
          <p:cNvSpPr>
            <a:spLocks noGrp="1"/>
          </p:cNvSpPr>
          <p:nvPr>
            <p:ph idx="1"/>
          </p:nvPr>
        </p:nvSpPr>
        <p:spPr/>
        <p:txBody>
          <a:bodyPr>
            <a:normAutofit/>
          </a:bodyPr>
          <a:lstStyle/>
          <a:p>
            <a:pPr marL="0" indent="0" algn="just">
              <a:buNone/>
            </a:pPr>
            <a:r>
              <a:rPr lang="fr-FR" b="1" dirty="0"/>
              <a:t>5 principes de la </a:t>
            </a:r>
            <a:r>
              <a:rPr lang="fr-FR" b="1" dirty="0" smtClean="0"/>
              <a:t>Charte:</a:t>
            </a:r>
            <a:endParaRPr lang="fr-FR" b="1" dirty="0"/>
          </a:p>
          <a:p>
            <a:pPr algn="just"/>
            <a:r>
              <a:rPr lang="fr-FR" dirty="0"/>
              <a:t>1- Principe de respect des droits fondamentaux</a:t>
            </a:r>
          </a:p>
          <a:p>
            <a:pPr algn="just"/>
            <a:r>
              <a:rPr lang="fr-FR" dirty="0"/>
              <a:t>2- Principe de non-discrimination</a:t>
            </a:r>
          </a:p>
          <a:p>
            <a:pPr algn="just"/>
            <a:r>
              <a:rPr lang="fr-FR" dirty="0"/>
              <a:t>3- Principe de qualité et sécurité</a:t>
            </a:r>
          </a:p>
          <a:p>
            <a:pPr algn="just"/>
            <a:r>
              <a:rPr lang="fr-FR" dirty="0"/>
              <a:t>4- Principe de transparence, impartialité and équité</a:t>
            </a:r>
          </a:p>
          <a:p>
            <a:pPr algn="just"/>
            <a:r>
              <a:rPr lang="fr-FR" dirty="0"/>
              <a:t>5- Principe contrôle par l’utilisateur</a:t>
            </a:r>
          </a:p>
          <a:p>
            <a:pPr marL="0" indent="0" algn="just">
              <a:buNone/>
            </a:pPr>
            <a:endParaRPr lang="fr-FR" dirty="0"/>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8154937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rgbClr val="C00000"/>
                </a:solidFill>
              </a:rPr>
              <a:t>Au niveau national</a:t>
            </a:r>
            <a:r>
              <a:rPr lang="fr-FR" dirty="0" smtClean="0"/>
              <a:t/>
            </a:r>
            <a:br>
              <a:rPr lang="fr-FR" dirty="0" smtClean="0"/>
            </a:br>
            <a:endParaRPr lang="fr-FR" dirty="0"/>
          </a:p>
        </p:txBody>
      </p:sp>
      <p:sp>
        <p:nvSpPr>
          <p:cNvPr id="3" name="Espace réservé du contenu 2"/>
          <p:cNvSpPr>
            <a:spLocks noGrp="1"/>
          </p:cNvSpPr>
          <p:nvPr>
            <p:ph idx="1"/>
          </p:nvPr>
        </p:nvSpPr>
        <p:spPr/>
        <p:txBody>
          <a:bodyPr>
            <a:normAutofit fontScale="85000" lnSpcReduction="20000"/>
          </a:bodyPr>
          <a:lstStyle/>
          <a:p>
            <a:pPr algn="just"/>
            <a:r>
              <a:rPr lang="fr-FR" dirty="0" smtClean="0"/>
              <a:t>La Constitution: </a:t>
            </a:r>
            <a:r>
              <a:rPr lang="fr-FR" dirty="0"/>
              <a:t>préambule </a:t>
            </a:r>
            <a:r>
              <a:rPr lang="fr-FR" dirty="0" smtClean="0"/>
              <a:t>qui affirme </a:t>
            </a:r>
            <a:r>
              <a:rPr lang="fr-FR" dirty="0"/>
              <a:t>son adhésion à la Déclaration des Droits de l'Homme et du Citoyen de </a:t>
            </a:r>
            <a:r>
              <a:rPr lang="fr-FR" dirty="0" smtClean="0"/>
              <a:t>1789 </a:t>
            </a:r>
            <a:r>
              <a:rPr lang="fr-FR" dirty="0"/>
              <a:t>et aux instruments internationaux adoptés par l'Organisation des </a:t>
            </a:r>
            <a:r>
              <a:rPr lang="fr-FR" dirty="0" smtClean="0"/>
              <a:t>Nations </a:t>
            </a:r>
            <a:r>
              <a:rPr lang="fr-FR" dirty="0"/>
              <a:t>Unies et l'Organisation de l'Unité Africaine, notamment la </a:t>
            </a:r>
            <a:r>
              <a:rPr lang="fr-FR" dirty="0" smtClean="0"/>
              <a:t>Déclaration </a:t>
            </a:r>
            <a:r>
              <a:rPr lang="fr-FR" dirty="0"/>
              <a:t>Universelle des Droits de l'Homme du 10 décembre 1948, la </a:t>
            </a:r>
            <a:r>
              <a:rPr lang="fr-FR" dirty="0" smtClean="0"/>
              <a:t>Convention </a:t>
            </a:r>
            <a:r>
              <a:rPr lang="fr-FR" dirty="0"/>
              <a:t>sur l'élimination de toutes les formes de discrimination à </a:t>
            </a:r>
            <a:r>
              <a:rPr lang="fr-FR" dirty="0" smtClean="0"/>
              <a:t>l'égard </a:t>
            </a:r>
            <a:r>
              <a:rPr lang="fr-FR" dirty="0"/>
              <a:t>des femmes du 18 décembre 1979, la Convention relative aux </a:t>
            </a:r>
            <a:r>
              <a:rPr lang="fr-FR" dirty="0" smtClean="0"/>
              <a:t>Droits </a:t>
            </a:r>
            <a:r>
              <a:rPr lang="fr-FR" dirty="0"/>
              <a:t>de l'Enfant du 20 novembre 1989 et la Charte Africaine des Droits </a:t>
            </a:r>
            <a:r>
              <a:rPr lang="fr-FR" dirty="0" smtClean="0"/>
              <a:t>de </a:t>
            </a:r>
            <a:r>
              <a:rPr lang="fr-FR" dirty="0"/>
              <a:t>l'Homme et des Peuples du 27 juin 1981 </a:t>
            </a:r>
            <a:r>
              <a:rPr lang="fr-FR" dirty="0" smtClean="0"/>
              <a:t>et proclame « le </a:t>
            </a:r>
            <a:r>
              <a:rPr lang="fr-FR" dirty="0"/>
              <a:t>respect des libertés fondamentales et des droits du citoyen comme base de la société </a:t>
            </a:r>
            <a:r>
              <a:rPr lang="fr-FR" dirty="0" smtClean="0"/>
              <a:t>sénégalaise » et </a:t>
            </a:r>
            <a:r>
              <a:rPr lang="fr-FR" dirty="0"/>
              <a:t>les articles Article 8 </a:t>
            </a:r>
            <a:r>
              <a:rPr lang="fr-FR" dirty="0" smtClean="0"/>
              <a:t>suivants les énumèrent: « La </a:t>
            </a:r>
            <a:r>
              <a:rPr lang="fr-FR" dirty="0"/>
              <a:t>République du Sénégal garantit à tous les citoyens les </a:t>
            </a:r>
            <a:r>
              <a:rPr lang="fr-FR" dirty="0" smtClean="0"/>
              <a:t>libertés individuelles </a:t>
            </a:r>
            <a:r>
              <a:rPr lang="fr-FR" dirty="0"/>
              <a:t>fondamentales, les droits économiques et sociaux ainsi que </a:t>
            </a:r>
            <a:r>
              <a:rPr lang="fr-FR" dirty="0" smtClean="0"/>
              <a:t>les </a:t>
            </a:r>
            <a:r>
              <a:rPr lang="fr-FR" dirty="0"/>
              <a:t>droits collectifs. Ces libertés et droits sont notamment </a:t>
            </a:r>
            <a:r>
              <a:rPr lang="fr-FR" dirty="0" smtClean="0"/>
              <a:t>:… ». </a:t>
            </a:r>
          </a:p>
          <a:p>
            <a:pPr algn="just"/>
            <a:r>
              <a:rPr lang="fr-FR" dirty="0"/>
              <a:t>L</a:t>
            </a:r>
            <a:r>
              <a:rPr lang="fr-FR" dirty="0" smtClean="0"/>
              <a:t>a </a:t>
            </a:r>
            <a:r>
              <a:rPr lang="fr-FR" dirty="0"/>
              <a:t>loi n° 2008-12 du 25 janvier 2008 portant sur la </a:t>
            </a:r>
            <a:r>
              <a:rPr lang="fr-FR" dirty="0" smtClean="0"/>
              <a:t>Protection </a:t>
            </a:r>
            <a:r>
              <a:rPr lang="fr-FR" dirty="0"/>
              <a:t>des données à caractère </a:t>
            </a:r>
            <a:r>
              <a:rPr lang="fr-FR" dirty="0" smtClean="0"/>
              <a:t>personnel et les autres lois sur la société sénégalaise de l’information. </a:t>
            </a:r>
          </a:p>
          <a:p>
            <a:pPr algn="just"/>
            <a:r>
              <a:rPr lang="fr-FR" dirty="0" smtClean="0"/>
              <a:t>Le </a:t>
            </a:r>
            <a:r>
              <a:rPr lang="fr-FR" dirty="0"/>
              <a:t>Sénégal a été le premier signataire de </a:t>
            </a:r>
            <a:r>
              <a:rPr lang="fr-FR" dirty="0" smtClean="0"/>
              <a:t>la convention de Malabo.</a:t>
            </a:r>
            <a:endParaRPr lang="fr-FR" dirty="0"/>
          </a:p>
        </p:txBody>
      </p:sp>
    </p:spTree>
    <p:extLst>
      <p:ext uri="{BB962C8B-B14F-4D97-AF65-F5344CB8AC3E}">
        <p14:creationId xmlns:p14="http://schemas.microsoft.com/office/powerpoint/2010/main" val="22795540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rgbClr val="C00000"/>
                </a:solidFill>
              </a:rPr>
              <a:t>Illustrations</a:t>
            </a:r>
            <a:endParaRPr lang="fr-FR" b="1" dirty="0">
              <a:solidFill>
                <a:srgbClr val="C00000"/>
              </a:solidFill>
            </a:endParaRPr>
          </a:p>
        </p:txBody>
      </p:sp>
      <p:sp>
        <p:nvSpPr>
          <p:cNvPr id="3" name="Espace réservé du contenu 2"/>
          <p:cNvSpPr>
            <a:spLocks noGrp="1"/>
          </p:cNvSpPr>
          <p:nvPr>
            <p:ph idx="1"/>
          </p:nvPr>
        </p:nvSpPr>
        <p:spPr/>
        <p:txBody>
          <a:bodyPr/>
          <a:lstStyle/>
          <a:p>
            <a:r>
              <a:rPr lang="fr-FR" dirty="0" smtClean="0"/>
              <a:t>Biais et discriminations</a:t>
            </a:r>
            <a:endParaRPr lang="fr-FR" dirty="0"/>
          </a:p>
        </p:txBody>
      </p:sp>
    </p:spTree>
    <p:extLst>
      <p:ext uri="{BB962C8B-B14F-4D97-AF65-F5344CB8AC3E}">
        <p14:creationId xmlns:p14="http://schemas.microsoft.com/office/powerpoint/2010/main" val="27322575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335D-9D25-724B-9F52-80AF92312B0B}"/>
              </a:ext>
            </a:extLst>
          </p:cNvPr>
          <p:cNvSpPr>
            <a:spLocks noGrp="1"/>
          </p:cNvSpPr>
          <p:nvPr>
            <p:ph type="title"/>
          </p:nvPr>
        </p:nvSpPr>
        <p:spPr/>
        <p:txBody>
          <a:bodyPr/>
          <a:lstStyle/>
          <a:p>
            <a:r>
              <a:rPr lang="en-US" b="1" dirty="0">
                <a:solidFill>
                  <a:srgbClr val="FF0000"/>
                </a:solidFill>
                <a:latin typeface="Calibri"/>
                <a:cs typeface="Calibri"/>
              </a:rPr>
              <a:t>La discrimination  par les </a:t>
            </a:r>
            <a:r>
              <a:rPr lang="en-US" b="1" dirty="0" err="1">
                <a:solidFill>
                  <a:srgbClr val="FF0000"/>
                </a:solidFill>
                <a:latin typeface="Calibri"/>
                <a:cs typeface="Calibri"/>
              </a:rPr>
              <a:t>biais</a:t>
            </a:r>
            <a:r>
              <a:rPr lang="en-US" b="1" dirty="0">
                <a:solidFill>
                  <a:srgbClr val="FF0000"/>
                </a:solidFill>
                <a:latin typeface="Calibri"/>
                <a:cs typeface="Calibri"/>
              </a:rPr>
              <a:t> de </a:t>
            </a:r>
            <a:r>
              <a:rPr lang="en-US" b="1" dirty="0" err="1">
                <a:solidFill>
                  <a:srgbClr val="FF0000"/>
                </a:solidFill>
                <a:latin typeface="Calibri"/>
                <a:cs typeface="Calibri"/>
              </a:rPr>
              <a:t>l’IA</a:t>
            </a:r>
            <a:endParaRPr lang="en-SG" b="1" dirty="0">
              <a:solidFill>
                <a:srgbClr val="FF0000"/>
              </a:solidFill>
            </a:endParaRPr>
          </a:p>
        </p:txBody>
      </p:sp>
      <p:sp>
        <p:nvSpPr>
          <p:cNvPr id="3" name="Content Placeholder 2">
            <a:extLst>
              <a:ext uri="{FF2B5EF4-FFF2-40B4-BE49-F238E27FC236}">
                <a16:creationId xmlns:a16="http://schemas.microsoft.com/office/drawing/2014/main" id="{C6B77B5B-8C9E-6654-10DC-707DFA41148A}"/>
              </a:ext>
            </a:extLst>
          </p:cNvPr>
          <p:cNvSpPr>
            <a:spLocks noGrp="1"/>
          </p:cNvSpPr>
          <p:nvPr>
            <p:ph idx="1"/>
          </p:nvPr>
        </p:nvSpPr>
        <p:spPr/>
        <p:txBody>
          <a:bodyPr vert="horz" lIns="91440" tIns="45720" rIns="91440" bIns="45720" rtlCol="0" anchor="t">
            <a:normAutofit/>
          </a:bodyPr>
          <a:lstStyle/>
          <a:p>
            <a:pPr algn="just"/>
            <a:r>
              <a:rPr lang="fr-FR" dirty="0">
                <a:solidFill>
                  <a:srgbClr val="000000"/>
                </a:solidFill>
              </a:rPr>
              <a:t>Typologie des biais : </a:t>
            </a:r>
          </a:p>
          <a:p>
            <a:pPr lvl="1" algn="just"/>
            <a:r>
              <a:rPr lang="fr-FR" dirty="0">
                <a:solidFill>
                  <a:srgbClr val="000000"/>
                </a:solidFill>
              </a:rPr>
              <a:t>Biais lié à l’échantillon de données non représentatif</a:t>
            </a:r>
          </a:p>
          <a:p>
            <a:pPr lvl="1" algn="just"/>
            <a:r>
              <a:rPr lang="fr-FR" dirty="0">
                <a:solidFill>
                  <a:srgbClr val="000000"/>
                </a:solidFill>
              </a:rPr>
              <a:t>Biais lié à une annotation non-pertinente, non-harmonisée ou sans méthodologie</a:t>
            </a:r>
          </a:p>
          <a:p>
            <a:pPr lvl="1" algn="just"/>
            <a:r>
              <a:rPr lang="fr-FR" dirty="0">
                <a:solidFill>
                  <a:srgbClr val="000000"/>
                </a:solidFill>
              </a:rPr>
              <a:t>Biais d’association (lié à des données non retraitées renforçant des discriminations)</a:t>
            </a:r>
          </a:p>
          <a:p>
            <a:pPr lvl="1" algn="just"/>
            <a:r>
              <a:rPr lang="fr-FR" dirty="0">
                <a:solidFill>
                  <a:srgbClr val="000000"/>
                </a:solidFill>
              </a:rPr>
              <a:t>Biais liés aux données collectées et au mode de mesure</a:t>
            </a:r>
          </a:p>
          <a:p>
            <a:pPr lvl="1" algn="just"/>
            <a:r>
              <a:rPr lang="fr-FR" dirty="0">
                <a:solidFill>
                  <a:srgbClr val="000000"/>
                </a:solidFill>
              </a:rPr>
              <a:t>Biais d’automatisation lié à l’absence de regard critique sur le résultat fourni par l’IA</a:t>
            </a: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2765105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335D-9D25-724B-9F52-80AF92312B0B}"/>
              </a:ext>
            </a:extLst>
          </p:cNvPr>
          <p:cNvSpPr>
            <a:spLocks noGrp="1"/>
          </p:cNvSpPr>
          <p:nvPr>
            <p:ph type="title"/>
          </p:nvPr>
        </p:nvSpPr>
        <p:spPr/>
        <p:txBody>
          <a:bodyPr/>
          <a:lstStyle/>
          <a:p>
            <a:r>
              <a:rPr lang="en-SG" b="1" dirty="0">
                <a:solidFill>
                  <a:srgbClr val="FF0000"/>
                </a:solidFill>
              </a:rPr>
              <a:t>Illustrations de </a:t>
            </a:r>
            <a:r>
              <a:rPr lang="en-SG" b="1" dirty="0" err="1">
                <a:solidFill>
                  <a:srgbClr val="FF0000"/>
                </a:solidFill>
              </a:rPr>
              <a:t>biais</a:t>
            </a:r>
            <a:r>
              <a:rPr lang="en-SG" b="1" dirty="0">
                <a:solidFill>
                  <a:srgbClr val="FF0000"/>
                </a:solidFill>
              </a:rPr>
              <a:t> : </a:t>
            </a:r>
          </a:p>
        </p:txBody>
      </p:sp>
      <p:sp>
        <p:nvSpPr>
          <p:cNvPr id="3" name="Content Placeholder 2">
            <a:extLst>
              <a:ext uri="{FF2B5EF4-FFF2-40B4-BE49-F238E27FC236}">
                <a16:creationId xmlns:a16="http://schemas.microsoft.com/office/drawing/2014/main" id="{C6B77B5B-8C9E-6654-10DC-707DFA41148A}"/>
              </a:ext>
            </a:extLst>
          </p:cNvPr>
          <p:cNvSpPr>
            <a:spLocks noGrp="1"/>
          </p:cNvSpPr>
          <p:nvPr>
            <p:ph idx="1"/>
          </p:nvPr>
        </p:nvSpPr>
        <p:spPr/>
        <p:txBody>
          <a:bodyPr vert="horz" lIns="91440" tIns="45720" rIns="91440" bIns="45720" rtlCol="0" anchor="t">
            <a:normAutofit fontScale="77500" lnSpcReduction="20000"/>
          </a:bodyPr>
          <a:lstStyle/>
          <a:p>
            <a:pPr marL="457200" lvl="1" indent="0" algn="just">
              <a:buNone/>
            </a:pPr>
            <a:r>
              <a:rPr lang="fr-FR" sz="2900" dirty="0">
                <a:solidFill>
                  <a:srgbClr val="000000"/>
                </a:solidFill>
              </a:rPr>
              <a:t>- Illustration 1 : un modèle est entraîné pour identifier des animaux, mais dispose d’une base de donnée très importantes pour les chiens et limitée pour les chats, l’outil risque de présenter des biais, lors de l’identification des images, liés à ce déséquilibre.</a:t>
            </a:r>
          </a:p>
          <a:p>
            <a:pPr marL="457200" lvl="1" indent="0" algn="just">
              <a:buNone/>
            </a:pPr>
            <a:endParaRPr lang="fr-FR" sz="2900" dirty="0">
              <a:solidFill>
                <a:srgbClr val="000000"/>
              </a:solidFill>
            </a:endParaRPr>
          </a:p>
          <a:p>
            <a:pPr marL="457200" lvl="1" indent="0" algn="just">
              <a:buNone/>
            </a:pPr>
            <a:r>
              <a:rPr lang="fr-FR" sz="2900" dirty="0">
                <a:solidFill>
                  <a:srgbClr val="000000"/>
                </a:solidFill>
              </a:rPr>
              <a:t>- Illustration 2 : Microsoft Tay  conçu pour apprendre du comportement des utilisateurs de Twitter, cette IA tenait des propos racistes et machistes au bout moins de 12 heures après sa mise en </a:t>
            </a:r>
            <a:r>
              <a:rPr lang="fr-FR" sz="2900" dirty="0" smtClean="0">
                <a:solidFill>
                  <a:srgbClr val="000000"/>
                </a:solidFill>
              </a:rPr>
              <a:t>service.</a:t>
            </a:r>
            <a:endParaRPr lang="fr-FR" sz="2900" dirty="0">
              <a:solidFill>
                <a:srgbClr val="000000"/>
              </a:solidFill>
            </a:endParaRPr>
          </a:p>
          <a:p>
            <a:pPr marL="457200" lvl="1" indent="0" algn="just">
              <a:buNone/>
            </a:pPr>
            <a:endParaRPr lang="fr-FR" sz="2900" dirty="0">
              <a:solidFill>
                <a:srgbClr val="000000"/>
              </a:solidFill>
            </a:endParaRPr>
          </a:p>
          <a:p>
            <a:pPr marL="457200" lvl="1" indent="0" algn="just">
              <a:buNone/>
            </a:pPr>
            <a:r>
              <a:rPr lang="fr-FR" sz="2900" dirty="0">
                <a:solidFill>
                  <a:srgbClr val="000000"/>
                </a:solidFill>
              </a:rPr>
              <a:t>- Illustration 3: Une étude d’impact a démontré que </a:t>
            </a:r>
            <a:r>
              <a:rPr lang="fr-FR" sz="2900" dirty="0" err="1">
                <a:solidFill>
                  <a:srgbClr val="000000"/>
                </a:solidFill>
              </a:rPr>
              <a:t>Rekognition</a:t>
            </a:r>
            <a:r>
              <a:rPr lang="fr-FR" sz="2900" dirty="0">
                <a:solidFill>
                  <a:srgbClr val="000000"/>
                </a:solidFill>
              </a:rPr>
              <a:t>, un outil vendu par Amazon pour un usage dans le domaine judiciaire présentait un biais liés à la couleur de peau et aux minorités. 28 membres du Congrès américains ayant été assimilés à des criminels par cet </a:t>
            </a:r>
            <a:r>
              <a:rPr lang="fr-FR" sz="2900" dirty="0" smtClean="0">
                <a:solidFill>
                  <a:srgbClr val="000000"/>
                </a:solidFill>
              </a:rPr>
              <a:t>outil, </a:t>
            </a:r>
            <a:r>
              <a:rPr lang="fr-FR" sz="2900" dirty="0">
                <a:solidFill>
                  <a:srgbClr val="000000"/>
                </a:solidFill>
              </a:rPr>
              <a:t>avec </a:t>
            </a:r>
            <a:r>
              <a:rPr lang="fr-FR" sz="2900" dirty="0" smtClean="0">
                <a:solidFill>
                  <a:srgbClr val="000000"/>
                </a:solidFill>
              </a:rPr>
              <a:t>un </a:t>
            </a:r>
            <a:r>
              <a:rPr lang="fr-FR" sz="2900" dirty="0">
                <a:solidFill>
                  <a:srgbClr val="000000"/>
                </a:solidFill>
              </a:rPr>
              <a:t>taux d’erreur proportionnellement bien supérieur pour les personnes ayant une couleur de peau foncée (40% de l’ensemble des erreurs, alors qu’ils ne représentent que 20% seulement des membres du Congrès).</a:t>
            </a:r>
            <a:endParaRPr lang="fr-FR" dirty="0">
              <a:solidFill>
                <a:srgbClr val="000000"/>
              </a:solidFill>
            </a:endParaRP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33342006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335D-9D25-724B-9F52-80AF92312B0B}"/>
              </a:ext>
            </a:extLst>
          </p:cNvPr>
          <p:cNvSpPr>
            <a:spLocks noGrp="1"/>
          </p:cNvSpPr>
          <p:nvPr>
            <p:ph type="title"/>
          </p:nvPr>
        </p:nvSpPr>
        <p:spPr/>
        <p:txBody>
          <a:bodyPr>
            <a:normAutofit fontScale="90000"/>
          </a:bodyPr>
          <a:lstStyle/>
          <a:p>
            <a:r>
              <a:rPr lang="fr-FR" b="1" dirty="0">
                <a:solidFill>
                  <a:srgbClr val="FF0000"/>
                </a:solidFill>
                <a:latin typeface="Calibri" panose="020F0502020204030204"/>
              </a:rPr>
              <a:t>Incidences des biais dans le domaine juridique </a:t>
            </a:r>
            <a:br>
              <a:rPr lang="fr-FR" b="1" dirty="0">
                <a:solidFill>
                  <a:srgbClr val="FF0000"/>
                </a:solidFill>
                <a:latin typeface="Calibri" panose="020F0502020204030204"/>
              </a:rPr>
            </a:br>
            <a:endParaRPr lang="en-SG" b="1" dirty="0">
              <a:solidFill>
                <a:srgbClr val="FF0000"/>
              </a:solidFill>
            </a:endParaRPr>
          </a:p>
        </p:txBody>
      </p:sp>
      <p:sp>
        <p:nvSpPr>
          <p:cNvPr id="3" name="Content Placeholder 2">
            <a:extLst>
              <a:ext uri="{FF2B5EF4-FFF2-40B4-BE49-F238E27FC236}">
                <a16:creationId xmlns:a16="http://schemas.microsoft.com/office/drawing/2014/main" id="{C6B77B5B-8C9E-6654-10DC-707DFA41148A}"/>
              </a:ext>
            </a:extLst>
          </p:cNvPr>
          <p:cNvSpPr>
            <a:spLocks noGrp="1"/>
          </p:cNvSpPr>
          <p:nvPr>
            <p:ph idx="1"/>
          </p:nvPr>
        </p:nvSpPr>
        <p:spPr/>
        <p:txBody>
          <a:bodyPr vert="horz" lIns="91440" tIns="45720" rIns="91440" bIns="45720" rtlCol="0" anchor="t">
            <a:normAutofit fontScale="85000" lnSpcReduction="20000"/>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fr-FR" sz="4400" dirty="0">
              <a:solidFill>
                <a:srgbClr val="000000"/>
              </a:solidFill>
              <a:latin typeface="Calibri" panose="020F0502020204030204"/>
            </a:endParaRPr>
          </a:p>
          <a:p>
            <a:pPr marL="457200" lvl="1" indent="0" algn="just">
              <a:spcBef>
                <a:spcPts val="1000"/>
              </a:spcBef>
              <a:buNone/>
              <a:defRPr/>
            </a:pPr>
            <a:r>
              <a:rPr kumimoji="0" lang="fr-FR" sz="4000" b="0" i="0" u="none" strike="noStrike" kern="1200" cap="none" spc="0" normalizeH="0" baseline="0" noProof="0" dirty="0">
                <a:ln>
                  <a:noFill/>
                </a:ln>
                <a:solidFill>
                  <a:srgbClr val="000000"/>
                </a:solidFill>
                <a:effectLst/>
                <a:uLnTx/>
                <a:uFillTx/>
                <a:latin typeface="Calibri" panose="020F0502020204030204"/>
                <a:ea typeface="+mn-ea"/>
                <a:cs typeface="+mn-cs"/>
              </a:rPr>
              <a:t>- Recul en matière de lutte contre les discriminations </a:t>
            </a:r>
            <a:r>
              <a:rPr kumimoji="0" lang="fr-FR" sz="4000" b="0" i="0" u="none" strike="noStrike" kern="1200" cap="none" spc="0" normalizeH="0" baseline="0" noProof="0" dirty="0" smtClean="0">
                <a:ln>
                  <a:noFill/>
                </a:ln>
                <a:solidFill>
                  <a:srgbClr val="000000"/>
                </a:solidFill>
                <a:effectLst/>
                <a:uLnTx/>
                <a:uFillTx/>
                <a:latin typeface="Calibri" panose="020F0502020204030204"/>
                <a:ea typeface="+mn-ea"/>
                <a:cs typeface="+mn-cs"/>
              </a:rPr>
              <a:t>liées </a:t>
            </a:r>
            <a:r>
              <a:rPr kumimoji="0" lang="fr-FR" sz="4000" b="0" i="0" u="none" strike="noStrike" kern="1200" cap="none" spc="0" normalizeH="0" baseline="0" noProof="0" dirty="0">
                <a:ln>
                  <a:noFill/>
                </a:ln>
                <a:solidFill>
                  <a:srgbClr val="000000"/>
                </a:solidFill>
                <a:effectLst/>
                <a:uLnTx/>
                <a:uFillTx/>
                <a:latin typeface="Calibri" panose="020F0502020204030204"/>
                <a:ea typeface="+mn-ea"/>
                <a:cs typeface="+mn-cs"/>
              </a:rPr>
              <a:t>à l’entraînement de l’IA avec des décisions anciennes</a:t>
            </a:r>
          </a:p>
          <a:p>
            <a:pPr marL="457200" lvl="1" indent="0" algn="just">
              <a:spcBef>
                <a:spcPts val="1000"/>
              </a:spcBef>
              <a:buNone/>
              <a:defRPr/>
            </a:pPr>
            <a:endParaRPr kumimoji="0" lang="fr-FR" sz="40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457200" lvl="1" indent="0" algn="just">
              <a:spcBef>
                <a:spcPts val="1000"/>
              </a:spcBef>
              <a:buNone/>
              <a:defRPr/>
            </a:pPr>
            <a:r>
              <a:rPr lang="fr-FR" sz="4000" dirty="0">
                <a:solidFill>
                  <a:srgbClr val="000000"/>
                </a:solidFill>
                <a:latin typeface="Calibri" panose="020F0502020204030204"/>
              </a:rPr>
              <a:t>- Limitation potentielle du rôle du juge dans la prise en compte de facteurs sociaux et des difficultés particulières de populations minoritaires et/ou marginalisées</a:t>
            </a:r>
          </a:p>
          <a:p>
            <a:pPr marL="457200" lvl="1" indent="0" algn="just">
              <a:spcBef>
                <a:spcPts val="1000"/>
              </a:spcBef>
              <a:buNone/>
              <a:defRPr/>
            </a:pPr>
            <a:r>
              <a:rPr kumimoji="0" lang="fr-FR" sz="4000" b="0" i="0" u="none" strike="noStrike" kern="1200" cap="none" spc="0" normalizeH="0" baseline="0" noProof="0" dirty="0">
                <a:ln>
                  <a:noFill/>
                </a:ln>
                <a:solidFill>
                  <a:srgbClr val="000000"/>
                </a:solidFill>
                <a:effectLst/>
                <a:uLnTx/>
                <a:uFillTx/>
                <a:latin typeface="Calibri" panose="020F0502020204030204"/>
                <a:ea typeface="+mn-ea"/>
                <a:cs typeface="+mn-cs"/>
              </a:rPr>
              <a:t> </a:t>
            </a:r>
            <a:endParaRPr kumimoji="0" lang="fr-FR"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9711012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solidFill>
                  <a:srgbClr val="FF0000"/>
                </a:solidFill>
              </a:rPr>
              <a:t>Objectifs de la </a:t>
            </a:r>
            <a:r>
              <a:rPr lang="fr-FR" b="1" dirty="0" smtClean="0">
                <a:solidFill>
                  <a:srgbClr val="FF0000"/>
                </a:solidFill>
              </a:rPr>
              <a:t>deuxième </a:t>
            </a:r>
            <a:r>
              <a:rPr lang="fr-FR" b="1" dirty="0">
                <a:solidFill>
                  <a:srgbClr val="FF0000"/>
                </a:solidFill>
              </a:rPr>
              <a:t>session</a:t>
            </a:r>
          </a:p>
        </p:txBody>
      </p:sp>
      <p:sp>
        <p:nvSpPr>
          <p:cNvPr id="3" name="Espace réservé du contenu 2"/>
          <p:cNvSpPr>
            <a:spLocks noGrp="1"/>
          </p:cNvSpPr>
          <p:nvPr>
            <p:ph idx="1"/>
          </p:nvPr>
        </p:nvSpPr>
        <p:spPr/>
        <p:txBody>
          <a:bodyPr>
            <a:normAutofit fontScale="92500" lnSpcReduction="10000"/>
          </a:bodyPr>
          <a:lstStyle/>
          <a:p>
            <a:pPr algn="just"/>
            <a:endParaRPr lang="fr-FR" dirty="0" smtClean="0">
              <a:solidFill>
                <a:srgbClr val="000000"/>
              </a:solidFill>
            </a:endParaRPr>
          </a:p>
          <a:p>
            <a:pPr algn="just"/>
            <a:r>
              <a:rPr lang="fr-FR" dirty="0" smtClean="0">
                <a:solidFill>
                  <a:srgbClr val="000000"/>
                </a:solidFill>
              </a:rPr>
              <a:t>L’objectif </a:t>
            </a:r>
            <a:r>
              <a:rPr lang="fr-FR" dirty="0">
                <a:solidFill>
                  <a:srgbClr val="000000"/>
                </a:solidFill>
              </a:rPr>
              <a:t>est </a:t>
            </a:r>
            <a:r>
              <a:rPr lang="fr-FR" dirty="0" smtClean="0">
                <a:solidFill>
                  <a:srgbClr val="000000"/>
                </a:solidFill>
              </a:rPr>
              <a:t>de voir comment exploiter </a:t>
            </a:r>
            <a:r>
              <a:rPr lang="fr-FR" dirty="0">
                <a:solidFill>
                  <a:srgbClr val="000000"/>
                </a:solidFill>
              </a:rPr>
              <a:t>l’énorme potentiel des applications de l’IA </a:t>
            </a:r>
            <a:r>
              <a:rPr lang="fr-FR" dirty="0" smtClean="0">
                <a:solidFill>
                  <a:srgbClr val="000000"/>
                </a:solidFill>
              </a:rPr>
              <a:t>tout en évitant </a:t>
            </a:r>
            <a:r>
              <a:rPr lang="fr-FR" dirty="0">
                <a:solidFill>
                  <a:srgbClr val="000000"/>
                </a:solidFill>
              </a:rPr>
              <a:t>leurs impacts négatifs sur les droits et les libertés des individus. </a:t>
            </a:r>
          </a:p>
          <a:p>
            <a:pPr algn="just"/>
            <a:r>
              <a:rPr lang="fr-FR" dirty="0">
                <a:solidFill>
                  <a:srgbClr val="000000"/>
                </a:solidFill>
              </a:rPr>
              <a:t>L</a:t>
            </a:r>
            <a:r>
              <a:rPr lang="fr-FR" dirty="0" smtClean="0">
                <a:solidFill>
                  <a:srgbClr val="000000"/>
                </a:solidFill>
              </a:rPr>
              <a:t>es </a:t>
            </a:r>
            <a:r>
              <a:rPr lang="fr-FR" dirty="0">
                <a:solidFill>
                  <a:srgbClr val="000000"/>
                </a:solidFill>
              </a:rPr>
              <a:t>principaux défis liés à la transparence algorithmique et à la responsabilité dans le système </a:t>
            </a:r>
            <a:r>
              <a:rPr lang="fr-FR" dirty="0" smtClean="0">
                <a:solidFill>
                  <a:srgbClr val="000000"/>
                </a:solidFill>
              </a:rPr>
              <a:t>judiciaire.</a:t>
            </a:r>
            <a:endParaRPr lang="fr-FR" dirty="0">
              <a:solidFill>
                <a:srgbClr val="000000"/>
              </a:solidFill>
            </a:endParaRPr>
          </a:p>
          <a:p>
            <a:pPr algn="just"/>
            <a:r>
              <a:rPr lang="fr-FR" dirty="0">
                <a:solidFill>
                  <a:srgbClr val="000000"/>
                </a:solidFill>
              </a:rPr>
              <a:t>Identifier les risques liés aux biais et la discrimination par l’usage des IA par les tiers et surtout les enjeux </a:t>
            </a:r>
            <a:r>
              <a:rPr lang="fr-FR" dirty="0" smtClean="0">
                <a:solidFill>
                  <a:srgbClr val="000000"/>
                </a:solidFill>
              </a:rPr>
              <a:t>éthiques</a:t>
            </a:r>
            <a:r>
              <a:rPr lang="fr-FR" dirty="0">
                <a:solidFill>
                  <a:srgbClr val="000000"/>
                </a:solidFill>
              </a:rPr>
              <a:t>, liées notamment à l'identification biométrique, à la technologie de reconnaissance faciale et aux </a:t>
            </a:r>
            <a:r>
              <a:rPr lang="fr-FR" dirty="0" err="1">
                <a:solidFill>
                  <a:srgbClr val="000000"/>
                </a:solidFill>
              </a:rPr>
              <a:t>deep</a:t>
            </a:r>
            <a:r>
              <a:rPr lang="fr-FR" dirty="0">
                <a:solidFill>
                  <a:srgbClr val="000000"/>
                </a:solidFill>
              </a:rPr>
              <a:t> </a:t>
            </a:r>
            <a:r>
              <a:rPr lang="fr-FR" dirty="0" err="1">
                <a:solidFill>
                  <a:srgbClr val="000000"/>
                </a:solidFill>
              </a:rPr>
              <a:t>fake</a:t>
            </a:r>
            <a:r>
              <a:rPr lang="fr-FR" dirty="0">
                <a:solidFill>
                  <a:srgbClr val="000000"/>
                </a:solidFill>
              </a:rPr>
              <a:t>.</a:t>
            </a:r>
          </a:p>
          <a:p>
            <a:pPr algn="just"/>
            <a:r>
              <a:rPr lang="fr-FR" b="1" u="sng" dirty="0"/>
              <a:t>Question: </a:t>
            </a:r>
            <a:r>
              <a:rPr lang="fr-FR" dirty="0">
                <a:solidFill>
                  <a:srgbClr val="FF0000"/>
                </a:solidFill>
              </a:rPr>
              <a:t>Quelles devraient-être les limites </a:t>
            </a:r>
            <a:r>
              <a:rPr lang="fr-FR" dirty="0" smtClean="0">
                <a:solidFill>
                  <a:srgbClr val="FF0000"/>
                </a:solidFill>
              </a:rPr>
              <a:t>de </a:t>
            </a:r>
            <a:r>
              <a:rPr lang="fr-FR" dirty="0">
                <a:solidFill>
                  <a:srgbClr val="FF0000"/>
                </a:solidFill>
              </a:rPr>
              <a:t>l’IA par </a:t>
            </a:r>
            <a:r>
              <a:rPr lang="fr-FR" dirty="0" smtClean="0">
                <a:solidFill>
                  <a:srgbClr val="FF0000"/>
                </a:solidFill>
              </a:rPr>
              <a:t>rapport </a:t>
            </a:r>
            <a:r>
              <a:rPr lang="fr-FR" dirty="0">
                <a:solidFill>
                  <a:srgbClr val="FF0000"/>
                </a:solidFill>
              </a:rPr>
              <a:t>aux droits de </a:t>
            </a:r>
            <a:r>
              <a:rPr lang="fr-FR" dirty="0" smtClean="0">
                <a:solidFill>
                  <a:srgbClr val="FF0000"/>
                </a:solidFill>
              </a:rPr>
              <a:t>l’homme et l’exercice des libertés fondamentales?</a:t>
            </a:r>
            <a:endParaRPr lang="fr-FR" dirty="0">
              <a:solidFill>
                <a:srgbClr val="FF0000"/>
              </a:solidFill>
            </a:endParaRP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23077171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335D-9D25-724B-9F52-80AF92312B0B}"/>
              </a:ext>
            </a:extLst>
          </p:cNvPr>
          <p:cNvSpPr>
            <a:spLocks noGrp="1"/>
          </p:cNvSpPr>
          <p:nvPr>
            <p:ph type="title"/>
          </p:nvPr>
        </p:nvSpPr>
        <p:spPr/>
        <p:txBody>
          <a:bodyPr>
            <a:normAutofit fontScale="90000"/>
          </a:bodyPr>
          <a:lstStyle/>
          <a:p>
            <a:r>
              <a:rPr lang="fr-FR" b="1" dirty="0">
                <a:solidFill>
                  <a:srgbClr val="FF0000"/>
                </a:solidFill>
              </a:rPr>
              <a:t/>
            </a:r>
            <a:br>
              <a:rPr lang="fr-FR" b="1" dirty="0">
                <a:solidFill>
                  <a:srgbClr val="FF0000"/>
                </a:solidFill>
              </a:rPr>
            </a:br>
            <a:r>
              <a:rPr lang="fr-FR" b="1" dirty="0">
                <a:solidFill>
                  <a:srgbClr val="FF0000"/>
                </a:solidFill>
              </a:rPr>
              <a:t>Exemples de biais et mésusage d’IA dans le judiciaire</a:t>
            </a:r>
            <a:br>
              <a:rPr lang="fr-FR" b="1" dirty="0">
                <a:solidFill>
                  <a:srgbClr val="FF0000"/>
                </a:solidFill>
              </a:rPr>
            </a:br>
            <a:endParaRPr lang="en-SG" dirty="0">
              <a:solidFill>
                <a:srgbClr val="FF0000"/>
              </a:solidFill>
            </a:endParaRPr>
          </a:p>
        </p:txBody>
      </p:sp>
      <p:sp>
        <p:nvSpPr>
          <p:cNvPr id="3" name="Content Placeholder 2">
            <a:extLst>
              <a:ext uri="{FF2B5EF4-FFF2-40B4-BE49-F238E27FC236}">
                <a16:creationId xmlns:a16="http://schemas.microsoft.com/office/drawing/2014/main" id="{C6B77B5B-8C9E-6654-10DC-707DFA41148A}"/>
              </a:ext>
            </a:extLst>
          </p:cNvPr>
          <p:cNvSpPr>
            <a:spLocks noGrp="1"/>
          </p:cNvSpPr>
          <p:nvPr>
            <p:ph idx="1"/>
          </p:nvPr>
        </p:nvSpPr>
        <p:spPr/>
        <p:txBody>
          <a:bodyPr vert="horz" lIns="91440" tIns="45720" rIns="91440" bIns="45720" rtlCol="0" anchor="t">
            <a:normAutofit fontScale="47500" lnSpcReduction="20000"/>
          </a:body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sz="4000" b="1" dirty="0">
                <a:solidFill>
                  <a:srgbClr val="000000"/>
                </a:solidFill>
              </a:rPr>
              <a:t>Exemple 1 : </a:t>
            </a:r>
            <a:r>
              <a:rPr kumimoji="0" lang="fr-FR" sz="4000" b="1" i="0" u="none" strike="noStrike" kern="1200" cap="none" spc="0" normalizeH="0" baseline="0" noProof="0" dirty="0">
                <a:ln>
                  <a:noFill/>
                </a:ln>
                <a:solidFill>
                  <a:srgbClr val="000000"/>
                </a:solidFill>
                <a:effectLst/>
                <a:uLnTx/>
                <a:uFillTx/>
                <a:ea typeface="+mn-ea"/>
                <a:cs typeface="+mn-cs"/>
              </a:rPr>
              <a:t>(</a:t>
            </a:r>
            <a:r>
              <a:rPr lang="fr-FR" sz="4000" b="1" dirty="0"/>
              <a:t>US) COMPAS system (</a:t>
            </a:r>
            <a:r>
              <a:rPr lang="fr-FR" sz="4000" b="1" dirty="0" err="1"/>
              <a:t>Correctional</a:t>
            </a:r>
            <a:r>
              <a:rPr lang="fr-FR" sz="4000" b="1" dirty="0"/>
              <a:t> </a:t>
            </a:r>
            <a:r>
              <a:rPr lang="fr-FR" sz="4000" b="1" dirty="0" err="1"/>
              <a:t>Offender</a:t>
            </a:r>
            <a:r>
              <a:rPr lang="fr-FR" sz="4000" b="1" dirty="0"/>
              <a:t> Management Profiling for Alternative Sanctions)</a:t>
            </a:r>
          </a:p>
          <a:p>
            <a:pPr marL="914400" lvl="2" indent="0" algn="just">
              <a:buClr>
                <a:schemeClr val="bg2">
                  <a:lumMod val="60000"/>
                  <a:lumOff val="40000"/>
                </a:schemeClr>
              </a:buClr>
              <a:buNone/>
            </a:pPr>
            <a:r>
              <a:rPr lang="fr-FR" sz="4400" dirty="0"/>
              <a:t>-Approche probabiliste du risque de récidive</a:t>
            </a:r>
          </a:p>
          <a:p>
            <a:pPr marL="914400" lvl="2" indent="0" algn="just">
              <a:buClr>
                <a:schemeClr val="bg2">
                  <a:lumMod val="60000"/>
                  <a:lumOff val="40000"/>
                </a:schemeClr>
              </a:buClr>
              <a:buNone/>
            </a:pPr>
            <a:r>
              <a:rPr lang="fr-FR" sz="4400" dirty="0"/>
              <a:t>-Critères : âge, âge de la première arrestation, historique d’actes violents, niveau d’éducation, historique de non comparution. Conçus comme des programmes « d’aide à la décision » pour les juges, lorsqu’ils doivent décider d’une mise en liberté sous caution ou d’une condamnation, ces programmes notent le plus souvent les prévenus sur une échelle de un à dix, dix représentant un risque exceptionnellement fort de récidive.</a:t>
            </a:r>
          </a:p>
          <a:p>
            <a:pPr marL="914400" lvl="2" indent="0" algn="just">
              <a:buClr>
                <a:schemeClr val="bg2">
                  <a:lumMod val="60000"/>
                  <a:lumOff val="40000"/>
                </a:schemeClr>
              </a:buClr>
              <a:buNone/>
            </a:pPr>
            <a:r>
              <a:rPr lang="fr-FR" sz="4400" dirty="0"/>
              <a:t>-Boites </a:t>
            </a:r>
            <a:r>
              <a:rPr lang="fr-FR" sz="4400" dirty="0" smtClean="0"/>
              <a:t>noires et biais</a:t>
            </a:r>
            <a:endParaRPr lang="fr-FR" sz="4400" dirty="0"/>
          </a:p>
          <a:p>
            <a:pPr marL="914400" lvl="2" indent="0" algn="just">
              <a:buClr>
                <a:schemeClr val="bg2">
                  <a:lumMod val="60000"/>
                  <a:lumOff val="40000"/>
                </a:schemeClr>
              </a:buClr>
              <a:buNone/>
            </a:pPr>
            <a:r>
              <a:rPr lang="fr-FR" sz="4400" dirty="0"/>
              <a:t>-Rapport de </a:t>
            </a:r>
            <a:r>
              <a:rPr lang="fr-FR" sz="4400" dirty="0" err="1" smtClean="0"/>
              <a:t>ProPublica</a:t>
            </a:r>
            <a:r>
              <a:rPr lang="fr-FR" sz="4400" dirty="0" smtClean="0"/>
              <a:t> de 2016 </a:t>
            </a:r>
            <a:r>
              <a:rPr lang="fr-FR" sz="4400" dirty="0"/>
              <a:t>contre COMPAS / système </a:t>
            </a:r>
            <a:r>
              <a:rPr lang="fr-FR" sz="4400" dirty="0" smtClean="0"/>
              <a:t>dysfonctionnel</a:t>
            </a:r>
            <a:r>
              <a:rPr lang="fr-FR" sz="4400" dirty="0"/>
              <a:t>. </a:t>
            </a:r>
            <a:r>
              <a:rPr lang="fr-FR" sz="4400" dirty="0" smtClean="0"/>
              <a:t>Par exemple le </a:t>
            </a:r>
            <a:r>
              <a:rPr lang="fr-FR" sz="4400" dirty="0"/>
              <a:t>logiciel surpondère systématiquement le risque de récidive pour les Afro-Américains, qui se voient deux fois plus souvent que les Blancs attribuer un risque de récidive moyen ou important, notent les auteurs de l’étude. Surtout, le programme échoue dans les deux cas : il surévalue largement le risque de récidive des Noirs et sous-estime ce risque pour les Blancs, montre l’analyse des condamnations ayant eu lieu par la suite.</a:t>
            </a:r>
            <a:endParaRPr lang="fr-FR" sz="4400" dirty="0" smtClean="0"/>
          </a:p>
          <a:p>
            <a:pPr marL="914400" lvl="2" indent="0" algn="just">
              <a:buClr>
                <a:schemeClr val="bg2">
                  <a:lumMod val="60000"/>
                  <a:lumOff val="40000"/>
                </a:schemeClr>
              </a:buClr>
              <a:buNone/>
            </a:pPr>
            <a:endParaRPr lang="fr-FR" sz="4400" dirty="0"/>
          </a:p>
          <a:p>
            <a:pPr marL="914400" lvl="2" indent="0" algn="just">
              <a:buClr>
                <a:schemeClr val="bg2">
                  <a:lumMod val="60000"/>
                  <a:lumOff val="40000"/>
                </a:schemeClr>
              </a:buClr>
              <a:buNone/>
            </a:pPr>
            <a:endParaRPr lang="fr-FR" sz="4400" dirty="0"/>
          </a:p>
          <a:p>
            <a:pPr marL="457200" lvl="1" indent="0" algn="just">
              <a:buClr>
                <a:schemeClr val="bg2">
                  <a:lumMod val="60000"/>
                  <a:lumOff val="40000"/>
                </a:schemeClr>
              </a:buClr>
              <a:buNone/>
            </a:pPr>
            <a:endParaRPr lang="fr-FR" sz="4400" b="1" dirty="0">
              <a:latin typeface="+mj-lt"/>
            </a:endParaRP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24663525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335D-9D25-724B-9F52-80AF92312B0B}"/>
              </a:ext>
            </a:extLst>
          </p:cNvPr>
          <p:cNvSpPr>
            <a:spLocks noGrp="1"/>
          </p:cNvSpPr>
          <p:nvPr>
            <p:ph type="title"/>
          </p:nvPr>
        </p:nvSpPr>
        <p:spPr/>
        <p:txBody>
          <a:bodyPr>
            <a:normAutofit fontScale="90000"/>
          </a:bodyPr>
          <a:lstStyle/>
          <a:p>
            <a:pPr algn="just"/>
            <a:r>
              <a:rPr lang="fr-FR" b="1" dirty="0">
                <a:solidFill>
                  <a:srgbClr val="FF0000"/>
                </a:solidFill>
              </a:rPr>
              <a:t/>
            </a:r>
            <a:br>
              <a:rPr lang="fr-FR" b="1" dirty="0">
                <a:solidFill>
                  <a:srgbClr val="FF0000"/>
                </a:solidFill>
              </a:rPr>
            </a:br>
            <a:r>
              <a:rPr lang="fr-FR" b="1" dirty="0">
                <a:solidFill>
                  <a:srgbClr val="FF0000"/>
                </a:solidFill>
              </a:rPr>
              <a:t>Exemples de biais et mésusage d’IA dans le judiciaire</a:t>
            </a:r>
            <a:br>
              <a:rPr lang="fr-FR" b="1" dirty="0">
                <a:solidFill>
                  <a:srgbClr val="FF0000"/>
                </a:solidFill>
              </a:rPr>
            </a:br>
            <a:endParaRPr lang="en-SG" b="1" dirty="0">
              <a:solidFill>
                <a:srgbClr val="FF0000"/>
              </a:solidFill>
            </a:endParaRPr>
          </a:p>
        </p:txBody>
      </p:sp>
      <p:sp>
        <p:nvSpPr>
          <p:cNvPr id="3" name="Content Placeholder 2">
            <a:extLst>
              <a:ext uri="{FF2B5EF4-FFF2-40B4-BE49-F238E27FC236}">
                <a16:creationId xmlns:a16="http://schemas.microsoft.com/office/drawing/2014/main" id="{C6B77B5B-8C9E-6654-10DC-707DFA41148A}"/>
              </a:ext>
            </a:extLst>
          </p:cNvPr>
          <p:cNvSpPr>
            <a:spLocks noGrp="1"/>
          </p:cNvSpPr>
          <p:nvPr>
            <p:ph idx="1"/>
          </p:nvPr>
        </p:nvSpPr>
        <p:spPr/>
        <p:txBody>
          <a:bodyPr vert="horz" lIns="91440" tIns="45720" rIns="91440" bIns="45720" rtlCol="0" anchor="t">
            <a:normAutofit fontScale="47500" lnSpcReduction="20000"/>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sz="7200" b="1" dirty="0">
                <a:solidFill>
                  <a:srgbClr val="000000"/>
                </a:solidFill>
              </a:rPr>
              <a:t>Exemple 2 : Usage de Chat GPT par un juge colombien</a:t>
            </a:r>
          </a:p>
          <a:p>
            <a:pPr marL="914400" lvl="2" indent="0" algn="just">
              <a:buClr>
                <a:schemeClr val="bg2">
                  <a:lumMod val="60000"/>
                  <a:lumOff val="40000"/>
                </a:schemeClr>
              </a:buClr>
              <a:buNone/>
            </a:pPr>
            <a:r>
              <a:rPr lang="fr-FR" sz="5100" dirty="0"/>
              <a:t>- Question posée par le juge à Chat GPT : “Un mineur autiste est-il exonéré du paiement des frais pour ses thérapies ?” “La jurisprudence de la Cour constitutionnelle a-t-elle rendu des décisions favorables dans des cas similaires ?” </a:t>
            </a:r>
          </a:p>
          <a:p>
            <a:pPr marL="914400" lvl="2" indent="0" algn="just">
              <a:buClr>
                <a:schemeClr val="bg2">
                  <a:lumMod val="60000"/>
                  <a:lumOff val="40000"/>
                </a:schemeClr>
              </a:buClr>
              <a:buNone/>
            </a:pPr>
            <a:endParaRPr lang="fr-FR" sz="5100" dirty="0"/>
          </a:p>
          <a:p>
            <a:pPr marL="914400" lvl="2" indent="0" algn="just">
              <a:buClr>
                <a:schemeClr val="bg2">
                  <a:lumMod val="60000"/>
                  <a:lumOff val="40000"/>
                </a:schemeClr>
              </a:buClr>
              <a:buNone/>
            </a:pPr>
            <a:r>
              <a:rPr lang="fr-FR" sz="5100" dirty="0"/>
              <a:t>- Mésusage de Chat GPT comme outil d’aide à la rédaction de décision de justice</a:t>
            </a:r>
          </a:p>
          <a:p>
            <a:pPr marL="914400" lvl="2" indent="0" algn="just">
              <a:buClr>
                <a:schemeClr val="bg2">
                  <a:lumMod val="60000"/>
                  <a:lumOff val="40000"/>
                </a:schemeClr>
              </a:buClr>
              <a:buNone/>
            </a:pPr>
            <a:endParaRPr lang="fr-FR" sz="5100" dirty="0"/>
          </a:p>
          <a:p>
            <a:pPr marL="914400" lvl="2" indent="0" algn="just">
              <a:buClr>
                <a:schemeClr val="bg2">
                  <a:lumMod val="60000"/>
                  <a:lumOff val="40000"/>
                </a:schemeClr>
              </a:buClr>
              <a:buNone/>
            </a:pPr>
            <a:r>
              <a:rPr lang="fr-FR" sz="5100" dirty="0"/>
              <a:t>- Fonction essentielle de Chat GPT : créer des « réponses » probables ayant apparemment cohérente </a:t>
            </a:r>
          </a:p>
          <a:p>
            <a:pPr marL="914400" lvl="2" indent="0" algn="just">
              <a:buClr>
                <a:schemeClr val="bg2">
                  <a:lumMod val="60000"/>
                  <a:lumOff val="40000"/>
                </a:schemeClr>
              </a:buClr>
              <a:buNone/>
            </a:pPr>
            <a:r>
              <a:rPr lang="fr-FR" sz="5100" dirty="0"/>
              <a:t>-&gt; entraînement fondé sur du plagiat (base de donnée de contenus protégés…)</a:t>
            </a:r>
          </a:p>
          <a:p>
            <a:pPr marL="914400" lvl="2" indent="0" algn="just">
              <a:buClr>
                <a:schemeClr val="bg2">
                  <a:lumMod val="60000"/>
                  <a:lumOff val="40000"/>
                </a:schemeClr>
              </a:buClr>
              <a:buNone/>
            </a:pPr>
            <a:r>
              <a:rPr lang="fr-FR" sz="5100" dirty="0"/>
              <a:t>-&gt; sortie structurée autour d’un simulacre (ex: fausses citations d’auteurs…)</a:t>
            </a:r>
          </a:p>
          <a:p>
            <a:pPr marL="457200" lvl="1" indent="0" algn="just">
              <a:buClr>
                <a:schemeClr val="bg2">
                  <a:lumMod val="60000"/>
                  <a:lumOff val="40000"/>
                </a:schemeClr>
              </a:buClr>
              <a:buNone/>
            </a:pPr>
            <a:endParaRPr lang="fr-FR" sz="4000" b="1" dirty="0">
              <a:latin typeface="+mj-lt"/>
            </a:endParaRP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25874927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03897168-A5D9-B5A3-5297-2F733B8482F4}"/>
              </a:ext>
            </a:extLst>
          </p:cNvPr>
          <p:cNvPicPr>
            <a:picLocks noChangeAspect="1"/>
          </p:cNvPicPr>
          <p:nvPr/>
        </p:nvPicPr>
        <p:blipFill>
          <a:blip r:embed="rId2"/>
          <a:stretch>
            <a:fillRect/>
          </a:stretch>
        </p:blipFill>
        <p:spPr>
          <a:xfrm>
            <a:off x="3169187" y="738833"/>
            <a:ext cx="6229204" cy="5717215"/>
          </a:xfrm>
          <a:prstGeom prst="rect">
            <a:avLst/>
          </a:prstGeom>
        </p:spPr>
      </p:pic>
      <p:pic>
        <p:nvPicPr>
          <p:cNvPr id="7" name="Image 6">
            <a:extLst>
              <a:ext uri="{FF2B5EF4-FFF2-40B4-BE49-F238E27FC236}">
                <a16:creationId xmlns:a16="http://schemas.microsoft.com/office/drawing/2014/main" id="{1C32577D-24E6-E3CB-34B4-9D5B637B9352}"/>
              </a:ext>
            </a:extLst>
          </p:cNvPr>
          <p:cNvPicPr>
            <a:picLocks noChangeAspect="1"/>
          </p:cNvPicPr>
          <p:nvPr/>
        </p:nvPicPr>
        <p:blipFill>
          <a:blip r:embed="rId3"/>
          <a:stretch>
            <a:fillRect/>
          </a:stretch>
        </p:blipFill>
        <p:spPr>
          <a:xfrm>
            <a:off x="9398391" y="5834711"/>
            <a:ext cx="1987924" cy="568912"/>
          </a:xfrm>
          <a:prstGeom prst="rect">
            <a:avLst/>
          </a:prstGeom>
        </p:spPr>
      </p:pic>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4"/>
          <a:stretch>
            <a:fillRect/>
          </a:stretch>
        </p:blipFill>
        <p:spPr>
          <a:xfrm>
            <a:off x="67733" y="98375"/>
            <a:ext cx="1219404" cy="263181"/>
          </a:xfrm>
          <a:prstGeom prst="rect">
            <a:avLst/>
          </a:prstGeom>
        </p:spPr>
      </p:pic>
    </p:spTree>
    <p:extLst>
      <p:ext uri="{BB962C8B-B14F-4D97-AF65-F5344CB8AC3E}">
        <p14:creationId xmlns:p14="http://schemas.microsoft.com/office/powerpoint/2010/main" val="33988085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950BD-6E46-2170-F9DB-5397200C86E5}"/>
              </a:ext>
            </a:extLst>
          </p:cNvPr>
          <p:cNvSpPr>
            <a:spLocks noGrp="1"/>
          </p:cNvSpPr>
          <p:nvPr>
            <p:ph type="title"/>
          </p:nvPr>
        </p:nvSpPr>
        <p:spPr/>
        <p:txBody>
          <a:bodyPr/>
          <a:lstStyle/>
          <a:p>
            <a:r>
              <a:rPr lang="en-US" b="1" dirty="0">
                <a:solidFill>
                  <a:srgbClr val="FF0000"/>
                </a:solidFill>
                <a:latin typeface="Calibri"/>
                <a:cs typeface="Calibri"/>
              </a:rPr>
              <a:t>Le principe de Transparence et IA responsable</a:t>
            </a:r>
            <a:endParaRPr lang="en-GB" b="1" dirty="0">
              <a:solidFill>
                <a:srgbClr val="FF0000"/>
              </a:solidFill>
            </a:endParaRPr>
          </a:p>
        </p:txBody>
      </p:sp>
      <p:pic>
        <p:nvPicPr>
          <p:cNvPr id="3" name="Image 2">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40375707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335D-9D25-724B-9F52-80AF92312B0B}"/>
              </a:ext>
            </a:extLst>
          </p:cNvPr>
          <p:cNvSpPr>
            <a:spLocks noGrp="1"/>
          </p:cNvSpPr>
          <p:nvPr>
            <p:ph type="title"/>
          </p:nvPr>
        </p:nvSpPr>
        <p:spPr/>
        <p:txBody>
          <a:bodyPr/>
          <a:lstStyle/>
          <a:p>
            <a:r>
              <a:rPr lang="en-US" b="1" dirty="0">
                <a:solidFill>
                  <a:srgbClr val="FF0000"/>
                </a:solidFill>
                <a:latin typeface="Calibri"/>
                <a:cs typeface="Calibri"/>
              </a:rPr>
              <a:t>Transparence et IA responsable</a:t>
            </a:r>
            <a:endParaRPr lang="en-SG" b="1" dirty="0">
              <a:solidFill>
                <a:srgbClr val="FF0000"/>
              </a:solidFill>
            </a:endParaRPr>
          </a:p>
        </p:txBody>
      </p:sp>
      <p:sp>
        <p:nvSpPr>
          <p:cNvPr id="3" name="Content Placeholder 2">
            <a:extLst>
              <a:ext uri="{FF2B5EF4-FFF2-40B4-BE49-F238E27FC236}">
                <a16:creationId xmlns:a16="http://schemas.microsoft.com/office/drawing/2014/main" id="{C6B77B5B-8C9E-6654-10DC-707DFA41148A}"/>
              </a:ext>
            </a:extLst>
          </p:cNvPr>
          <p:cNvSpPr>
            <a:spLocks noGrp="1"/>
          </p:cNvSpPr>
          <p:nvPr>
            <p:ph idx="1"/>
          </p:nvPr>
        </p:nvSpPr>
        <p:spPr/>
        <p:txBody>
          <a:bodyPr vert="horz" lIns="91440" tIns="45720" rIns="91440" bIns="45720" rtlCol="0" anchor="t">
            <a:normAutofit fontScale="40000" lnSpcReduction="20000"/>
          </a:body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sz="7200" b="1" dirty="0">
                <a:solidFill>
                  <a:srgbClr val="000000"/>
                </a:solidFill>
              </a:rPr>
              <a:t>IA transparente et explicable </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sz="7200" b="1" dirty="0">
                <a:solidFill>
                  <a:srgbClr val="000000"/>
                </a:solidFill>
              </a:rPr>
              <a:t>Recherche de normes d’explicabilité notamment dans le secteur public</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sz="7200" b="1" dirty="0">
                <a:solidFill>
                  <a:srgbClr val="000000"/>
                </a:solidFill>
              </a:rPr>
              <a:t>Initiatives publiques en matière de transparence : </a:t>
            </a:r>
          </a:p>
          <a:p>
            <a:pPr lvl="1" algn="just">
              <a:spcBef>
                <a:spcPts val="1000"/>
              </a:spcBef>
              <a:defRPr/>
            </a:pPr>
            <a:r>
              <a:rPr lang="en-US" sz="6800" dirty="0">
                <a:solidFill>
                  <a:srgbClr val="000000"/>
                </a:solidFill>
              </a:rPr>
              <a:t>UK Central Digital and Data Office and Centre for Data Ethics and Innovation (CDEI) a </a:t>
            </a:r>
            <a:r>
              <a:rPr lang="en-US" sz="6800" dirty="0" err="1">
                <a:solidFill>
                  <a:srgbClr val="000000"/>
                </a:solidFill>
              </a:rPr>
              <a:t>publié</a:t>
            </a:r>
            <a:r>
              <a:rPr lang="en-US" sz="6800" dirty="0">
                <a:solidFill>
                  <a:srgbClr val="000000"/>
                </a:solidFill>
              </a:rPr>
              <a:t> des </a:t>
            </a:r>
            <a:r>
              <a:rPr lang="en-US" sz="6800" dirty="0" err="1">
                <a:solidFill>
                  <a:srgbClr val="000000"/>
                </a:solidFill>
              </a:rPr>
              <a:t>lignes</a:t>
            </a:r>
            <a:r>
              <a:rPr lang="en-US" sz="6800" dirty="0">
                <a:solidFill>
                  <a:srgbClr val="000000"/>
                </a:solidFill>
              </a:rPr>
              <a:t> directrices pour la transparence des algorithms (2021)</a:t>
            </a:r>
          </a:p>
          <a:p>
            <a:pPr lvl="1" algn="just">
              <a:spcBef>
                <a:spcPts val="1000"/>
              </a:spcBef>
              <a:defRPr/>
            </a:pPr>
            <a:r>
              <a:rPr lang="en-US" sz="6800" dirty="0">
                <a:solidFill>
                  <a:srgbClr val="000000"/>
                </a:solidFill>
              </a:rPr>
              <a:t>En France </a:t>
            </a:r>
            <a:r>
              <a:rPr lang="en-US" sz="6800" dirty="0" err="1">
                <a:solidFill>
                  <a:srgbClr val="000000"/>
                </a:solidFill>
              </a:rPr>
              <a:t>Etalab</a:t>
            </a:r>
            <a:r>
              <a:rPr lang="en-US" sz="6800" dirty="0">
                <a:solidFill>
                  <a:srgbClr val="000000"/>
                </a:solidFill>
              </a:rPr>
              <a:t> </a:t>
            </a:r>
            <a:r>
              <a:rPr lang="en-US" sz="6800" dirty="0" err="1">
                <a:solidFill>
                  <a:srgbClr val="000000"/>
                </a:solidFill>
              </a:rPr>
              <a:t>accompagne</a:t>
            </a:r>
            <a:r>
              <a:rPr lang="en-US" sz="6800" dirty="0">
                <a:solidFill>
                  <a:srgbClr val="000000"/>
                </a:solidFill>
              </a:rPr>
              <a:t> le </a:t>
            </a:r>
            <a:r>
              <a:rPr lang="en-US" sz="6800" dirty="0" err="1">
                <a:solidFill>
                  <a:srgbClr val="000000"/>
                </a:solidFill>
              </a:rPr>
              <a:t>secteur</a:t>
            </a:r>
            <a:r>
              <a:rPr lang="en-US" sz="6800" dirty="0">
                <a:solidFill>
                  <a:srgbClr val="000000"/>
                </a:solidFill>
              </a:rPr>
              <a:t> public en matière de transparence des algorithms </a:t>
            </a:r>
          </a:p>
          <a:p>
            <a:pPr lvl="1" algn="just">
              <a:spcBef>
                <a:spcPts val="1000"/>
              </a:spcBef>
              <a:defRPr/>
            </a:pPr>
            <a:r>
              <a:rPr lang="en-US" sz="6800" dirty="0">
                <a:solidFill>
                  <a:srgbClr val="000000"/>
                </a:solidFill>
              </a:rPr>
              <a:t>Au Chili, </a:t>
            </a:r>
            <a:r>
              <a:rPr lang="en-US" sz="6800" dirty="0" err="1">
                <a:solidFill>
                  <a:srgbClr val="000000"/>
                </a:solidFill>
              </a:rPr>
              <a:t>GobLab</a:t>
            </a:r>
            <a:r>
              <a:rPr lang="en-US" sz="6800" dirty="0">
                <a:solidFill>
                  <a:srgbClr val="000000"/>
                </a:solidFill>
              </a:rPr>
              <a:t> </a:t>
            </a:r>
            <a:r>
              <a:rPr lang="en-US" sz="6800" dirty="0" err="1">
                <a:solidFill>
                  <a:srgbClr val="000000"/>
                </a:solidFill>
              </a:rPr>
              <a:t>étudie</a:t>
            </a:r>
            <a:r>
              <a:rPr lang="en-US" sz="6800" dirty="0">
                <a:solidFill>
                  <a:srgbClr val="000000"/>
                </a:solidFill>
              </a:rPr>
              <a:t> les initiatives du </a:t>
            </a:r>
            <a:r>
              <a:rPr lang="en-US" sz="6800" dirty="0" err="1">
                <a:solidFill>
                  <a:srgbClr val="000000"/>
                </a:solidFill>
              </a:rPr>
              <a:t>gouvernement</a:t>
            </a:r>
            <a:r>
              <a:rPr lang="en-US" sz="6800" dirty="0">
                <a:solidFill>
                  <a:srgbClr val="000000"/>
                </a:solidFill>
              </a:rPr>
              <a:t> en matière d’IA sous </a:t>
            </a:r>
            <a:r>
              <a:rPr lang="en-US" sz="6800" dirty="0" err="1">
                <a:solidFill>
                  <a:srgbClr val="000000"/>
                </a:solidFill>
              </a:rPr>
              <a:t>l’angle</a:t>
            </a:r>
            <a:r>
              <a:rPr lang="en-US" sz="6800" dirty="0">
                <a:solidFill>
                  <a:srgbClr val="000000"/>
                </a:solidFill>
              </a:rPr>
              <a:t> de la transparence</a:t>
            </a:r>
            <a:endParaRPr lang="fr-FR" sz="5100" dirty="0"/>
          </a:p>
          <a:p>
            <a:pPr marL="914400" lvl="2" indent="0" algn="just">
              <a:buClr>
                <a:schemeClr val="bg2">
                  <a:lumMod val="60000"/>
                  <a:lumOff val="40000"/>
                </a:schemeClr>
              </a:buClr>
              <a:buNone/>
            </a:pPr>
            <a:endParaRPr lang="fr-FR" sz="5100" dirty="0"/>
          </a:p>
          <a:p>
            <a:pPr marL="457200" lvl="1" indent="0" algn="just">
              <a:buClr>
                <a:schemeClr val="bg2">
                  <a:lumMod val="60000"/>
                  <a:lumOff val="40000"/>
                </a:schemeClr>
              </a:buClr>
              <a:buNone/>
            </a:pPr>
            <a:endParaRPr lang="fr-FR" sz="4000" b="1" dirty="0">
              <a:latin typeface="+mj-lt"/>
            </a:endParaRP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33271387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335D-9D25-724B-9F52-80AF92312B0B}"/>
              </a:ext>
            </a:extLst>
          </p:cNvPr>
          <p:cNvSpPr>
            <a:spLocks noGrp="1"/>
          </p:cNvSpPr>
          <p:nvPr>
            <p:ph type="title"/>
          </p:nvPr>
        </p:nvSpPr>
        <p:spPr/>
        <p:txBody>
          <a:bodyPr/>
          <a:lstStyle/>
          <a:p>
            <a:r>
              <a:rPr lang="en-US" b="1" dirty="0">
                <a:solidFill>
                  <a:srgbClr val="FF0000"/>
                </a:solidFill>
                <a:latin typeface="Calibri"/>
                <a:cs typeface="Calibri"/>
              </a:rPr>
              <a:t>La Transparence et IA responsible: pas de </a:t>
            </a:r>
            <a:r>
              <a:rPr lang="en-US" b="1" dirty="0" err="1">
                <a:solidFill>
                  <a:srgbClr val="FF0000"/>
                </a:solidFill>
                <a:latin typeface="Calibri"/>
                <a:cs typeface="Calibri"/>
              </a:rPr>
              <a:t>boite</a:t>
            </a:r>
            <a:r>
              <a:rPr lang="en-US" b="1" dirty="0">
                <a:solidFill>
                  <a:srgbClr val="FF0000"/>
                </a:solidFill>
                <a:latin typeface="Calibri"/>
                <a:cs typeface="Calibri"/>
              </a:rPr>
              <a:t> noire</a:t>
            </a:r>
            <a:endParaRPr lang="en-SG" b="1" dirty="0">
              <a:solidFill>
                <a:srgbClr val="FF0000"/>
              </a:solidFill>
            </a:endParaRPr>
          </a:p>
        </p:txBody>
      </p:sp>
      <p:sp>
        <p:nvSpPr>
          <p:cNvPr id="3" name="Content Placeholder 2">
            <a:extLst>
              <a:ext uri="{FF2B5EF4-FFF2-40B4-BE49-F238E27FC236}">
                <a16:creationId xmlns:a16="http://schemas.microsoft.com/office/drawing/2014/main" id="{C6B77B5B-8C9E-6654-10DC-707DFA41148A}"/>
              </a:ext>
            </a:extLst>
          </p:cNvPr>
          <p:cNvSpPr>
            <a:spLocks noGrp="1"/>
          </p:cNvSpPr>
          <p:nvPr>
            <p:ph idx="1"/>
          </p:nvPr>
        </p:nvSpPr>
        <p:spPr/>
        <p:txBody>
          <a:bodyPr vert="horz" lIns="91440" tIns="45720" rIns="91440" bIns="45720" rtlCol="0" anchor="t">
            <a:normAutofit fontScale="40000" lnSpcReduction="20000"/>
          </a:body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sz="7200" b="1" dirty="0">
                <a:solidFill>
                  <a:srgbClr val="000000"/>
                </a:solidFill>
              </a:rPr>
              <a:t>Responsabilité dès la conception (Accountability by Design)</a:t>
            </a:r>
          </a:p>
          <a:p>
            <a:pPr lvl="1" algn="just">
              <a:spcBef>
                <a:spcPts val="1000"/>
              </a:spcBef>
              <a:defRPr/>
            </a:pPr>
            <a:r>
              <a:rPr lang="en-US" sz="7200" dirty="0" smtClean="0">
                <a:solidFill>
                  <a:srgbClr val="000000"/>
                </a:solidFill>
              </a:rPr>
              <a:t>Détermination en </a:t>
            </a:r>
            <a:r>
              <a:rPr lang="en-US" sz="7200" dirty="0">
                <a:solidFill>
                  <a:srgbClr val="000000"/>
                </a:solidFill>
              </a:rPr>
              <a:t>amont des responsabilités des différentes entités ayant édité et mis en oeuvre un dispositif d’IA</a:t>
            </a:r>
          </a:p>
          <a:p>
            <a:pPr lvl="1" algn="just">
              <a:spcBef>
                <a:spcPts val="1000"/>
              </a:spcBef>
              <a:defRPr/>
            </a:pPr>
            <a:r>
              <a:rPr lang="fr-FR" sz="7200" dirty="0">
                <a:solidFill>
                  <a:srgbClr val="000000"/>
                </a:solidFill>
              </a:rPr>
              <a:t>Les acteurs de l’IA doivent être en capacité d’expliquer et justifier le mode de fonctionnement des IA qu’ils ont créé et doivent être tenus responsables en cas d’actions illégales.</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sz="7200" b="1" dirty="0">
                <a:solidFill>
                  <a:srgbClr val="000000"/>
                </a:solidFill>
              </a:rPr>
              <a:t>L’explicabilité est le corolaire de la responsabilité </a:t>
            </a:r>
            <a:r>
              <a:rPr lang="fr-FR" sz="7200" dirty="0">
                <a:solidFill>
                  <a:srgbClr val="000000"/>
                </a:solidFill>
              </a:rPr>
              <a:t>(pour son éventuelle exclusion)</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sz="7200" b="1" dirty="0">
                <a:solidFill>
                  <a:srgbClr val="000000"/>
                </a:solidFill>
              </a:rPr>
              <a:t>Les responsabilités respectives des différents acteurs impliqués </a:t>
            </a:r>
            <a:r>
              <a:rPr lang="fr-FR" sz="7200" dirty="0">
                <a:solidFill>
                  <a:srgbClr val="000000"/>
                </a:solidFill>
              </a:rPr>
              <a:t>ne sont pas évidentes et déterminer notamment au stade de l’implémentation</a:t>
            </a:r>
            <a:endParaRPr lang="fr-FR" sz="4000" dirty="0">
              <a:latin typeface="+mj-lt"/>
            </a:endParaRP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35310451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950BD-6E46-2170-F9DB-5397200C86E5}"/>
              </a:ext>
            </a:extLst>
          </p:cNvPr>
          <p:cNvSpPr>
            <a:spLocks noGrp="1"/>
          </p:cNvSpPr>
          <p:nvPr>
            <p:ph type="title"/>
          </p:nvPr>
        </p:nvSpPr>
        <p:spPr>
          <a:xfrm>
            <a:off x="820202" y="1500067"/>
            <a:ext cx="10515600" cy="2852737"/>
          </a:xfrm>
        </p:spPr>
        <p:txBody>
          <a:bodyPr>
            <a:normAutofit/>
          </a:bodyPr>
          <a:lstStyle/>
          <a:p>
            <a:pPr algn="just"/>
            <a:r>
              <a:rPr lang="en-US" dirty="0">
                <a:solidFill>
                  <a:srgbClr val="FF0000"/>
                </a:solidFill>
                <a:latin typeface="Calibri"/>
                <a:cs typeface="Calibri"/>
              </a:rPr>
              <a:t>Identification biométrique, reconnaissance faciale et deepfakes</a:t>
            </a:r>
            <a:endParaRPr lang="en-GB" dirty="0">
              <a:solidFill>
                <a:srgbClr val="FF0000"/>
              </a:solidFill>
            </a:endParaRPr>
          </a:p>
        </p:txBody>
      </p:sp>
      <p:pic>
        <p:nvPicPr>
          <p:cNvPr id="3" name="Image 2">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17274135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335D-9D25-724B-9F52-80AF92312B0B}"/>
              </a:ext>
            </a:extLst>
          </p:cNvPr>
          <p:cNvSpPr>
            <a:spLocks noGrp="1"/>
          </p:cNvSpPr>
          <p:nvPr>
            <p:ph type="title"/>
          </p:nvPr>
        </p:nvSpPr>
        <p:spPr>
          <a:xfrm>
            <a:off x="1211434" y="722201"/>
            <a:ext cx="10142366" cy="774619"/>
          </a:xfrm>
        </p:spPr>
        <p:txBody>
          <a:bodyPr>
            <a:normAutofit fontScale="90000"/>
          </a:bodyPr>
          <a:lstStyle/>
          <a:p>
            <a:r>
              <a:rPr lang="fr-FR" b="1" dirty="0" smtClean="0">
                <a:solidFill>
                  <a:srgbClr val="FF0000"/>
                </a:solidFill>
              </a:rPr>
              <a:t/>
            </a:r>
            <a:br>
              <a:rPr lang="fr-FR" b="1" dirty="0" smtClean="0">
                <a:solidFill>
                  <a:srgbClr val="FF0000"/>
                </a:solidFill>
              </a:rPr>
            </a:br>
            <a:r>
              <a:rPr lang="fr-FR" b="1" dirty="0" smtClean="0">
                <a:solidFill>
                  <a:srgbClr val="FF0000"/>
                </a:solidFill>
              </a:rPr>
              <a:t>L’Identification </a:t>
            </a:r>
            <a:r>
              <a:rPr lang="fr-FR" b="1" dirty="0">
                <a:solidFill>
                  <a:srgbClr val="FF0000"/>
                </a:solidFill>
              </a:rPr>
              <a:t>biométrique </a:t>
            </a:r>
            <a:br>
              <a:rPr lang="fr-FR" b="1" dirty="0">
                <a:solidFill>
                  <a:srgbClr val="FF0000"/>
                </a:solidFill>
              </a:rPr>
            </a:br>
            <a:endParaRPr lang="en-SG" dirty="0">
              <a:solidFill>
                <a:srgbClr val="FF0000"/>
              </a:solidFill>
            </a:endParaRPr>
          </a:p>
        </p:txBody>
      </p:sp>
      <p:sp>
        <p:nvSpPr>
          <p:cNvPr id="3" name="Content Placeholder 2">
            <a:extLst>
              <a:ext uri="{FF2B5EF4-FFF2-40B4-BE49-F238E27FC236}">
                <a16:creationId xmlns:a16="http://schemas.microsoft.com/office/drawing/2014/main" id="{C6B77B5B-8C9E-6654-10DC-707DFA41148A}"/>
              </a:ext>
            </a:extLst>
          </p:cNvPr>
          <p:cNvSpPr>
            <a:spLocks noGrp="1"/>
          </p:cNvSpPr>
          <p:nvPr>
            <p:ph idx="1"/>
          </p:nvPr>
        </p:nvSpPr>
        <p:spPr/>
        <p:txBody>
          <a:bodyPr vert="horz" lIns="91440" tIns="45720" rIns="91440" bIns="45720" rtlCol="0" anchor="t">
            <a:normAutofit fontScale="47500" lnSpcReduction="20000"/>
          </a:bodyPr>
          <a:lstStyle/>
          <a:p>
            <a:pPr lvl="1" algn="just">
              <a:spcBef>
                <a:spcPts val="1000"/>
              </a:spcBef>
              <a:defRPr/>
            </a:pPr>
            <a:r>
              <a:rPr lang="fr-FR" sz="7200" dirty="0">
                <a:solidFill>
                  <a:srgbClr val="000000"/>
                </a:solidFill>
              </a:rPr>
              <a:t>Une résolution de l’AG des Nations Unies sur le droit à la vie privée dans le monde numérique (2020) présente l’identification </a:t>
            </a:r>
            <a:r>
              <a:rPr lang="fr-FR" sz="7200" dirty="0" smtClean="0">
                <a:solidFill>
                  <a:srgbClr val="000000"/>
                </a:solidFill>
              </a:rPr>
              <a:t>biométrique </a:t>
            </a:r>
            <a:r>
              <a:rPr lang="fr-FR" sz="7200" dirty="0">
                <a:solidFill>
                  <a:srgbClr val="000000"/>
                </a:solidFill>
              </a:rPr>
              <a:t>comme hautement intrusive et susceptible de remettre en causes les fondements d’une société démocratique</a:t>
            </a:r>
          </a:p>
          <a:p>
            <a:pPr lvl="1" algn="just">
              <a:spcBef>
                <a:spcPts val="1000"/>
              </a:spcBef>
              <a:defRPr/>
            </a:pPr>
            <a:r>
              <a:rPr lang="en-US" sz="7200" dirty="0">
                <a:solidFill>
                  <a:srgbClr val="000000"/>
                </a:solidFill>
              </a:rPr>
              <a:t>Le RGPD prévoit une limitation du traitement de </a:t>
            </a:r>
            <a:r>
              <a:rPr lang="en-US" sz="7200" dirty="0" err="1">
                <a:solidFill>
                  <a:srgbClr val="000000"/>
                </a:solidFill>
              </a:rPr>
              <a:t>ce</a:t>
            </a:r>
            <a:r>
              <a:rPr lang="en-US" sz="7200" dirty="0">
                <a:solidFill>
                  <a:srgbClr val="000000"/>
                </a:solidFill>
              </a:rPr>
              <a:t> type de données </a:t>
            </a:r>
            <a:r>
              <a:rPr lang="en-US" sz="7200" dirty="0" smtClean="0">
                <a:solidFill>
                  <a:srgbClr val="000000"/>
                </a:solidFill>
              </a:rPr>
              <a:t>dès </a:t>
            </a:r>
            <a:r>
              <a:rPr lang="en-US" sz="7200" dirty="0">
                <a:solidFill>
                  <a:srgbClr val="000000"/>
                </a:solidFill>
              </a:rPr>
              <a:t>lors qu’il permet une identification d’un individu</a:t>
            </a:r>
            <a:r>
              <a:rPr lang="en-US" sz="7200" dirty="0" smtClean="0">
                <a:solidFill>
                  <a:srgbClr val="000000"/>
                </a:solidFill>
              </a:rPr>
              <a:t>).</a:t>
            </a:r>
            <a:endParaRPr lang="en-US" sz="7200" dirty="0">
              <a:solidFill>
                <a:srgbClr val="000000"/>
              </a:solidFill>
            </a:endParaRPr>
          </a:p>
          <a:p>
            <a:pPr lvl="1" algn="just">
              <a:spcBef>
                <a:spcPts val="1000"/>
              </a:spcBef>
              <a:defRPr/>
            </a:pPr>
            <a:r>
              <a:rPr lang="en-US" sz="7200" dirty="0">
                <a:solidFill>
                  <a:srgbClr val="000000"/>
                </a:solidFill>
              </a:rPr>
              <a:t>L’identification biométrique dans l’espace publique peut avoir pour effet de limiter l’exercice de la liberté d’expression, de mouvement ou encore </a:t>
            </a:r>
            <a:r>
              <a:rPr lang="en-US" sz="7200" dirty="0" smtClean="0">
                <a:solidFill>
                  <a:srgbClr val="000000"/>
                </a:solidFill>
              </a:rPr>
              <a:t>d’association.</a:t>
            </a:r>
            <a:endParaRPr lang="en-US" sz="7200" dirty="0">
              <a:solidFill>
                <a:srgbClr val="000000"/>
              </a:solidFill>
            </a:endParaRP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17151526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335D-9D25-724B-9F52-80AF92312B0B}"/>
              </a:ext>
            </a:extLst>
          </p:cNvPr>
          <p:cNvSpPr>
            <a:spLocks noGrp="1"/>
          </p:cNvSpPr>
          <p:nvPr>
            <p:ph type="title"/>
          </p:nvPr>
        </p:nvSpPr>
        <p:spPr>
          <a:xfrm>
            <a:off x="1217258" y="524178"/>
            <a:ext cx="10136541" cy="1166510"/>
          </a:xfrm>
        </p:spPr>
        <p:txBody>
          <a:bodyPr>
            <a:normAutofit fontScale="90000"/>
          </a:bodyPr>
          <a:lstStyle/>
          <a:p>
            <a:r>
              <a:rPr lang="fr-FR" b="1" dirty="0">
                <a:solidFill>
                  <a:srgbClr val="FF0000"/>
                </a:solidFill>
              </a:rPr>
              <a:t>La reconnaissance faciale</a:t>
            </a:r>
            <a:r>
              <a:rPr lang="fr-FR" dirty="0">
                <a:solidFill>
                  <a:srgbClr val="000000"/>
                </a:solidFill>
              </a:rPr>
              <a:t/>
            </a:r>
            <a:br>
              <a:rPr lang="fr-FR" dirty="0">
                <a:solidFill>
                  <a:srgbClr val="000000"/>
                </a:solidFill>
              </a:rPr>
            </a:br>
            <a:endParaRPr lang="en-SG" dirty="0"/>
          </a:p>
        </p:txBody>
      </p:sp>
      <p:sp>
        <p:nvSpPr>
          <p:cNvPr id="3" name="Content Placeholder 2">
            <a:extLst>
              <a:ext uri="{FF2B5EF4-FFF2-40B4-BE49-F238E27FC236}">
                <a16:creationId xmlns:a16="http://schemas.microsoft.com/office/drawing/2014/main" id="{C6B77B5B-8C9E-6654-10DC-707DFA41148A}"/>
              </a:ext>
            </a:extLst>
          </p:cNvPr>
          <p:cNvSpPr>
            <a:spLocks noGrp="1"/>
          </p:cNvSpPr>
          <p:nvPr>
            <p:ph idx="1"/>
          </p:nvPr>
        </p:nvSpPr>
        <p:spPr/>
        <p:txBody>
          <a:bodyPr vert="horz" lIns="91440" tIns="45720" rIns="91440" bIns="45720" rtlCol="0" anchor="t">
            <a:normAutofit fontScale="25000" lnSpcReduction="20000"/>
          </a:bodyPr>
          <a:lstStyle/>
          <a:p>
            <a:pPr lvl="1" algn="just">
              <a:spcBef>
                <a:spcPts val="1000"/>
              </a:spcBef>
              <a:defRPr/>
            </a:pPr>
            <a:r>
              <a:rPr lang="en-US" sz="7200" dirty="0">
                <a:solidFill>
                  <a:srgbClr val="000000"/>
                </a:solidFill>
              </a:rPr>
              <a:t>La reconnaissance faciale correspond à la reconnaissance de l’identité d’une personne à partir d’une </a:t>
            </a:r>
            <a:r>
              <a:rPr lang="en-US" sz="8000" dirty="0">
                <a:solidFill>
                  <a:srgbClr val="000000"/>
                </a:solidFill>
              </a:rPr>
              <a:t>image fixe ou en mouvement d’un </a:t>
            </a:r>
            <a:r>
              <a:rPr lang="en-US" sz="8000" dirty="0" smtClean="0">
                <a:solidFill>
                  <a:srgbClr val="000000"/>
                </a:solidFill>
              </a:rPr>
              <a:t>visage.</a:t>
            </a:r>
            <a:endParaRPr lang="en-US" sz="8000" dirty="0">
              <a:solidFill>
                <a:srgbClr val="000000"/>
              </a:solidFill>
            </a:endParaRPr>
          </a:p>
          <a:p>
            <a:pPr lvl="1" algn="just">
              <a:spcBef>
                <a:spcPts val="1000"/>
              </a:spcBef>
              <a:defRPr/>
            </a:pPr>
            <a:r>
              <a:rPr lang="en-US" sz="8000" dirty="0">
                <a:solidFill>
                  <a:srgbClr val="000000"/>
                </a:solidFill>
              </a:rPr>
              <a:t>Exemple à Sao Paulo d’une IA adaptant la publicité grâce à un système de reconnaissance faciale croisé avec du profilage et </a:t>
            </a:r>
            <a:r>
              <a:rPr lang="en-US" sz="8000" dirty="0" smtClean="0">
                <a:solidFill>
                  <a:srgbClr val="000000"/>
                </a:solidFill>
              </a:rPr>
              <a:t>l’interprétation </a:t>
            </a:r>
            <a:r>
              <a:rPr lang="en-US" sz="8000" dirty="0">
                <a:solidFill>
                  <a:srgbClr val="000000"/>
                </a:solidFill>
              </a:rPr>
              <a:t>des émotions, du genre, de </a:t>
            </a:r>
            <a:r>
              <a:rPr lang="en-US" sz="8000" dirty="0" err="1" smtClean="0">
                <a:solidFill>
                  <a:srgbClr val="000000"/>
                </a:solidFill>
              </a:rPr>
              <a:t>l’âge</a:t>
            </a:r>
            <a:r>
              <a:rPr lang="en-US" sz="8000" dirty="0" smtClean="0">
                <a:solidFill>
                  <a:srgbClr val="000000"/>
                </a:solidFill>
              </a:rPr>
              <a:t> et </a:t>
            </a:r>
            <a:r>
              <a:rPr lang="en-US" sz="8000" dirty="0" err="1" smtClean="0">
                <a:solidFill>
                  <a:srgbClr val="000000"/>
                </a:solidFill>
              </a:rPr>
              <a:t>dans</a:t>
            </a:r>
            <a:r>
              <a:rPr lang="en-US" sz="8000" dirty="0" smtClean="0">
                <a:solidFill>
                  <a:srgbClr val="000000"/>
                </a:solidFill>
              </a:rPr>
              <a:t> le metro à Rio.</a:t>
            </a:r>
            <a:endParaRPr lang="en-US" sz="8000" dirty="0">
              <a:solidFill>
                <a:srgbClr val="000000"/>
              </a:solidFill>
            </a:endParaRPr>
          </a:p>
          <a:p>
            <a:pPr lvl="1" algn="just">
              <a:spcBef>
                <a:spcPts val="1000"/>
              </a:spcBef>
              <a:defRPr/>
            </a:pPr>
            <a:r>
              <a:rPr lang="fr-FR" sz="8000" dirty="0">
                <a:solidFill>
                  <a:srgbClr val="000000"/>
                </a:solidFill>
              </a:rPr>
              <a:t>En 2018, </a:t>
            </a:r>
            <a:r>
              <a:rPr lang="fr-FR" sz="8000" dirty="0" err="1">
                <a:solidFill>
                  <a:srgbClr val="000000"/>
                </a:solidFill>
              </a:rPr>
              <a:t>ViaQuatro</a:t>
            </a:r>
            <a:r>
              <a:rPr lang="fr-FR" sz="8000" dirty="0">
                <a:solidFill>
                  <a:srgbClr val="000000"/>
                </a:solidFill>
              </a:rPr>
              <a:t>, l'exploitant de l'une des lignes de métro de São Paulo, a déployé des portes </a:t>
            </a:r>
            <a:r>
              <a:rPr lang="fr-FR" sz="8000" dirty="0" smtClean="0">
                <a:solidFill>
                  <a:srgbClr val="000000"/>
                </a:solidFill>
              </a:rPr>
              <a:t>interactives </a:t>
            </a:r>
            <a:r>
              <a:rPr lang="fr-FR" sz="8000" dirty="0">
                <a:solidFill>
                  <a:srgbClr val="000000"/>
                </a:solidFill>
              </a:rPr>
              <a:t>dans ses stations. Il prévoyait de les utiliser pour afficher des publicités personnalisées aux </a:t>
            </a:r>
            <a:r>
              <a:rPr lang="fr-FR" sz="8000" dirty="0" smtClean="0">
                <a:solidFill>
                  <a:srgbClr val="000000"/>
                </a:solidFill>
              </a:rPr>
              <a:t> usagers</a:t>
            </a:r>
            <a:r>
              <a:rPr lang="fr-FR" sz="8000" dirty="0">
                <a:solidFill>
                  <a:srgbClr val="000000"/>
                </a:solidFill>
              </a:rPr>
              <a:t>, en jaugeant les informations démographiques et la réaction émotionnelle grâce à des caméras </a:t>
            </a:r>
            <a:r>
              <a:rPr lang="fr-FR" sz="8000" dirty="0" smtClean="0">
                <a:solidFill>
                  <a:srgbClr val="000000"/>
                </a:solidFill>
              </a:rPr>
              <a:t>équipées </a:t>
            </a:r>
            <a:r>
              <a:rPr lang="fr-FR" sz="8000" dirty="0">
                <a:solidFill>
                  <a:srgbClr val="000000"/>
                </a:solidFill>
              </a:rPr>
              <a:t>de la technologie de reconnaissance faciale. </a:t>
            </a:r>
            <a:r>
              <a:rPr lang="fr-FR" sz="8000" dirty="0" err="1">
                <a:solidFill>
                  <a:srgbClr val="000000"/>
                </a:solidFill>
              </a:rPr>
              <a:t>Idec</a:t>
            </a:r>
            <a:r>
              <a:rPr lang="fr-FR" sz="8000" dirty="0">
                <a:solidFill>
                  <a:srgbClr val="000000"/>
                </a:solidFill>
              </a:rPr>
              <a:t> (</a:t>
            </a:r>
            <a:r>
              <a:rPr lang="fr-FR" sz="8000" dirty="0" err="1">
                <a:solidFill>
                  <a:srgbClr val="000000"/>
                </a:solidFill>
              </a:rPr>
              <a:t>Instituto</a:t>
            </a:r>
            <a:r>
              <a:rPr lang="fr-FR" sz="8000" dirty="0">
                <a:solidFill>
                  <a:srgbClr val="000000"/>
                </a:solidFill>
              </a:rPr>
              <a:t> </a:t>
            </a:r>
            <a:r>
              <a:rPr lang="fr-FR" sz="8000" dirty="0" err="1">
                <a:solidFill>
                  <a:srgbClr val="000000"/>
                </a:solidFill>
              </a:rPr>
              <a:t>Brasileiro</a:t>
            </a:r>
            <a:r>
              <a:rPr lang="fr-FR" sz="8000" dirty="0">
                <a:solidFill>
                  <a:srgbClr val="000000"/>
                </a:solidFill>
              </a:rPr>
              <a:t> de </a:t>
            </a:r>
            <a:r>
              <a:rPr lang="fr-FR" sz="8000" dirty="0" err="1">
                <a:solidFill>
                  <a:srgbClr val="000000"/>
                </a:solidFill>
              </a:rPr>
              <a:t>Defesa</a:t>
            </a:r>
            <a:r>
              <a:rPr lang="fr-FR" sz="8000" dirty="0">
                <a:solidFill>
                  <a:srgbClr val="000000"/>
                </a:solidFill>
              </a:rPr>
              <a:t> do </a:t>
            </a:r>
            <a:r>
              <a:rPr lang="fr-FR" sz="8000" dirty="0" err="1" smtClean="0">
                <a:solidFill>
                  <a:srgbClr val="000000"/>
                </a:solidFill>
              </a:rPr>
              <a:t>Consumidor</a:t>
            </a:r>
            <a:r>
              <a:rPr lang="fr-FR" sz="8000" dirty="0">
                <a:solidFill>
                  <a:srgbClr val="000000"/>
                </a:solidFill>
              </a:rPr>
              <a:t>), une organisation de défense des droits des consommateurs, et le bureau des défenseurs </a:t>
            </a:r>
            <a:r>
              <a:rPr lang="fr-FR" sz="8000" dirty="0" smtClean="0">
                <a:solidFill>
                  <a:srgbClr val="000000"/>
                </a:solidFill>
              </a:rPr>
              <a:t>publics </a:t>
            </a:r>
            <a:r>
              <a:rPr lang="fr-FR" sz="8000" dirty="0">
                <a:solidFill>
                  <a:srgbClr val="000000"/>
                </a:solidFill>
              </a:rPr>
              <a:t>ont intenté un recours collectif devant le 37e tribunal civil de São Paulo, demandant 100 </a:t>
            </a:r>
            <a:r>
              <a:rPr lang="fr-FR" sz="8000" dirty="0" smtClean="0">
                <a:solidFill>
                  <a:srgbClr val="000000"/>
                </a:solidFill>
              </a:rPr>
              <a:t>millions </a:t>
            </a:r>
            <a:r>
              <a:rPr lang="fr-FR" sz="8000" dirty="0">
                <a:solidFill>
                  <a:srgbClr val="000000"/>
                </a:solidFill>
              </a:rPr>
              <a:t>de </a:t>
            </a:r>
            <a:r>
              <a:rPr lang="fr-FR" sz="8000" dirty="0" err="1">
                <a:solidFill>
                  <a:srgbClr val="000000"/>
                </a:solidFill>
              </a:rPr>
              <a:t>reais</a:t>
            </a:r>
            <a:r>
              <a:rPr lang="fr-FR" sz="8000" dirty="0">
                <a:solidFill>
                  <a:srgbClr val="000000"/>
                </a:solidFill>
              </a:rPr>
              <a:t> brésiliens en dommages-intérêts et une ordonnance interdisant l'utilisation de </a:t>
            </a:r>
            <a:r>
              <a:rPr lang="fr-FR" sz="8000" dirty="0" smtClean="0">
                <a:solidFill>
                  <a:srgbClr val="000000"/>
                </a:solidFill>
              </a:rPr>
              <a:t>l'équipement </a:t>
            </a:r>
            <a:r>
              <a:rPr lang="fr-FR" sz="8000" dirty="0">
                <a:solidFill>
                  <a:srgbClr val="000000"/>
                </a:solidFill>
              </a:rPr>
              <a:t>par </a:t>
            </a:r>
            <a:r>
              <a:rPr lang="fr-FR" sz="8000" dirty="0" err="1">
                <a:solidFill>
                  <a:srgbClr val="000000"/>
                </a:solidFill>
              </a:rPr>
              <a:t>ViaQuatro</a:t>
            </a:r>
            <a:r>
              <a:rPr lang="fr-FR" sz="8000" dirty="0" smtClean="0">
                <a:solidFill>
                  <a:srgbClr val="000000"/>
                </a:solidFill>
              </a:rPr>
              <a:t>.</a:t>
            </a:r>
          </a:p>
          <a:p>
            <a:pPr lvl="1" algn="just">
              <a:spcBef>
                <a:spcPts val="1000"/>
              </a:spcBef>
              <a:defRPr/>
            </a:pPr>
            <a:r>
              <a:rPr lang="fr-FR" sz="8000" dirty="0">
                <a:solidFill>
                  <a:srgbClr val="000000"/>
                </a:solidFill>
              </a:rPr>
              <a:t>Un tribunal civil de São Paulo, au Brésil, a jugé que l'utilisation de la technologie de reconnaissance </a:t>
            </a:r>
            <a:r>
              <a:rPr lang="fr-FR" sz="8000" dirty="0" smtClean="0">
                <a:solidFill>
                  <a:srgbClr val="000000"/>
                </a:solidFill>
              </a:rPr>
              <a:t>faciale </a:t>
            </a:r>
            <a:r>
              <a:rPr lang="fr-FR" sz="8000" dirty="0">
                <a:solidFill>
                  <a:srgbClr val="000000"/>
                </a:solidFill>
              </a:rPr>
              <a:t>sur une ligne de métro constituait une violation du droit à la protection de l’image et à la liberté d'information (</a:t>
            </a:r>
            <a:r>
              <a:rPr lang="fr-FR" sz="8000" dirty="0">
                <a:solidFill>
                  <a:srgbClr val="000000"/>
                </a:solidFill>
                <a:hlinkClick r:id="rId2"/>
              </a:rPr>
              <a:t>https://</a:t>
            </a:r>
            <a:r>
              <a:rPr lang="fr-FR" sz="8000" dirty="0" smtClean="0">
                <a:solidFill>
                  <a:srgbClr val="000000"/>
                </a:solidFill>
                <a:hlinkClick r:id="rId2"/>
              </a:rPr>
              <a:t>globalfreedomofexpression.columbia.edu/wp-content/uploads/2022/02/Affaire-des-cameras-de-reconnaissance-faciale-du-metro-de-Sao-Paulo-FR.pdf</a:t>
            </a:r>
            <a:r>
              <a:rPr lang="fr-FR" sz="8000" dirty="0" smtClean="0">
                <a:solidFill>
                  <a:srgbClr val="000000"/>
                </a:solidFill>
              </a:rPr>
              <a:t>)</a:t>
            </a:r>
          </a:p>
          <a:p>
            <a:pPr lvl="1" algn="just">
              <a:spcBef>
                <a:spcPts val="1000"/>
              </a:spcBef>
              <a:defRPr/>
            </a:pPr>
            <a:endParaRPr lang="en-US" sz="8000" dirty="0">
              <a:solidFill>
                <a:srgbClr val="000000"/>
              </a:solidFill>
            </a:endParaRP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15802977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335D-9D25-724B-9F52-80AF92312B0B}"/>
              </a:ext>
            </a:extLst>
          </p:cNvPr>
          <p:cNvSpPr>
            <a:spLocks noGrp="1"/>
          </p:cNvSpPr>
          <p:nvPr>
            <p:ph type="title"/>
          </p:nvPr>
        </p:nvSpPr>
        <p:spPr>
          <a:xfrm>
            <a:off x="838200" y="731959"/>
            <a:ext cx="10515600" cy="1325563"/>
          </a:xfrm>
        </p:spPr>
        <p:txBody>
          <a:bodyPr/>
          <a:lstStyle/>
          <a:p>
            <a:pPr algn="just"/>
            <a:r>
              <a:rPr lang="en-US" dirty="0">
                <a:solidFill>
                  <a:srgbClr val="FF0000"/>
                </a:solidFill>
                <a:latin typeface="Calibri"/>
                <a:cs typeface="Calibri"/>
              </a:rPr>
              <a:t>Les deepfakes et la désinformation</a:t>
            </a:r>
            <a:endParaRPr lang="en-SG" dirty="0">
              <a:solidFill>
                <a:srgbClr val="FF0000"/>
              </a:solidFill>
            </a:endParaRPr>
          </a:p>
        </p:txBody>
      </p:sp>
      <p:sp>
        <p:nvSpPr>
          <p:cNvPr id="3" name="Content Placeholder 2">
            <a:extLst>
              <a:ext uri="{FF2B5EF4-FFF2-40B4-BE49-F238E27FC236}">
                <a16:creationId xmlns:a16="http://schemas.microsoft.com/office/drawing/2014/main" id="{C6B77B5B-8C9E-6654-10DC-707DFA41148A}"/>
              </a:ext>
            </a:extLst>
          </p:cNvPr>
          <p:cNvSpPr>
            <a:spLocks noGrp="1"/>
          </p:cNvSpPr>
          <p:nvPr>
            <p:ph idx="1"/>
          </p:nvPr>
        </p:nvSpPr>
        <p:spPr/>
        <p:txBody>
          <a:bodyPr vert="horz" lIns="91440" tIns="45720" rIns="91440" bIns="45720" rtlCol="0" anchor="t">
            <a:normAutofit fontScale="40000" lnSpcReduction="20000"/>
          </a:bodyPr>
          <a:lstStyle/>
          <a:p>
            <a:pPr marL="457200" lvl="1" indent="0">
              <a:spcBef>
                <a:spcPts val="1000"/>
              </a:spcBef>
              <a:buNone/>
              <a:defRPr/>
            </a:pPr>
            <a:endParaRPr lang="en-US" sz="7200" dirty="0">
              <a:solidFill>
                <a:srgbClr val="000000"/>
              </a:solidFill>
            </a:endParaRPr>
          </a:p>
          <a:p>
            <a:pPr marL="457200" lvl="1" indent="0">
              <a:spcBef>
                <a:spcPts val="1000"/>
              </a:spcBef>
              <a:buNone/>
              <a:defRPr/>
            </a:pPr>
            <a:endParaRPr lang="en-US" sz="7200" dirty="0">
              <a:solidFill>
                <a:srgbClr val="000000"/>
              </a:solidFill>
            </a:endParaRPr>
          </a:p>
          <a:p>
            <a:pPr lvl="1" algn="just">
              <a:spcBef>
                <a:spcPts val="1000"/>
              </a:spcBef>
              <a:defRPr/>
            </a:pPr>
            <a:r>
              <a:rPr lang="en-US" sz="7200" dirty="0">
                <a:solidFill>
                  <a:srgbClr val="000000"/>
                </a:solidFill>
              </a:rPr>
              <a:t>Les deepfake sont des simulations potentiellement ultra-</a:t>
            </a:r>
            <a:r>
              <a:rPr lang="en-US" sz="7200" dirty="0" err="1">
                <a:solidFill>
                  <a:srgbClr val="000000"/>
                </a:solidFill>
              </a:rPr>
              <a:t>réalistes</a:t>
            </a:r>
            <a:r>
              <a:rPr lang="en-US" sz="7200" dirty="0">
                <a:solidFill>
                  <a:srgbClr val="000000"/>
                </a:solidFill>
              </a:rPr>
              <a:t> visuelles, audio ou audiovisuelle susceptibles de tromper le récepteur et d’amplifier un phénomène de désinformation </a:t>
            </a:r>
          </a:p>
          <a:p>
            <a:pPr lvl="1" algn="just">
              <a:spcBef>
                <a:spcPts val="1000"/>
              </a:spcBef>
              <a:defRPr/>
            </a:pPr>
            <a:r>
              <a:rPr lang="en-US" sz="7200" dirty="0">
                <a:solidFill>
                  <a:srgbClr val="000000"/>
                </a:solidFill>
              </a:rPr>
              <a:t>Les deepfake sont produits par des IA dites génératives </a:t>
            </a:r>
          </a:p>
          <a:p>
            <a:pPr lvl="1" algn="just">
              <a:spcBef>
                <a:spcPts val="1000"/>
              </a:spcBef>
              <a:defRPr/>
            </a:pPr>
            <a:r>
              <a:rPr lang="en-US" sz="7200" dirty="0">
                <a:solidFill>
                  <a:srgbClr val="000000"/>
                </a:solidFill>
              </a:rPr>
              <a:t>Les deepfake dans le domaine judiciaire peuvent avoir des incidences sur la creation de </a:t>
            </a:r>
            <a:r>
              <a:rPr lang="en-US" sz="7200" dirty="0" smtClean="0">
                <a:solidFill>
                  <a:srgbClr val="000000"/>
                </a:solidFill>
              </a:rPr>
              <a:t>fausses </a:t>
            </a:r>
            <a:r>
              <a:rPr lang="en-US" sz="7200" dirty="0">
                <a:solidFill>
                  <a:srgbClr val="000000"/>
                </a:solidFill>
              </a:rPr>
              <a:t>preuves par </a:t>
            </a:r>
            <a:r>
              <a:rPr lang="en-US" sz="7200" dirty="0" err="1" smtClean="0">
                <a:solidFill>
                  <a:srgbClr val="000000"/>
                </a:solidFill>
              </a:rPr>
              <a:t>exemple</a:t>
            </a:r>
            <a:r>
              <a:rPr lang="en-US" sz="7200" dirty="0" smtClean="0">
                <a:solidFill>
                  <a:srgbClr val="000000"/>
                </a:solidFill>
              </a:rPr>
              <a:t> </a:t>
            </a:r>
            <a:r>
              <a:rPr lang="en-US" sz="7200" dirty="0" err="1" smtClean="0">
                <a:solidFill>
                  <a:srgbClr val="000000"/>
                </a:solidFill>
              </a:rPr>
              <a:t>donc</a:t>
            </a:r>
            <a:r>
              <a:rPr lang="en-US" sz="7200" dirty="0" smtClean="0">
                <a:solidFill>
                  <a:srgbClr val="000000"/>
                </a:solidFill>
              </a:rPr>
              <a:t> </a:t>
            </a:r>
            <a:r>
              <a:rPr lang="en-US" sz="7200" dirty="0" err="1" smtClean="0">
                <a:solidFill>
                  <a:srgbClr val="000000"/>
                </a:solidFill>
              </a:rPr>
              <a:t>une</a:t>
            </a:r>
            <a:r>
              <a:rPr lang="en-US" sz="7200" dirty="0" smtClean="0">
                <a:solidFill>
                  <a:srgbClr val="000000"/>
                </a:solidFill>
              </a:rPr>
              <a:t> </a:t>
            </a:r>
            <a:r>
              <a:rPr lang="en-US" sz="7200" dirty="0" err="1" smtClean="0">
                <a:solidFill>
                  <a:srgbClr val="000000"/>
                </a:solidFill>
              </a:rPr>
              <a:t>atteinte</a:t>
            </a:r>
            <a:r>
              <a:rPr lang="en-US" sz="7200" dirty="0" smtClean="0">
                <a:solidFill>
                  <a:srgbClr val="000000"/>
                </a:solidFill>
              </a:rPr>
              <a:t> au droit à </a:t>
            </a:r>
            <a:r>
              <a:rPr lang="en-US" sz="7200" dirty="0" err="1" smtClean="0">
                <a:solidFill>
                  <a:srgbClr val="000000"/>
                </a:solidFill>
              </a:rPr>
              <a:t>l’information</a:t>
            </a:r>
            <a:r>
              <a:rPr lang="en-US" sz="7200" dirty="0" smtClean="0">
                <a:solidFill>
                  <a:srgbClr val="000000"/>
                </a:solidFill>
              </a:rPr>
              <a:t> du public.</a:t>
            </a:r>
            <a:endParaRPr lang="en-US" sz="7200" dirty="0">
              <a:solidFill>
                <a:srgbClr val="000000"/>
              </a:solidFill>
            </a:endParaRPr>
          </a:p>
          <a:p>
            <a:pPr marL="457200" lvl="1" indent="0" algn="just">
              <a:spcBef>
                <a:spcPts val="1000"/>
              </a:spcBef>
              <a:buNone/>
              <a:defRPr/>
            </a:pPr>
            <a:endParaRPr lang="en-US" sz="7200" dirty="0">
              <a:solidFill>
                <a:srgbClr val="000000"/>
              </a:solidFill>
            </a:endParaRP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26882079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rgbClr val="FF0000"/>
                </a:solidFill>
              </a:rPr>
              <a:t>Notions clés en cause en matière </a:t>
            </a:r>
            <a:r>
              <a:rPr lang="fr-FR" dirty="0" smtClean="0">
                <a:solidFill>
                  <a:srgbClr val="FF0000"/>
                </a:solidFill>
              </a:rPr>
              <a:t>d’IA et de droit de l’homme </a:t>
            </a:r>
            <a:endParaRPr lang="fr-FR" dirty="0">
              <a:solidFill>
                <a:srgbClr val="FF0000"/>
              </a:solidFill>
            </a:endParaRPr>
          </a:p>
        </p:txBody>
      </p:sp>
      <p:sp>
        <p:nvSpPr>
          <p:cNvPr id="3" name="Espace réservé du contenu 2"/>
          <p:cNvSpPr>
            <a:spLocks noGrp="1"/>
          </p:cNvSpPr>
          <p:nvPr>
            <p:ph idx="1"/>
          </p:nvPr>
        </p:nvSpPr>
        <p:spPr/>
        <p:txBody>
          <a:bodyPr>
            <a:normAutofit lnSpcReduction="10000"/>
          </a:bodyPr>
          <a:lstStyle/>
          <a:p>
            <a:pPr lvl="1" algn="just"/>
            <a:endParaRPr lang="fr-FR" dirty="0" smtClean="0">
              <a:solidFill>
                <a:srgbClr val="000000"/>
              </a:solidFill>
            </a:endParaRPr>
          </a:p>
          <a:p>
            <a:pPr lvl="1" algn="just"/>
            <a:r>
              <a:rPr lang="fr-FR" b="1" dirty="0" smtClean="0">
                <a:solidFill>
                  <a:srgbClr val="000000"/>
                </a:solidFill>
              </a:rPr>
              <a:t>Biais </a:t>
            </a:r>
            <a:r>
              <a:rPr lang="fr-FR" dirty="0" smtClean="0">
                <a:solidFill>
                  <a:srgbClr val="000000"/>
                </a:solidFill>
              </a:rPr>
              <a:t>: résultat de l’algorithme n’est pas neutre, loyal , équitable pour des raisons inconscientes ou délibérées.</a:t>
            </a:r>
            <a:endParaRPr lang="fr-FR" dirty="0">
              <a:solidFill>
                <a:srgbClr val="000000"/>
              </a:solidFill>
            </a:endParaRPr>
          </a:p>
          <a:p>
            <a:pPr lvl="1" algn="just"/>
            <a:r>
              <a:rPr lang="fr-FR" b="1" dirty="0">
                <a:solidFill>
                  <a:srgbClr val="000000"/>
                </a:solidFill>
              </a:rPr>
              <a:t>Transparence et </a:t>
            </a:r>
            <a:r>
              <a:rPr lang="fr-FR" b="1" dirty="0" smtClean="0">
                <a:solidFill>
                  <a:srgbClr val="000000"/>
                </a:solidFill>
              </a:rPr>
              <a:t>exploitabilité</a:t>
            </a:r>
            <a:r>
              <a:rPr lang="fr-FR" dirty="0" smtClean="0">
                <a:solidFill>
                  <a:srgbClr val="000000"/>
                </a:solidFill>
              </a:rPr>
              <a:t>:  développement et déploiement des IA connus par les utilisateurs (notion de cycle de vie de l’IA)</a:t>
            </a:r>
            <a:endParaRPr lang="fr-FR" dirty="0">
              <a:solidFill>
                <a:srgbClr val="000000"/>
              </a:solidFill>
            </a:endParaRPr>
          </a:p>
          <a:p>
            <a:pPr lvl="1" algn="just"/>
            <a:r>
              <a:rPr lang="fr-FR" b="1" dirty="0">
                <a:solidFill>
                  <a:srgbClr val="000000"/>
                </a:solidFill>
              </a:rPr>
              <a:t>Protection de la vie </a:t>
            </a:r>
            <a:r>
              <a:rPr lang="fr-FR" b="1" dirty="0" smtClean="0">
                <a:solidFill>
                  <a:srgbClr val="000000"/>
                </a:solidFill>
              </a:rPr>
              <a:t>privée: </a:t>
            </a:r>
            <a:r>
              <a:rPr lang="fr-FR" dirty="0" smtClean="0">
                <a:solidFill>
                  <a:srgbClr val="000000"/>
                </a:solidFill>
              </a:rPr>
              <a:t>implique le respect de l’intimité de l’individu et des ces données personnelles</a:t>
            </a:r>
            <a:endParaRPr lang="fr-FR" dirty="0">
              <a:solidFill>
                <a:srgbClr val="000000"/>
              </a:solidFill>
            </a:endParaRPr>
          </a:p>
          <a:p>
            <a:pPr lvl="1" algn="just"/>
            <a:r>
              <a:rPr lang="fr-FR" b="1" dirty="0" smtClean="0">
                <a:solidFill>
                  <a:srgbClr val="000000"/>
                </a:solidFill>
              </a:rPr>
              <a:t>Responsabilité: </a:t>
            </a:r>
            <a:r>
              <a:rPr lang="fr-FR" dirty="0" smtClean="0">
                <a:solidFill>
                  <a:srgbClr val="000000"/>
                </a:solidFill>
              </a:rPr>
              <a:t>qui doit répondre des conséquences dommageable du déploiement de l’IA</a:t>
            </a:r>
            <a:endParaRPr lang="fr-FR" dirty="0">
              <a:solidFill>
                <a:srgbClr val="000000"/>
              </a:solidFill>
            </a:endParaRPr>
          </a:p>
          <a:p>
            <a:pPr lvl="1" algn="just"/>
            <a:r>
              <a:rPr lang="fr-FR" b="1" dirty="0">
                <a:solidFill>
                  <a:srgbClr val="000000"/>
                </a:solidFill>
              </a:rPr>
              <a:t>Sécurité et </a:t>
            </a:r>
            <a:r>
              <a:rPr lang="fr-FR" b="1" dirty="0" smtClean="0">
                <a:solidFill>
                  <a:srgbClr val="000000"/>
                </a:solidFill>
              </a:rPr>
              <a:t>robustesse</a:t>
            </a:r>
            <a:r>
              <a:rPr lang="fr-FR" dirty="0" smtClean="0">
                <a:solidFill>
                  <a:srgbClr val="000000"/>
                </a:solidFill>
              </a:rPr>
              <a:t>: stratégie de </a:t>
            </a:r>
            <a:r>
              <a:rPr lang="fr-FR" dirty="0" err="1" smtClean="0">
                <a:solidFill>
                  <a:srgbClr val="000000"/>
                </a:solidFill>
              </a:rPr>
              <a:t>cybersécurité</a:t>
            </a:r>
            <a:endParaRPr lang="fr-FR" dirty="0">
              <a:solidFill>
                <a:srgbClr val="000000"/>
              </a:solidFill>
            </a:endParaRPr>
          </a:p>
          <a:p>
            <a:pPr lvl="1" algn="just"/>
            <a:r>
              <a:rPr lang="fr-FR" b="1" dirty="0">
                <a:solidFill>
                  <a:srgbClr val="000000"/>
                </a:solidFill>
              </a:rPr>
              <a:t>Autonomie humaine dans la prise de </a:t>
            </a:r>
            <a:r>
              <a:rPr lang="fr-FR" b="1" dirty="0" smtClean="0">
                <a:solidFill>
                  <a:srgbClr val="000000"/>
                </a:solidFill>
              </a:rPr>
              <a:t>décision</a:t>
            </a:r>
            <a:r>
              <a:rPr lang="fr-FR" dirty="0" smtClean="0">
                <a:solidFill>
                  <a:srgbClr val="000000"/>
                </a:solidFill>
              </a:rPr>
              <a:t>: éviter l’influence négative de l’IA dans la prise de décision</a:t>
            </a:r>
            <a:endParaRPr lang="fr-FR" dirty="0">
              <a:solidFill>
                <a:srgbClr val="000000"/>
              </a:solidFill>
            </a:endParaRPr>
          </a:p>
          <a:p>
            <a:pPr lvl="1" algn="just"/>
            <a:r>
              <a:rPr lang="fr-FR" b="1" dirty="0">
                <a:solidFill>
                  <a:srgbClr val="000000"/>
                </a:solidFill>
              </a:rPr>
              <a:t>Inclusion et diversité</a:t>
            </a:r>
          </a:p>
          <a:p>
            <a:pPr algn="just"/>
            <a:endParaRPr lang="fr-FR" dirty="0"/>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22061842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950BD-6E46-2170-F9DB-5397200C86E5}"/>
              </a:ext>
            </a:extLst>
          </p:cNvPr>
          <p:cNvSpPr>
            <a:spLocks noGrp="1"/>
          </p:cNvSpPr>
          <p:nvPr>
            <p:ph type="title"/>
          </p:nvPr>
        </p:nvSpPr>
        <p:spPr/>
        <p:txBody>
          <a:bodyPr>
            <a:normAutofit/>
          </a:bodyPr>
          <a:lstStyle/>
          <a:p>
            <a:r>
              <a:rPr lang="en-US" dirty="0">
                <a:latin typeface="Calibri"/>
                <a:cs typeface="Calibri"/>
              </a:rPr>
              <a:t>5. </a:t>
            </a:r>
            <a:r>
              <a:rPr lang="en-US" dirty="0" err="1">
                <a:latin typeface="Calibri"/>
                <a:cs typeface="Calibri"/>
              </a:rPr>
              <a:t>Activités</a:t>
            </a:r>
            <a:endParaRPr lang="en-GB" dirty="0"/>
          </a:p>
        </p:txBody>
      </p:sp>
      <p:pic>
        <p:nvPicPr>
          <p:cNvPr id="3" name="Image 2">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38989261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18D73B-30DF-BD2F-B43A-C0D667011DBD}"/>
              </a:ext>
            </a:extLst>
          </p:cNvPr>
          <p:cNvSpPr>
            <a:spLocks noGrp="1"/>
          </p:cNvSpPr>
          <p:nvPr>
            <p:ph type="title"/>
          </p:nvPr>
        </p:nvSpPr>
        <p:spPr/>
        <p:txBody>
          <a:bodyPr/>
          <a:lstStyle/>
          <a:p>
            <a:r>
              <a:rPr lang="fr-FR" b="1" u="sng" kern="100" dirty="0">
                <a:latin typeface="Calibri" panose="020F0502020204030204" pitchFamily="34" charset="0"/>
                <a:ea typeface="Calibri" panose="020F0502020204030204" pitchFamily="34" charset="0"/>
                <a:cs typeface="Times New Roman" panose="02020603050405020304" pitchFamily="18" charset="0"/>
              </a:rPr>
              <a:t>Activité</a:t>
            </a:r>
            <a:r>
              <a:rPr lang="fr-FR" sz="4400" b="1" u="sng" kern="100" dirty="0">
                <a:effectLst/>
                <a:latin typeface="Calibri" panose="020F0502020204030204" pitchFamily="34" charset="0"/>
                <a:ea typeface="Calibri" panose="020F0502020204030204" pitchFamily="34" charset="0"/>
                <a:cs typeface="Times New Roman" panose="02020603050405020304" pitchFamily="18" charset="0"/>
              </a:rPr>
              <a:t>1</a:t>
            </a:r>
            <a:r>
              <a:rPr lang="fr-FR" sz="4400" kern="100" dirty="0">
                <a:effectLst/>
                <a:latin typeface="Calibri" panose="020F0502020204030204" pitchFamily="34" charset="0"/>
                <a:ea typeface="Calibri" panose="020F0502020204030204" pitchFamily="34" charset="0"/>
                <a:cs typeface="Times New Roman" panose="02020603050405020304" pitchFamily="18" charset="0"/>
              </a:rPr>
              <a:t/>
            </a:r>
            <a:br>
              <a:rPr lang="fr-FR" sz="4400" kern="100" dirty="0">
                <a:effectLst/>
                <a:latin typeface="Calibri" panose="020F0502020204030204" pitchFamily="34" charset="0"/>
                <a:ea typeface="Calibri" panose="020F0502020204030204" pitchFamily="34" charset="0"/>
                <a:cs typeface="Times New Roman" panose="02020603050405020304" pitchFamily="18" charset="0"/>
              </a:rPr>
            </a:br>
            <a:endParaRPr lang="fr-FR" dirty="0"/>
          </a:p>
        </p:txBody>
      </p:sp>
      <p:sp>
        <p:nvSpPr>
          <p:cNvPr id="3" name="Espace réservé du contenu 2">
            <a:extLst>
              <a:ext uri="{FF2B5EF4-FFF2-40B4-BE49-F238E27FC236}">
                <a16:creationId xmlns:a16="http://schemas.microsoft.com/office/drawing/2014/main" id="{7FE990A7-14E8-ACAB-3B85-5BEEA90231E8}"/>
              </a:ext>
            </a:extLst>
          </p:cNvPr>
          <p:cNvSpPr>
            <a:spLocks noGrp="1"/>
          </p:cNvSpPr>
          <p:nvPr>
            <p:ph idx="1"/>
          </p:nvPr>
        </p:nvSpPr>
        <p:spPr/>
        <p:txBody>
          <a:bodyPr>
            <a:normAutofit fontScale="85000" lnSpcReduction="10000"/>
          </a:bodyPr>
          <a:lstStyle/>
          <a:p>
            <a:pPr algn="just">
              <a:lnSpc>
                <a:spcPct val="107000"/>
              </a:lnSpc>
              <a:spcAft>
                <a:spcPts val="800"/>
              </a:spcAft>
            </a:pPr>
            <a:r>
              <a:rPr lang="fr-FR" sz="2800" kern="100" dirty="0">
                <a:effectLst/>
                <a:latin typeface="Calibri" panose="020F0502020204030204" pitchFamily="34" charset="0"/>
                <a:ea typeface="Calibri" panose="020F0502020204030204" pitchFamily="34" charset="0"/>
                <a:cs typeface="Times New Roman" panose="02020603050405020304" pitchFamily="18" charset="0"/>
              </a:rPr>
              <a:t>Activité : Les participants à la formation discutent du scénario hypothétique suivant concernant l'utilisation des données générées par l’IA. </a:t>
            </a:r>
          </a:p>
          <a:p>
            <a:pPr algn="just">
              <a:lnSpc>
                <a:spcPct val="107000"/>
              </a:lnSpc>
              <a:spcAft>
                <a:spcPts val="800"/>
              </a:spcAft>
            </a:pPr>
            <a:r>
              <a:rPr lang="fr-FR" sz="2800" kern="100" dirty="0">
                <a:effectLst/>
                <a:latin typeface="Calibri" panose="020F0502020204030204" pitchFamily="34" charset="0"/>
                <a:ea typeface="Calibri" panose="020F0502020204030204" pitchFamily="34" charset="0"/>
                <a:cs typeface="Times New Roman" panose="02020603050405020304" pitchFamily="18" charset="0"/>
              </a:rPr>
              <a:t>Contexte de l'affaire : Une entreprise technologique de premier plan est accusée d'utiliser des algorithmes biaisés dans son processus de recrutement, ce qui entraîne une discrimination contre certains groupes démographiques. </a:t>
            </a:r>
            <a:endParaRPr lang="fr-FR" sz="2800" kern="1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fr-FR" sz="2800" kern="100" dirty="0" smtClean="0">
                <a:effectLst/>
                <a:latin typeface="Calibri" panose="020F0502020204030204" pitchFamily="34" charset="0"/>
                <a:ea typeface="Calibri" panose="020F0502020204030204" pitchFamily="34" charset="0"/>
                <a:cs typeface="Times New Roman" panose="02020603050405020304" pitchFamily="18" charset="0"/>
              </a:rPr>
              <a:t>Quelles </a:t>
            </a:r>
            <a:r>
              <a:rPr lang="fr-FR" sz="2800" kern="100" dirty="0">
                <a:effectLst/>
                <a:latin typeface="Calibri" panose="020F0502020204030204" pitchFamily="34" charset="0"/>
                <a:ea typeface="Calibri" panose="020F0502020204030204" pitchFamily="34" charset="0"/>
                <a:cs typeface="Times New Roman" panose="02020603050405020304" pitchFamily="18" charset="0"/>
              </a:rPr>
              <a:t>sont les implications potentielles sur l’éthique de l’IA et la responsabilité des entreprises? </a:t>
            </a:r>
          </a:p>
          <a:p>
            <a:pPr algn="just">
              <a:lnSpc>
                <a:spcPct val="107000"/>
              </a:lnSpc>
              <a:spcAft>
                <a:spcPts val="800"/>
              </a:spcAft>
            </a:pPr>
            <a:r>
              <a:rPr lang="fr-FR" sz="2800" kern="100" dirty="0">
                <a:effectLst/>
                <a:latin typeface="Calibri" panose="020F0502020204030204" pitchFamily="34" charset="0"/>
                <a:ea typeface="Calibri" panose="020F0502020204030204" pitchFamily="34" charset="0"/>
                <a:cs typeface="Times New Roman" panose="02020603050405020304" pitchFamily="18" charset="0"/>
              </a:rPr>
              <a:t>Que feriez-vous si vous étiez dans une situation similaire ? Quelles questions juridiques clés allez-vous prendre en considération ?</a:t>
            </a:r>
          </a:p>
          <a:p>
            <a:pPr algn="just">
              <a:lnSpc>
                <a:spcPct val="107000"/>
              </a:lnSpc>
              <a:spcAft>
                <a:spcPts val="800"/>
              </a:spcAft>
            </a:pPr>
            <a:endParaRPr lang="fr-FR" sz="2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379207"/>
            <a:ext cx="1219404" cy="263181"/>
          </a:xfrm>
          <a:prstGeom prst="rect">
            <a:avLst/>
          </a:prstGeom>
        </p:spPr>
      </p:pic>
    </p:spTree>
    <p:extLst>
      <p:ext uri="{BB962C8B-B14F-4D97-AF65-F5344CB8AC3E}">
        <p14:creationId xmlns:p14="http://schemas.microsoft.com/office/powerpoint/2010/main" val="31639313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335D-9D25-724B-9F52-80AF92312B0B}"/>
              </a:ext>
            </a:extLst>
          </p:cNvPr>
          <p:cNvSpPr>
            <a:spLocks noGrp="1"/>
          </p:cNvSpPr>
          <p:nvPr>
            <p:ph type="title"/>
          </p:nvPr>
        </p:nvSpPr>
        <p:spPr/>
        <p:txBody>
          <a:bodyPr/>
          <a:lstStyle/>
          <a:p>
            <a:pPr algn="just"/>
            <a:r>
              <a:rPr lang="en-US" b="1" dirty="0">
                <a:latin typeface="Calibri"/>
                <a:cs typeface="Calibri"/>
              </a:rPr>
              <a:t>Activité 2 : Open AI et information </a:t>
            </a:r>
            <a:r>
              <a:rPr lang="en-US" b="1" dirty="0" err="1">
                <a:latin typeface="Calibri"/>
                <a:cs typeface="Calibri"/>
              </a:rPr>
              <a:t>fausse</a:t>
            </a:r>
            <a:endParaRPr lang="en-SG" b="1" dirty="0"/>
          </a:p>
        </p:txBody>
      </p:sp>
      <p:sp>
        <p:nvSpPr>
          <p:cNvPr id="3" name="Content Placeholder 2">
            <a:extLst>
              <a:ext uri="{FF2B5EF4-FFF2-40B4-BE49-F238E27FC236}">
                <a16:creationId xmlns:a16="http://schemas.microsoft.com/office/drawing/2014/main" id="{C6B77B5B-8C9E-6654-10DC-707DFA41148A}"/>
              </a:ext>
            </a:extLst>
          </p:cNvPr>
          <p:cNvSpPr>
            <a:spLocks noGrp="1"/>
          </p:cNvSpPr>
          <p:nvPr>
            <p:ph idx="1"/>
          </p:nvPr>
        </p:nvSpPr>
        <p:spPr/>
        <p:txBody>
          <a:bodyPr vert="horz" lIns="91440" tIns="45720" rIns="91440" bIns="45720" rtlCol="0" anchor="t">
            <a:normAutofit fontScale="47500" lnSpcReduction="20000"/>
          </a:body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fr-FR" sz="7200" b="1" dirty="0">
                <a:solidFill>
                  <a:srgbClr val="000000"/>
                </a:solidFill>
              </a:rPr>
              <a:t>Discussion sur les implications légales et éthiques du cas suivant : </a:t>
            </a:r>
          </a:p>
          <a:p>
            <a:pPr marL="457200" lvl="1" indent="0" algn="just">
              <a:spcBef>
                <a:spcPts val="1000"/>
              </a:spcBef>
              <a:buNone/>
              <a:defRPr/>
            </a:pPr>
            <a:r>
              <a:rPr lang="fr-FR" sz="6800" dirty="0">
                <a:solidFill>
                  <a:srgbClr val="000000"/>
                </a:solidFill>
              </a:rPr>
              <a:t>Cas (Australie) – Brian Hood, un maire, prépare une action en justice contre Open AI pour le service Chat-GPT s’il ne corrige pas la fausse information selon laquelle il aurait fait de la prison. </a:t>
            </a:r>
          </a:p>
          <a:p>
            <a:pPr marL="457200" lvl="1" indent="0" algn="just">
              <a:spcBef>
                <a:spcPts val="1000"/>
              </a:spcBef>
              <a:buNone/>
              <a:defRPr/>
            </a:pPr>
            <a:r>
              <a:rPr lang="fr-FR" sz="6800" dirty="0">
                <a:solidFill>
                  <a:srgbClr val="000000"/>
                </a:solidFill>
              </a:rPr>
              <a:t>Son avocat a mis en demeure Open AI de régler ce problème pour qu’une telle information en puisse plus être communiquée en résultat. </a:t>
            </a:r>
          </a:p>
          <a:p>
            <a:pPr marL="457200" lvl="1" indent="0" algn="just">
              <a:spcBef>
                <a:spcPts val="1000"/>
              </a:spcBef>
              <a:buNone/>
              <a:defRPr/>
            </a:pPr>
            <a:r>
              <a:rPr lang="en-US" sz="6800" dirty="0">
                <a:solidFill>
                  <a:srgbClr val="000000"/>
                </a:solidFill>
              </a:rPr>
              <a:t>Quelle régime de responsabilité pour les fake générés par les IA génératives?</a:t>
            </a: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14943841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335D-9D25-724B-9F52-80AF92312B0B}"/>
              </a:ext>
            </a:extLst>
          </p:cNvPr>
          <p:cNvSpPr>
            <a:spLocks noGrp="1"/>
          </p:cNvSpPr>
          <p:nvPr>
            <p:ph type="title"/>
          </p:nvPr>
        </p:nvSpPr>
        <p:spPr/>
        <p:txBody>
          <a:bodyPr/>
          <a:lstStyle/>
          <a:p>
            <a:pPr algn="just"/>
            <a:r>
              <a:rPr lang="en-US" b="1" dirty="0">
                <a:latin typeface="Calibri"/>
                <a:cs typeface="Calibri"/>
              </a:rPr>
              <a:t>Activité 3 : Responsabilité et IA</a:t>
            </a:r>
            <a:endParaRPr lang="en-SG" b="1" dirty="0"/>
          </a:p>
        </p:txBody>
      </p:sp>
      <p:sp>
        <p:nvSpPr>
          <p:cNvPr id="3" name="Content Placeholder 2">
            <a:extLst>
              <a:ext uri="{FF2B5EF4-FFF2-40B4-BE49-F238E27FC236}">
                <a16:creationId xmlns:a16="http://schemas.microsoft.com/office/drawing/2014/main" id="{C6B77B5B-8C9E-6654-10DC-707DFA41148A}"/>
              </a:ext>
            </a:extLst>
          </p:cNvPr>
          <p:cNvSpPr>
            <a:spLocks noGrp="1"/>
          </p:cNvSpPr>
          <p:nvPr>
            <p:ph idx="1"/>
          </p:nvPr>
        </p:nvSpPr>
        <p:spPr/>
        <p:txBody>
          <a:bodyPr vert="horz" lIns="91440" tIns="45720" rIns="91440" bIns="45720" rtlCol="0" anchor="t">
            <a:noAutofit/>
          </a:bodyPr>
          <a:lstStyle/>
          <a:p>
            <a:pPr marL="0" indent="0" algn="just">
              <a:buNone/>
            </a:pPr>
            <a:r>
              <a:rPr lang="fr-FR" sz="2400" b="0" i="0" dirty="0">
                <a:solidFill>
                  <a:srgbClr val="2A292F"/>
                </a:solidFill>
                <a:effectLst/>
              </a:rPr>
              <a:t>Les faits remontent au 3 juin dernier. Comme tous les jours depuis le mois de février 2022, l'une des Chevrolet Bolt électriques de la société Cruise sillonnait les routes de la ville de San Francisco en Californie. Mais alors qu'elle négociait un virage vers la gauche, la voiture à conduite autonome a été percutée par une Toyota Prius arrivant sur la voie d'en face.</a:t>
            </a:r>
            <a:br>
              <a:rPr lang="fr-FR" sz="2400" b="0" i="0" dirty="0">
                <a:solidFill>
                  <a:srgbClr val="2A292F"/>
                </a:solidFill>
                <a:effectLst/>
              </a:rPr>
            </a:br>
            <a:r>
              <a:rPr lang="fr-FR" sz="2400" dirty="0">
                <a:solidFill>
                  <a:srgbClr val="2A292F"/>
                </a:solidFill>
              </a:rPr>
              <a:t>En se déportant à sa gauche, le véhicule autonome a heurté un </a:t>
            </a:r>
            <a:r>
              <a:rPr lang="fr-FR" sz="2400" dirty="0" smtClean="0">
                <a:solidFill>
                  <a:srgbClr val="2A292F"/>
                </a:solidFill>
              </a:rPr>
              <a:t>piéton </a:t>
            </a:r>
            <a:r>
              <a:rPr lang="fr-FR" sz="2400" dirty="0">
                <a:solidFill>
                  <a:srgbClr val="2A292F"/>
                </a:solidFill>
              </a:rPr>
              <a:t>qui est malheureusement décédé.</a:t>
            </a:r>
          </a:p>
          <a:p>
            <a:pPr marL="0" indent="0" algn="just">
              <a:buNone/>
            </a:pPr>
            <a:r>
              <a:rPr lang="fr-FR" sz="2400" b="1" dirty="0">
                <a:solidFill>
                  <a:srgbClr val="2A292F"/>
                </a:solidFill>
              </a:rPr>
              <a:t>1. Identifier les régimes de responsabilité civile applicables au véhicule autonome.</a:t>
            </a:r>
          </a:p>
          <a:p>
            <a:pPr marL="0" indent="0" algn="just">
              <a:buNone/>
            </a:pPr>
            <a:r>
              <a:rPr lang="fr-FR" sz="2400" b="1" dirty="0">
                <a:solidFill>
                  <a:srgbClr val="2A292F"/>
                </a:solidFill>
              </a:rPr>
              <a:t>2. Identifier un régime de responsabilité pénale applicable au véhicule autonome.</a:t>
            </a:r>
          </a:p>
          <a:p>
            <a:pPr marL="0" indent="0" algn="just">
              <a:buNone/>
            </a:pPr>
            <a:endParaRPr lang="fr-FR" sz="2400" dirty="0">
              <a:solidFill>
                <a:srgbClr val="2A292F"/>
              </a:solidFill>
            </a:endParaRPr>
          </a:p>
          <a:p>
            <a:pPr marL="0" indent="0" algn="just">
              <a:buNone/>
            </a:pPr>
            <a:endParaRPr lang="fr-FR" sz="2400" b="0" i="0" u="none" strike="noStrike" baseline="0" dirty="0">
              <a:solidFill>
                <a:srgbClr val="000000"/>
              </a:solidFill>
            </a:endParaRP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36156129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rgbClr val="FF0000"/>
                </a:solidFill>
              </a:rPr>
              <a:t>Problématiques pertinentes</a:t>
            </a:r>
            <a:endParaRPr lang="fr-FR" b="1" dirty="0">
              <a:solidFill>
                <a:srgbClr val="FF0000"/>
              </a:solidFill>
            </a:endParaRPr>
          </a:p>
        </p:txBody>
      </p:sp>
      <p:sp>
        <p:nvSpPr>
          <p:cNvPr id="3" name="Espace réservé du contenu 2"/>
          <p:cNvSpPr>
            <a:spLocks noGrp="1"/>
          </p:cNvSpPr>
          <p:nvPr>
            <p:ph idx="1"/>
          </p:nvPr>
        </p:nvSpPr>
        <p:spPr/>
        <p:txBody>
          <a:bodyPr>
            <a:normAutofit fontScale="92500" lnSpcReduction="20000"/>
          </a:bodyPr>
          <a:lstStyle/>
          <a:p>
            <a:pPr algn="just"/>
            <a:r>
              <a:rPr lang="fr-FR" b="1" dirty="0"/>
              <a:t>Pour être efficace et humaine, le déploiement des IA doit se fonder sur le respect des droits humains:</a:t>
            </a:r>
          </a:p>
          <a:p>
            <a:pPr marL="514350" indent="-514350" algn="just">
              <a:buAutoNum type="arabicPeriod"/>
            </a:pPr>
            <a:r>
              <a:rPr lang="fr-FR" dirty="0"/>
              <a:t>Comment l’humanité peut tirer profit des énormes potentiels de l’IA?</a:t>
            </a:r>
          </a:p>
          <a:p>
            <a:pPr marL="514350" indent="-514350" algn="just">
              <a:buAutoNum type="arabicPeriod"/>
            </a:pPr>
            <a:r>
              <a:rPr lang="fr-FR" dirty="0" smtClean="0"/>
              <a:t>Comment atténuer </a:t>
            </a:r>
            <a:r>
              <a:rPr lang="fr-FR" dirty="0"/>
              <a:t>les risques potentiels sur l’humain et sur l’humanité: approche par les risques (secteur privé)</a:t>
            </a:r>
          </a:p>
          <a:p>
            <a:pPr marL="514350" indent="-514350" algn="just">
              <a:buAutoNum type="arabicPeriod"/>
            </a:pPr>
            <a:r>
              <a:rPr lang="fr-FR" dirty="0" smtClean="0"/>
              <a:t>Comment mettre </a:t>
            </a:r>
            <a:r>
              <a:rPr lang="fr-FR" dirty="0"/>
              <a:t>l’humain au cœur du développement et du déploiement des </a:t>
            </a:r>
            <a:r>
              <a:rPr lang="fr-FR" dirty="0" smtClean="0"/>
              <a:t>IA?</a:t>
            </a:r>
            <a:endParaRPr lang="fr-FR" dirty="0"/>
          </a:p>
          <a:p>
            <a:pPr marL="514350" indent="-514350" algn="just">
              <a:buAutoNum type="arabicPeriod"/>
            </a:pPr>
            <a:r>
              <a:rPr lang="fr-FR" dirty="0" smtClean="0"/>
              <a:t>Comment intégrer </a:t>
            </a:r>
            <a:r>
              <a:rPr lang="fr-FR" dirty="0"/>
              <a:t>les droits de l’homme dans l’ensemble du cycle de vie de l’IA: collecte des données-sélection-conception-développement-déploiement et usage des </a:t>
            </a:r>
            <a:r>
              <a:rPr lang="fr-FR" dirty="0" smtClean="0"/>
              <a:t>modèles?</a:t>
            </a:r>
            <a:endParaRPr lang="fr-FR" dirty="0"/>
          </a:p>
          <a:p>
            <a:pPr marL="514350" indent="-514350" algn="just">
              <a:buAutoNum type="arabicPeriod"/>
            </a:pPr>
            <a:r>
              <a:rPr lang="fr-FR" dirty="0" smtClean="0"/>
              <a:t>Comment renforcer </a:t>
            </a:r>
            <a:r>
              <a:rPr lang="fr-FR" dirty="0"/>
              <a:t>la vigilance dans le déploiement de l’IA dans le service </a:t>
            </a:r>
            <a:r>
              <a:rPr lang="fr-FR" dirty="0" smtClean="0"/>
              <a:t>public?</a:t>
            </a:r>
            <a:endParaRPr lang="fr-FR" dirty="0"/>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39995924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rgbClr val="FF0000"/>
                </a:solidFill>
              </a:rPr>
              <a:t>LES ENJEUX DE PROTECTION DES DROITS DE L’HOMME</a:t>
            </a:r>
            <a:endParaRPr lang="fr-FR" b="1" dirty="0">
              <a:solidFill>
                <a:srgbClr val="FF0000"/>
              </a:solidFill>
            </a:endParaRPr>
          </a:p>
        </p:txBody>
      </p:sp>
      <p:sp>
        <p:nvSpPr>
          <p:cNvPr id="3" name="Espace réservé du contenu 2"/>
          <p:cNvSpPr>
            <a:spLocks noGrp="1"/>
          </p:cNvSpPr>
          <p:nvPr>
            <p:ph idx="1"/>
          </p:nvPr>
        </p:nvSpPr>
        <p:spPr>
          <a:xfrm>
            <a:off x="266700" y="1825624"/>
            <a:ext cx="11087100" cy="5114925"/>
          </a:xfrm>
        </p:spPr>
        <p:txBody>
          <a:bodyPr>
            <a:normAutofit/>
          </a:bodyPr>
          <a:lstStyle/>
          <a:p>
            <a:pPr algn="just"/>
            <a:r>
              <a:rPr lang="fr-FR" dirty="0" smtClean="0"/>
              <a:t>Veiller à ce que les </a:t>
            </a:r>
            <a:r>
              <a:rPr lang="fr-FR" dirty="0"/>
              <a:t>progrès technologiques ne se traduisent pas par une régression des droits des </a:t>
            </a:r>
            <a:r>
              <a:rPr lang="fr-FR" dirty="0" smtClean="0"/>
              <a:t>individus.</a:t>
            </a:r>
          </a:p>
          <a:p>
            <a:pPr algn="just"/>
            <a:r>
              <a:rPr lang="fr-FR" dirty="0" smtClean="0"/>
              <a:t> Veiller à ce que les </a:t>
            </a:r>
            <a:r>
              <a:rPr lang="fr-FR" dirty="0"/>
              <a:t>opportunités prometteuses offertes par les IA</a:t>
            </a:r>
            <a:r>
              <a:rPr lang="fr-FR" dirty="0" smtClean="0"/>
              <a:t>, ne </a:t>
            </a:r>
            <a:r>
              <a:rPr lang="fr-FR" dirty="0"/>
              <a:t>se trouvent face à des problèmes d’ordre éthique et des risques menaçant l’essence même des droits de l’Homme.</a:t>
            </a:r>
          </a:p>
          <a:p>
            <a:pPr algn="just"/>
            <a:r>
              <a:rPr lang="fr-FR" dirty="0" smtClean="0"/>
              <a:t>Veiller à ce que le </a:t>
            </a:r>
            <a:r>
              <a:rPr lang="fr-FR" dirty="0"/>
              <a:t>déploiement des </a:t>
            </a:r>
            <a:r>
              <a:rPr lang="fr-FR" dirty="0" smtClean="0"/>
              <a:t>systèmes </a:t>
            </a:r>
            <a:r>
              <a:rPr lang="fr-FR" dirty="0"/>
              <a:t>d’IA </a:t>
            </a:r>
            <a:r>
              <a:rPr lang="fr-FR" dirty="0" smtClean="0"/>
              <a:t>ne porter </a:t>
            </a:r>
            <a:r>
              <a:rPr lang="fr-FR" dirty="0"/>
              <a:t>atteinte à la vie privée des personnes, aux données à caractère personnel, au droit à la participation au processus démocratique, voire même </a:t>
            </a:r>
            <a:r>
              <a:rPr lang="fr-FR" dirty="0" smtClean="0"/>
              <a:t>qu’il n’exercer pas </a:t>
            </a:r>
            <a:r>
              <a:rPr lang="fr-FR" dirty="0"/>
              <a:t>une influence </a:t>
            </a:r>
            <a:r>
              <a:rPr lang="fr-FR" dirty="0" smtClean="0"/>
              <a:t>négative sur </a:t>
            </a:r>
            <a:r>
              <a:rPr lang="fr-FR" dirty="0"/>
              <a:t>les personnes, les induire en erreur en plus de la diffusion des </a:t>
            </a:r>
            <a:r>
              <a:rPr lang="fr-FR" dirty="0" err="1" smtClean="0"/>
              <a:t>fake</a:t>
            </a:r>
            <a:r>
              <a:rPr lang="fr-FR" dirty="0" smtClean="0"/>
              <a:t>-news et des </a:t>
            </a:r>
            <a:r>
              <a:rPr lang="fr-FR" dirty="0" err="1" smtClean="0"/>
              <a:t>deep</a:t>
            </a:r>
            <a:r>
              <a:rPr lang="fr-FR" dirty="0" smtClean="0"/>
              <a:t> </a:t>
            </a:r>
            <a:r>
              <a:rPr lang="fr-FR" dirty="0" err="1" smtClean="0"/>
              <a:t>fake</a:t>
            </a:r>
            <a:r>
              <a:rPr lang="fr-FR" dirty="0"/>
              <a:t>.</a:t>
            </a:r>
            <a:r>
              <a:rPr lang="fr-FR" dirty="0" smtClean="0"/>
              <a:t> </a:t>
            </a:r>
            <a:endParaRPr lang="fr-FR" dirty="0"/>
          </a:p>
          <a:p>
            <a:pPr algn="just"/>
            <a:r>
              <a:rPr lang="fr-FR" dirty="0" smtClean="0"/>
              <a:t>Veiller </a:t>
            </a:r>
            <a:r>
              <a:rPr lang="fr-FR" dirty="0"/>
              <a:t>à ce que le développement et l'application de l'IA soient conformes aux normes établies en matière de droits humains</a:t>
            </a:r>
            <a:r>
              <a:rPr lang="fr-FR" dirty="0" smtClean="0"/>
              <a:t>.</a:t>
            </a:r>
          </a:p>
          <a:p>
            <a:pPr algn="just"/>
            <a:endParaRPr lang="fr-FR" dirty="0"/>
          </a:p>
          <a:p>
            <a:pPr algn="just"/>
            <a:endParaRPr lang="fr-FR" dirty="0" smtClean="0"/>
          </a:p>
          <a:p>
            <a:pPr algn="just"/>
            <a:endParaRPr lang="fr-FR" dirty="0"/>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1264948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rgbClr val="C00000"/>
                </a:solidFill>
              </a:rPr>
              <a:t>Quel doit être le rôle de la justice dans la protection des droits de l’homme?</a:t>
            </a:r>
            <a:endParaRPr lang="fr-FR" b="1" dirty="0">
              <a:solidFill>
                <a:srgbClr val="C00000"/>
              </a:solidFill>
            </a:endParaRPr>
          </a:p>
        </p:txBody>
      </p:sp>
      <p:sp>
        <p:nvSpPr>
          <p:cNvPr id="3" name="Espace réservé du contenu 2"/>
          <p:cNvSpPr>
            <a:spLocks noGrp="1"/>
          </p:cNvSpPr>
          <p:nvPr>
            <p:ph idx="1"/>
          </p:nvPr>
        </p:nvSpPr>
        <p:spPr>
          <a:xfrm>
            <a:off x="212672" y="1945516"/>
            <a:ext cx="11979328" cy="4763157"/>
          </a:xfrm>
        </p:spPr>
        <p:txBody>
          <a:bodyPr>
            <a:normAutofit fontScale="92500" lnSpcReduction="20000"/>
          </a:bodyPr>
          <a:lstStyle/>
          <a:p>
            <a:pPr algn="just"/>
            <a:r>
              <a:rPr lang="fr-FR" dirty="0"/>
              <a:t>Le pouvoir judiciaire joue un rôle important dans la gouvernance de l'intelligence artificielle en appliquant les normes internationales en matière de droits de l'homme aux préoccupations éthiques liées aux préjugés, à la discrimination, à la vie privée et à la transparence, tout en tirant parti des systèmes d'IA pour renforcer l'accès à la justice et améliorer l'efficacité des administrations </a:t>
            </a:r>
            <a:r>
              <a:rPr lang="fr-FR" dirty="0" smtClean="0"/>
              <a:t>judiciaires.</a:t>
            </a:r>
          </a:p>
          <a:p>
            <a:pPr algn="just"/>
            <a:r>
              <a:rPr lang="fr-FR" dirty="0" smtClean="0"/>
              <a:t>Le juge est le gardien des libertés et des droits fondamentaux: garantir l’exercice effective des libertés. </a:t>
            </a:r>
          </a:p>
          <a:p>
            <a:pPr algn="just"/>
            <a:r>
              <a:rPr lang="fr-FR" dirty="0" smtClean="0"/>
              <a:t>Le juge doit sanctionner mais également rétablir </a:t>
            </a:r>
            <a:r>
              <a:rPr lang="fr-FR" dirty="0"/>
              <a:t>l'ordre juridique troublé par l'acte illicite et </a:t>
            </a:r>
            <a:r>
              <a:rPr lang="fr-FR" dirty="0" smtClean="0"/>
              <a:t>assurer </a:t>
            </a:r>
            <a:r>
              <a:rPr lang="fr-FR" dirty="0"/>
              <a:t>ainsi la mise en </a:t>
            </a:r>
            <a:r>
              <a:rPr lang="fr-FR" dirty="0" smtClean="0"/>
              <a:t>œuvre </a:t>
            </a:r>
            <a:r>
              <a:rPr lang="fr-FR" dirty="0"/>
              <a:t>effective </a:t>
            </a:r>
            <a:r>
              <a:rPr lang="fr-FR" dirty="0" smtClean="0"/>
              <a:t>des droits et libertés. </a:t>
            </a:r>
          </a:p>
          <a:p>
            <a:pPr algn="just"/>
            <a:r>
              <a:rPr lang="fr-FR" dirty="0" smtClean="0"/>
              <a:t>Aménager des procédures adaptés à la dimension des IA.</a:t>
            </a:r>
          </a:p>
          <a:p>
            <a:pPr algn="just"/>
            <a:r>
              <a:rPr lang="fr-FR" dirty="0" smtClean="0"/>
              <a:t>Veiller tout usage de l’IA dans la justice soit conforme aux exigence d’un droit à un procès équitable.</a:t>
            </a:r>
          </a:p>
          <a:p>
            <a:pPr algn="just"/>
            <a:r>
              <a:rPr lang="fr-FR" dirty="0" smtClean="0"/>
              <a:t>Utiliser une approche pragmatique: extension du champ normatif/ nouvelle technique de contrôle</a:t>
            </a:r>
          </a:p>
          <a:p>
            <a:pPr marL="0" indent="0">
              <a:buNone/>
            </a:pPr>
            <a:endParaRPr lang="fr-FR" dirty="0"/>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4536093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5335D-9D25-724B-9F52-80AF92312B0B}"/>
              </a:ext>
            </a:extLst>
          </p:cNvPr>
          <p:cNvSpPr>
            <a:spLocks noGrp="1"/>
          </p:cNvSpPr>
          <p:nvPr>
            <p:ph type="title"/>
          </p:nvPr>
        </p:nvSpPr>
        <p:spPr/>
        <p:txBody>
          <a:bodyPr>
            <a:noAutofit/>
          </a:bodyPr>
          <a:lstStyle/>
          <a:p>
            <a:pPr algn="just"/>
            <a:r>
              <a:rPr lang="fr-FR" sz="3600" b="1" dirty="0">
                <a:solidFill>
                  <a:srgbClr val="FF0000"/>
                </a:solidFill>
              </a:rPr>
              <a:t>Principes fondamentaux directement concernés dans le domaine judiciaire : </a:t>
            </a:r>
            <a:br>
              <a:rPr lang="fr-FR" sz="3600" b="1" dirty="0">
                <a:solidFill>
                  <a:srgbClr val="FF0000"/>
                </a:solidFill>
              </a:rPr>
            </a:br>
            <a:endParaRPr lang="fr-FR" sz="3600" b="1" dirty="0">
              <a:solidFill>
                <a:srgbClr val="FF0000"/>
              </a:solidFill>
            </a:endParaRPr>
          </a:p>
        </p:txBody>
      </p:sp>
      <p:sp>
        <p:nvSpPr>
          <p:cNvPr id="3" name="Content Placeholder 2">
            <a:extLst>
              <a:ext uri="{FF2B5EF4-FFF2-40B4-BE49-F238E27FC236}">
                <a16:creationId xmlns:a16="http://schemas.microsoft.com/office/drawing/2014/main" id="{C6B77B5B-8C9E-6654-10DC-707DFA41148A}"/>
              </a:ext>
            </a:extLst>
          </p:cNvPr>
          <p:cNvSpPr>
            <a:spLocks noGrp="1"/>
          </p:cNvSpPr>
          <p:nvPr>
            <p:ph idx="1"/>
          </p:nvPr>
        </p:nvSpPr>
        <p:spPr>
          <a:xfrm>
            <a:off x="308683" y="1409457"/>
            <a:ext cx="11045117" cy="5241784"/>
          </a:xfrm>
        </p:spPr>
        <p:txBody>
          <a:bodyPr vert="horz" lIns="91440" tIns="45720" rIns="91440" bIns="45720" rtlCol="0" anchor="t">
            <a:normAutofit fontScale="62500" lnSpcReduction="20000"/>
          </a:bodyPr>
          <a:lstStyle/>
          <a:p>
            <a:pPr lvl="1" algn="just">
              <a:buFontTx/>
              <a:buChar char="-"/>
            </a:pPr>
            <a:r>
              <a:rPr lang="fr-FR" sz="3600" b="1" dirty="0" smtClean="0">
                <a:solidFill>
                  <a:srgbClr val="000000"/>
                </a:solidFill>
              </a:rPr>
              <a:t>Principe de protection de la vie privée: </a:t>
            </a:r>
            <a:r>
              <a:rPr lang="fr-FR" sz="3600" dirty="0" smtClean="0">
                <a:solidFill>
                  <a:srgbClr val="000000"/>
                </a:solidFill>
              </a:rPr>
              <a:t>Traitement </a:t>
            </a:r>
            <a:r>
              <a:rPr lang="fr-FR" sz="3600" dirty="0">
                <a:solidFill>
                  <a:srgbClr val="000000"/>
                </a:solidFill>
              </a:rPr>
              <a:t>proportionné des données personnelles </a:t>
            </a:r>
            <a:r>
              <a:rPr lang="fr-FR" sz="3600" dirty="0" smtClean="0">
                <a:solidFill>
                  <a:srgbClr val="000000"/>
                </a:solidFill>
              </a:rPr>
              <a:t>avec des finalités claires</a:t>
            </a:r>
          </a:p>
          <a:p>
            <a:pPr lvl="1" algn="just">
              <a:buFontTx/>
              <a:buChar char="-"/>
            </a:pPr>
            <a:r>
              <a:rPr lang="fr-FR" sz="3600" b="1" dirty="0" smtClean="0">
                <a:solidFill>
                  <a:srgbClr val="000000"/>
                </a:solidFill>
              </a:rPr>
              <a:t>Principe de proportionnalité</a:t>
            </a:r>
            <a:r>
              <a:rPr lang="fr-FR" sz="3600" dirty="0" smtClean="0">
                <a:solidFill>
                  <a:srgbClr val="000000"/>
                </a:solidFill>
              </a:rPr>
              <a:t>: toujours évaluer </a:t>
            </a:r>
            <a:r>
              <a:rPr lang="fr-FR" sz="3600" dirty="0">
                <a:solidFill>
                  <a:srgbClr val="000000"/>
                </a:solidFill>
              </a:rPr>
              <a:t>si l’utilisation d’un système d’IA générative est nécessaire et proportionnelle, particulièrement lorsqu’elle peut avoir une incidence </a:t>
            </a:r>
            <a:r>
              <a:rPr lang="fr-FR" sz="3600" dirty="0" smtClean="0">
                <a:solidFill>
                  <a:srgbClr val="000000"/>
                </a:solidFill>
              </a:rPr>
              <a:t>importante </a:t>
            </a:r>
            <a:r>
              <a:rPr lang="fr-FR" sz="3600" dirty="0">
                <a:solidFill>
                  <a:srgbClr val="000000"/>
                </a:solidFill>
              </a:rPr>
              <a:t>sur des personnes ou des </a:t>
            </a:r>
            <a:r>
              <a:rPr lang="fr-FR" sz="3600" dirty="0" smtClean="0">
                <a:solidFill>
                  <a:srgbClr val="000000"/>
                </a:solidFill>
              </a:rPr>
              <a:t>groupes </a:t>
            </a:r>
          </a:p>
          <a:p>
            <a:pPr lvl="1" algn="just">
              <a:buFontTx/>
              <a:buChar char="-"/>
            </a:pPr>
            <a:r>
              <a:rPr lang="fr-FR" sz="3600" b="1" dirty="0" smtClean="0">
                <a:solidFill>
                  <a:srgbClr val="000000"/>
                </a:solidFill>
              </a:rPr>
              <a:t>Principe de transparence</a:t>
            </a:r>
            <a:r>
              <a:rPr lang="fr-FR" sz="3600" dirty="0">
                <a:solidFill>
                  <a:srgbClr val="000000"/>
                </a:solidFill>
              </a:rPr>
              <a:t>: </a:t>
            </a:r>
            <a:r>
              <a:rPr lang="fr-FR" sz="3600" dirty="0" smtClean="0">
                <a:solidFill>
                  <a:srgbClr val="000000"/>
                </a:solidFill>
              </a:rPr>
              <a:t>Il </a:t>
            </a:r>
            <a:r>
              <a:rPr lang="fr-FR" sz="3600" dirty="0">
                <a:solidFill>
                  <a:srgbClr val="000000"/>
                </a:solidFill>
              </a:rPr>
              <a:t>ne suffit pas que l’utilisation d’un système d’IA soit rendue publique en des termes clairs et accessibles ; encore faut-il que les personnes soient capables de comprendre comment les décisions sont prises et comment ces décisions ont été vérifiées</a:t>
            </a:r>
            <a:r>
              <a:rPr lang="fr-FR" sz="3600" dirty="0" smtClean="0">
                <a:solidFill>
                  <a:srgbClr val="000000"/>
                </a:solidFill>
              </a:rPr>
              <a:t>.</a:t>
            </a:r>
          </a:p>
          <a:p>
            <a:pPr lvl="1" algn="just">
              <a:buFontTx/>
              <a:buChar char="-"/>
            </a:pPr>
            <a:r>
              <a:rPr lang="fr-FR" sz="3600" b="1" dirty="0" smtClean="0">
                <a:solidFill>
                  <a:srgbClr val="000000"/>
                </a:solidFill>
              </a:rPr>
              <a:t>Principe de Responsabilité</a:t>
            </a:r>
            <a:r>
              <a:rPr lang="fr-FR" sz="3600" dirty="0" smtClean="0">
                <a:solidFill>
                  <a:srgbClr val="000000"/>
                </a:solidFill>
              </a:rPr>
              <a:t>: respect des lois et normes de protection, redevabilité.</a:t>
            </a:r>
            <a:endParaRPr lang="fr-FR" sz="3600" dirty="0">
              <a:solidFill>
                <a:srgbClr val="000000"/>
              </a:solidFill>
            </a:endParaRPr>
          </a:p>
          <a:p>
            <a:pPr marL="457200" lvl="1" indent="0" algn="just">
              <a:buNone/>
            </a:pPr>
            <a:r>
              <a:rPr lang="fr-FR" sz="3600" dirty="0">
                <a:solidFill>
                  <a:srgbClr val="000000"/>
                </a:solidFill>
              </a:rPr>
              <a:t>- </a:t>
            </a:r>
            <a:r>
              <a:rPr lang="fr-FR" sz="3600" b="1" dirty="0" smtClean="0">
                <a:solidFill>
                  <a:srgbClr val="000000"/>
                </a:solidFill>
              </a:rPr>
              <a:t>Droit </a:t>
            </a:r>
            <a:r>
              <a:rPr lang="fr-FR" sz="3600" b="1" dirty="0">
                <a:solidFill>
                  <a:srgbClr val="000000"/>
                </a:solidFill>
              </a:rPr>
              <a:t>d’accès au juge et droit au procès </a:t>
            </a:r>
            <a:r>
              <a:rPr lang="fr-FR" sz="3600" b="1" dirty="0" smtClean="0">
                <a:solidFill>
                  <a:srgbClr val="000000"/>
                </a:solidFill>
              </a:rPr>
              <a:t>équitable: </a:t>
            </a:r>
            <a:r>
              <a:rPr lang="fr-FR" sz="3600" dirty="0" smtClean="0">
                <a:solidFill>
                  <a:srgbClr val="000000"/>
                </a:solidFill>
              </a:rPr>
              <a:t>garantir l’accès et veiller aux conditions   d’un   procès équitable notamment dans l’usage des preuves collectées par I’IA et dans l’usage des systèmes d’IA notamment le droit de ne pas être jugé par un système d’IA non transparent</a:t>
            </a:r>
            <a:endParaRPr lang="fr-FR" sz="3600" dirty="0">
              <a:solidFill>
                <a:srgbClr val="000000"/>
              </a:solidFill>
            </a:endParaRPr>
          </a:p>
          <a:p>
            <a:pPr lvl="1" algn="just">
              <a:buFontTx/>
              <a:buChar char="-"/>
            </a:pPr>
            <a:r>
              <a:rPr lang="fr-FR" sz="3600" b="1" dirty="0">
                <a:solidFill>
                  <a:srgbClr val="000000"/>
                </a:solidFill>
              </a:rPr>
              <a:t>Indépendance des juges dans leur processus de </a:t>
            </a:r>
            <a:r>
              <a:rPr lang="fr-FR" sz="3600" b="1" dirty="0" smtClean="0">
                <a:solidFill>
                  <a:srgbClr val="000000"/>
                </a:solidFill>
              </a:rPr>
              <a:t>décision: </a:t>
            </a:r>
            <a:r>
              <a:rPr lang="fr-FR" sz="3600" dirty="0" smtClean="0">
                <a:solidFill>
                  <a:srgbClr val="000000"/>
                </a:solidFill>
              </a:rPr>
              <a:t>les juges ne doivent pas subir l’influence négative des IA et se suffire aux éléments fournis par l’IA en assurant un contrôle humain.</a:t>
            </a:r>
            <a:endParaRPr lang="fr-FR" sz="3600" dirty="0">
              <a:solidFill>
                <a:srgbClr val="000000"/>
              </a:solidFill>
            </a:endParaRPr>
          </a:p>
          <a:p>
            <a:pPr lvl="1" algn="just">
              <a:buFontTx/>
              <a:buChar char="-"/>
            </a:pPr>
            <a:r>
              <a:rPr lang="fr-FR" sz="3600" b="1" dirty="0">
                <a:solidFill>
                  <a:srgbClr val="000000"/>
                </a:solidFill>
              </a:rPr>
              <a:t>Libertés d’expression, de </a:t>
            </a:r>
            <a:r>
              <a:rPr lang="fr-FR" sz="3600" b="1" dirty="0" smtClean="0">
                <a:solidFill>
                  <a:srgbClr val="000000"/>
                </a:solidFill>
              </a:rPr>
              <a:t>manifestation: </a:t>
            </a:r>
            <a:r>
              <a:rPr lang="fr-FR" sz="3600" dirty="0" smtClean="0">
                <a:solidFill>
                  <a:srgbClr val="000000"/>
                </a:solidFill>
              </a:rPr>
              <a:t>Les IA ne doivent pas constituer des menaces pour l’exercice des libertés publiques</a:t>
            </a:r>
            <a:endParaRPr lang="fr-FR" sz="3600" dirty="0">
              <a:solidFill>
                <a:srgbClr val="000000"/>
              </a:solidFill>
            </a:endParaRPr>
          </a:p>
          <a:p>
            <a:pPr marL="457200" lvl="1" indent="0" algn="just">
              <a:buNone/>
            </a:pPr>
            <a:endParaRPr lang="fr-FR" sz="3200" dirty="0">
              <a:solidFill>
                <a:srgbClr val="000000"/>
              </a:solidFill>
            </a:endParaRPr>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31150997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solidFill>
                  <a:srgbClr val="FF0000"/>
                </a:solidFill>
              </a:rPr>
              <a:t>Principaux enjeux éthiques liés à l’usage de l’IA : </a:t>
            </a:r>
            <a:br>
              <a:rPr lang="fr-FR" b="1" dirty="0">
                <a:solidFill>
                  <a:srgbClr val="FF0000"/>
                </a:solidFill>
              </a:rPr>
            </a:br>
            <a:endParaRPr lang="fr-FR" b="1" dirty="0">
              <a:solidFill>
                <a:srgbClr val="FF0000"/>
              </a:solidFill>
            </a:endParaRPr>
          </a:p>
        </p:txBody>
      </p:sp>
      <p:sp>
        <p:nvSpPr>
          <p:cNvPr id="3" name="Espace réservé du contenu 2"/>
          <p:cNvSpPr>
            <a:spLocks noGrp="1"/>
          </p:cNvSpPr>
          <p:nvPr>
            <p:ph idx="1"/>
          </p:nvPr>
        </p:nvSpPr>
        <p:spPr/>
        <p:txBody>
          <a:bodyPr/>
          <a:lstStyle/>
          <a:p>
            <a:pPr lvl="1" algn="just"/>
            <a:r>
              <a:rPr lang="fr-FR" dirty="0">
                <a:solidFill>
                  <a:srgbClr val="000000"/>
                </a:solidFill>
              </a:rPr>
              <a:t>L’autonomie dans la prise de décision</a:t>
            </a:r>
          </a:p>
          <a:p>
            <a:pPr lvl="1" algn="just"/>
            <a:r>
              <a:rPr lang="fr-FR" dirty="0">
                <a:solidFill>
                  <a:srgbClr val="000000"/>
                </a:solidFill>
              </a:rPr>
              <a:t>L’emploi et la concurrence de l’humain par l’IA</a:t>
            </a:r>
          </a:p>
          <a:p>
            <a:pPr lvl="1" algn="just"/>
            <a:r>
              <a:rPr lang="fr-FR" dirty="0">
                <a:solidFill>
                  <a:srgbClr val="000000"/>
                </a:solidFill>
              </a:rPr>
              <a:t>Le profilage et les interactions sociales </a:t>
            </a:r>
          </a:p>
          <a:p>
            <a:pPr lvl="1" algn="just"/>
            <a:r>
              <a:rPr lang="fr-FR" dirty="0">
                <a:solidFill>
                  <a:srgbClr val="000000"/>
                </a:solidFill>
              </a:rPr>
              <a:t>L’utilisation de l’IA dans de nombreux secteurs (santé, éducation, culture…) </a:t>
            </a:r>
          </a:p>
          <a:p>
            <a:pPr lvl="1" algn="just"/>
            <a:r>
              <a:rPr lang="fr-FR" dirty="0">
                <a:solidFill>
                  <a:srgbClr val="000000"/>
                </a:solidFill>
              </a:rPr>
              <a:t>L’IA et l’accès à l’information et l’évolution des médias</a:t>
            </a:r>
          </a:p>
          <a:p>
            <a:pPr lvl="1" algn="just"/>
            <a:r>
              <a:rPr lang="fr-FR" dirty="0">
                <a:solidFill>
                  <a:srgbClr val="000000"/>
                </a:solidFill>
              </a:rPr>
              <a:t>L’utilisation des données protégées (données personnelles, </a:t>
            </a:r>
            <a:r>
              <a:rPr lang="fr-FR" dirty="0" err="1">
                <a:solidFill>
                  <a:srgbClr val="000000"/>
                </a:solidFill>
              </a:rPr>
              <a:t>infomations</a:t>
            </a:r>
            <a:r>
              <a:rPr lang="fr-FR" dirty="0">
                <a:solidFill>
                  <a:srgbClr val="000000"/>
                </a:solidFill>
              </a:rPr>
              <a:t> confidentielles…)</a:t>
            </a:r>
          </a:p>
          <a:p>
            <a:pPr lvl="1" algn="just"/>
            <a:r>
              <a:rPr lang="fr-FR" dirty="0">
                <a:solidFill>
                  <a:srgbClr val="000000"/>
                </a:solidFill>
              </a:rPr>
              <a:t>La lutte contre les discriminations</a:t>
            </a:r>
          </a:p>
          <a:p>
            <a:pPr lvl="1" algn="just"/>
            <a:r>
              <a:rPr lang="fr-FR" dirty="0">
                <a:solidFill>
                  <a:srgbClr val="000000"/>
                </a:solidFill>
              </a:rPr>
              <a:t>Les droits de l’Homme, la démocratie et l’Etat de droit face à l’IA</a:t>
            </a:r>
          </a:p>
          <a:p>
            <a:endParaRPr lang="fr-FR" dirty="0"/>
          </a:p>
        </p:txBody>
      </p:sp>
      <p:pic>
        <p:nvPicPr>
          <p:cNvPr id="4" name="Image 3">
            <a:extLst>
              <a:ext uri="{FF2B5EF4-FFF2-40B4-BE49-F238E27FC236}">
                <a16:creationId xmlns:a16="http://schemas.microsoft.com/office/drawing/2014/main" id="{90C73214-0426-F358-F541-01F891B0EC7A}"/>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21002375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just"/>
            <a:r>
              <a:rPr lang="fr-FR" b="1" dirty="0">
                <a:solidFill>
                  <a:srgbClr val="FF0000"/>
                </a:solidFill>
              </a:rPr>
              <a:t>Mécanismes pertinents de protection des droits de l’homme dans le cadre de l’usage des IA</a:t>
            </a:r>
            <a:endParaRPr lang="fr-FR" dirty="0"/>
          </a:p>
        </p:txBody>
      </p:sp>
      <p:sp>
        <p:nvSpPr>
          <p:cNvPr id="3" name="Espace réservé du contenu 2"/>
          <p:cNvSpPr>
            <a:spLocks noGrp="1"/>
          </p:cNvSpPr>
          <p:nvPr>
            <p:ph idx="1"/>
          </p:nvPr>
        </p:nvSpPr>
        <p:spPr/>
        <p:txBody>
          <a:bodyPr/>
          <a:lstStyle/>
          <a:p>
            <a:endParaRPr lang="fr-FR" dirty="0" smtClean="0"/>
          </a:p>
          <a:p>
            <a:pPr algn="just"/>
            <a:r>
              <a:rPr lang="fr-FR" dirty="0" smtClean="0"/>
              <a:t>La problématique de la régulation mondiale de l’IA</a:t>
            </a:r>
          </a:p>
          <a:p>
            <a:pPr algn="just"/>
            <a:r>
              <a:rPr lang="fr-FR" dirty="0"/>
              <a:t>Contexte: économie IA mondialisée et compétition internationale</a:t>
            </a:r>
          </a:p>
          <a:p>
            <a:pPr algn="just"/>
            <a:r>
              <a:rPr lang="fr-FR" dirty="0"/>
              <a:t>Question? Est-ce qu’une gouvernance unique est la solution? Est-elle réalisable? Quelle sera la place de </a:t>
            </a:r>
            <a:r>
              <a:rPr lang="fr-FR" dirty="0" smtClean="0"/>
              <a:t>l’Afrique?</a:t>
            </a:r>
            <a:endParaRPr lang="fr-FR" dirty="0"/>
          </a:p>
          <a:p>
            <a:pPr algn="just"/>
            <a:endParaRPr lang="fr-FR" dirty="0"/>
          </a:p>
        </p:txBody>
      </p:sp>
    </p:spTree>
    <p:extLst>
      <p:ext uri="{BB962C8B-B14F-4D97-AF65-F5344CB8AC3E}">
        <p14:creationId xmlns:p14="http://schemas.microsoft.com/office/powerpoint/2010/main" val="4220280961"/>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2_Office">
  <a:themeElements>
    <a:clrScheme name="Custom 11">
      <a:dk1>
        <a:srgbClr val="000000"/>
      </a:dk1>
      <a:lt1>
        <a:srgbClr val="FFFFFF"/>
      </a:lt1>
      <a:dk2>
        <a:srgbClr val="8439BD"/>
      </a:dk2>
      <a:lt2>
        <a:srgbClr val="EBEBEB"/>
      </a:lt2>
      <a:accent1>
        <a:srgbClr val="0EABB7"/>
      </a:accent1>
      <a:accent2>
        <a:srgbClr val="4868E5"/>
      </a:accent2>
      <a:accent3>
        <a:srgbClr val="20A472"/>
      </a:accent3>
      <a:accent4>
        <a:srgbClr val="B13DC8"/>
      </a:accent4>
      <a:accent5>
        <a:srgbClr val="172DA6"/>
      </a:accent5>
      <a:accent6>
        <a:srgbClr val="00B0F0"/>
      </a:accent6>
      <a:hlink>
        <a:srgbClr val="00B0F0"/>
      </a:hlink>
      <a:folHlink>
        <a:srgbClr val="B13DC8"/>
      </a:folHlink>
    </a:clrScheme>
    <a:fontScheme name="Custom 11">
      <a:majorFont>
        <a:latin typeface="Speak Pro"/>
        <a:ea typeface=""/>
        <a:cs typeface=""/>
      </a:majorFont>
      <a:minorFont>
        <a:latin typeface="Avenir Next 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55237512_TF16411242_Win32" id="{1938BFD8-578F-4228-9E1A-A7332737DF0B}" vid="{5EA8FE88-AA04-434D-A38C-74F0A95C2447}"/>
    </a:ext>
  </a:extLst>
</a:theme>
</file>

<file path=ppt/theme/theme3.xml><?xml version="1.0" encoding="utf-8"?>
<a:theme xmlns:a="http://schemas.openxmlformats.org/drawingml/2006/main" name="1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24850</TotalTime>
  <Words>2903</Words>
  <Application>Microsoft Office PowerPoint</Application>
  <PresentationFormat>Grand écran</PresentationFormat>
  <Paragraphs>169</Paragraphs>
  <Slides>33</Slides>
  <Notes>0</Notes>
  <HiddenSlides>0</HiddenSlides>
  <MMClips>0</MMClips>
  <ScaleCrop>false</ScaleCrop>
  <HeadingPairs>
    <vt:vector size="6" baseType="variant">
      <vt:variant>
        <vt:lpstr>Polices utilisées</vt:lpstr>
      </vt:variant>
      <vt:variant>
        <vt:i4>6</vt:i4>
      </vt:variant>
      <vt:variant>
        <vt:lpstr>Thème</vt:lpstr>
      </vt:variant>
      <vt:variant>
        <vt:i4>3</vt:i4>
      </vt:variant>
      <vt:variant>
        <vt:lpstr>Titres des diapositives</vt:lpstr>
      </vt:variant>
      <vt:variant>
        <vt:i4>33</vt:i4>
      </vt:variant>
    </vt:vector>
  </HeadingPairs>
  <TitlesOfParts>
    <vt:vector size="42" baseType="lpstr">
      <vt:lpstr>Arial</vt:lpstr>
      <vt:lpstr>Avenir Next LT Pro Light</vt:lpstr>
      <vt:lpstr>Calibri</vt:lpstr>
      <vt:lpstr>Calibri Light</vt:lpstr>
      <vt:lpstr>Speak Pro</vt:lpstr>
      <vt:lpstr>Times New Roman</vt:lpstr>
      <vt:lpstr>Thème Office</vt:lpstr>
      <vt:lpstr>Thème 2_Office</vt:lpstr>
      <vt:lpstr>1_Thème Office</vt:lpstr>
      <vt:lpstr>Présentation PowerPoint</vt:lpstr>
      <vt:lpstr>Objectifs de la deuxième session</vt:lpstr>
      <vt:lpstr>Notions clés en cause en matière d’IA et de droit de l’homme </vt:lpstr>
      <vt:lpstr>Problématiques pertinentes</vt:lpstr>
      <vt:lpstr>LES ENJEUX DE PROTECTION DES DROITS DE L’HOMME</vt:lpstr>
      <vt:lpstr>Quel doit être le rôle de la justice dans la protection des droits de l’homme?</vt:lpstr>
      <vt:lpstr>Principes fondamentaux directement concernés dans le domaine judiciaire :  </vt:lpstr>
      <vt:lpstr>Principaux enjeux éthiques liés à l’usage de l’IA :  </vt:lpstr>
      <vt:lpstr>Mécanismes pertinents de protection des droits de l’homme dans le cadre de l’usage des IA</vt:lpstr>
      <vt:lpstr>Au niveau international: </vt:lpstr>
      <vt:lpstr>   Au niveau communautaire:   </vt:lpstr>
      <vt:lpstr>Deux exemples de mécanismes pertinents</vt:lpstr>
      <vt:lpstr>Exemple 1: Recommandation de l’UNESCO sur l'éthique de l'intelligence artificielle</vt:lpstr>
      <vt:lpstr>   Exemple 2: Conseil de l’Europe : Charte Ethique sur l’utilisation de l’IA dans le système judiciaire Européen 2018)  </vt:lpstr>
      <vt:lpstr>Au niveau national </vt:lpstr>
      <vt:lpstr>Illustrations</vt:lpstr>
      <vt:lpstr>La discrimination  par les biais de l’IA</vt:lpstr>
      <vt:lpstr>Illustrations de biais : </vt:lpstr>
      <vt:lpstr>Incidences des biais dans le domaine juridique  </vt:lpstr>
      <vt:lpstr> Exemples de biais et mésusage d’IA dans le judiciaire </vt:lpstr>
      <vt:lpstr> Exemples de biais et mésusage d’IA dans le judiciaire </vt:lpstr>
      <vt:lpstr>Présentation PowerPoint</vt:lpstr>
      <vt:lpstr>Le principe de Transparence et IA responsable</vt:lpstr>
      <vt:lpstr>Transparence et IA responsable</vt:lpstr>
      <vt:lpstr>La Transparence et IA responsible: pas de boite noire</vt:lpstr>
      <vt:lpstr>Identification biométrique, reconnaissance faciale et deepfakes</vt:lpstr>
      <vt:lpstr> L’Identification biométrique  </vt:lpstr>
      <vt:lpstr>La reconnaissance faciale </vt:lpstr>
      <vt:lpstr>Les deepfakes et la désinformation</vt:lpstr>
      <vt:lpstr>5. Activités</vt:lpstr>
      <vt:lpstr>Activité1 </vt:lpstr>
      <vt:lpstr>Activité 2 : Open AI et information fausse</vt:lpstr>
      <vt:lpstr>Activité 3 : Responsabilité et IA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User</dc:creator>
  <cp:lastModifiedBy>DELL</cp:lastModifiedBy>
  <cp:revision>204</cp:revision>
  <dcterms:created xsi:type="dcterms:W3CDTF">2023-11-21T12:38:08Z</dcterms:created>
  <dcterms:modified xsi:type="dcterms:W3CDTF">2025-02-26T12:15:01Z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9088468-0951-4aef-9cc3-0a346e475ddc_Enabled">
    <vt:lpwstr>true</vt:lpwstr>
  </property>
  <property fmtid="{D5CDD505-2E9C-101B-9397-08002B2CF9AE}" pid="3" name="MSIP_Label_d9088468-0951-4aef-9cc3-0a346e475ddc_SetDate">
    <vt:lpwstr>2023-11-28T11:51:36Z</vt:lpwstr>
  </property>
  <property fmtid="{D5CDD505-2E9C-101B-9397-08002B2CF9AE}" pid="4" name="MSIP_Label_d9088468-0951-4aef-9cc3-0a346e475ddc_Method">
    <vt:lpwstr>Privileged</vt:lpwstr>
  </property>
  <property fmtid="{D5CDD505-2E9C-101B-9397-08002B2CF9AE}" pid="5" name="MSIP_Label_d9088468-0951-4aef-9cc3-0a346e475ddc_Name">
    <vt:lpwstr>Public</vt:lpwstr>
  </property>
  <property fmtid="{D5CDD505-2E9C-101B-9397-08002B2CF9AE}" pid="6" name="MSIP_Label_d9088468-0951-4aef-9cc3-0a346e475ddc_SiteId">
    <vt:lpwstr>aca3c8d6-aa71-4e1a-a10e-03572fc58c0b</vt:lpwstr>
  </property>
  <property fmtid="{D5CDD505-2E9C-101B-9397-08002B2CF9AE}" pid="7" name="MSIP_Label_d9088468-0951-4aef-9cc3-0a346e475ddc_ActionId">
    <vt:lpwstr>6978dbe5-9e02-425b-bca0-782d4e51868d</vt:lpwstr>
  </property>
  <property fmtid="{D5CDD505-2E9C-101B-9397-08002B2CF9AE}" pid="8" name="MSIP_Label_d9088468-0951-4aef-9cc3-0a346e475ddc_ContentBits">
    <vt:lpwstr>0</vt:lpwstr>
  </property>
</Properties>
</file>