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5" r:id="rId3"/>
    <p:sldMasterId id="2147483677" r:id="rId4"/>
  </p:sldMasterIdLst>
  <p:notesMasterIdLst>
    <p:notesMasterId r:id="rId37"/>
  </p:notesMasterIdLst>
  <p:sldIdLst>
    <p:sldId id="337" r:id="rId5"/>
    <p:sldId id="267" r:id="rId6"/>
    <p:sldId id="346" r:id="rId7"/>
    <p:sldId id="388" r:id="rId8"/>
    <p:sldId id="339" r:id="rId9"/>
    <p:sldId id="385" r:id="rId10"/>
    <p:sldId id="265" r:id="rId11"/>
    <p:sldId id="294" r:id="rId12"/>
    <p:sldId id="348" r:id="rId13"/>
    <p:sldId id="349" r:id="rId14"/>
    <p:sldId id="341" r:id="rId15"/>
    <p:sldId id="350" r:id="rId16"/>
    <p:sldId id="351" r:id="rId17"/>
    <p:sldId id="352" r:id="rId18"/>
    <p:sldId id="353" r:id="rId19"/>
    <p:sldId id="354" r:id="rId20"/>
    <p:sldId id="355" r:id="rId21"/>
    <p:sldId id="356" r:id="rId22"/>
    <p:sldId id="269" r:id="rId23"/>
    <p:sldId id="270" r:id="rId24"/>
    <p:sldId id="343" r:id="rId25"/>
    <p:sldId id="344" r:id="rId26"/>
    <p:sldId id="317" r:id="rId27"/>
    <p:sldId id="368" r:id="rId28"/>
    <p:sldId id="381" r:id="rId29"/>
    <p:sldId id="370" r:id="rId30"/>
    <p:sldId id="371" r:id="rId31"/>
    <p:sldId id="372" r:id="rId32"/>
    <p:sldId id="373" r:id="rId33"/>
    <p:sldId id="374" r:id="rId34"/>
    <p:sldId id="376" r:id="rId35"/>
    <p:sldId id="387" r:id="rId3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varScale="1">
        <p:scale>
          <a:sx n="86" d="100"/>
          <a:sy n="86" d="100"/>
        </p:scale>
        <p:origin x="102"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ang-Diouf, Aissatou /CI" userId="ddd5abae-cf47-47f3-b573-757c73f10927" providerId="ADAL" clId="{7D32F68F-B63B-445E-955E-A4B68FE3845F}"/>
    <pc:docChg chg="undo custSel modSld">
      <pc:chgData name="Niang-Diouf, Aissatou /CI" userId="ddd5abae-cf47-47f3-b573-757c73f10927" providerId="ADAL" clId="{7D32F68F-B63B-445E-955E-A4B68FE3845F}" dt="2024-05-22T22:04:42.397" v="26" actId="14100"/>
      <pc:docMkLst>
        <pc:docMk/>
      </pc:docMkLst>
      <pc:sldChg chg="modSp mod">
        <pc:chgData name="Niang-Diouf, Aissatou /CI" userId="ddd5abae-cf47-47f3-b573-757c73f10927" providerId="ADAL" clId="{7D32F68F-B63B-445E-955E-A4B68FE3845F}" dt="2024-05-22T22:01:20.595" v="5" actId="255"/>
        <pc:sldMkLst>
          <pc:docMk/>
          <pc:sldMk cId="1049477924" sldId="294"/>
        </pc:sldMkLst>
        <pc:spChg chg="mod">
          <ac:chgData name="Niang-Diouf, Aissatou /CI" userId="ddd5abae-cf47-47f3-b573-757c73f10927" providerId="ADAL" clId="{7D32F68F-B63B-445E-955E-A4B68FE3845F}" dt="2024-05-22T22:01:20.595" v="5" actId="255"/>
          <ac:spMkLst>
            <pc:docMk/>
            <pc:sldMk cId="1049477924" sldId="294"/>
            <ac:spMk id="2" creationId="{00000000-0000-0000-0000-000000000000}"/>
          </ac:spMkLst>
        </pc:spChg>
      </pc:sldChg>
      <pc:sldChg chg="modSp mod">
        <pc:chgData name="Niang-Diouf, Aissatou /CI" userId="ddd5abae-cf47-47f3-b573-757c73f10927" providerId="ADAL" clId="{7D32F68F-B63B-445E-955E-A4B68FE3845F}" dt="2024-05-22T22:02:10.221" v="6" actId="113"/>
        <pc:sldMkLst>
          <pc:docMk/>
          <pc:sldMk cId="725995773" sldId="319"/>
        </pc:sldMkLst>
        <pc:spChg chg="mod">
          <ac:chgData name="Niang-Diouf, Aissatou /CI" userId="ddd5abae-cf47-47f3-b573-757c73f10927" providerId="ADAL" clId="{7D32F68F-B63B-445E-955E-A4B68FE3845F}" dt="2024-05-22T22:02:10.221" v="6" actId="113"/>
          <ac:spMkLst>
            <pc:docMk/>
            <pc:sldMk cId="725995773" sldId="319"/>
            <ac:spMk id="3" creationId="{00000000-0000-0000-0000-000000000000}"/>
          </ac:spMkLst>
        </pc:spChg>
      </pc:sldChg>
      <pc:sldChg chg="modSp mod">
        <pc:chgData name="Niang-Diouf, Aissatou /CI" userId="ddd5abae-cf47-47f3-b573-757c73f10927" providerId="ADAL" clId="{7D32F68F-B63B-445E-955E-A4B68FE3845F}" dt="2024-05-22T22:02:46.741" v="8" actId="108"/>
        <pc:sldMkLst>
          <pc:docMk/>
          <pc:sldMk cId="4027884318" sldId="327"/>
        </pc:sldMkLst>
        <pc:spChg chg="mod">
          <ac:chgData name="Niang-Diouf, Aissatou /CI" userId="ddd5abae-cf47-47f3-b573-757c73f10927" providerId="ADAL" clId="{7D32F68F-B63B-445E-955E-A4B68FE3845F}" dt="2024-05-22T22:02:46.741" v="8" actId="108"/>
          <ac:spMkLst>
            <pc:docMk/>
            <pc:sldMk cId="4027884318" sldId="327"/>
            <ac:spMk id="3" creationId="{00000000-0000-0000-0000-000000000000}"/>
          </ac:spMkLst>
        </pc:spChg>
      </pc:sldChg>
      <pc:sldChg chg="addSp modSp mod">
        <pc:chgData name="Niang-Diouf, Aissatou /CI" userId="ddd5abae-cf47-47f3-b573-757c73f10927" providerId="ADAL" clId="{7D32F68F-B63B-445E-955E-A4B68FE3845F}" dt="2024-05-22T22:04:42.397" v="26" actId="14100"/>
        <pc:sldMkLst>
          <pc:docMk/>
          <pc:sldMk cId="482824745" sldId="331"/>
        </pc:sldMkLst>
        <pc:spChg chg="mod">
          <ac:chgData name="Niang-Diouf, Aissatou /CI" userId="ddd5abae-cf47-47f3-b573-757c73f10927" providerId="ADAL" clId="{7D32F68F-B63B-445E-955E-A4B68FE3845F}" dt="2024-05-22T22:03:48.620" v="17" actId="5793"/>
          <ac:spMkLst>
            <pc:docMk/>
            <pc:sldMk cId="482824745" sldId="331"/>
            <ac:spMk id="3" creationId="{00000000-0000-0000-0000-000000000000}"/>
          </ac:spMkLst>
        </pc:spChg>
        <pc:spChg chg="add mod">
          <ac:chgData name="Niang-Diouf, Aissatou /CI" userId="ddd5abae-cf47-47f3-b573-757c73f10927" providerId="ADAL" clId="{7D32F68F-B63B-445E-955E-A4B68FE3845F}" dt="2024-05-22T22:04:24.198" v="24" actId="255"/>
          <ac:spMkLst>
            <pc:docMk/>
            <pc:sldMk cId="482824745" sldId="331"/>
            <ac:spMk id="6" creationId="{447C3E80-C6A8-1F67-7275-443BFBE34124}"/>
          </ac:spMkLst>
        </pc:spChg>
        <pc:picChg chg="mod">
          <ac:chgData name="Niang-Diouf, Aissatou /CI" userId="ddd5abae-cf47-47f3-b573-757c73f10927" providerId="ADAL" clId="{7D32F68F-B63B-445E-955E-A4B68FE3845F}" dt="2024-05-22T22:04:42.397" v="26" actId="14100"/>
          <ac:picMkLst>
            <pc:docMk/>
            <pc:sldMk cId="482824745" sldId="331"/>
            <ac:picMk id="5" creationId="{A7644BD1-3AEC-D4CE-0DE3-87713293BB4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A33FEE-EAB5-4DFE-B926-79E0F2698661}" type="datetimeFigureOut">
              <a:rPr lang="fr-FR" smtClean="0"/>
              <a:t>26/02/2025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8F432B-26E1-4EE5-BC22-51AEC078C524}" type="slidenum">
              <a:rPr lang="fr-FR" smtClean="0"/>
              <a:t>‹N°›</a:t>
            </a:fld>
            <a:endParaRPr lang="fr-FR"/>
          </a:p>
        </p:txBody>
      </p:sp>
    </p:spTree>
    <p:extLst>
      <p:ext uri="{BB962C8B-B14F-4D97-AF65-F5344CB8AC3E}">
        <p14:creationId xmlns:p14="http://schemas.microsoft.com/office/powerpoint/2010/main" val="4224287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CE70CD4-46A7-4CA5-A132-0117048EB853}" type="slidenum">
              <a:rPr lang="fr-FR" smtClean="0">
                <a:solidFill>
                  <a:prstClr val="black"/>
                </a:solidFill>
              </a:rPr>
              <a:pPr/>
              <a:t>3</a:t>
            </a:fld>
            <a:endParaRPr lang="fr-FR">
              <a:solidFill>
                <a:prstClr val="black"/>
              </a:solidFill>
            </a:endParaRPr>
          </a:p>
        </p:txBody>
      </p:sp>
    </p:spTree>
    <p:extLst>
      <p:ext uri="{BB962C8B-B14F-4D97-AF65-F5344CB8AC3E}">
        <p14:creationId xmlns:p14="http://schemas.microsoft.com/office/powerpoint/2010/main" val="4171860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16</a:t>
            </a:fld>
            <a:endParaRPr lang="fr-FR"/>
          </a:p>
        </p:txBody>
      </p:sp>
    </p:spTree>
    <p:extLst>
      <p:ext uri="{BB962C8B-B14F-4D97-AF65-F5344CB8AC3E}">
        <p14:creationId xmlns:p14="http://schemas.microsoft.com/office/powerpoint/2010/main" val="1793395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18</a:t>
            </a:fld>
            <a:endParaRPr lang="fr-FR"/>
          </a:p>
        </p:txBody>
      </p:sp>
    </p:spTree>
    <p:extLst>
      <p:ext uri="{BB962C8B-B14F-4D97-AF65-F5344CB8AC3E}">
        <p14:creationId xmlns:p14="http://schemas.microsoft.com/office/powerpoint/2010/main" val="3016089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28</a:t>
            </a:fld>
            <a:endParaRPr lang="fr-FR"/>
          </a:p>
        </p:txBody>
      </p:sp>
    </p:spTree>
    <p:extLst>
      <p:ext uri="{BB962C8B-B14F-4D97-AF65-F5344CB8AC3E}">
        <p14:creationId xmlns:p14="http://schemas.microsoft.com/office/powerpoint/2010/main" val="1183741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B8F432B-26E1-4EE5-BC22-51AEC078C524}" type="slidenum">
              <a:rPr lang="fr-FR" smtClean="0"/>
              <a:t>7</a:t>
            </a:fld>
            <a:endParaRPr lang="fr-FR"/>
          </a:p>
        </p:txBody>
      </p:sp>
    </p:spTree>
    <p:extLst>
      <p:ext uri="{BB962C8B-B14F-4D97-AF65-F5344CB8AC3E}">
        <p14:creationId xmlns:p14="http://schemas.microsoft.com/office/powerpoint/2010/main" val="1425754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9B8F432B-26E1-4EE5-BC22-51AEC078C524}" type="slidenum">
              <a:rPr lang="fr-FR" smtClean="0"/>
              <a:t>8</a:t>
            </a:fld>
            <a:endParaRPr lang="fr-FR"/>
          </a:p>
        </p:txBody>
      </p:sp>
    </p:spTree>
    <p:extLst>
      <p:ext uri="{BB962C8B-B14F-4D97-AF65-F5344CB8AC3E}">
        <p14:creationId xmlns:p14="http://schemas.microsoft.com/office/powerpoint/2010/main" val="2334878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9</a:t>
            </a:fld>
            <a:endParaRPr lang="fr-FR"/>
          </a:p>
        </p:txBody>
      </p:sp>
    </p:spTree>
    <p:extLst>
      <p:ext uri="{BB962C8B-B14F-4D97-AF65-F5344CB8AC3E}">
        <p14:creationId xmlns:p14="http://schemas.microsoft.com/office/powerpoint/2010/main" val="2900917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10</a:t>
            </a:fld>
            <a:endParaRPr lang="fr-FR"/>
          </a:p>
        </p:txBody>
      </p:sp>
    </p:spTree>
    <p:extLst>
      <p:ext uri="{BB962C8B-B14F-4D97-AF65-F5344CB8AC3E}">
        <p14:creationId xmlns:p14="http://schemas.microsoft.com/office/powerpoint/2010/main" val="1847850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12</a:t>
            </a:fld>
            <a:endParaRPr lang="fr-FR"/>
          </a:p>
        </p:txBody>
      </p:sp>
    </p:spTree>
    <p:extLst>
      <p:ext uri="{BB962C8B-B14F-4D97-AF65-F5344CB8AC3E}">
        <p14:creationId xmlns:p14="http://schemas.microsoft.com/office/powerpoint/2010/main" val="408487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13</a:t>
            </a:fld>
            <a:endParaRPr lang="fr-FR"/>
          </a:p>
        </p:txBody>
      </p:sp>
    </p:spTree>
    <p:extLst>
      <p:ext uri="{BB962C8B-B14F-4D97-AF65-F5344CB8AC3E}">
        <p14:creationId xmlns:p14="http://schemas.microsoft.com/office/powerpoint/2010/main" val="238890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14</a:t>
            </a:fld>
            <a:endParaRPr lang="fr-FR"/>
          </a:p>
        </p:txBody>
      </p:sp>
    </p:spTree>
    <p:extLst>
      <p:ext uri="{BB962C8B-B14F-4D97-AF65-F5344CB8AC3E}">
        <p14:creationId xmlns:p14="http://schemas.microsoft.com/office/powerpoint/2010/main" val="3617365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15</a:t>
            </a:fld>
            <a:endParaRPr lang="fr-FR"/>
          </a:p>
        </p:txBody>
      </p:sp>
    </p:spTree>
    <p:extLst>
      <p:ext uri="{BB962C8B-B14F-4D97-AF65-F5344CB8AC3E}">
        <p14:creationId xmlns:p14="http://schemas.microsoft.com/office/powerpoint/2010/main" val="530269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A61657D2-82B9-4481-A375-EADEC7756C12}" type="datetimeFigureOut">
              <a:rPr lang="fr-FR" smtClean="0"/>
              <a:t>26/02/2025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4537DD-4AD5-4DBD-91E4-F08DF6EE6ABA}" type="slidenum">
              <a:rPr lang="fr-FR" smtClean="0"/>
              <a:t>‹N°›</a:t>
            </a:fld>
            <a:endParaRPr lang="fr-FR"/>
          </a:p>
        </p:txBody>
      </p:sp>
    </p:spTree>
    <p:extLst>
      <p:ext uri="{BB962C8B-B14F-4D97-AF65-F5344CB8AC3E}">
        <p14:creationId xmlns:p14="http://schemas.microsoft.com/office/powerpoint/2010/main" val="643338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61657D2-82B9-4481-A375-EADEC7756C12}" type="datetimeFigureOut">
              <a:rPr lang="fr-FR" smtClean="0"/>
              <a:t>26/02/2025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4537DD-4AD5-4DBD-91E4-F08DF6EE6ABA}" type="slidenum">
              <a:rPr lang="fr-FR" smtClean="0"/>
              <a:t>‹N°›</a:t>
            </a:fld>
            <a:endParaRPr lang="fr-FR"/>
          </a:p>
        </p:txBody>
      </p:sp>
    </p:spTree>
    <p:extLst>
      <p:ext uri="{BB962C8B-B14F-4D97-AF65-F5344CB8AC3E}">
        <p14:creationId xmlns:p14="http://schemas.microsoft.com/office/powerpoint/2010/main" val="1419672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61657D2-82B9-4481-A375-EADEC7756C12}" type="datetimeFigureOut">
              <a:rPr lang="fr-FR" smtClean="0"/>
              <a:t>26/02/2025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4537DD-4AD5-4DBD-91E4-F08DF6EE6ABA}" type="slidenum">
              <a:rPr lang="fr-FR" smtClean="0"/>
              <a:t>‹N°›</a:t>
            </a:fld>
            <a:endParaRPr lang="fr-FR"/>
          </a:p>
        </p:txBody>
      </p:sp>
    </p:spTree>
    <p:extLst>
      <p:ext uri="{BB962C8B-B14F-4D97-AF65-F5344CB8AC3E}">
        <p14:creationId xmlns:p14="http://schemas.microsoft.com/office/powerpoint/2010/main" val="944475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ronologie unique">
    <p:spTree>
      <p:nvGrpSpPr>
        <p:cNvPr id="1" name=""/>
        <p:cNvGrpSpPr/>
        <p:nvPr/>
      </p:nvGrpSpPr>
      <p:grpSpPr>
        <a:xfrm>
          <a:off x="0" y="0"/>
          <a:ext cx="0" cy="0"/>
          <a:chOff x="0" y="0"/>
          <a:chExt cx="0" cy="0"/>
        </a:xfrm>
      </p:grpSpPr>
      <p:sp>
        <p:nvSpPr>
          <p:cNvPr id="18" name="Espace réservé du texte 48">
            <a:extLst>
              <a:ext uri="{FF2B5EF4-FFF2-40B4-BE49-F238E27FC236}">
                <a16:creationId xmlns:a16="http://schemas.microsoft.com/office/drawing/2014/main" id="{D127D48E-3E09-48C7-AB33-FBD643EFA52E}"/>
              </a:ext>
            </a:extLst>
          </p:cNvPr>
          <p:cNvSpPr>
            <a:spLocks noGrp="1"/>
          </p:cNvSpPr>
          <p:nvPr>
            <p:ph type="body" sz="quarter" idx="10" hasCustomPrompt="1"/>
          </p:nvPr>
        </p:nvSpPr>
        <p:spPr>
          <a:xfrm>
            <a:off x="1823914" y="4817717"/>
            <a:ext cx="1796396" cy="302186"/>
          </a:xfrm>
        </p:spPr>
        <p:txBody>
          <a:bodyPr rtlCol="0">
            <a:noAutofit/>
          </a:bodyPr>
          <a:lstStyle>
            <a:lvl1pPr marL="0" indent="0">
              <a:buNone/>
              <a:defRPr sz="20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19" name="Espace réservé du texte 50">
            <a:extLst>
              <a:ext uri="{FF2B5EF4-FFF2-40B4-BE49-F238E27FC236}">
                <a16:creationId xmlns:a16="http://schemas.microsoft.com/office/drawing/2014/main" id="{A1B91BF4-B790-4F67-98EB-FE905527BFF8}"/>
              </a:ext>
            </a:extLst>
          </p:cNvPr>
          <p:cNvSpPr>
            <a:spLocks noGrp="1"/>
          </p:cNvSpPr>
          <p:nvPr>
            <p:ph type="body" sz="quarter" idx="11" hasCustomPrompt="1"/>
          </p:nvPr>
        </p:nvSpPr>
        <p:spPr>
          <a:xfrm>
            <a:off x="1823914" y="5210963"/>
            <a:ext cx="1813567" cy="706438"/>
          </a:xfrm>
        </p:spPr>
        <p:txBody>
          <a:bodyPr rtlCol="0">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20" name="Espace réservé du texte 48">
            <a:extLst>
              <a:ext uri="{FF2B5EF4-FFF2-40B4-BE49-F238E27FC236}">
                <a16:creationId xmlns:a16="http://schemas.microsoft.com/office/drawing/2014/main" id="{CCA5F33F-1634-427F-92BF-99A5ED52A4BA}"/>
              </a:ext>
            </a:extLst>
          </p:cNvPr>
          <p:cNvSpPr>
            <a:spLocks noGrp="1"/>
          </p:cNvSpPr>
          <p:nvPr>
            <p:ph type="body" sz="quarter" idx="12" hasCustomPrompt="1"/>
          </p:nvPr>
        </p:nvSpPr>
        <p:spPr>
          <a:xfrm>
            <a:off x="4134076" y="4817717"/>
            <a:ext cx="1796396" cy="302186"/>
          </a:xfrm>
        </p:spPr>
        <p:txBody>
          <a:bodyPr rtlCol="0">
            <a:noAutofit/>
          </a:bodyPr>
          <a:lstStyle>
            <a:lvl1pPr marL="0" indent="0">
              <a:buNone/>
              <a:defRPr sz="20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21" name="Espace réservé du texte 50">
            <a:extLst>
              <a:ext uri="{FF2B5EF4-FFF2-40B4-BE49-F238E27FC236}">
                <a16:creationId xmlns:a16="http://schemas.microsoft.com/office/drawing/2014/main" id="{084F28D2-C99C-44DC-95CF-A18847F3B61F}"/>
              </a:ext>
            </a:extLst>
          </p:cNvPr>
          <p:cNvSpPr>
            <a:spLocks noGrp="1"/>
          </p:cNvSpPr>
          <p:nvPr>
            <p:ph type="body" sz="quarter" idx="13" hasCustomPrompt="1"/>
          </p:nvPr>
        </p:nvSpPr>
        <p:spPr>
          <a:xfrm>
            <a:off x="4134076" y="5210963"/>
            <a:ext cx="1813567" cy="706438"/>
          </a:xfrm>
        </p:spPr>
        <p:txBody>
          <a:bodyPr rtlCol="0">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22" name="Espace réservé du texte 48">
            <a:extLst>
              <a:ext uri="{FF2B5EF4-FFF2-40B4-BE49-F238E27FC236}">
                <a16:creationId xmlns:a16="http://schemas.microsoft.com/office/drawing/2014/main" id="{2402522A-E098-4FB5-B454-D6FC98D90CFE}"/>
              </a:ext>
            </a:extLst>
          </p:cNvPr>
          <p:cNvSpPr>
            <a:spLocks noGrp="1"/>
          </p:cNvSpPr>
          <p:nvPr>
            <p:ph type="body" sz="quarter" idx="14" hasCustomPrompt="1"/>
          </p:nvPr>
        </p:nvSpPr>
        <p:spPr>
          <a:xfrm>
            <a:off x="6444238" y="4817717"/>
            <a:ext cx="1796396" cy="302186"/>
          </a:xfrm>
        </p:spPr>
        <p:txBody>
          <a:bodyPr rtlCol="0">
            <a:noAutofit/>
          </a:bodyPr>
          <a:lstStyle>
            <a:lvl1pPr marL="0" indent="0">
              <a:buNone/>
              <a:defRPr sz="20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23" name="Espace réservé du texte 50">
            <a:extLst>
              <a:ext uri="{FF2B5EF4-FFF2-40B4-BE49-F238E27FC236}">
                <a16:creationId xmlns:a16="http://schemas.microsoft.com/office/drawing/2014/main" id="{18CF51EA-CDE2-4AA1-83CB-9DC6E212C336}"/>
              </a:ext>
            </a:extLst>
          </p:cNvPr>
          <p:cNvSpPr>
            <a:spLocks noGrp="1"/>
          </p:cNvSpPr>
          <p:nvPr>
            <p:ph type="body" sz="quarter" idx="15" hasCustomPrompt="1"/>
          </p:nvPr>
        </p:nvSpPr>
        <p:spPr>
          <a:xfrm>
            <a:off x="6444238" y="5210963"/>
            <a:ext cx="1813567" cy="706438"/>
          </a:xfrm>
        </p:spPr>
        <p:txBody>
          <a:bodyPr rtlCol="0">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24" name="Espace réservé du texte 48">
            <a:extLst>
              <a:ext uri="{FF2B5EF4-FFF2-40B4-BE49-F238E27FC236}">
                <a16:creationId xmlns:a16="http://schemas.microsoft.com/office/drawing/2014/main" id="{FE2BFCE7-D8D1-42B7-97F2-78B1D2CB5F8F}"/>
              </a:ext>
            </a:extLst>
          </p:cNvPr>
          <p:cNvSpPr>
            <a:spLocks noGrp="1"/>
          </p:cNvSpPr>
          <p:nvPr>
            <p:ph type="body" sz="quarter" idx="16" hasCustomPrompt="1"/>
          </p:nvPr>
        </p:nvSpPr>
        <p:spPr>
          <a:xfrm>
            <a:off x="8754400" y="4817717"/>
            <a:ext cx="1796396" cy="302186"/>
          </a:xfrm>
        </p:spPr>
        <p:txBody>
          <a:bodyPr rtlCol="0">
            <a:noAutofit/>
          </a:bodyPr>
          <a:lstStyle>
            <a:lvl1pPr marL="0" indent="0">
              <a:buNone/>
              <a:defRPr sz="20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25" name="Espace réservé du texte 50">
            <a:extLst>
              <a:ext uri="{FF2B5EF4-FFF2-40B4-BE49-F238E27FC236}">
                <a16:creationId xmlns:a16="http://schemas.microsoft.com/office/drawing/2014/main" id="{0C4E8DE7-5691-4470-BC2C-F9F6532248C2}"/>
              </a:ext>
            </a:extLst>
          </p:cNvPr>
          <p:cNvSpPr>
            <a:spLocks noGrp="1"/>
          </p:cNvSpPr>
          <p:nvPr>
            <p:ph type="body" sz="quarter" idx="17" hasCustomPrompt="1"/>
          </p:nvPr>
        </p:nvSpPr>
        <p:spPr>
          <a:xfrm>
            <a:off x="8754400" y="5210963"/>
            <a:ext cx="1813567" cy="706438"/>
          </a:xfrm>
        </p:spPr>
        <p:txBody>
          <a:bodyPr rtlCol="0">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4" name="Titre 3">
            <a:extLst>
              <a:ext uri="{FF2B5EF4-FFF2-40B4-BE49-F238E27FC236}">
                <a16:creationId xmlns:a16="http://schemas.microsoft.com/office/drawing/2014/main" id="{AFBC6ED5-DBEC-4BA5-9BFE-9A5E0ED8D8CA}"/>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3764233931"/>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ronologie double">
    <p:spTree>
      <p:nvGrpSpPr>
        <p:cNvPr id="1" name=""/>
        <p:cNvGrpSpPr/>
        <p:nvPr/>
      </p:nvGrpSpPr>
      <p:grpSpPr>
        <a:xfrm>
          <a:off x="0" y="0"/>
          <a:ext cx="0" cy="0"/>
          <a:chOff x="0" y="0"/>
          <a:chExt cx="0" cy="0"/>
        </a:xfrm>
      </p:grpSpPr>
      <p:sp>
        <p:nvSpPr>
          <p:cNvPr id="34" name="Espace réservé du texte 48">
            <a:extLst>
              <a:ext uri="{FF2B5EF4-FFF2-40B4-BE49-F238E27FC236}">
                <a16:creationId xmlns:a16="http://schemas.microsoft.com/office/drawing/2014/main" id="{C6E48CAB-F1C0-4E71-9686-C02A967E923F}"/>
              </a:ext>
            </a:extLst>
          </p:cNvPr>
          <p:cNvSpPr>
            <a:spLocks noGrp="1"/>
          </p:cNvSpPr>
          <p:nvPr>
            <p:ph type="body" sz="quarter" idx="10" hasCustomPrompt="1"/>
          </p:nvPr>
        </p:nvSpPr>
        <p:spPr>
          <a:xfrm>
            <a:off x="456182" y="4014522"/>
            <a:ext cx="1182118" cy="302186"/>
          </a:xfrm>
        </p:spPr>
        <p:txBody>
          <a:bodyPr lIns="0" rIns="0" rtlCol="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35" name="Espace réservé du texte 50">
            <a:extLst>
              <a:ext uri="{FF2B5EF4-FFF2-40B4-BE49-F238E27FC236}">
                <a16:creationId xmlns:a16="http://schemas.microsoft.com/office/drawing/2014/main" id="{7C226081-D459-4A68-9B23-0C804E6A639C}"/>
              </a:ext>
            </a:extLst>
          </p:cNvPr>
          <p:cNvSpPr>
            <a:spLocks noGrp="1"/>
          </p:cNvSpPr>
          <p:nvPr>
            <p:ph type="body" sz="quarter" idx="11" hasCustomPrompt="1"/>
          </p:nvPr>
        </p:nvSpPr>
        <p:spPr>
          <a:xfrm>
            <a:off x="456182"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0" name="Espace réservé du texte 48">
            <a:extLst>
              <a:ext uri="{FF2B5EF4-FFF2-40B4-BE49-F238E27FC236}">
                <a16:creationId xmlns:a16="http://schemas.microsoft.com/office/drawing/2014/main" id="{C32AE455-05F0-44FA-98C4-73D9C60DF896}"/>
              </a:ext>
            </a:extLst>
          </p:cNvPr>
          <p:cNvSpPr>
            <a:spLocks noGrp="1"/>
          </p:cNvSpPr>
          <p:nvPr>
            <p:ph type="body" sz="quarter" idx="32" hasCustomPrompt="1"/>
          </p:nvPr>
        </p:nvSpPr>
        <p:spPr>
          <a:xfrm>
            <a:off x="1839103" y="4014522"/>
            <a:ext cx="1208897" cy="302186"/>
          </a:xfrm>
        </p:spPr>
        <p:txBody>
          <a:bodyPr lIns="0" rIns="0" rtlCol="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51" name="Espace réservé du texte 50">
            <a:extLst>
              <a:ext uri="{FF2B5EF4-FFF2-40B4-BE49-F238E27FC236}">
                <a16:creationId xmlns:a16="http://schemas.microsoft.com/office/drawing/2014/main" id="{3C3FB663-073E-458E-A31A-B15112A0D377}"/>
              </a:ext>
            </a:extLst>
          </p:cNvPr>
          <p:cNvSpPr>
            <a:spLocks noGrp="1"/>
          </p:cNvSpPr>
          <p:nvPr>
            <p:ph type="body" sz="quarter" idx="33" hasCustomPrompt="1"/>
          </p:nvPr>
        </p:nvSpPr>
        <p:spPr>
          <a:xfrm>
            <a:off x="1839103"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2" name="Espace réservé du texte 48">
            <a:extLst>
              <a:ext uri="{FF2B5EF4-FFF2-40B4-BE49-F238E27FC236}">
                <a16:creationId xmlns:a16="http://schemas.microsoft.com/office/drawing/2014/main" id="{91332113-C9A3-4B1F-A973-C30104497DCE}"/>
              </a:ext>
            </a:extLst>
          </p:cNvPr>
          <p:cNvSpPr>
            <a:spLocks noGrp="1"/>
          </p:cNvSpPr>
          <p:nvPr>
            <p:ph type="body" sz="quarter" idx="34" hasCustomPrompt="1"/>
          </p:nvPr>
        </p:nvSpPr>
        <p:spPr>
          <a:xfrm>
            <a:off x="3222024" y="4014522"/>
            <a:ext cx="1181099" cy="302186"/>
          </a:xfrm>
        </p:spPr>
        <p:txBody>
          <a:bodyPr lIns="0" rIns="0" rtlCol="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53" name="Espace réservé du texte 50">
            <a:extLst>
              <a:ext uri="{FF2B5EF4-FFF2-40B4-BE49-F238E27FC236}">
                <a16:creationId xmlns:a16="http://schemas.microsoft.com/office/drawing/2014/main" id="{CDAC2DE8-0B23-47D4-A121-018184C5D2BD}"/>
              </a:ext>
            </a:extLst>
          </p:cNvPr>
          <p:cNvSpPr>
            <a:spLocks noGrp="1"/>
          </p:cNvSpPr>
          <p:nvPr>
            <p:ph type="body" sz="quarter" idx="35" hasCustomPrompt="1"/>
          </p:nvPr>
        </p:nvSpPr>
        <p:spPr>
          <a:xfrm>
            <a:off x="3222024"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4" name="Espace réservé du texte 48">
            <a:extLst>
              <a:ext uri="{FF2B5EF4-FFF2-40B4-BE49-F238E27FC236}">
                <a16:creationId xmlns:a16="http://schemas.microsoft.com/office/drawing/2014/main" id="{AE8613EE-32F0-4251-809B-6B9907E226CF}"/>
              </a:ext>
            </a:extLst>
          </p:cNvPr>
          <p:cNvSpPr>
            <a:spLocks noGrp="1"/>
          </p:cNvSpPr>
          <p:nvPr>
            <p:ph type="body" sz="quarter" idx="36" hasCustomPrompt="1"/>
          </p:nvPr>
        </p:nvSpPr>
        <p:spPr>
          <a:xfrm>
            <a:off x="4604944" y="4014522"/>
            <a:ext cx="1181099" cy="302186"/>
          </a:xfrm>
        </p:spPr>
        <p:txBody>
          <a:bodyPr lIns="0" rIns="0" rtlCol="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55" name="Espace réservé du texte 50">
            <a:extLst>
              <a:ext uri="{FF2B5EF4-FFF2-40B4-BE49-F238E27FC236}">
                <a16:creationId xmlns:a16="http://schemas.microsoft.com/office/drawing/2014/main" id="{6E9683DA-61F6-48A0-9453-C03FB9794010}"/>
              </a:ext>
            </a:extLst>
          </p:cNvPr>
          <p:cNvSpPr>
            <a:spLocks noGrp="1"/>
          </p:cNvSpPr>
          <p:nvPr>
            <p:ph type="body" sz="quarter" idx="37" hasCustomPrompt="1"/>
          </p:nvPr>
        </p:nvSpPr>
        <p:spPr>
          <a:xfrm>
            <a:off x="4604944"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6" name="Espace réservé du texte 48">
            <a:extLst>
              <a:ext uri="{FF2B5EF4-FFF2-40B4-BE49-F238E27FC236}">
                <a16:creationId xmlns:a16="http://schemas.microsoft.com/office/drawing/2014/main" id="{53C09CD9-E6F6-4AA3-968A-491D1568E739}"/>
              </a:ext>
            </a:extLst>
          </p:cNvPr>
          <p:cNvSpPr>
            <a:spLocks noGrp="1"/>
          </p:cNvSpPr>
          <p:nvPr>
            <p:ph type="body" sz="quarter" idx="38" hasCustomPrompt="1"/>
          </p:nvPr>
        </p:nvSpPr>
        <p:spPr>
          <a:xfrm>
            <a:off x="6555230" y="4014522"/>
            <a:ext cx="1181099" cy="302186"/>
          </a:xfrm>
        </p:spPr>
        <p:txBody>
          <a:bodyPr lIns="0" rIns="0" rtlCol="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57" name="Espace réservé du texte 50">
            <a:extLst>
              <a:ext uri="{FF2B5EF4-FFF2-40B4-BE49-F238E27FC236}">
                <a16:creationId xmlns:a16="http://schemas.microsoft.com/office/drawing/2014/main" id="{4457D5F2-D7AE-44A9-847A-D20086BCCC22}"/>
              </a:ext>
            </a:extLst>
          </p:cNvPr>
          <p:cNvSpPr>
            <a:spLocks noGrp="1"/>
          </p:cNvSpPr>
          <p:nvPr>
            <p:ph type="body" sz="quarter" idx="39" hasCustomPrompt="1"/>
          </p:nvPr>
        </p:nvSpPr>
        <p:spPr>
          <a:xfrm>
            <a:off x="6555230"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8" name="Espace réservé du texte 48">
            <a:extLst>
              <a:ext uri="{FF2B5EF4-FFF2-40B4-BE49-F238E27FC236}">
                <a16:creationId xmlns:a16="http://schemas.microsoft.com/office/drawing/2014/main" id="{4FBE8211-41BE-41C2-B826-94FD55BC0AA4}"/>
              </a:ext>
            </a:extLst>
          </p:cNvPr>
          <p:cNvSpPr>
            <a:spLocks noGrp="1"/>
          </p:cNvSpPr>
          <p:nvPr>
            <p:ph type="body" sz="quarter" idx="40" hasCustomPrompt="1"/>
          </p:nvPr>
        </p:nvSpPr>
        <p:spPr>
          <a:xfrm>
            <a:off x="7938151" y="4014522"/>
            <a:ext cx="1181098" cy="302186"/>
          </a:xfrm>
        </p:spPr>
        <p:txBody>
          <a:bodyPr lIns="0" rIns="0" rtlCol="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59" name="Espace réservé du texte 50">
            <a:extLst>
              <a:ext uri="{FF2B5EF4-FFF2-40B4-BE49-F238E27FC236}">
                <a16:creationId xmlns:a16="http://schemas.microsoft.com/office/drawing/2014/main" id="{18C75666-F3E0-4AD7-8C05-FEFFEAE1D10C}"/>
              </a:ext>
            </a:extLst>
          </p:cNvPr>
          <p:cNvSpPr>
            <a:spLocks noGrp="1"/>
          </p:cNvSpPr>
          <p:nvPr>
            <p:ph type="body" sz="quarter" idx="41" hasCustomPrompt="1"/>
          </p:nvPr>
        </p:nvSpPr>
        <p:spPr>
          <a:xfrm>
            <a:off x="7938151"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0" name="Espace réservé du texte 48">
            <a:extLst>
              <a:ext uri="{FF2B5EF4-FFF2-40B4-BE49-F238E27FC236}">
                <a16:creationId xmlns:a16="http://schemas.microsoft.com/office/drawing/2014/main" id="{66478F13-D9B8-4439-9B08-804CD6848EB9}"/>
              </a:ext>
            </a:extLst>
          </p:cNvPr>
          <p:cNvSpPr>
            <a:spLocks noGrp="1"/>
          </p:cNvSpPr>
          <p:nvPr>
            <p:ph type="body" sz="quarter" idx="42" hasCustomPrompt="1"/>
          </p:nvPr>
        </p:nvSpPr>
        <p:spPr>
          <a:xfrm>
            <a:off x="9321072" y="4014522"/>
            <a:ext cx="1181098" cy="302186"/>
          </a:xfrm>
        </p:spPr>
        <p:txBody>
          <a:bodyPr lIns="0" rIns="0" rtlCol="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61" name="Espace réservé du texte 50">
            <a:extLst>
              <a:ext uri="{FF2B5EF4-FFF2-40B4-BE49-F238E27FC236}">
                <a16:creationId xmlns:a16="http://schemas.microsoft.com/office/drawing/2014/main" id="{08844405-957A-4970-A2B6-D161FED665FF}"/>
              </a:ext>
            </a:extLst>
          </p:cNvPr>
          <p:cNvSpPr>
            <a:spLocks noGrp="1"/>
          </p:cNvSpPr>
          <p:nvPr>
            <p:ph type="body" sz="quarter" idx="43" hasCustomPrompt="1"/>
          </p:nvPr>
        </p:nvSpPr>
        <p:spPr>
          <a:xfrm>
            <a:off x="9321072"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2" name="Espace réservé du texte 48">
            <a:extLst>
              <a:ext uri="{FF2B5EF4-FFF2-40B4-BE49-F238E27FC236}">
                <a16:creationId xmlns:a16="http://schemas.microsoft.com/office/drawing/2014/main" id="{6F067D31-AE61-48F0-A497-1908DC77F086}"/>
              </a:ext>
            </a:extLst>
          </p:cNvPr>
          <p:cNvSpPr>
            <a:spLocks noGrp="1"/>
          </p:cNvSpPr>
          <p:nvPr>
            <p:ph type="body" sz="quarter" idx="44" hasCustomPrompt="1"/>
          </p:nvPr>
        </p:nvSpPr>
        <p:spPr>
          <a:xfrm>
            <a:off x="10703992" y="4014522"/>
            <a:ext cx="1181098" cy="302186"/>
          </a:xfrm>
        </p:spPr>
        <p:txBody>
          <a:bodyPr lIns="0" rIns="0" rtlCol="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63" name="Espace réservé du texte 50">
            <a:extLst>
              <a:ext uri="{FF2B5EF4-FFF2-40B4-BE49-F238E27FC236}">
                <a16:creationId xmlns:a16="http://schemas.microsoft.com/office/drawing/2014/main" id="{5B4A526A-A40E-4B7D-94EC-5FDCAD2EAD89}"/>
              </a:ext>
            </a:extLst>
          </p:cNvPr>
          <p:cNvSpPr>
            <a:spLocks noGrp="1"/>
          </p:cNvSpPr>
          <p:nvPr>
            <p:ph type="body" sz="quarter" idx="45" hasCustomPrompt="1"/>
          </p:nvPr>
        </p:nvSpPr>
        <p:spPr>
          <a:xfrm>
            <a:off x="10703992"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2" name="Titre 1">
            <a:extLst>
              <a:ext uri="{FF2B5EF4-FFF2-40B4-BE49-F238E27FC236}">
                <a16:creationId xmlns:a16="http://schemas.microsoft.com/office/drawing/2014/main" id="{31A67390-01C5-4A4E-AF7F-79E8DB2B2D36}"/>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1936260609"/>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ronologie triple">
    <p:spTree>
      <p:nvGrpSpPr>
        <p:cNvPr id="1" name=""/>
        <p:cNvGrpSpPr/>
        <p:nvPr/>
      </p:nvGrpSpPr>
      <p:grpSpPr>
        <a:xfrm>
          <a:off x="0" y="0"/>
          <a:ext cx="0" cy="0"/>
          <a:chOff x="0" y="0"/>
          <a:chExt cx="0" cy="0"/>
        </a:xfrm>
      </p:grpSpPr>
      <p:sp>
        <p:nvSpPr>
          <p:cNvPr id="49" name="Espace réservé du texte 48">
            <a:extLst>
              <a:ext uri="{FF2B5EF4-FFF2-40B4-BE49-F238E27FC236}">
                <a16:creationId xmlns:a16="http://schemas.microsoft.com/office/drawing/2014/main" id="{14742123-85C4-4775-80AC-721BD7C16285}"/>
              </a:ext>
            </a:extLst>
          </p:cNvPr>
          <p:cNvSpPr>
            <a:spLocks noGrp="1"/>
          </p:cNvSpPr>
          <p:nvPr>
            <p:ph type="body" sz="quarter" idx="10" hasCustomPrompt="1"/>
          </p:nvPr>
        </p:nvSpPr>
        <p:spPr>
          <a:xfrm>
            <a:off x="1580060" y="1776098"/>
            <a:ext cx="2159000" cy="302186"/>
          </a:xfrm>
        </p:spPr>
        <p:txBody>
          <a:bodyPr rtlCol="0">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51" name="Espace réservé du texte 50">
            <a:extLst>
              <a:ext uri="{FF2B5EF4-FFF2-40B4-BE49-F238E27FC236}">
                <a16:creationId xmlns:a16="http://schemas.microsoft.com/office/drawing/2014/main" id="{E1001174-581F-41A6-864B-D3BE932C2E47}"/>
              </a:ext>
            </a:extLst>
          </p:cNvPr>
          <p:cNvSpPr>
            <a:spLocks noGrp="1"/>
          </p:cNvSpPr>
          <p:nvPr>
            <p:ph type="body" sz="quarter" idx="11" hasCustomPrompt="1"/>
          </p:nvPr>
        </p:nvSpPr>
        <p:spPr>
          <a:xfrm>
            <a:off x="1580060" y="2111375"/>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2" name="Espace réservé du texte 48">
            <a:extLst>
              <a:ext uri="{FF2B5EF4-FFF2-40B4-BE49-F238E27FC236}">
                <a16:creationId xmlns:a16="http://schemas.microsoft.com/office/drawing/2014/main" id="{2B649793-2AFC-43EE-8172-0EAB326F1130}"/>
              </a:ext>
            </a:extLst>
          </p:cNvPr>
          <p:cNvSpPr>
            <a:spLocks noGrp="1"/>
          </p:cNvSpPr>
          <p:nvPr>
            <p:ph type="body" sz="quarter" idx="12" hasCustomPrompt="1"/>
          </p:nvPr>
        </p:nvSpPr>
        <p:spPr>
          <a:xfrm>
            <a:off x="5674540" y="1776098"/>
            <a:ext cx="2159000" cy="302186"/>
          </a:xfrm>
        </p:spPr>
        <p:txBody>
          <a:bodyPr rtlCol="0">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53" name="Espace réservé du texte 50">
            <a:extLst>
              <a:ext uri="{FF2B5EF4-FFF2-40B4-BE49-F238E27FC236}">
                <a16:creationId xmlns:a16="http://schemas.microsoft.com/office/drawing/2014/main" id="{5B27745F-27CA-45D0-BE8E-A9C3B168F465}"/>
              </a:ext>
            </a:extLst>
          </p:cNvPr>
          <p:cNvSpPr>
            <a:spLocks noGrp="1"/>
          </p:cNvSpPr>
          <p:nvPr>
            <p:ph type="body" sz="quarter" idx="13" hasCustomPrompt="1"/>
          </p:nvPr>
        </p:nvSpPr>
        <p:spPr>
          <a:xfrm>
            <a:off x="5674540" y="2111375"/>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4" name="Espace réservé du texte 48">
            <a:extLst>
              <a:ext uri="{FF2B5EF4-FFF2-40B4-BE49-F238E27FC236}">
                <a16:creationId xmlns:a16="http://schemas.microsoft.com/office/drawing/2014/main" id="{58782C77-F426-4586-AF09-D07E1E8737F4}"/>
              </a:ext>
            </a:extLst>
          </p:cNvPr>
          <p:cNvSpPr>
            <a:spLocks noGrp="1"/>
          </p:cNvSpPr>
          <p:nvPr>
            <p:ph type="body" sz="quarter" idx="14" hasCustomPrompt="1"/>
          </p:nvPr>
        </p:nvSpPr>
        <p:spPr>
          <a:xfrm>
            <a:off x="9697900" y="1776098"/>
            <a:ext cx="2159000" cy="302186"/>
          </a:xfrm>
        </p:spPr>
        <p:txBody>
          <a:bodyPr rtlCol="0">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55" name="Espace réservé du texte 50">
            <a:extLst>
              <a:ext uri="{FF2B5EF4-FFF2-40B4-BE49-F238E27FC236}">
                <a16:creationId xmlns:a16="http://schemas.microsoft.com/office/drawing/2014/main" id="{E04DA729-6A59-4BC5-8955-DF4D12F1259F}"/>
              </a:ext>
            </a:extLst>
          </p:cNvPr>
          <p:cNvSpPr>
            <a:spLocks noGrp="1"/>
          </p:cNvSpPr>
          <p:nvPr>
            <p:ph type="body" sz="quarter" idx="15" hasCustomPrompt="1"/>
          </p:nvPr>
        </p:nvSpPr>
        <p:spPr>
          <a:xfrm>
            <a:off x="9697900" y="2111375"/>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6" name="Espace réservé du texte 48">
            <a:extLst>
              <a:ext uri="{FF2B5EF4-FFF2-40B4-BE49-F238E27FC236}">
                <a16:creationId xmlns:a16="http://schemas.microsoft.com/office/drawing/2014/main" id="{F6AF03D4-E441-4447-876C-A1B030223E2D}"/>
              </a:ext>
            </a:extLst>
          </p:cNvPr>
          <p:cNvSpPr>
            <a:spLocks noGrp="1"/>
          </p:cNvSpPr>
          <p:nvPr>
            <p:ph type="body" sz="quarter" idx="16" hasCustomPrompt="1"/>
          </p:nvPr>
        </p:nvSpPr>
        <p:spPr>
          <a:xfrm>
            <a:off x="1580060" y="2914739"/>
            <a:ext cx="2159000" cy="302186"/>
          </a:xfrm>
        </p:spPr>
        <p:txBody>
          <a:bodyPr rtlCol="0">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57" name="Espace réservé du texte 50">
            <a:extLst>
              <a:ext uri="{FF2B5EF4-FFF2-40B4-BE49-F238E27FC236}">
                <a16:creationId xmlns:a16="http://schemas.microsoft.com/office/drawing/2014/main" id="{679D428E-9700-4E19-8364-70006C3E765E}"/>
              </a:ext>
            </a:extLst>
          </p:cNvPr>
          <p:cNvSpPr>
            <a:spLocks noGrp="1"/>
          </p:cNvSpPr>
          <p:nvPr>
            <p:ph type="body" sz="quarter" idx="17" hasCustomPrompt="1"/>
          </p:nvPr>
        </p:nvSpPr>
        <p:spPr>
          <a:xfrm>
            <a:off x="1580060" y="3254810"/>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8" name="Espace réservé du texte 48">
            <a:extLst>
              <a:ext uri="{FF2B5EF4-FFF2-40B4-BE49-F238E27FC236}">
                <a16:creationId xmlns:a16="http://schemas.microsoft.com/office/drawing/2014/main" id="{5B64A0D9-EA5C-4EC1-981A-0FD223A62FB0}"/>
              </a:ext>
            </a:extLst>
          </p:cNvPr>
          <p:cNvSpPr>
            <a:spLocks noGrp="1"/>
          </p:cNvSpPr>
          <p:nvPr>
            <p:ph type="body" sz="quarter" idx="18" hasCustomPrompt="1"/>
          </p:nvPr>
        </p:nvSpPr>
        <p:spPr>
          <a:xfrm>
            <a:off x="5674540" y="2914739"/>
            <a:ext cx="2159000" cy="302186"/>
          </a:xfrm>
        </p:spPr>
        <p:txBody>
          <a:bodyPr rtlCol="0">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59" name="Espace réservé du texte 50">
            <a:extLst>
              <a:ext uri="{FF2B5EF4-FFF2-40B4-BE49-F238E27FC236}">
                <a16:creationId xmlns:a16="http://schemas.microsoft.com/office/drawing/2014/main" id="{7F9CD6F4-7AEE-42A4-B26D-96BE3E900368}"/>
              </a:ext>
            </a:extLst>
          </p:cNvPr>
          <p:cNvSpPr>
            <a:spLocks noGrp="1"/>
          </p:cNvSpPr>
          <p:nvPr>
            <p:ph type="body" sz="quarter" idx="19" hasCustomPrompt="1"/>
          </p:nvPr>
        </p:nvSpPr>
        <p:spPr>
          <a:xfrm>
            <a:off x="5674540" y="3254810"/>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0" name="Espace réservé du texte 48">
            <a:extLst>
              <a:ext uri="{FF2B5EF4-FFF2-40B4-BE49-F238E27FC236}">
                <a16:creationId xmlns:a16="http://schemas.microsoft.com/office/drawing/2014/main" id="{82EA5B58-66CC-4197-BAC3-D0A39558DB0F}"/>
              </a:ext>
            </a:extLst>
          </p:cNvPr>
          <p:cNvSpPr>
            <a:spLocks noGrp="1"/>
          </p:cNvSpPr>
          <p:nvPr>
            <p:ph type="body" sz="quarter" idx="20" hasCustomPrompt="1"/>
          </p:nvPr>
        </p:nvSpPr>
        <p:spPr>
          <a:xfrm>
            <a:off x="9697900" y="2914739"/>
            <a:ext cx="2159000" cy="302186"/>
          </a:xfrm>
        </p:spPr>
        <p:txBody>
          <a:bodyPr rtlCol="0">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61" name="Espace réservé du texte 50">
            <a:extLst>
              <a:ext uri="{FF2B5EF4-FFF2-40B4-BE49-F238E27FC236}">
                <a16:creationId xmlns:a16="http://schemas.microsoft.com/office/drawing/2014/main" id="{B76C47B4-A585-4CAC-933A-2E6D1938D171}"/>
              </a:ext>
            </a:extLst>
          </p:cNvPr>
          <p:cNvSpPr>
            <a:spLocks noGrp="1"/>
          </p:cNvSpPr>
          <p:nvPr>
            <p:ph type="body" sz="quarter" idx="21" hasCustomPrompt="1"/>
          </p:nvPr>
        </p:nvSpPr>
        <p:spPr>
          <a:xfrm>
            <a:off x="9697900" y="3254810"/>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2" name="Espace réservé du texte 48">
            <a:extLst>
              <a:ext uri="{FF2B5EF4-FFF2-40B4-BE49-F238E27FC236}">
                <a16:creationId xmlns:a16="http://schemas.microsoft.com/office/drawing/2014/main" id="{563D0C18-5125-4D0F-B46D-76AE182B3FA2}"/>
              </a:ext>
            </a:extLst>
          </p:cNvPr>
          <p:cNvSpPr>
            <a:spLocks noGrp="1"/>
          </p:cNvSpPr>
          <p:nvPr>
            <p:ph type="body" sz="quarter" idx="22" hasCustomPrompt="1"/>
          </p:nvPr>
        </p:nvSpPr>
        <p:spPr>
          <a:xfrm>
            <a:off x="1580060" y="4057987"/>
            <a:ext cx="2159000" cy="302186"/>
          </a:xfrm>
        </p:spPr>
        <p:txBody>
          <a:bodyPr rtlCol="0">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63" name="Espace réservé du texte 50">
            <a:extLst>
              <a:ext uri="{FF2B5EF4-FFF2-40B4-BE49-F238E27FC236}">
                <a16:creationId xmlns:a16="http://schemas.microsoft.com/office/drawing/2014/main" id="{10634501-CE83-42B9-8572-5C6B73710869}"/>
              </a:ext>
            </a:extLst>
          </p:cNvPr>
          <p:cNvSpPr>
            <a:spLocks noGrp="1"/>
          </p:cNvSpPr>
          <p:nvPr>
            <p:ph type="body" sz="quarter" idx="23" hasCustomPrompt="1"/>
          </p:nvPr>
        </p:nvSpPr>
        <p:spPr>
          <a:xfrm>
            <a:off x="1580060" y="4392591"/>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4" name="Espace réservé du texte 48">
            <a:extLst>
              <a:ext uri="{FF2B5EF4-FFF2-40B4-BE49-F238E27FC236}">
                <a16:creationId xmlns:a16="http://schemas.microsoft.com/office/drawing/2014/main" id="{54844B85-1B28-4340-AA8C-10A0C2A36C9E}"/>
              </a:ext>
            </a:extLst>
          </p:cNvPr>
          <p:cNvSpPr>
            <a:spLocks noGrp="1"/>
          </p:cNvSpPr>
          <p:nvPr>
            <p:ph type="body" sz="quarter" idx="24" hasCustomPrompt="1"/>
          </p:nvPr>
        </p:nvSpPr>
        <p:spPr>
          <a:xfrm>
            <a:off x="5674540" y="4057987"/>
            <a:ext cx="2159000" cy="302186"/>
          </a:xfrm>
        </p:spPr>
        <p:txBody>
          <a:bodyPr rtlCol="0">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65" name="Espace réservé du texte 50">
            <a:extLst>
              <a:ext uri="{FF2B5EF4-FFF2-40B4-BE49-F238E27FC236}">
                <a16:creationId xmlns:a16="http://schemas.microsoft.com/office/drawing/2014/main" id="{31BB84F0-3823-46DB-BCEF-5EF3F8E680CF}"/>
              </a:ext>
            </a:extLst>
          </p:cNvPr>
          <p:cNvSpPr>
            <a:spLocks noGrp="1"/>
          </p:cNvSpPr>
          <p:nvPr>
            <p:ph type="body" sz="quarter" idx="25" hasCustomPrompt="1"/>
          </p:nvPr>
        </p:nvSpPr>
        <p:spPr>
          <a:xfrm>
            <a:off x="5674540" y="4392591"/>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6" name="Espace réservé du texte 48">
            <a:extLst>
              <a:ext uri="{FF2B5EF4-FFF2-40B4-BE49-F238E27FC236}">
                <a16:creationId xmlns:a16="http://schemas.microsoft.com/office/drawing/2014/main" id="{D4D4EE7B-E029-47B3-BC18-D53E810711CE}"/>
              </a:ext>
            </a:extLst>
          </p:cNvPr>
          <p:cNvSpPr>
            <a:spLocks noGrp="1"/>
          </p:cNvSpPr>
          <p:nvPr>
            <p:ph type="body" sz="quarter" idx="26" hasCustomPrompt="1"/>
          </p:nvPr>
        </p:nvSpPr>
        <p:spPr>
          <a:xfrm>
            <a:off x="9697900" y="4057987"/>
            <a:ext cx="2159000" cy="302186"/>
          </a:xfrm>
        </p:spPr>
        <p:txBody>
          <a:bodyPr rtlCol="0">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67" name="Espace réservé du texte 50">
            <a:extLst>
              <a:ext uri="{FF2B5EF4-FFF2-40B4-BE49-F238E27FC236}">
                <a16:creationId xmlns:a16="http://schemas.microsoft.com/office/drawing/2014/main" id="{C088BE45-14DC-4551-A5FC-93D0BA991882}"/>
              </a:ext>
            </a:extLst>
          </p:cNvPr>
          <p:cNvSpPr>
            <a:spLocks noGrp="1"/>
          </p:cNvSpPr>
          <p:nvPr>
            <p:ph type="body" sz="quarter" idx="27" hasCustomPrompt="1"/>
          </p:nvPr>
        </p:nvSpPr>
        <p:spPr>
          <a:xfrm>
            <a:off x="9697900" y="4392591"/>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8" name="Espace réservé du texte 48">
            <a:extLst>
              <a:ext uri="{FF2B5EF4-FFF2-40B4-BE49-F238E27FC236}">
                <a16:creationId xmlns:a16="http://schemas.microsoft.com/office/drawing/2014/main" id="{120E072F-4FF5-422F-B7FD-BE3DF026010F}"/>
              </a:ext>
            </a:extLst>
          </p:cNvPr>
          <p:cNvSpPr>
            <a:spLocks noGrp="1"/>
          </p:cNvSpPr>
          <p:nvPr>
            <p:ph type="body" sz="quarter" idx="28" hasCustomPrompt="1"/>
          </p:nvPr>
        </p:nvSpPr>
        <p:spPr>
          <a:xfrm>
            <a:off x="1580060" y="5231920"/>
            <a:ext cx="2159000" cy="302186"/>
          </a:xfrm>
        </p:spPr>
        <p:txBody>
          <a:bodyPr rtlCol="0">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69" name="Espace réservé du texte 50">
            <a:extLst>
              <a:ext uri="{FF2B5EF4-FFF2-40B4-BE49-F238E27FC236}">
                <a16:creationId xmlns:a16="http://schemas.microsoft.com/office/drawing/2014/main" id="{E73E6162-F4E3-4F6D-BA12-6B5918E23B8E}"/>
              </a:ext>
            </a:extLst>
          </p:cNvPr>
          <p:cNvSpPr>
            <a:spLocks noGrp="1"/>
          </p:cNvSpPr>
          <p:nvPr>
            <p:ph type="body" sz="quarter" idx="29" hasCustomPrompt="1"/>
          </p:nvPr>
        </p:nvSpPr>
        <p:spPr>
          <a:xfrm>
            <a:off x="1580060" y="5566524"/>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70" name="Espace réservé du texte 48">
            <a:extLst>
              <a:ext uri="{FF2B5EF4-FFF2-40B4-BE49-F238E27FC236}">
                <a16:creationId xmlns:a16="http://schemas.microsoft.com/office/drawing/2014/main" id="{C9938F8E-67A2-401C-882C-ED04C7E5224B}"/>
              </a:ext>
            </a:extLst>
          </p:cNvPr>
          <p:cNvSpPr>
            <a:spLocks noGrp="1"/>
          </p:cNvSpPr>
          <p:nvPr>
            <p:ph type="body" sz="quarter" idx="30" hasCustomPrompt="1"/>
          </p:nvPr>
        </p:nvSpPr>
        <p:spPr>
          <a:xfrm>
            <a:off x="5674540" y="5231920"/>
            <a:ext cx="2159000" cy="302186"/>
          </a:xfrm>
        </p:spPr>
        <p:txBody>
          <a:bodyPr rtlCol="0">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71" name="Espace réservé du texte 50">
            <a:extLst>
              <a:ext uri="{FF2B5EF4-FFF2-40B4-BE49-F238E27FC236}">
                <a16:creationId xmlns:a16="http://schemas.microsoft.com/office/drawing/2014/main" id="{E683DBE3-DCA5-4538-A253-E60ED2C4B621}"/>
              </a:ext>
            </a:extLst>
          </p:cNvPr>
          <p:cNvSpPr>
            <a:spLocks noGrp="1"/>
          </p:cNvSpPr>
          <p:nvPr>
            <p:ph type="body" sz="quarter" idx="31" hasCustomPrompt="1"/>
          </p:nvPr>
        </p:nvSpPr>
        <p:spPr>
          <a:xfrm>
            <a:off x="5674540" y="5566524"/>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72" name="Espace réservé du texte 48">
            <a:extLst>
              <a:ext uri="{FF2B5EF4-FFF2-40B4-BE49-F238E27FC236}">
                <a16:creationId xmlns:a16="http://schemas.microsoft.com/office/drawing/2014/main" id="{6F8B9E2C-BE06-4536-A348-4640A2DA1BFC}"/>
              </a:ext>
            </a:extLst>
          </p:cNvPr>
          <p:cNvSpPr>
            <a:spLocks noGrp="1"/>
          </p:cNvSpPr>
          <p:nvPr>
            <p:ph type="body" sz="quarter" idx="32" hasCustomPrompt="1"/>
          </p:nvPr>
        </p:nvSpPr>
        <p:spPr>
          <a:xfrm>
            <a:off x="9697900" y="5231920"/>
            <a:ext cx="2159000" cy="302186"/>
          </a:xfrm>
        </p:spPr>
        <p:txBody>
          <a:bodyPr rtlCol="0">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73" name="Espace réservé du texte 50">
            <a:extLst>
              <a:ext uri="{FF2B5EF4-FFF2-40B4-BE49-F238E27FC236}">
                <a16:creationId xmlns:a16="http://schemas.microsoft.com/office/drawing/2014/main" id="{B9A57CE7-FAE2-490F-A8F8-402B5F3A7443}"/>
              </a:ext>
            </a:extLst>
          </p:cNvPr>
          <p:cNvSpPr>
            <a:spLocks noGrp="1"/>
          </p:cNvSpPr>
          <p:nvPr>
            <p:ph type="body" sz="quarter" idx="33" hasCustomPrompt="1"/>
          </p:nvPr>
        </p:nvSpPr>
        <p:spPr>
          <a:xfrm>
            <a:off x="9697900" y="5566524"/>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2" name="Titre 1">
            <a:extLst>
              <a:ext uri="{FF2B5EF4-FFF2-40B4-BE49-F238E27FC236}">
                <a16:creationId xmlns:a16="http://schemas.microsoft.com/office/drawing/2014/main" id="{AA611859-7CC8-480B-BA0E-18BB16B30479}"/>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2406640938"/>
      </p:ext>
    </p:extLst>
  </p:cSld>
  <p:clrMapOvr>
    <a:masterClrMapping/>
  </p:clrMapOvr>
  <p:extLst>
    <p:ext uri="{DCECCB84-F9BA-43D5-87BE-67443E8EF086}">
      <p15:sldGuideLst xmlns:p15="http://schemas.microsoft.com/office/powerpoint/2012/main">
        <p15:guide id="1" pos="2544">
          <p15:clr>
            <a:srgbClr val="FBAE40"/>
          </p15:clr>
        </p15:guide>
        <p15:guide id="2" pos="5112">
          <p15:clr>
            <a:srgbClr val="FBAE40"/>
          </p15:clr>
        </p15:guide>
        <p15:guide id="3" pos="5256">
          <p15:clr>
            <a:srgbClr val="5ACBF0"/>
          </p15:clr>
        </p15:guide>
        <p15:guide id="4" pos="4968">
          <p15:clr>
            <a:srgbClr val="5ACBF0"/>
          </p15:clr>
        </p15:guide>
        <p15:guide id="5" pos="2688">
          <p15:clr>
            <a:srgbClr val="5ACBF0"/>
          </p15:clr>
        </p15:guide>
        <p15:guide id="6" pos="2400">
          <p15:clr>
            <a:srgbClr val="5ACBF0"/>
          </p15:clr>
        </p15:guide>
        <p15:guide id="7" pos="144">
          <p15:clr>
            <a:srgbClr val="5ACBF0"/>
          </p15:clr>
        </p15:guide>
        <p15:guide id="8" orient="horz" pos="4176">
          <p15:clr>
            <a:srgbClr val="5ACBF0"/>
          </p15:clr>
        </p15:guide>
        <p15:guide id="9" pos="7536">
          <p15:clr>
            <a:srgbClr val="5ACBF0"/>
          </p15:clr>
        </p15:guide>
        <p15:guide id="10" orient="horz" pos="144">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61"/>
            <a:ext cx="2844800" cy="164148"/>
          </a:xfrm>
          <a:prstGeom prst="rect">
            <a:avLst/>
          </a:prstGeom>
        </p:spPr>
        <p:txBody>
          <a:bodyPr/>
          <a:lstStyle/>
          <a:p>
            <a:endParaRPr lang="fr-FR">
              <a:solidFill>
                <a:srgbClr val="444492"/>
              </a:solidFill>
            </a:endParaRPr>
          </a:p>
        </p:txBody>
      </p:sp>
      <p:sp>
        <p:nvSpPr>
          <p:cNvPr id="3" name="Footer Placeholder 2"/>
          <p:cNvSpPr>
            <a:spLocks noGrp="1"/>
          </p:cNvSpPr>
          <p:nvPr>
            <p:ph type="ftr" sz="quarter" idx="11"/>
          </p:nvPr>
        </p:nvSpPr>
        <p:spPr>
          <a:xfrm>
            <a:off x="6938433" y="6427799"/>
            <a:ext cx="3860800" cy="238125"/>
          </a:xfrm>
          <a:prstGeom prst="rect">
            <a:avLst/>
          </a:prstGeom>
        </p:spPr>
        <p:txBody>
          <a:bodyPr/>
          <a:lstStyle/>
          <a:p>
            <a:endParaRPr lang="fr-FR">
              <a:solidFill>
                <a:srgbClr val="000000">
                  <a:tint val="75000"/>
                </a:srgbClr>
              </a:solidFill>
            </a:endParaRPr>
          </a:p>
        </p:txBody>
      </p:sp>
      <p:sp>
        <p:nvSpPr>
          <p:cNvPr id="4" name="Slide Number Placeholder 3"/>
          <p:cNvSpPr>
            <a:spLocks noGrp="1"/>
          </p:cNvSpPr>
          <p:nvPr>
            <p:ph type="sldNum" sz="quarter" idx="12"/>
          </p:nvPr>
        </p:nvSpPr>
        <p:spPr/>
        <p:txBody>
          <a:bodyPr/>
          <a:lstStyle/>
          <a:p>
            <a:fld id="{9E27B14D-DD69-42D5-8E12-76C953D363C9}" type="slidenum">
              <a:rPr lang="fr-FR" smtClean="0">
                <a:solidFill>
                  <a:srgbClr val="000000">
                    <a:tint val="75000"/>
                  </a:srgbClr>
                </a:solidFill>
              </a:rPr>
              <a:pPr/>
              <a:t>‹N°›</a:t>
            </a:fld>
            <a:endParaRPr lang="fr-FR">
              <a:solidFill>
                <a:srgbClr val="000000">
                  <a:tint val="75000"/>
                </a:srgbClr>
              </a:solidFill>
            </a:endParaRPr>
          </a:p>
        </p:txBody>
      </p:sp>
    </p:spTree>
    <p:extLst>
      <p:ext uri="{BB962C8B-B14F-4D97-AF65-F5344CB8AC3E}">
        <p14:creationId xmlns:p14="http://schemas.microsoft.com/office/powerpoint/2010/main" val="1403945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0E2F0D-E763-97EA-5452-D8D39BC93BC9}"/>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C57A730-37D8-A76A-3DAB-47AE5FAA36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BC28FB4F-1276-BCD9-0B3C-34678A8B4FCF}"/>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17734A29-A787-345C-FF7E-44CB16FFE656}"/>
              </a:ext>
            </a:extLst>
          </p:cNvPr>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3A99702F-F1A0-189F-96FA-5267118D34D9}"/>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0235065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849E5D-0D3B-18E3-A23B-0006066B7CC4}"/>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E212D29-2D55-A9BD-9FDF-2003F0939472}"/>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95467E7-F707-1D72-4C49-08DAC477445E}"/>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4B943EE5-3C2F-1FB3-8A72-DCE9F517E6EE}"/>
              </a:ext>
            </a:extLst>
          </p:cNvPr>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0C2F71FE-B98D-8021-59AD-32AB4C8F3EF3}"/>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775616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3C12F75-923E-DF5C-C1D1-C882D7FBD00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4F9E512-6C08-1B6A-6C46-8A19D4A68FE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F685332-A131-2801-AD3B-0DCA0C9A16C9}"/>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E63D811C-92F2-0712-3118-7EE7E5829AC2}"/>
              </a:ext>
            </a:extLst>
          </p:cNvPr>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67EE0F15-3D93-6ECD-023B-A518CA1D11B6}"/>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6371158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57C1D1-CCD1-075A-9B73-A801E33BFE4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2DF5D7-130A-5632-C572-EA95D94B2BA2}"/>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E61586FB-CD43-A9F3-FFD6-1A78C78FC81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BAEDB14-E22B-EC17-E394-D4C230898B85}"/>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6" name="Espace réservé du pied de page 5">
            <a:extLst>
              <a:ext uri="{FF2B5EF4-FFF2-40B4-BE49-F238E27FC236}">
                <a16:creationId xmlns:a16="http://schemas.microsoft.com/office/drawing/2014/main" id="{84CDF343-76D2-381B-5BDD-B6B6E68C4509}"/>
              </a:ext>
            </a:extLst>
          </p:cNvPr>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a:extLst>
              <a:ext uri="{FF2B5EF4-FFF2-40B4-BE49-F238E27FC236}">
                <a16:creationId xmlns:a16="http://schemas.microsoft.com/office/drawing/2014/main" id="{04CF0706-E627-43A0-AFA6-02ED5E46409E}"/>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580553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61657D2-82B9-4481-A375-EADEC7756C12}" type="datetimeFigureOut">
              <a:rPr lang="fr-FR" smtClean="0"/>
              <a:t>26/02/2025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4537DD-4AD5-4DBD-91E4-F08DF6EE6ABA}" type="slidenum">
              <a:rPr lang="fr-FR" smtClean="0"/>
              <a:t>‹N°›</a:t>
            </a:fld>
            <a:endParaRPr lang="fr-FR"/>
          </a:p>
        </p:txBody>
      </p:sp>
    </p:spTree>
    <p:extLst>
      <p:ext uri="{BB962C8B-B14F-4D97-AF65-F5344CB8AC3E}">
        <p14:creationId xmlns:p14="http://schemas.microsoft.com/office/powerpoint/2010/main" val="19119749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E76AA1-AF98-DDFC-49CF-ACD2B8E6B5C5}"/>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CE78607B-C0A5-0B33-F1EC-2966303EEC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4FC47040-2A18-3F8B-2D57-6F1971937CA4}"/>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7EA9C77-4D90-B1F3-4D64-EFBAD4A961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C5FB574-1EA0-3001-7617-C85699DEBA7E}"/>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48CBA865-8D37-F299-73C6-2381E401AB87}"/>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8" name="Espace réservé du pied de page 7">
            <a:extLst>
              <a:ext uri="{FF2B5EF4-FFF2-40B4-BE49-F238E27FC236}">
                <a16:creationId xmlns:a16="http://schemas.microsoft.com/office/drawing/2014/main" id="{30DC95CF-9CB4-00D8-2E45-A3D1F346E64F}"/>
              </a:ext>
            </a:extLst>
          </p:cNvPr>
          <p:cNvSpPr>
            <a:spLocks noGrp="1"/>
          </p:cNvSpPr>
          <p:nvPr>
            <p:ph type="ftr" sz="quarter" idx="11"/>
          </p:nvPr>
        </p:nvSpPr>
        <p:spPr/>
        <p:txBody>
          <a:bodyPr/>
          <a:lstStyle/>
          <a:p>
            <a:endParaRPr lang="fr-FR">
              <a:solidFill>
                <a:prstClr val="black">
                  <a:tint val="75000"/>
                </a:prstClr>
              </a:solidFill>
            </a:endParaRPr>
          </a:p>
        </p:txBody>
      </p:sp>
      <p:sp>
        <p:nvSpPr>
          <p:cNvPr id="9" name="Espace réservé du numéro de diapositive 8">
            <a:extLst>
              <a:ext uri="{FF2B5EF4-FFF2-40B4-BE49-F238E27FC236}">
                <a16:creationId xmlns:a16="http://schemas.microsoft.com/office/drawing/2014/main" id="{123F019B-4473-005F-FBB8-E014F16BB01D}"/>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9010438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2B5578-3883-667C-7F59-CC055C1F2F70}"/>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C8AFCD0-3A58-C787-C820-7D0C3287B242}"/>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4" name="Espace réservé du pied de page 3">
            <a:extLst>
              <a:ext uri="{FF2B5EF4-FFF2-40B4-BE49-F238E27FC236}">
                <a16:creationId xmlns:a16="http://schemas.microsoft.com/office/drawing/2014/main" id="{6AF8CCB0-8D82-97A3-3EEB-1181450643E1}"/>
              </a:ext>
            </a:extLst>
          </p:cNvPr>
          <p:cNvSpPr>
            <a:spLocks noGrp="1"/>
          </p:cNvSpPr>
          <p:nvPr>
            <p:ph type="ftr" sz="quarter" idx="11"/>
          </p:nvPr>
        </p:nvSpPr>
        <p:spPr/>
        <p:txBody>
          <a:bodyPr/>
          <a:lstStyle/>
          <a:p>
            <a:endParaRPr lang="fr-FR">
              <a:solidFill>
                <a:prstClr val="black">
                  <a:tint val="75000"/>
                </a:prstClr>
              </a:solidFill>
            </a:endParaRPr>
          </a:p>
        </p:txBody>
      </p:sp>
      <p:sp>
        <p:nvSpPr>
          <p:cNvPr id="5" name="Espace réservé du numéro de diapositive 4">
            <a:extLst>
              <a:ext uri="{FF2B5EF4-FFF2-40B4-BE49-F238E27FC236}">
                <a16:creationId xmlns:a16="http://schemas.microsoft.com/office/drawing/2014/main" id="{F2B028F0-FD16-CCB2-210A-6CC0564B8BD2}"/>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5673314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36C4D72E-46A0-E03D-8A4B-A29E9EE6A3C0}"/>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3" name="Espace réservé du pied de page 2">
            <a:extLst>
              <a:ext uri="{FF2B5EF4-FFF2-40B4-BE49-F238E27FC236}">
                <a16:creationId xmlns:a16="http://schemas.microsoft.com/office/drawing/2014/main" id="{3B059363-DDCE-3340-BEB1-B67255B84549}"/>
              </a:ext>
            </a:extLst>
          </p:cNvPr>
          <p:cNvSpPr>
            <a:spLocks noGrp="1"/>
          </p:cNvSpPr>
          <p:nvPr>
            <p:ph type="ftr" sz="quarter" idx="11"/>
          </p:nvPr>
        </p:nvSpPr>
        <p:spPr/>
        <p:txBody>
          <a:bodyPr/>
          <a:lstStyle/>
          <a:p>
            <a:endParaRPr lang="fr-FR">
              <a:solidFill>
                <a:prstClr val="black">
                  <a:tint val="75000"/>
                </a:prstClr>
              </a:solidFill>
            </a:endParaRPr>
          </a:p>
        </p:txBody>
      </p:sp>
      <p:sp>
        <p:nvSpPr>
          <p:cNvPr id="4" name="Espace réservé du numéro de diapositive 3">
            <a:extLst>
              <a:ext uri="{FF2B5EF4-FFF2-40B4-BE49-F238E27FC236}">
                <a16:creationId xmlns:a16="http://schemas.microsoft.com/office/drawing/2014/main" id="{E98F0283-F28E-4C69-581D-E8749E55F6BE}"/>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4988378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1A38E6-CBF2-34EC-BA2B-47E2B33621B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42F5CE29-E5F4-A1CF-597A-3EA484DAF9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BB22194-45FE-4440-2497-0EFA887BEE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78358B1-15E4-F50E-DB74-250DF44F11B6}"/>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6" name="Espace réservé du pied de page 5">
            <a:extLst>
              <a:ext uri="{FF2B5EF4-FFF2-40B4-BE49-F238E27FC236}">
                <a16:creationId xmlns:a16="http://schemas.microsoft.com/office/drawing/2014/main" id="{A58DE51C-F311-90DB-77F8-57BDF5DB5512}"/>
              </a:ext>
            </a:extLst>
          </p:cNvPr>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a:extLst>
              <a:ext uri="{FF2B5EF4-FFF2-40B4-BE49-F238E27FC236}">
                <a16:creationId xmlns:a16="http://schemas.microsoft.com/office/drawing/2014/main" id="{92386CEB-BF24-5E32-7963-E3665A0D197C}"/>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9998913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36AC31-9087-A5E8-DE5B-B2DCCAC3D0B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DACB9D0B-0168-CE46-8E2D-B40016759A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B4F9330A-271E-789A-4AE6-3C75F23D99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39F8C55-8997-2F63-ECEC-8EF9B8CB1373}"/>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6" name="Espace réservé du pied de page 5">
            <a:extLst>
              <a:ext uri="{FF2B5EF4-FFF2-40B4-BE49-F238E27FC236}">
                <a16:creationId xmlns:a16="http://schemas.microsoft.com/office/drawing/2014/main" id="{07235221-BD9F-116B-2973-CB03D81C96F2}"/>
              </a:ext>
            </a:extLst>
          </p:cNvPr>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a:extLst>
              <a:ext uri="{FF2B5EF4-FFF2-40B4-BE49-F238E27FC236}">
                <a16:creationId xmlns:a16="http://schemas.microsoft.com/office/drawing/2014/main" id="{5A3E6650-7141-F8DB-74F6-3DC0DDF45E88}"/>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42850343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116F89-7EFF-F697-792A-AFAD67811FF0}"/>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4E656D8-B4BE-EFF3-A2F1-F7B45C8AEAB3}"/>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60C8D1B-EB2D-8A59-0619-2F27D282D2E9}"/>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336592E2-2D3C-BE6D-54A9-5220640E4599}"/>
              </a:ext>
            </a:extLst>
          </p:cNvPr>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8A1C408D-7473-CB07-23EB-722B6D75757F}"/>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34750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33130FAB-25BB-8E8F-054D-A1F539F8793C}"/>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6AF34C19-9D6B-FAAD-60AF-B19DEF598F94}"/>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3A9D8A-3AB6-6DAB-7529-4F9CE4A21842}"/>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214499ED-8866-208A-5DC0-AC5255531B64}"/>
              </a:ext>
            </a:extLst>
          </p:cNvPr>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80404A9B-AFCC-28DE-064E-0775A1E5F822}"/>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7154338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918CD9-3CEC-0ED3-6711-5C874BD07CEF}"/>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37E7AC85-CB2F-9C1A-ACBE-DEE8471902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B1C1E165-A511-48F8-7E97-F8840D490C88}"/>
              </a:ext>
            </a:extLst>
          </p:cNvPr>
          <p:cNvSpPr>
            <a:spLocks noGrp="1"/>
          </p:cNvSpPr>
          <p:nvPr>
            <p:ph type="dt" sz="half" idx="10"/>
          </p:nvPr>
        </p:nvSpPr>
        <p:spPr/>
        <p:txBody>
          <a:body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FAFB4500-E7CF-A6ED-FD84-30A0054C4E03}"/>
              </a:ext>
            </a:extLst>
          </p:cNvPr>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85642AF7-4C05-CF52-03ED-465B97651A70}"/>
              </a:ext>
            </a:extLst>
          </p:cNvPr>
          <p:cNvSpPr>
            <a:spLocks noGrp="1"/>
          </p:cNvSpPr>
          <p:nvPr>
            <p:ph type="sldNum" sz="quarter" idx="12"/>
          </p:nvPr>
        </p:nvSpPr>
        <p:spPr/>
        <p:txBody>
          <a:body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6109036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DE4BE0-40EE-F546-B3C4-E024CFA2FEA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0C97055-7556-DE5A-1F4B-D6EF4D4F8283}"/>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4EB71DD-DEA7-03E8-64A8-764DB99E27FF}"/>
              </a:ext>
            </a:extLst>
          </p:cNvPr>
          <p:cNvSpPr>
            <a:spLocks noGrp="1"/>
          </p:cNvSpPr>
          <p:nvPr>
            <p:ph type="dt" sz="half" idx="10"/>
          </p:nvPr>
        </p:nvSpPr>
        <p:spPr/>
        <p:txBody>
          <a:body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DBCFE0FF-F68D-BFF9-8DEB-8167FC5567BB}"/>
              </a:ext>
            </a:extLst>
          </p:cNvPr>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D3BE87EC-AF61-C68C-DD15-7994730C8566}"/>
              </a:ext>
            </a:extLst>
          </p:cNvPr>
          <p:cNvSpPr>
            <a:spLocks noGrp="1"/>
          </p:cNvSpPr>
          <p:nvPr>
            <p:ph type="sldNum" sz="quarter" idx="12"/>
          </p:nvPr>
        </p:nvSpPr>
        <p:spPr/>
        <p:txBody>
          <a:body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1217264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D6F4AD-31DF-FD04-E88A-26927A9062B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970F4BAD-9462-9C85-A60F-87B477F5EC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C8DA9DA-3131-21FC-8FAE-F738877D57A7}"/>
              </a:ext>
            </a:extLst>
          </p:cNvPr>
          <p:cNvSpPr>
            <a:spLocks noGrp="1"/>
          </p:cNvSpPr>
          <p:nvPr>
            <p:ph type="dt" sz="half" idx="10"/>
          </p:nvPr>
        </p:nvSpPr>
        <p:spPr/>
        <p:txBody>
          <a:body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3E8E65B6-FA32-A05B-B984-A629A18720D8}"/>
              </a:ext>
            </a:extLst>
          </p:cNvPr>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E09907C4-8A07-0A92-F765-4D096551F6D3}"/>
              </a:ext>
            </a:extLst>
          </p:cNvPr>
          <p:cNvSpPr>
            <a:spLocks noGrp="1"/>
          </p:cNvSpPr>
          <p:nvPr>
            <p:ph type="sldNum" sz="quarter" idx="12"/>
          </p:nvPr>
        </p:nvSpPr>
        <p:spPr/>
        <p:txBody>
          <a:body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843962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A61657D2-82B9-4481-A375-EADEC7756C12}" type="datetimeFigureOut">
              <a:rPr lang="fr-FR" smtClean="0"/>
              <a:t>26/02/2025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4537DD-4AD5-4DBD-91E4-F08DF6EE6ABA}" type="slidenum">
              <a:rPr lang="fr-FR" smtClean="0"/>
              <a:t>‹N°›</a:t>
            </a:fld>
            <a:endParaRPr lang="fr-FR"/>
          </a:p>
        </p:txBody>
      </p:sp>
    </p:spTree>
    <p:extLst>
      <p:ext uri="{BB962C8B-B14F-4D97-AF65-F5344CB8AC3E}">
        <p14:creationId xmlns:p14="http://schemas.microsoft.com/office/powerpoint/2010/main" val="22495232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C80959-54C4-F933-678E-AE34E81696C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D5012BB-949A-7FBF-3D82-50486DC1638A}"/>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60D1024-D32E-28B8-92FE-F7E3A85517A2}"/>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7A05E4C-D874-7CB1-0143-2E8E408E3850}"/>
              </a:ext>
            </a:extLst>
          </p:cNvPr>
          <p:cNvSpPr>
            <a:spLocks noGrp="1"/>
          </p:cNvSpPr>
          <p:nvPr>
            <p:ph type="dt" sz="half" idx="10"/>
          </p:nvPr>
        </p:nvSpPr>
        <p:spPr/>
        <p:txBody>
          <a:body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6" name="Espace réservé du pied de page 5">
            <a:extLst>
              <a:ext uri="{FF2B5EF4-FFF2-40B4-BE49-F238E27FC236}">
                <a16:creationId xmlns:a16="http://schemas.microsoft.com/office/drawing/2014/main" id="{16279A8A-0882-0688-BA88-738D07F725A1}"/>
              </a:ext>
            </a:extLst>
          </p:cNvPr>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a:extLst>
              <a:ext uri="{FF2B5EF4-FFF2-40B4-BE49-F238E27FC236}">
                <a16:creationId xmlns:a16="http://schemas.microsoft.com/office/drawing/2014/main" id="{5090218A-578D-0ABD-3DBD-9BB998584C65}"/>
              </a:ext>
            </a:extLst>
          </p:cNvPr>
          <p:cNvSpPr>
            <a:spLocks noGrp="1"/>
          </p:cNvSpPr>
          <p:nvPr>
            <p:ph type="sldNum" sz="quarter" idx="12"/>
          </p:nvPr>
        </p:nvSpPr>
        <p:spPr/>
        <p:txBody>
          <a:body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6741075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26ECF7-2204-4D49-122D-33AB515580CA}"/>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1452A093-F9D3-3298-F4BD-E0812D586F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82739363-068A-25E1-BA3B-35BB54EB1EBC}"/>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4FEB0CA-55D1-750C-7E8D-E60B8489D7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41F2C32-DA9C-51C3-E36C-3BDCD7E39255}"/>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CC01C92-0C4A-A026-3A3A-9B01D9C012CB}"/>
              </a:ext>
            </a:extLst>
          </p:cNvPr>
          <p:cNvSpPr>
            <a:spLocks noGrp="1"/>
          </p:cNvSpPr>
          <p:nvPr>
            <p:ph type="dt" sz="half" idx="10"/>
          </p:nvPr>
        </p:nvSpPr>
        <p:spPr/>
        <p:txBody>
          <a:body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8" name="Espace réservé du pied de page 7">
            <a:extLst>
              <a:ext uri="{FF2B5EF4-FFF2-40B4-BE49-F238E27FC236}">
                <a16:creationId xmlns:a16="http://schemas.microsoft.com/office/drawing/2014/main" id="{C85F6EDF-84A4-1062-E99E-57890D37BA2C}"/>
              </a:ext>
            </a:extLst>
          </p:cNvPr>
          <p:cNvSpPr>
            <a:spLocks noGrp="1"/>
          </p:cNvSpPr>
          <p:nvPr>
            <p:ph type="ftr" sz="quarter" idx="11"/>
          </p:nvPr>
        </p:nvSpPr>
        <p:spPr/>
        <p:txBody>
          <a:bodyPr/>
          <a:lstStyle/>
          <a:p>
            <a:endParaRPr lang="fr-FR">
              <a:solidFill>
                <a:prstClr val="black">
                  <a:tint val="75000"/>
                </a:prstClr>
              </a:solidFill>
            </a:endParaRPr>
          </a:p>
        </p:txBody>
      </p:sp>
      <p:sp>
        <p:nvSpPr>
          <p:cNvPr id="9" name="Espace réservé du numéro de diapositive 8">
            <a:extLst>
              <a:ext uri="{FF2B5EF4-FFF2-40B4-BE49-F238E27FC236}">
                <a16:creationId xmlns:a16="http://schemas.microsoft.com/office/drawing/2014/main" id="{228C1E43-CAAD-60FE-2386-7B845CE4D073}"/>
              </a:ext>
            </a:extLst>
          </p:cNvPr>
          <p:cNvSpPr>
            <a:spLocks noGrp="1"/>
          </p:cNvSpPr>
          <p:nvPr>
            <p:ph type="sldNum" sz="quarter" idx="12"/>
          </p:nvPr>
        </p:nvSpPr>
        <p:spPr/>
        <p:txBody>
          <a:body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3742952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BE974AE-7F29-2BF8-67EA-20C50151BFA6}"/>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44D1E2F-A86A-CC84-7CBA-639F0F1FBDC1}"/>
              </a:ext>
            </a:extLst>
          </p:cNvPr>
          <p:cNvSpPr>
            <a:spLocks noGrp="1"/>
          </p:cNvSpPr>
          <p:nvPr>
            <p:ph type="dt" sz="half" idx="10"/>
          </p:nvPr>
        </p:nvSpPr>
        <p:spPr/>
        <p:txBody>
          <a:body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4" name="Espace réservé du pied de page 3">
            <a:extLst>
              <a:ext uri="{FF2B5EF4-FFF2-40B4-BE49-F238E27FC236}">
                <a16:creationId xmlns:a16="http://schemas.microsoft.com/office/drawing/2014/main" id="{EB89CDB4-DF32-0363-81D7-4F45033C8FE0}"/>
              </a:ext>
            </a:extLst>
          </p:cNvPr>
          <p:cNvSpPr>
            <a:spLocks noGrp="1"/>
          </p:cNvSpPr>
          <p:nvPr>
            <p:ph type="ftr" sz="quarter" idx="11"/>
          </p:nvPr>
        </p:nvSpPr>
        <p:spPr/>
        <p:txBody>
          <a:bodyPr/>
          <a:lstStyle/>
          <a:p>
            <a:endParaRPr lang="fr-FR">
              <a:solidFill>
                <a:prstClr val="black">
                  <a:tint val="75000"/>
                </a:prstClr>
              </a:solidFill>
            </a:endParaRPr>
          </a:p>
        </p:txBody>
      </p:sp>
      <p:sp>
        <p:nvSpPr>
          <p:cNvPr id="5" name="Espace réservé du numéro de diapositive 4">
            <a:extLst>
              <a:ext uri="{FF2B5EF4-FFF2-40B4-BE49-F238E27FC236}">
                <a16:creationId xmlns:a16="http://schemas.microsoft.com/office/drawing/2014/main" id="{5B22D0D7-8C9A-9727-04C2-9053B49F33D6}"/>
              </a:ext>
            </a:extLst>
          </p:cNvPr>
          <p:cNvSpPr>
            <a:spLocks noGrp="1"/>
          </p:cNvSpPr>
          <p:nvPr>
            <p:ph type="sldNum" sz="quarter" idx="12"/>
          </p:nvPr>
        </p:nvSpPr>
        <p:spPr/>
        <p:txBody>
          <a:body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5390833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372C636B-E5BA-7AAD-C54F-40A6A8CED015}"/>
              </a:ext>
            </a:extLst>
          </p:cNvPr>
          <p:cNvSpPr>
            <a:spLocks noGrp="1"/>
          </p:cNvSpPr>
          <p:nvPr>
            <p:ph type="dt" sz="half" idx="10"/>
          </p:nvPr>
        </p:nvSpPr>
        <p:spPr/>
        <p:txBody>
          <a:body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3" name="Espace réservé du pied de page 2">
            <a:extLst>
              <a:ext uri="{FF2B5EF4-FFF2-40B4-BE49-F238E27FC236}">
                <a16:creationId xmlns:a16="http://schemas.microsoft.com/office/drawing/2014/main" id="{C8F922CB-F570-7BD8-C165-D36C9778B3C5}"/>
              </a:ext>
            </a:extLst>
          </p:cNvPr>
          <p:cNvSpPr>
            <a:spLocks noGrp="1"/>
          </p:cNvSpPr>
          <p:nvPr>
            <p:ph type="ftr" sz="quarter" idx="11"/>
          </p:nvPr>
        </p:nvSpPr>
        <p:spPr/>
        <p:txBody>
          <a:bodyPr/>
          <a:lstStyle/>
          <a:p>
            <a:endParaRPr lang="fr-FR">
              <a:solidFill>
                <a:prstClr val="black">
                  <a:tint val="75000"/>
                </a:prstClr>
              </a:solidFill>
            </a:endParaRPr>
          </a:p>
        </p:txBody>
      </p:sp>
      <p:sp>
        <p:nvSpPr>
          <p:cNvPr id="4" name="Espace réservé du numéro de diapositive 3">
            <a:extLst>
              <a:ext uri="{FF2B5EF4-FFF2-40B4-BE49-F238E27FC236}">
                <a16:creationId xmlns:a16="http://schemas.microsoft.com/office/drawing/2014/main" id="{7B34EE51-8999-A348-AB13-F328581F4BC0}"/>
              </a:ext>
            </a:extLst>
          </p:cNvPr>
          <p:cNvSpPr>
            <a:spLocks noGrp="1"/>
          </p:cNvSpPr>
          <p:nvPr>
            <p:ph type="sldNum" sz="quarter" idx="12"/>
          </p:nvPr>
        </p:nvSpPr>
        <p:spPr/>
        <p:txBody>
          <a:body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8474068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451334B-98E6-DCB6-328E-17A422FD796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D5935009-AD9C-E73D-2B3A-14FD8C77C42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C8B02CF-0A3C-5BAD-C217-89C13A3EED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E6D4B11D-5057-62BB-400B-D5CB20122140}"/>
              </a:ext>
            </a:extLst>
          </p:cNvPr>
          <p:cNvSpPr>
            <a:spLocks noGrp="1"/>
          </p:cNvSpPr>
          <p:nvPr>
            <p:ph type="dt" sz="half" idx="10"/>
          </p:nvPr>
        </p:nvSpPr>
        <p:spPr/>
        <p:txBody>
          <a:body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6" name="Espace réservé du pied de page 5">
            <a:extLst>
              <a:ext uri="{FF2B5EF4-FFF2-40B4-BE49-F238E27FC236}">
                <a16:creationId xmlns:a16="http://schemas.microsoft.com/office/drawing/2014/main" id="{7C446565-C83D-307F-1A9B-B6A8272D81C3}"/>
              </a:ext>
            </a:extLst>
          </p:cNvPr>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a:extLst>
              <a:ext uri="{FF2B5EF4-FFF2-40B4-BE49-F238E27FC236}">
                <a16:creationId xmlns:a16="http://schemas.microsoft.com/office/drawing/2014/main" id="{59A247BF-5850-88FE-5FEF-D01EF32136DD}"/>
              </a:ext>
            </a:extLst>
          </p:cNvPr>
          <p:cNvSpPr>
            <a:spLocks noGrp="1"/>
          </p:cNvSpPr>
          <p:nvPr>
            <p:ph type="sldNum" sz="quarter" idx="12"/>
          </p:nvPr>
        </p:nvSpPr>
        <p:spPr/>
        <p:txBody>
          <a:body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39592898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94F706-E299-AD3F-EF9E-3ED9BD0167A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58635B98-F1F0-34AC-8AB4-0DD62AD36CA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BA74FD83-9247-4454-FB04-43B01190AE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B688D3A9-C8AA-A290-AD94-4D3AE5133464}"/>
              </a:ext>
            </a:extLst>
          </p:cNvPr>
          <p:cNvSpPr>
            <a:spLocks noGrp="1"/>
          </p:cNvSpPr>
          <p:nvPr>
            <p:ph type="dt" sz="half" idx="10"/>
          </p:nvPr>
        </p:nvSpPr>
        <p:spPr/>
        <p:txBody>
          <a:body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6" name="Espace réservé du pied de page 5">
            <a:extLst>
              <a:ext uri="{FF2B5EF4-FFF2-40B4-BE49-F238E27FC236}">
                <a16:creationId xmlns:a16="http://schemas.microsoft.com/office/drawing/2014/main" id="{5E514C98-BCAB-9EB9-22B3-EA744C2F55DE}"/>
              </a:ext>
            </a:extLst>
          </p:cNvPr>
          <p:cNvSpPr>
            <a:spLocks noGrp="1"/>
          </p:cNvSpPr>
          <p:nvPr>
            <p:ph type="ftr" sz="quarter" idx="11"/>
          </p:nvPr>
        </p:nvSpPr>
        <p:spPr/>
        <p:txBody>
          <a:bodyPr/>
          <a:lstStyle/>
          <a:p>
            <a:endParaRPr lang="fr-FR">
              <a:solidFill>
                <a:prstClr val="black">
                  <a:tint val="75000"/>
                </a:prstClr>
              </a:solidFill>
            </a:endParaRPr>
          </a:p>
        </p:txBody>
      </p:sp>
      <p:sp>
        <p:nvSpPr>
          <p:cNvPr id="7" name="Espace réservé du numéro de diapositive 6">
            <a:extLst>
              <a:ext uri="{FF2B5EF4-FFF2-40B4-BE49-F238E27FC236}">
                <a16:creationId xmlns:a16="http://schemas.microsoft.com/office/drawing/2014/main" id="{B87AE59E-4F4E-0BDA-26DE-A53E057EFC38}"/>
              </a:ext>
            </a:extLst>
          </p:cNvPr>
          <p:cNvSpPr>
            <a:spLocks noGrp="1"/>
          </p:cNvSpPr>
          <p:nvPr>
            <p:ph type="sldNum" sz="quarter" idx="12"/>
          </p:nvPr>
        </p:nvSpPr>
        <p:spPr/>
        <p:txBody>
          <a:body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8540030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7F23ED-73E0-2537-D7BD-0B6F1301237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D3E0AFD9-7D10-09DD-B097-9248E882A3A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E6DDDAA-8044-919C-C9E3-433D3982740A}"/>
              </a:ext>
            </a:extLst>
          </p:cNvPr>
          <p:cNvSpPr>
            <a:spLocks noGrp="1"/>
          </p:cNvSpPr>
          <p:nvPr>
            <p:ph type="dt" sz="half" idx="10"/>
          </p:nvPr>
        </p:nvSpPr>
        <p:spPr/>
        <p:txBody>
          <a:body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DB3D6DBA-D6E9-8A9E-5832-801451EC2E43}"/>
              </a:ext>
            </a:extLst>
          </p:cNvPr>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27C15E5B-C81B-1132-044D-FB00DABE31D0}"/>
              </a:ext>
            </a:extLst>
          </p:cNvPr>
          <p:cNvSpPr>
            <a:spLocks noGrp="1"/>
          </p:cNvSpPr>
          <p:nvPr>
            <p:ph type="sldNum" sz="quarter" idx="12"/>
          </p:nvPr>
        </p:nvSpPr>
        <p:spPr/>
        <p:txBody>
          <a:body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40280296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323E9104-6E40-78FB-FB8B-F8256D7759E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5E18FD9-3D7D-5811-6B39-3D7E7A801C11}"/>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580D91F-4884-21D3-2E18-C376B9D58F1C}"/>
              </a:ext>
            </a:extLst>
          </p:cNvPr>
          <p:cNvSpPr>
            <a:spLocks noGrp="1"/>
          </p:cNvSpPr>
          <p:nvPr>
            <p:ph type="dt" sz="half" idx="10"/>
          </p:nvPr>
        </p:nvSpPr>
        <p:spPr/>
        <p:txBody>
          <a:body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174199F8-6E81-0E9F-F167-DC63C8447957}"/>
              </a:ext>
            </a:extLst>
          </p:cNvPr>
          <p:cNvSpPr>
            <a:spLocks noGrp="1"/>
          </p:cNvSpPr>
          <p:nvPr>
            <p:ph type="ftr" sz="quarter" idx="11"/>
          </p:nvPr>
        </p:nvSpPr>
        <p:spPr/>
        <p:txBody>
          <a:body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56435719-64EB-C85E-6088-158EF537A0DD}"/>
              </a:ext>
            </a:extLst>
          </p:cNvPr>
          <p:cNvSpPr>
            <a:spLocks noGrp="1"/>
          </p:cNvSpPr>
          <p:nvPr>
            <p:ph type="sldNum" sz="quarter" idx="12"/>
          </p:nvPr>
        </p:nvSpPr>
        <p:spPr/>
        <p:txBody>
          <a:body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2833901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A61657D2-82B9-4481-A375-EADEC7756C12}" type="datetimeFigureOut">
              <a:rPr lang="fr-FR" smtClean="0"/>
              <a:t>26/02/2025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A4537DD-4AD5-4DBD-91E4-F08DF6EE6ABA}" type="slidenum">
              <a:rPr lang="fr-FR" smtClean="0"/>
              <a:t>‹N°›</a:t>
            </a:fld>
            <a:endParaRPr lang="fr-FR"/>
          </a:p>
        </p:txBody>
      </p:sp>
    </p:spTree>
    <p:extLst>
      <p:ext uri="{BB962C8B-B14F-4D97-AF65-F5344CB8AC3E}">
        <p14:creationId xmlns:p14="http://schemas.microsoft.com/office/powerpoint/2010/main" val="2578236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A61657D2-82B9-4481-A375-EADEC7756C12}" type="datetimeFigureOut">
              <a:rPr lang="fr-FR" smtClean="0"/>
              <a:t>26/02/2025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A4537DD-4AD5-4DBD-91E4-F08DF6EE6ABA}" type="slidenum">
              <a:rPr lang="fr-FR" smtClean="0"/>
              <a:t>‹N°›</a:t>
            </a:fld>
            <a:endParaRPr lang="fr-FR"/>
          </a:p>
        </p:txBody>
      </p:sp>
    </p:spTree>
    <p:extLst>
      <p:ext uri="{BB962C8B-B14F-4D97-AF65-F5344CB8AC3E}">
        <p14:creationId xmlns:p14="http://schemas.microsoft.com/office/powerpoint/2010/main" val="375436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A61657D2-82B9-4481-A375-EADEC7756C12}" type="datetimeFigureOut">
              <a:rPr lang="fr-FR" smtClean="0"/>
              <a:t>26/02/2025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A4537DD-4AD5-4DBD-91E4-F08DF6EE6ABA}" type="slidenum">
              <a:rPr lang="fr-FR" smtClean="0"/>
              <a:t>‹N°›</a:t>
            </a:fld>
            <a:endParaRPr lang="fr-FR"/>
          </a:p>
        </p:txBody>
      </p:sp>
    </p:spTree>
    <p:extLst>
      <p:ext uri="{BB962C8B-B14F-4D97-AF65-F5344CB8AC3E}">
        <p14:creationId xmlns:p14="http://schemas.microsoft.com/office/powerpoint/2010/main" val="2536468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61657D2-82B9-4481-A375-EADEC7756C12}" type="datetimeFigureOut">
              <a:rPr lang="fr-FR" smtClean="0"/>
              <a:t>26/02/2025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A4537DD-4AD5-4DBD-91E4-F08DF6EE6ABA}" type="slidenum">
              <a:rPr lang="fr-FR" smtClean="0"/>
              <a:t>‹N°›</a:t>
            </a:fld>
            <a:endParaRPr lang="fr-FR"/>
          </a:p>
        </p:txBody>
      </p:sp>
    </p:spTree>
    <p:extLst>
      <p:ext uri="{BB962C8B-B14F-4D97-AF65-F5344CB8AC3E}">
        <p14:creationId xmlns:p14="http://schemas.microsoft.com/office/powerpoint/2010/main" val="1621599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A61657D2-82B9-4481-A375-EADEC7756C12}" type="datetimeFigureOut">
              <a:rPr lang="fr-FR" smtClean="0"/>
              <a:t>26/02/2025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A4537DD-4AD5-4DBD-91E4-F08DF6EE6ABA}" type="slidenum">
              <a:rPr lang="fr-FR" smtClean="0"/>
              <a:t>‹N°›</a:t>
            </a:fld>
            <a:endParaRPr lang="fr-FR"/>
          </a:p>
        </p:txBody>
      </p:sp>
    </p:spTree>
    <p:extLst>
      <p:ext uri="{BB962C8B-B14F-4D97-AF65-F5344CB8AC3E}">
        <p14:creationId xmlns:p14="http://schemas.microsoft.com/office/powerpoint/2010/main" val="1380534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A61657D2-82B9-4481-A375-EADEC7756C12}" type="datetimeFigureOut">
              <a:rPr lang="fr-FR" smtClean="0"/>
              <a:t>26/02/2025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A4537DD-4AD5-4DBD-91E4-F08DF6EE6ABA}" type="slidenum">
              <a:rPr lang="fr-FR" smtClean="0"/>
              <a:t>‹N°›</a:t>
            </a:fld>
            <a:endParaRPr lang="fr-FR"/>
          </a:p>
        </p:txBody>
      </p:sp>
    </p:spTree>
    <p:extLst>
      <p:ext uri="{BB962C8B-B14F-4D97-AF65-F5344CB8AC3E}">
        <p14:creationId xmlns:p14="http://schemas.microsoft.com/office/powerpoint/2010/main" val="3483792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1657D2-82B9-4481-A375-EADEC7756C12}" type="datetimeFigureOut">
              <a:rPr lang="fr-FR" smtClean="0"/>
              <a:t>26/02/2025</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4537DD-4AD5-4DBD-91E4-F08DF6EE6ABA}" type="slidenum">
              <a:rPr lang="fr-FR" smtClean="0"/>
              <a:t>‹N°›</a:t>
            </a:fld>
            <a:endParaRPr lang="fr-FR"/>
          </a:p>
        </p:txBody>
      </p:sp>
    </p:spTree>
    <p:extLst>
      <p:ext uri="{BB962C8B-B14F-4D97-AF65-F5344CB8AC3E}">
        <p14:creationId xmlns:p14="http://schemas.microsoft.com/office/powerpoint/2010/main" val="34981614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190B616-241D-4DFE-BC2F-C001ED77E825}"/>
              </a:ext>
            </a:extLst>
          </p:cNvPr>
          <p:cNvSpPr>
            <a:spLocks noGrp="1"/>
          </p:cNvSpPr>
          <p:nvPr>
            <p:ph type="title"/>
          </p:nvPr>
        </p:nvSpPr>
        <p:spPr>
          <a:xfrm>
            <a:off x="230124" y="457200"/>
            <a:ext cx="11731752" cy="630936"/>
          </a:xfrm>
          <a:prstGeom prst="rect">
            <a:avLst/>
          </a:prstGeom>
        </p:spPr>
        <p:txBody>
          <a:bodyPr vert="horz" lIns="91440" tIns="45720" rIns="91440" bIns="45720" rtlCol="0" anchor="t" anchorCtr="0">
            <a:noAutofit/>
          </a:bodyPr>
          <a:lstStyle/>
          <a:p>
            <a:pPr rtl="0"/>
            <a:r>
              <a:rPr lang="fr-FR" noProof="0"/>
              <a:t>CLIQUEZ POUR MODIFIER LE STYLE DU TITRE DE MASQUE</a:t>
            </a:r>
          </a:p>
        </p:txBody>
      </p:sp>
      <p:sp>
        <p:nvSpPr>
          <p:cNvPr id="3" name="Espace réservé du texte 2">
            <a:extLst>
              <a:ext uri="{FF2B5EF4-FFF2-40B4-BE49-F238E27FC236}">
                <a16:creationId xmlns:a16="http://schemas.microsoft.com/office/drawing/2014/main" id="{A8AE909E-CC4A-4E51-BC02-B893225D2B31}"/>
              </a:ext>
            </a:extLst>
          </p:cNvPr>
          <p:cNvSpPr>
            <a:spLocks noGrp="1"/>
          </p:cNvSpPr>
          <p:nvPr>
            <p:ph type="body" idx="1"/>
          </p:nvPr>
        </p:nvSpPr>
        <p:spPr>
          <a:xfrm>
            <a:off x="230124" y="1825625"/>
            <a:ext cx="11731752" cy="4351338"/>
          </a:xfrm>
          <a:prstGeom prst="rect">
            <a:avLst/>
          </a:prstGeom>
        </p:spPr>
        <p:txBody>
          <a:bodyPr vert="horz" lIns="91440" tIns="45720" rIns="91440" bIns="45720" rtlCol="0">
            <a:normAutofit/>
          </a:bodyPr>
          <a:lstStyle/>
          <a:p>
            <a:pPr lvl="0" rtl="0"/>
            <a:r>
              <a:rPr lang="fr-FR" noProof="0" dirty="0"/>
              <a:t>Modifiez les styles du texte du masque</a:t>
            </a:r>
          </a:p>
          <a:p>
            <a:pPr lvl="1" rtl="0"/>
            <a:r>
              <a:rPr lang="fr-FR" noProof="0" dirty="0"/>
              <a:t>Deuxième niveau</a:t>
            </a:r>
          </a:p>
          <a:p>
            <a:pPr lvl="2" rtl="0"/>
            <a:r>
              <a:rPr lang="fr-FR" noProof="0" dirty="0"/>
              <a:t>Troisième niveau</a:t>
            </a:r>
          </a:p>
          <a:p>
            <a:pPr lvl="3" rtl="0"/>
            <a:r>
              <a:rPr lang="fr-FR" noProof="0" dirty="0"/>
              <a:t>Quatrième niveau</a:t>
            </a:r>
          </a:p>
          <a:p>
            <a:pPr lvl="4" rtl="0"/>
            <a:r>
              <a:rPr lang="fr-FR" noProof="0" dirty="0"/>
              <a:t>Cinquième niveau</a:t>
            </a:r>
          </a:p>
        </p:txBody>
      </p:sp>
      <p:sp>
        <p:nvSpPr>
          <p:cNvPr id="4" name="Espace réservé de la date 3">
            <a:extLst>
              <a:ext uri="{FF2B5EF4-FFF2-40B4-BE49-F238E27FC236}">
                <a16:creationId xmlns:a16="http://schemas.microsoft.com/office/drawing/2014/main" id="{743B6EE4-1695-4DD6-9758-84FFE963D6AE}"/>
              </a:ext>
            </a:extLst>
          </p:cNvPr>
          <p:cNvSpPr>
            <a:spLocks noGrp="1"/>
          </p:cNvSpPr>
          <p:nvPr>
            <p:ph type="dt" sz="half" idx="2"/>
          </p:nvPr>
        </p:nvSpPr>
        <p:spPr>
          <a:xfrm>
            <a:off x="230124"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solidFill>
                <a:srgbClr val="000000">
                  <a:tint val="75000"/>
                </a:srgbClr>
              </a:solidFill>
            </a:endParaRPr>
          </a:p>
        </p:txBody>
      </p:sp>
      <p:sp>
        <p:nvSpPr>
          <p:cNvPr id="5" name="Espace réservé du pied de page 4">
            <a:extLst>
              <a:ext uri="{FF2B5EF4-FFF2-40B4-BE49-F238E27FC236}">
                <a16:creationId xmlns:a16="http://schemas.microsoft.com/office/drawing/2014/main" id="{7B43250D-A8F9-4682-AD84-FD37BCAA6297}"/>
              </a:ext>
            </a:extLst>
          </p:cNvPr>
          <p:cNvSpPr>
            <a:spLocks noGrp="1"/>
          </p:cNvSpPr>
          <p:nvPr>
            <p:ph type="ftr" sz="quarter" idx="3"/>
          </p:nvPr>
        </p:nvSpPr>
        <p:spPr>
          <a:xfrm>
            <a:off x="3129280" y="6356350"/>
            <a:ext cx="593344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srgbClr val="000000">
                  <a:tint val="75000"/>
                </a:srgbClr>
              </a:solidFill>
            </a:endParaRPr>
          </a:p>
        </p:txBody>
      </p:sp>
      <p:sp>
        <p:nvSpPr>
          <p:cNvPr id="6" name="Espace réservé du numéro de diapositive 5">
            <a:extLst>
              <a:ext uri="{FF2B5EF4-FFF2-40B4-BE49-F238E27FC236}">
                <a16:creationId xmlns:a16="http://schemas.microsoft.com/office/drawing/2014/main" id="{C5E1A788-841D-41AB-A983-152B6532F723}"/>
              </a:ext>
            </a:extLst>
          </p:cNvPr>
          <p:cNvSpPr>
            <a:spLocks noGrp="1"/>
          </p:cNvSpPr>
          <p:nvPr>
            <p:ph type="sldNum" sz="quarter" idx="4"/>
          </p:nvPr>
        </p:nvSpPr>
        <p:spPr>
          <a:xfrm>
            <a:off x="9218676"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DE3823-CC86-4AC6-95C0-DC3ECA80FD88}" type="slidenum">
              <a:rPr lang="fr-FR" smtClean="0">
                <a:solidFill>
                  <a:srgbClr val="000000">
                    <a:tint val="75000"/>
                  </a:srgbClr>
                </a:solidFill>
              </a:rPr>
              <a:pPr/>
              <a:t>‹N°›</a:t>
            </a:fld>
            <a:endParaRPr lang="fr-FR">
              <a:solidFill>
                <a:srgbClr val="000000">
                  <a:tint val="75000"/>
                </a:srgbClr>
              </a:solidFill>
            </a:endParaRPr>
          </a:p>
        </p:txBody>
      </p:sp>
    </p:spTree>
    <p:extLst>
      <p:ext uri="{BB962C8B-B14F-4D97-AF65-F5344CB8AC3E}">
        <p14:creationId xmlns:p14="http://schemas.microsoft.com/office/powerpoint/2010/main" val="3595625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hdr="0" ftr="0" dt="0"/>
  <p:txStyles>
    <p:titleStyle>
      <a:lvl1pPr algn="ctr" defTabSz="914400" rtl="0" eaLnBrk="1" latinLnBrk="0" hangingPunct="1">
        <a:lnSpc>
          <a:spcPct val="90000"/>
        </a:lnSpc>
        <a:spcBef>
          <a:spcPts val="1000"/>
        </a:spcBef>
        <a:buNone/>
        <a:defRPr sz="3600" b="1"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D585A353-8F11-94A6-5685-C7837D27CC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6E4B3EE-B050-B919-BA10-E88902C50B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671F48B-0899-8EE5-E333-52C14661BA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876260-E53F-45A0-AF39-634AD629D683}"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B1A7AE80-71B0-1A85-50F6-207AACD85E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74DA3C76-8EE9-15F4-CC4A-7B365CFF78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B0E474-0414-4661-9588-A9D22E6E94AE}"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94462699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8EFBC44-DE0F-FC73-48AB-DC1AA20D96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93483B10-23DF-5474-CDA8-5DD121B86B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4EB6226-E326-FC33-6511-960D306DA1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419731-839F-4AE8-A18B-DCA546A7E986}" type="datetimeFigureOut">
              <a:rPr lang="fr-FR" smtClean="0">
                <a:solidFill>
                  <a:prstClr val="black">
                    <a:tint val="75000"/>
                  </a:prstClr>
                </a:solidFill>
              </a:rPr>
              <a:pPr/>
              <a:t>26/02/2025</a:t>
            </a:fld>
            <a:endParaRPr lang="fr-FR">
              <a:solidFill>
                <a:prstClr val="black">
                  <a:tint val="75000"/>
                </a:prstClr>
              </a:solidFill>
            </a:endParaRPr>
          </a:p>
        </p:txBody>
      </p:sp>
      <p:sp>
        <p:nvSpPr>
          <p:cNvPr id="5" name="Espace réservé du pied de page 4">
            <a:extLst>
              <a:ext uri="{FF2B5EF4-FFF2-40B4-BE49-F238E27FC236}">
                <a16:creationId xmlns:a16="http://schemas.microsoft.com/office/drawing/2014/main" id="{8EDC48D9-A47A-CD75-3621-64FC79A1B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9A34A86F-E992-9F1C-285C-1B5B8DA089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F70F62-468F-42EA-BF1C-D2A4D6B59DE0}" type="slidenum">
              <a:rPr lang="fr-FR" smtClean="0">
                <a:solidFill>
                  <a:prstClr val="black">
                    <a:tint val="75000"/>
                  </a:prstClr>
                </a:solidFill>
              </a:rPr>
              <a:pPr/>
              <a:t>‹N°›</a:t>
            </a:fld>
            <a:endParaRPr lang="fr-FR">
              <a:solidFill>
                <a:prstClr val="black">
                  <a:tint val="75000"/>
                </a:prstClr>
              </a:solidFill>
            </a:endParaRPr>
          </a:p>
        </p:txBody>
      </p:sp>
    </p:spTree>
    <p:extLst>
      <p:ext uri="{BB962C8B-B14F-4D97-AF65-F5344CB8AC3E}">
        <p14:creationId xmlns:p14="http://schemas.microsoft.com/office/powerpoint/2010/main" val="1699386498"/>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juricaf.or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opendata.justice-administrative.fr/recherche"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A9SpX1ZTTPE" TargetMode="External"/><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hyperlink" Target="https://www.linkedin.com/search/results/all/?keywords=#developpement&amp;origin=HASH_TAG_FROM_FEED" TargetMode="External"/><Relationship Id="rId2" Type="http://schemas.openxmlformats.org/officeDocument/2006/relationships/hyperlink" Target="https://www.linkedin.com/search/results/all/?keywords=#digitalisation&amp;origin=HASH_TAG_FROM_FEED" TargetMode="External"/><Relationship Id="rId1" Type="http://schemas.openxmlformats.org/officeDocument/2006/relationships/slideLayout" Target="../slideLayouts/slideLayout23.xml"/><Relationship Id="rId5" Type="http://schemas.openxmlformats.org/officeDocument/2006/relationships/image" Target="../media/image2.png"/><Relationship Id="rId4" Type="http://schemas.openxmlformats.org/officeDocument/2006/relationships/hyperlink" Target="https://www.linkedin.com/search/results/all/?keywords=#senegal&amp;origin=HASH_TAG_FROM_FEED"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Les Français, la justice et l'intelligence artificielle - Futuribles -  Veille, prospective, stratégie">
            <a:extLst>
              <a:ext uri="{FF2B5EF4-FFF2-40B4-BE49-F238E27FC236}">
                <a16:creationId xmlns:a16="http://schemas.microsoft.com/office/drawing/2014/main" id="{BB5E865F-96BC-4B35-8F14-D48A640BE93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8" name="ZoneTexte 7">
            <a:extLst>
              <a:ext uri="{FF2B5EF4-FFF2-40B4-BE49-F238E27FC236}">
                <a16:creationId xmlns:a16="http://schemas.microsoft.com/office/drawing/2014/main" id="{990A46A2-82BB-1A4E-DA55-36CBA752AF07}"/>
              </a:ext>
            </a:extLst>
          </p:cNvPr>
          <p:cNvSpPr txBox="1"/>
          <p:nvPr/>
        </p:nvSpPr>
        <p:spPr>
          <a:xfrm>
            <a:off x="359833" y="5431244"/>
            <a:ext cx="11472333" cy="1255728"/>
          </a:xfrm>
          <a:prstGeom prst="rect">
            <a:avLst/>
          </a:prstGeom>
          <a:noFill/>
        </p:spPr>
        <p:txBody>
          <a:bodyPr wrap="square" rtlCol="0">
            <a:spAutoFit/>
          </a:bodyPr>
          <a:lstStyle/>
          <a:p>
            <a:pPr>
              <a:lnSpc>
                <a:spcPct val="90000"/>
              </a:lnSpc>
              <a:spcBef>
                <a:spcPct val="0"/>
              </a:spcBef>
            </a:pPr>
            <a:r>
              <a:rPr lang="fr-FR" sz="3200" b="1" dirty="0" smtClean="0">
                <a:solidFill>
                  <a:schemeClr val="accent1">
                    <a:lumMod val="75000"/>
                  </a:schemeClr>
                </a:solidFill>
                <a:ea typeface="+mj-ea"/>
                <a:cs typeface="+mj-cs"/>
              </a:rPr>
              <a:t>Usage </a:t>
            </a:r>
            <a:r>
              <a:rPr lang="fr-FR" sz="3200" b="1" dirty="0">
                <a:solidFill>
                  <a:schemeClr val="accent1">
                    <a:lumMod val="75000"/>
                  </a:schemeClr>
                </a:solidFill>
                <a:ea typeface="+mj-ea"/>
                <a:cs typeface="+mj-cs"/>
              </a:rPr>
              <a:t>de l’IA dans le système </a:t>
            </a:r>
            <a:r>
              <a:rPr lang="fr-FR" sz="3200" b="1" dirty="0" smtClean="0">
                <a:solidFill>
                  <a:schemeClr val="accent1">
                    <a:lumMod val="75000"/>
                  </a:schemeClr>
                </a:solidFill>
                <a:ea typeface="+mj-ea"/>
                <a:cs typeface="+mj-cs"/>
              </a:rPr>
              <a:t>judiciaire: opportunités et risques</a:t>
            </a:r>
            <a:endParaRPr lang="fr-FR" sz="3200" b="1" dirty="0">
              <a:solidFill>
                <a:schemeClr val="accent1">
                  <a:lumMod val="75000"/>
                </a:schemeClr>
              </a:solidFill>
              <a:ea typeface="+mj-ea"/>
              <a:cs typeface="+mj-cs"/>
            </a:endParaRPr>
          </a:p>
          <a:p>
            <a:pPr>
              <a:lnSpc>
                <a:spcPct val="90000"/>
              </a:lnSpc>
              <a:spcBef>
                <a:spcPct val="0"/>
              </a:spcBef>
            </a:pPr>
            <a:r>
              <a:rPr lang="fr-FR" sz="1400" dirty="0" smtClean="0">
                <a:ea typeface="+mj-ea"/>
                <a:cs typeface="+mj-cs"/>
              </a:rPr>
              <a:t>Jean Aloise Ndiaye</a:t>
            </a:r>
          </a:p>
          <a:p>
            <a:pPr>
              <a:lnSpc>
                <a:spcPct val="90000"/>
              </a:lnSpc>
              <a:spcBef>
                <a:spcPct val="0"/>
              </a:spcBef>
            </a:pPr>
            <a:r>
              <a:rPr lang="fr-FR" sz="1400" dirty="0" smtClean="0">
                <a:ea typeface="+mj-ea"/>
                <a:cs typeface="+mj-cs"/>
              </a:rPr>
              <a:t>Conseiller à la Cour suprême du Sénégal</a:t>
            </a:r>
            <a:endParaRPr lang="fr-FR" sz="1400" dirty="0">
              <a:ea typeface="+mj-ea"/>
              <a:cs typeface="+mj-cs"/>
            </a:endParaRPr>
          </a:p>
          <a:p>
            <a:pPr algn="r">
              <a:lnSpc>
                <a:spcPct val="90000"/>
              </a:lnSpc>
              <a:spcBef>
                <a:spcPct val="0"/>
              </a:spcBef>
            </a:pPr>
            <a:r>
              <a:rPr lang="fr-FR" sz="2400" b="1" dirty="0" smtClean="0">
                <a:solidFill>
                  <a:schemeClr val="accent4">
                    <a:lumMod val="75000"/>
                  </a:schemeClr>
                </a:solidFill>
                <a:ea typeface="+mj-ea"/>
                <a:cs typeface="+mj-cs"/>
              </a:rPr>
              <a:t> </a:t>
            </a:r>
            <a:endParaRPr lang="fr-FR" sz="2400" b="1" dirty="0">
              <a:solidFill>
                <a:schemeClr val="accent4">
                  <a:lumMod val="75000"/>
                </a:schemeClr>
              </a:solidFill>
              <a:ea typeface="+mj-ea"/>
              <a:cs typeface="+mj-cs"/>
            </a:endParaRPr>
          </a:p>
        </p:txBody>
      </p:sp>
      <p:pic>
        <p:nvPicPr>
          <p:cNvPr id="4" name="Image 3">
            <a:extLst>
              <a:ext uri="{FF2B5EF4-FFF2-40B4-BE49-F238E27FC236}">
                <a16:creationId xmlns:a16="http://schemas.microsoft.com/office/drawing/2014/main" id="{BCBE4738-EEF4-F768-27C2-E3EC41B38CCC}"/>
              </a:ext>
            </a:extLst>
          </p:cNvPr>
          <p:cNvPicPr>
            <a:picLocks noChangeAspect="1"/>
          </p:cNvPicPr>
          <p:nvPr/>
        </p:nvPicPr>
        <p:blipFill>
          <a:blip r:embed="rId2"/>
          <a:stretch>
            <a:fillRect/>
          </a:stretch>
        </p:blipFill>
        <p:spPr>
          <a:xfrm>
            <a:off x="2499919" y="830985"/>
            <a:ext cx="7810152" cy="4171768"/>
          </a:xfrm>
          <a:prstGeom prst="rect">
            <a:avLst/>
          </a:prstGeom>
        </p:spPr>
      </p:pic>
      <p:pic>
        <p:nvPicPr>
          <p:cNvPr id="5" name="Image 4">
            <a:extLst>
              <a:ext uri="{FF2B5EF4-FFF2-40B4-BE49-F238E27FC236}">
                <a16:creationId xmlns:a16="http://schemas.microsoft.com/office/drawing/2014/main" id="{90C73214-0426-F358-F541-01F891B0EC7A}"/>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3224255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07306" y="578644"/>
            <a:ext cx="5370812" cy="710510"/>
          </a:xfrm>
        </p:spPr>
        <p:txBody>
          <a:bodyPr>
            <a:normAutofit fontScale="90000"/>
          </a:bodyPr>
          <a:lstStyle/>
          <a:p>
            <a:r>
              <a:rPr lang="fr-FR" sz="3200" b="1" dirty="0">
                <a:solidFill>
                  <a:schemeClr val="accent1">
                    <a:lumMod val="75000"/>
                  </a:schemeClr>
                </a:solidFill>
              </a:rPr>
              <a:t>Exemple: Accès à la </a:t>
            </a:r>
            <a:r>
              <a:rPr lang="fr-FR" sz="3200" b="1" dirty="0" smtClean="0">
                <a:solidFill>
                  <a:schemeClr val="accent1">
                    <a:lumMod val="75000"/>
                  </a:schemeClr>
                </a:solidFill>
              </a:rPr>
              <a:t>justice (étude de </a:t>
            </a:r>
            <a:r>
              <a:rPr lang="fr-FR" sz="3200" b="1" dirty="0" err="1" smtClean="0">
                <a:solidFill>
                  <a:schemeClr val="accent1">
                    <a:lumMod val="75000"/>
                  </a:schemeClr>
                </a:solidFill>
              </a:rPr>
              <a:t>Afrobaromètre</a:t>
            </a:r>
            <a:r>
              <a:rPr lang="fr-FR" sz="3200" b="1" dirty="0" smtClean="0">
                <a:solidFill>
                  <a:schemeClr val="accent1">
                    <a:lumMod val="75000"/>
                  </a:schemeClr>
                </a:solidFill>
              </a:rPr>
              <a:t>)</a:t>
            </a:r>
            <a:endParaRPr lang="fr-FR" sz="3200" b="1" dirty="0">
              <a:solidFill>
                <a:schemeClr val="accent1">
                  <a:lumMod val="75000"/>
                </a:schemeClr>
              </a:solidFill>
            </a:endParaRPr>
          </a:p>
        </p:txBody>
      </p:sp>
      <p:pic>
        <p:nvPicPr>
          <p:cNvPr id="4" name="Espace réservé du contenu 3"/>
          <p:cNvPicPr>
            <a:picLocks noGrp="1" noChangeAspect="1"/>
          </p:cNvPicPr>
          <p:nvPr>
            <p:ph idx="1"/>
          </p:nvPr>
        </p:nvPicPr>
        <p:blipFill>
          <a:blip r:embed="rId3"/>
          <a:stretch>
            <a:fillRect/>
          </a:stretch>
        </p:blipFill>
        <p:spPr>
          <a:xfrm>
            <a:off x="67733" y="1802185"/>
            <a:ext cx="11541006" cy="5462319"/>
          </a:xfrm>
          <a:prstGeom prst="rect">
            <a:avLst/>
          </a:prstGeom>
        </p:spPr>
      </p:pic>
      <p:pic>
        <p:nvPicPr>
          <p:cNvPr id="5" name="Image 4">
            <a:extLst>
              <a:ext uri="{FF2B5EF4-FFF2-40B4-BE49-F238E27FC236}">
                <a16:creationId xmlns:a16="http://schemas.microsoft.com/office/drawing/2014/main" id="{2D0FAA1E-EDCF-3EB6-37E2-CA94E9AE540F}"/>
              </a:ext>
            </a:extLst>
          </p:cNvPr>
          <p:cNvPicPr>
            <a:picLocks noChangeAspect="1"/>
          </p:cNvPicPr>
          <p:nvPr/>
        </p:nvPicPr>
        <p:blipFill>
          <a:blip r:embed="rId4"/>
          <a:stretch>
            <a:fillRect/>
          </a:stretch>
        </p:blipFill>
        <p:spPr>
          <a:xfrm>
            <a:off x="67733" y="98375"/>
            <a:ext cx="1219404" cy="263181"/>
          </a:xfrm>
          <a:prstGeom prst="rect">
            <a:avLst/>
          </a:prstGeom>
        </p:spPr>
      </p:pic>
    </p:spTree>
    <p:extLst>
      <p:ext uri="{BB962C8B-B14F-4D97-AF65-F5344CB8AC3E}">
        <p14:creationId xmlns:p14="http://schemas.microsoft.com/office/powerpoint/2010/main" val="27341037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BA73FD-6E1E-5B88-2E7C-9334E3E356C1}"/>
              </a:ext>
            </a:extLst>
          </p:cNvPr>
          <p:cNvSpPr>
            <a:spLocks noGrp="1"/>
          </p:cNvSpPr>
          <p:nvPr>
            <p:ph type="title"/>
          </p:nvPr>
        </p:nvSpPr>
        <p:spPr>
          <a:xfrm>
            <a:off x="257838" y="949928"/>
            <a:ext cx="6946084" cy="682882"/>
          </a:xfrm>
        </p:spPr>
        <p:txBody>
          <a:bodyPr>
            <a:noAutofit/>
          </a:bodyPr>
          <a:lstStyle/>
          <a:p>
            <a:r>
              <a:rPr lang="fr-FR" sz="3600" b="1" dirty="0">
                <a:solidFill>
                  <a:schemeClr val="accent1"/>
                </a:solidFill>
              </a:rPr>
              <a:t/>
            </a:r>
            <a:br>
              <a:rPr lang="fr-FR" sz="3600" b="1" dirty="0">
                <a:solidFill>
                  <a:schemeClr val="accent1"/>
                </a:solidFill>
              </a:rPr>
            </a:br>
            <a:r>
              <a:rPr lang="fr-FR" sz="3200" b="1" dirty="0" smtClean="0">
                <a:solidFill>
                  <a:schemeClr val="accent1">
                    <a:lumMod val="75000"/>
                  </a:schemeClr>
                </a:solidFill>
                <a:latin typeface="+mn-lt"/>
              </a:rPr>
              <a:t>Utilisation </a:t>
            </a:r>
            <a:r>
              <a:rPr lang="fr-FR" sz="3200" b="1" dirty="0">
                <a:solidFill>
                  <a:schemeClr val="accent1">
                    <a:lumMod val="75000"/>
                  </a:schemeClr>
                </a:solidFill>
                <a:latin typeface="+mn-lt"/>
              </a:rPr>
              <a:t>généralisée des outils d’IA</a:t>
            </a:r>
            <a:br>
              <a:rPr lang="fr-FR" sz="3200" b="1" dirty="0">
                <a:solidFill>
                  <a:schemeClr val="accent1">
                    <a:lumMod val="75000"/>
                  </a:schemeClr>
                </a:solidFill>
                <a:latin typeface="+mn-lt"/>
              </a:rPr>
            </a:br>
            <a:endParaRPr lang="fr-FR" sz="3200" b="1" dirty="0">
              <a:solidFill>
                <a:schemeClr val="accent1">
                  <a:lumMod val="75000"/>
                </a:schemeClr>
              </a:solidFill>
              <a:latin typeface="+mn-lt"/>
            </a:endParaRPr>
          </a:p>
        </p:txBody>
      </p:sp>
      <p:sp>
        <p:nvSpPr>
          <p:cNvPr id="3" name="Espace réservé du contenu 2">
            <a:extLst>
              <a:ext uri="{FF2B5EF4-FFF2-40B4-BE49-F238E27FC236}">
                <a16:creationId xmlns:a16="http://schemas.microsoft.com/office/drawing/2014/main" id="{D5D447A4-6128-5CDB-1FE4-F15654A15A56}"/>
              </a:ext>
            </a:extLst>
          </p:cNvPr>
          <p:cNvSpPr>
            <a:spLocks noGrp="1"/>
          </p:cNvSpPr>
          <p:nvPr>
            <p:ph idx="1"/>
          </p:nvPr>
        </p:nvSpPr>
        <p:spPr>
          <a:xfrm>
            <a:off x="146914" y="4632971"/>
            <a:ext cx="11891628" cy="1719435"/>
          </a:xfrm>
        </p:spPr>
        <p:txBody>
          <a:bodyPr>
            <a:noAutofit/>
          </a:bodyPr>
          <a:lstStyle/>
          <a:p>
            <a:pPr algn="just"/>
            <a:r>
              <a:rPr lang="fr-FR" sz="2400" dirty="0"/>
              <a:t>L’enquête de l’UNESCO montre que 93 % des personnes interrogées connaissent les technologies </a:t>
            </a:r>
            <a:r>
              <a:rPr lang="fr-FR" sz="2400" dirty="0" smtClean="0"/>
              <a:t>d’IA. </a:t>
            </a:r>
          </a:p>
          <a:p>
            <a:pPr algn="just"/>
            <a:r>
              <a:rPr lang="fr-FR" sz="2400" dirty="0" smtClean="0"/>
              <a:t>44 </a:t>
            </a:r>
            <a:r>
              <a:rPr lang="fr-FR" sz="2400" dirty="0"/>
              <a:t>% les utilisent activement pour des tâches telles que la synthèse de textes, la rédaction d’e-mails, la rédaction de documents juridiques et la réalisation de recherches juridiques. Ce niveau élevé d’engagement démontre la dépendance croissante à l’IA dans les systèmes judiciaires du monde entier.</a:t>
            </a:r>
          </a:p>
        </p:txBody>
      </p:sp>
      <p:pic>
        <p:nvPicPr>
          <p:cNvPr id="4" name="Image 3">
            <a:extLst>
              <a:ext uri="{FF2B5EF4-FFF2-40B4-BE49-F238E27FC236}">
                <a16:creationId xmlns:a16="http://schemas.microsoft.com/office/drawing/2014/main" id="{170161CC-2EF9-5A30-BBE5-4CE6EEDB2C61}"/>
              </a:ext>
            </a:extLst>
          </p:cNvPr>
          <p:cNvPicPr>
            <a:picLocks noChangeAspect="1"/>
          </p:cNvPicPr>
          <p:nvPr/>
        </p:nvPicPr>
        <p:blipFill>
          <a:blip r:embed="rId2"/>
          <a:stretch>
            <a:fillRect/>
          </a:stretch>
        </p:blipFill>
        <p:spPr>
          <a:xfrm>
            <a:off x="2138939" y="2284987"/>
            <a:ext cx="7611839" cy="2219760"/>
          </a:xfrm>
          <a:prstGeom prst="rect">
            <a:avLst/>
          </a:prstGeom>
        </p:spPr>
      </p:pic>
      <p:pic>
        <p:nvPicPr>
          <p:cNvPr id="8" name="Image 7">
            <a:extLst>
              <a:ext uri="{FF2B5EF4-FFF2-40B4-BE49-F238E27FC236}">
                <a16:creationId xmlns:a16="http://schemas.microsoft.com/office/drawing/2014/main" id="{48B7CB13-1374-23D3-8122-39532E0B07C7}"/>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38879327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7476"/>
            <a:ext cx="12299430" cy="1325563"/>
          </a:xfrm>
        </p:spPr>
        <p:txBody>
          <a:bodyPr>
            <a:normAutofit/>
          </a:bodyPr>
          <a:lstStyle/>
          <a:p>
            <a:r>
              <a:rPr lang="fr-FR" sz="3200" b="1" dirty="0">
                <a:solidFill>
                  <a:schemeClr val="accent1">
                    <a:lumMod val="75000"/>
                  </a:schemeClr>
                </a:solidFill>
              </a:rPr>
              <a:t>Les opportunités offertes par l’IA dans les systèmes judiciaires </a:t>
            </a:r>
            <a:r>
              <a:rPr lang="fr-FR" sz="3200" b="1" dirty="0" smtClean="0">
                <a:solidFill>
                  <a:schemeClr val="accent1">
                    <a:lumMod val="75000"/>
                  </a:schemeClr>
                </a:solidFill>
              </a:rPr>
              <a:t>africains 1/2</a:t>
            </a:r>
            <a:endParaRPr lang="fr-FR" sz="3200" b="1" dirty="0">
              <a:solidFill>
                <a:schemeClr val="accent1">
                  <a:lumMod val="75000"/>
                </a:schemeClr>
              </a:solidFill>
            </a:endParaRPr>
          </a:p>
        </p:txBody>
      </p:sp>
      <p:sp>
        <p:nvSpPr>
          <p:cNvPr id="3" name="Espace réservé du contenu 2"/>
          <p:cNvSpPr>
            <a:spLocks noGrp="1"/>
          </p:cNvSpPr>
          <p:nvPr>
            <p:ph idx="1"/>
          </p:nvPr>
        </p:nvSpPr>
        <p:spPr>
          <a:xfrm>
            <a:off x="87607" y="1353389"/>
            <a:ext cx="11984635" cy="5556917"/>
          </a:xfrm>
        </p:spPr>
        <p:txBody>
          <a:bodyPr>
            <a:noAutofit/>
          </a:bodyPr>
          <a:lstStyle/>
          <a:p>
            <a:pPr marL="0" indent="0" algn="just">
              <a:buNone/>
            </a:pPr>
            <a:r>
              <a:rPr lang="fr-FR" sz="2200" b="1" dirty="0">
                <a:solidFill>
                  <a:srgbClr val="FF0000"/>
                </a:solidFill>
              </a:rPr>
              <a:t>La puissance des algorithmes doit être </a:t>
            </a:r>
            <a:r>
              <a:rPr lang="fr-FR" sz="2200" b="1" dirty="0" smtClean="0">
                <a:solidFill>
                  <a:srgbClr val="FF0000"/>
                </a:solidFill>
              </a:rPr>
              <a:t>mise </a:t>
            </a:r>
            <a:r>
              <a:rPr lang="fr-FR" sz="2200" b="1" dirty="0">
                <a:solidFill>
                  <a:srgbClr val="FF0000"/>
                </a:solidFill>
              </a:rPr>
              <a:t>au service de la justice en Afrique</a:t>
            </a:r>
            <a:r>
              <a:rPr lang="fr-FR" sz="2200" dirty="0">
                <a:solidFill>
                  <a:srgbClr val="FF0000"/>
                </a:solidFill>
              </a:rPr>
              <a:t>.</a:t>
            </a:r>
          </a:p>
          <a:p>
            <a:pPr algn="just"/>
            <a:r>
              <a:rPr lang="fr-FR" sz="2200" dirty="0"/>
              <a:t>Par leur puissance de traitement, les algorithmes et les logiciels d’IA ouvrent ainsi des possibilités de transformation en profondeur du processus décisionnel dans les services publics et, notamment, la justice</a:t>
            </a:r>
            <a:r>
              <a:rPr lang="fr-FR" sz="2200" dirty="0" smtClean="0"/>
              <a:t>.</a:t>
            </a:r>
          </a:p>
          <a:p>
            <a:pPr algn="just"/>
            <a:r>
              <a:rPr lang="fr-FR" sz="2200" dirty="0" smtClean="0"/>
              <a:t>Impact </a:t>
            </a:r>
            <a:r>
              <a:rPr lang="fr-FR" sz="2200" dirty="0"/>
              <a:t>positif sur le système judiciaire: Faciliter le travail des acteurs judiciaires et accroit l’efficacité de la </a:t>
            </a:r>
            <a:r>
              <a:rPr lang="fr-FR" sz="2200" dirty="0" smtClean="0"/>
              <a:t>justice (réduction </a:t>
            </a:r>
            <a:r>
              <a:rPr lang="fr-FR" sz="2200" dirty="0"/>
              <a:t>des retard dans le traitement des affaires,  raccourcissement des délais et disponibilité des jugements dans les langues </a:t>
            </a:r>
            <a:r>
              <a:rPr lang="fr-FR" sz="2200" dirty="0" smtClean="0"/>
              <a:t>locales).</a:t>
            </a:r>
            <a:endParaRPr lang="fr-FR" sz="2200" dirty="0"/>
          </a:p>
          <a:p>
            <a:pPr algn="just"/>
            <a:r>
              <a:rPr lang="fr-FR" sz="2200" dirty="0"/>
              <a:t>Rapprochement avec les justiciables et amélioration de la perception sur la justice.</a:t>
            </a:r>
          </a:p>
          <a:p>
            <a:pPr algn="just"/>
            <a:r>
              <a:rPr lang="fr-FR" sz="2200" dirty="0" smtClean="0"/>
              <a:t>Gain </a:t>
            </a:r>
            <a:r>
              <a:rPr lang="fr-FR" sz="2200" dirty="0"/>
              <a:t>économique important pour le service public de la justice. </a:t>
            </a:r>
            <a:endParaRPr lang="fr-FR" sz="2200" dirty="0" smtClean="0"/>
          </a:p>
          <a:p>
            <a:pPr algn="just"/>
            <a:r>
              <a:rPr lang="fr-FR" sz="2200" dirty="0" smtClean="0"/>
              <a:t>Pour </a:t>
            </a:r>
            <a:r>
              <a:rPr lang="fr-FR" sz="2200" dirty="0"/>
              <a:t>les parties, les outils d’IA peuvent permettre aux parties de déterminer plus précisément les chances de succès d’une procédure juridictionnelle, ainsi que les moyens les plus pertinents à soulever, ce qui, selon les cas, peut éviter de recourir à la justice, lorsque le résultat est certain, ou alléger sa tâche. </a:t>
            </a:r>
            <a:endParaRPr lang="fr-FR" sz="2200" dirty="0" smtClean="0"/>
          </a:p>
          <a:p>
            <a:pPr algn="just"/>
            <a:r>
              <a:rPr lang="fr-FR" sz="2200" dirty="0" smtClean="0"/>
              <a:t>La </a:t>
            </a:r>
            <a:r>
              <a:rPr lang="fr-FR" sz="2200" dirty="0"/>
              <a:t>justice prédictive favoriserait de cette manière le recentrage des juges sur les dossiers pour lesquels leur expertise permet d’apporter le plus de valeur ajoutée</a:t>
            </a:r>
            <a:r>
              <a:rPr lang="fr-FR" sz="2200" dirty="0" smtClean="0"/>
              <a:t>.</a:t>
            </a:r>
            <a:endParaRPr lang="fr-FR" sz="2200" dirty="0"/>
          </a:p>
          <a:p>
            <a:endParaRPr lang="fr-FR" sz="2200" dirty="0"/>
          </a:p>
        </p:txBody>
      </p:sp>
    </p:spTree>
    <p:extLst>
      <p:ext uri="{BB962C8B-B14F-4D97-AF65-F5344CB8AC3E}">
        <p14:creationId xmlns:p14="http://schemas.microsoft.com/office/powerpoint/2010/main" val="2622776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1973989"/>
            <a:ext cx="11943512" cy="5029235"/>
          </a:xfrm>
        </p:spPr>
        <p:txBody>
          <a:bodyPr>
            <a:noAutofit/>
          </a:bodyPr>
          <a:lstStyle/>
          <a:p>
            <a:pPr algn="just">
              <a:spcBef>
                <a:spcPts val="2400"/>
              </a:spcBef>
            </a:pPr>
            <a:r>
              <a:rPr lang="fr-FR" sz="2200" dirty="0">
                <a:solidFill>
                  <a:schemeClr val="accent2">
                    <a:lumMod val="75000"/>
                  </a:schemeClr>
                </a:solidFill>
              </a:rPr>
              <a:t>Avantages potentiels : </a:t>
            </a:r>
            <a:r>
              <a:rPr lang="fr-FR" sz="2200" dirty="0"/>
              <a:t>contribuer à réduire les retards et l’encombrements des prétoires, améliorer l'efficacité des tribunaux,  faciliter l'accès à la justice pour les populations rurales et  certaines minorités, et renforcer la transparence et la responsabilité dans le système judiciaire et même renforcer la déjudiciarisation.</a:t>
            </a:r>
          </a:p>
          <a:p>
            <a:pPr algn="just">
              <a:spcBef>
                <a:spcPts val="2400"/>
              </a:spcBef>
            </a:pPr>
            <a:r>
              <a:rPr lang="fr-FR" sz="2200" dirty="0"/>
              <a:t>Cependant, il existe également des défis et des préoccupations liés à l'utilisation des IA dans le domaine de la justice en Afrique. Certains de ces défis comprennent la fracture numérique, la cybersécurité, la disponibilité des données, la protection des données personnelles, la transparence des algorithmes utilisés, l'équité et la discrimination algorithmique, ainsi que la nécessité de former les professionnels de la justice à la connaissance et à l'utilisation de l'IA.</a:t>
            </a:r>
          </a:p>
        </p:txBody>
      </p:sp>
      <p:sp>
        <p:nvSpPr>
          <p:cNvPr id="5" name="Rectangle 4"/>
          <p:cNvSpPr/>
          <p:nvPr/>
        </p:nvSpPr>
        <p:spPr>
          <a:xfrm>
            <a:off x="179881" y="475062"/>
            <a:ext cx="12164518" cy="584775"/>
          </a:xfrm>
          <a:prstGeom prst="rect">
            <a:avLst/>
          </a:prstGeom>
        </p:spPr>
        <p:txBody>
          <a:bodyPr wrap="square">
            <a:spAutoFit/>
          </a:bodyPr>
          <a:lstStyle/>
          <a:p>
            <a:r>
              <a:rPr lang="fr-FR" sz="3200" b="1" dirty="0" smtClean="0">
                <a:solidFill>
                  <a:schemeClr val="accent1">
                    <a:lumMod val="75000"/>
                  </a:schemeClr>
                </a:solidFill>
                <a:latin typeface="+mj-lt"/>
                <a:ea typeface="+mj-ea"/>
                <a:cs typeface="+mj-cs"/>
              </a:rPr>
              <a:t>Opportunités </a:t>
            </a:r>
            <a:r>
              <a:rPr lang="fr-FR" sz="3200" b="1" dirty="0">
                <a:solidFill>
                  <a:schemeClr val="accent1">
                    <a:lumMod val="75000"/>
                  </a:schemeClr>
                </a:solidFill>
                <a:latin typeface="+mj-lt"/>
                <a:ea typeface="+mj-ea"/>
                <a:cs typeface="+mj-cs"/>
              </a:rPr>
              <a:t>offertes par l’IA dans les systèmes judiciaires </a:t>
            </a:r>
            <a:r>
              <a:rPr lang="fr-FR" sz="3200" b="1" dirty="0" smtClean="0">
                <a:solidFill>
                  <a:schemeClr val="accent1">
                    <a:lumMod val="75000"/>
                  </a:schemeClr>
                </a:solidFill>
                <a:latin typeface="+mj-lt"/>
                <a:ea typeface="+mj-ea"/>
                <a:cs typeface="+mj-cs"/>
              </a:rPr>
              <a:t>africains 2/2</a:t>
            </a:r>
            <a:endParaRPr lang="fr-FR" sz="3200" b="1" dirty="0">
              <a:solidFill>
                <a:schemeClr val="accent1">
                  <a:lumMod val="75000"/>
                </a:schemeClr>
              </a:solidFill>
              <a:latin typeface="+mj-lt"/>
              <a:ea typeface="+mj-ea"/>
              <a:cs typeface="+mj-cs"/>
            </a:endParaRPr>
          </a:p>
        </p:txBody>
      </p:sp>
    </p:spTree>
    <p:extLst>
      <p:ext uri="{BB962C8B-B14F-4D97-AF65-F5344CB8AC3E}">
        <p14:creationId xmlns:p14="http://schemas.microsoft.com/office/powerpoint/2010/main" val="40387386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6610" y="49324"/>
            <a:ext cx="10515600" cy="1325563"/>
          </a:xfrm>
        </p:spPr>
        <p:txBody>
          <a:bodyPr>
            <a:normAutofit/>
          </a:bodyPr>
          <a:lstStyle/>
          <a:p>
            <a:r>
              <a:rPr lang="fr-FR" sz="3200" b="1" dirty="0">
                <a:solidFill>
                  <a:schemeClr val="accent1">
                    <a:lumMod val="75000"/>
                  </a:schemeClr>
                </a:solidFill>
              </a:rPr>
              <a:t>La digitalisation des systèmes </a:t>
            </a:r>
            <a:r>
              <a:rPr lang="fr-FR" sz="3200" b="1" dirty="0" smtClean="0">
                <a:solidFill>
                  <a:schemeClr val="accent1">
                    <a:lumMod val="75000"/>
                  </a:schemeClr>
                </a:solidFill>
              </a:rPr>
              <a:t>judiciaires </a:t>
            </a:r>
            <a:r>
              <a:rPr lang="fr-FR" sz="3200" b="1" dirty="0">
                <a:solidFill>
                  <a:schemeClr val="accent1">
                    <a:lumMod val="75000"/>
                  </a:schemeClr>
                </a:solidFill>
              </a:rPr>
              <a:t>africains</a:t>
            </a:r>
          </a:p>
        </p:txBody>
      </p:sp>
      <p:sp>
        <p:nvSpPr>
          <p:cNvPr id="3" name="Espace réservé du contenu 2"/>
          <p:cNvSpPr>
            <a:spLocks noGrp="1"/>
          </p:cNvSpPr>
          <p:nvPr>
            <p:ph idx="1"/>
          </p:nvPr>
        </p:nvSpPr>
        <p:spPr>
          <a:xfrm>
            <a:off x="218727" y="1622102"/>
            <a:ext cx="10806545" cy="5257800"/>
          </a:xfrm>
        </p:spPr>
        <p:txBody>
          <a:bodyPr>
            <a:noAutofit/>
          </a:bodyPr>
          <a:lstStyle/>
          <a:p>
            <a:pPr algn="just">
              <a:spcBef>
                <a:spcPts val="2400"/>
              </a:spcBef>
            </a:pPr>
            <a:r>
              <a:rPr lang="fr-FR" sz="2200" dirty="0"/>
              <a:t>Peu d’application intégrant des outils IA dans la justice</a:t>
            </a:r>
            <a:r>
              <a:rPr lang="fr-FR" sz="2200" dirty="0" smtClean="0"/>
              <a:t>.</a:t>
            </a:r>
          </a:p>
          <a:p>
            <a:pPr algn="just">
              <a:spcBef>
                <a:spcPts val="2400"/>
              </a:spcBef>
            </a:pPr>
            <a:r>
              <a:rPr lang="fr-FR" sz="2200" dirty="0" smtClean="0"/>
              <a:t>Développement </a:t>
            </a:r>
            <a:r>
              <a:rPr lang="fr-FR" sz="2200" dirty="0"/>
              <a:t>de plateformes de dématérialisation des </a:t>
            </a:r>
            <a:r>
              <a:rPr lang="fr-FR" sz="2200" dirty="0" smtClean="0"/>
              <a:t>procédures (Sen </a:t>
            </a:r>
            <a:r>
              <a:rPr lang="fr-FR" sz="2200" dirty="0" err="1" smtClean="0"/>
              <a:t>Lex</a:t>
            </a:r>
            <a:r>
              <a:rPr lang="fr-FR" sz="2200" dirty="0" smtClean="0"/>
              <a:t> Base, tribunal de commerce </a:t>
            </a:r>
            <a:r>
              <a:rPr lang="fr-FR" sz="2200" dirty="0"/>
              <a:t>de </a:t>
            </a:r>
            <a:r>
              <a:rPr lang="fr-FR" sz="2200" dirty="0" smtClean="0"/>
              <a:t>Dakar avec la plateforme www.tribunaldecommerce.sn</a:t>
            </a:r>
            <a:r>
              <a:rPr lang="fr-FR" sz="2200" dirty="0"/>
              <a:t>)</a:t>
            </a:r>
            <a:endParaRPr lang="fr-FR" sz="2200" dirty="0" smtClean="0"/>
          </a:p>
          <a:p>
            <a:pPr algn="just">
              <a:spcBef>
                <a:spcPts val="2400"/>
              </a:spcBef>
            </a:pPr>
            <a:r>
              <a:rPr lang="fr-FR" sz="2200" u="sng" dirty="0">
                <a:solidFill>
                  <a:srgbClr val="C00000"/>
                </a:solidFill>
              </a:rPr>
              <a:t>S</a:t>
            </a:r>
            <a:r>
              <a:rPr lang="fr-FR" sz="2200" u="sng" dirty="0" smtClean="0">
                <a:solidFill>
                  <a:srgbClr val="C00000"/>
                </a:solidFill>
              </a:rPr>
              <a:t>énégal</a:t>
            </a:r>
            <a:r>
              <a:rPr lang="fr-FR" sz="2200" dirty="0" smtClean="0"/>
              <a:t>: Bracelet électronique ou </a:t>
            </a:r>
            <a:r>
              <a:rPr lang="fr-FR" sz="2400" dirty="0" smtClean="0"/>
              <a:t>le </a:t>
            </a:r>
            <a:r>
              <a:rPr lang="fr-FR" sz="2400" dirty="0"/>
              <a:t>placement sous surveillance électronique</a:t>
            </a:r>
            <a:r>
              <a:rPr lang="fr-FR" sz="2200" dirty="0" smtClean="0"/>
              <a:t> , logiciel de contrôle du parrainage des électeurs</a:t>
            </a:r>
          </a:p>
          <a:p>
            <a:pPr algn="just">
              <a:spcBef>
                <a:spcPts val="2400"/>
              </a:spcBef>
            </a:pPr>
            <a:r>
              <a:rPr lang="fr-FR" sz="2200" u="sng" dirty="0" smtClean="0">
                <a:solidFill>
                  <a:srgbClr val="C00000"/>
                </a:solidFill>
              </a:rPr>
              <a:t>Afrique </a:t>
            </a:r>
            <a:r>
              <a:rPr lang="fr-FR" sz="2200" u="sng" dirty="0">
                <a:solidFill>
                  <a:srgbClr val="C00000"/>
                </a:solidFill>
              </a:rPr>
              <a:t>du Sud </a:t>
            </a:r>
            <a:r>
              <a:rPr lang="fr-FR" sz="2200" dirty="0"/>
              <a:t>: Plateforme de gestion des preuves en lignes. </a:t>
            </a:r>
            <a:r>
              <a:rPr lang="fr-FR" sz="2200" dirty="0" smtClean="0"/>
              <a:t>La </a:t>
            </a:r>
            <a:r>
              <a:rPr lang="fr-FR" sz="2200" dirty="0"/>
              <a:t>Haute Cour de Pretoria et celle de Johannesburg ont mis en place des </a:t>
            </a:r>
            <a:r>
              <a:rPr lang="fr-FR" sz="2200" dirty="0" err="1"/>
              <a:t>CaseLines</a:t>
            </a:r>
            <a:r>
              <a:rPr lang="fr-FR" sz="2200" dirty="0"/>
              <a:t>. Depuis le 10 janvier 2020, publication d’une directive pour la mise en œuvre complète de l'application de gestion des preuves en ligne de la Cour (</a:t>
            </a:r>
            <a:r>
              <a:rPr lang="fr-FR" sz="2200" dirty="0" err="1"/>
              <a:t>CaseLines</a:t>
            </a:r>
            <a:r>
              <a:rPr lang="fr-FR" sz="2200" dirty="0"/>
              <a:t>). Il s'agit d'une solution de collaboration avancée basée sur le cloud qui vise à fournir une plate-forme aux cabinets d'avocats et aux justiciables pour déposer des documents auprès des tribunaux par voie électronique et un système de </a:t>
            </a:r>
            <a:r>
              <a:rPr lang="fr-FR" sz="2200" dirty="0" smtClean="0"/>
              <a:t>visio-conférence</a:t>
            </a:r>
            <a:r>
              <a:rPr lang="fr-FR" sz="2200" dirty="0"/>
              <a:t>. L'objectif du système est de permettre aux justiciables de déposer et de télécharger des actes de procédure et d'autres documents par </a:t>
            </a:r>
            <a:r>
              <a:rPr lang="fr-FR" sz="2200" dirty="0" smtClean="0"/>
              <a:t>voie électronique.</a:t>
            </a:r>
            <a:endParaRPr lang="fr-FR" sz="2200" dirty="0"/>
          </a:p>
        </p:txBody>
      </p:sp>
    </p:spTree>
    <p:extLst>
      <p:ext uri="{BB962C8B-B14F-4D97-AF65-F5344CB8AC3E}">
        <p14:creationId xmlns:p14="http://schemas.microsoft.com/office/powerpoint/2010/main" val="24271606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88295F2-995B-2381-56B7-8BDD4E2B870B}"/>
              </a:ext>
            </a:extLst>
          </p:cNvPr>
          <p:cNvSpPr>
            <a:spLocks noGrp="1"/>
          </p:cNvSpPr>
          <p:nvPr>
            <p:ph type="title"/>
          </p:nvPr>
        </p:nvSpPr>
        <p:spPr>
          <a:xfrm>
            <a:off x="336256" y="342999"/>
            <a:ext cx="10891376" cy="679757"/>
          </a:xfrm>
        </p:spPr>
        <p:txBody>
          <a:bodyPr>
            <a:noAutofit/>
          </a:bodyPr>
          <a:lstStyle/>
          <a:p>
            <a:pPr>
              <a:lnSpc>
                <a:spcPct val="150000"/>
              </a:lnSpc>
            </a:pPr>
            <a:r>
              <a:rPr lang="fr-FR" sz="2000" b="1" dirty="0">
                <a:solidFill>
                  <a:schemeClr val="accent1">
                    <a:lumMod val="75000"/>
                  </a:schemeClr>
                </a:solidFill>
              </a:rPr>
              <a:t/>
            </a:r>
            <a:br>
              <a:rPr lang="fr-FR" sz="2000" b="1" dirty="0">
                <a:solidFill>
                  <a:schemeClr val="accent1">
                    <a:lumMod val="75000"/>
                  </a:schemeClr>
                </a:solidFill>
              </a:rPr>
            </a:br>
            <a:r>
              <a:rPr lang="fr-FR" sz="3200" b="1" dirty="0">
                <a:solidFill>
                  <a:schemeClr val="accent1">
                    <a:lumMod val="75000"/>
                  </a:schemeClr>
                </a:solidFill>
              </a:rPr>
              <a:t>Open Data et le traitement informatisé de la jurisprudence </a:t>
            </a:r>
            <a:br>
              <a:rPr lang="fr-FR" sz="3200" b="1" dirty="0">
                <a:solidFill>
                  <a:schemeClr val="accent1">
                    <a:lumMod val="75000"/>
                  </a:schemeClr>
                </a:solidFill>
              </a:rPr>
            </a:br>
            <a:r>
              <a:rPr lang="fr-FR" sz="2200" b="1" dirty="0">
                <a:solidFill>
                  <a:schemeClr val="accent2">
                    <a:lumMod val="75000"/>
                  </a:schemeClr>
                </a:solidFill>
              </a:rPr>
              <a:t>Exemple 1</a:t>
            </a:r>
            <a:endParaRPr lang="fr-FR" sz="2200" b="1" dirty="0">
              <a:solidFill>
                <a:schemeClr val="accent2">
                  <a:lumMod val="75000"/>
                </a:schemeClr>
              </a:solidFill>
              <a:latin typeface="+mn-lt"/>
            </a:endParaRPr>
          </a:p>
        </p:txBody>
      </p:sp>
      <p:sp>
        <p:nvSpPr>
          <p:cNvPr id="3" name="Espace réservé du contenu 2">
            <a:extLst>
              <a:ext uri="{FF2B5EF4-FFF2-40B4-BE49-F238E27FC236}">
                <a16:creationId xmlns:a16="http://schemas.microsoft.com/office/drawing/2014/main" id="{4C2E067A-5E44-05E4-289E-A357C5F45E3E}"/>
              </a:ext>
            </a:extLst>
          </p:cNvPr>
          <p:cNvSpPr>
            <a:spLocks noGrp="1"/>
          </p:cNvSpPr>
          <p:nvPr>
            <p:ph idx="1"/>
          </p:nvPr>
        </p:nvSpPr>
        <p:spPr>
          <a:xfrm>
            <a:off x="551602" y="1499707"/>
            <a:ext cx="11500519" cy="1616287"/>
          </a:xfrm>
        </p:spPr>
        <p:txBody>
          <a:bodyPr>
            <a:noAutofit/>
          </a:bodyPr>
          <a:lstStyle/>
          <a:p>
            <a:pPr algn="just"/>
            <a:r>
              <a:rPr lang="fr-FR" sz="1800" dirty="0" smtClean="0"/>
              <a:t>L'open </a:t>
            </a:r>
            <a:r>
              <a:rPr lang="fr-FR" sz="1800" dirty="0"/>
              <a:t>data des décisions judiciaires est la mise à disposition du public de l'ensemble des décisions des juridictions</a:t>
            </a:r>
          </a:p>
          <a:p>
            <a:pPr algn="just"/>
            <a:r>
              <a:rPr lang="fr-FR" sz="1800" dirty="0"/>
              <a:t>Il s’agit là d’un formidable défi, qui comporte de multiples enjeux: transparence, connaissance et intelligence, grâce aux possibilités d’explication et de valorisation de la jurisprudence, information, analyse et recherche sur les contentieux.</a:t>
            </a:r>
          </a:p>
          <a:p>
            <a:pPr algn="just"/>
            <a:r>
              <a:rPr lang="fr-FR" sz="1800" dirty="0" smtClean="0"/>
              <a:t>En Afrique</a:t>
            </a:r>
            <a:r>
              <a:rPr lang="fr-FR" sz="1800" dirty="0"/>
              <a:t>, si la </a:t>
            </a:r>
            <a:r>
              <a:rPr lang="fr-FR" sz="1800" dirty="0" smtClean="0"/>
              <a:t>tendance </a:t>
            </a:r>
            <a:r>
              <a:rPr lang="fr-FR" sz="1800" dirty="0"/>
              <a:t>progressive est l’accessibilité des textes de lois, la publicité des décisions de justice demeure un chemin de croix dans bon nombre de juridictions </a:t>
            </a:r>
            <a:r>
              <a:rPr lang="fr-FR" sz="1800" dirty="0" smtClean="0"/>
              <a:t>étatiques (Exemple du Maroc,  du Sénégal, du Bénin et AHJUCAF).</a:t>
            </a:r>
            <a:endParaRPr lang="fr-FR" sz="1800" dirty="0"/>
          </a:p>
        </p:txBody>
      </p:sp>
      <p:sp>
        <p:nvSpPr>
          <p:cNvPr id="6" name="Espace réservé du contenu 2">
            <a:extLst>
              <a:ext uri="{FF2B5EF4-FFF2-40B4-BE49-F238E27FC236}">
                <a16:creationId xmlns:a16="http://schemas.microsoft.com/office/drawing/2014/main" id="{17857FB7-1B40-8096-7F44-402FB16709B2}"/>
              </a:ext>
            </a:extLst>
          </p:cNvPr>
          <p:cNvSpPr txBox="1">
            <a:spLocks/>
          </p:cNvSpPr>
          <p:nvPr/>
        </p:nvSpPr>
        <p:spPr>
          <a:xfrm>
            <a:off x="495331" y="3276948"/>
            <a:ext cx="10899179" cy="29226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fr-FR" sz="2200" b="1" dirty="0">
                <a:solidFill>
                  <a:schemeClr val="accent2">
                    <a:lumMod val="75000"/>
                  </a:schemeClr>
                </a:solidFill>
              </a:rPr>
              <a:t>Fonctionnement</a:t>
            </a:r>
            <a:r>
              <a:rPr lang="fr-FR" sz="1800" b="1" dirty="0">
                <a:solidFill>
                  <a:schemeClr val="accent2">
                    <a:lumMod val="75000"/>
                  </a:schemeClr>
                </a:solidFill>
              </a:rPr>
              <a:t>: </a:t>
            </a:r>
          </a:p>
          <a:p>
            <a:pPr marL="0" indent="0" algn="just">
              <a:buFont typeface="Arial" panose="020B0604020202020204" pitchFamily="34" charset="0"/>
              <a:buNone/>
            </a:pPr>
            <a:r>
              <a:rPr lang="fr-FR" sz="1800" dirty="0"/>
              <a:t>Un juge doit statuer </a:t>
            </a:r>
            <a:r>
              <a:rPr lang="fr-FR" sz="1800" dirty="0" smtClean="0"/>
              <a:t>dans </a:t>
            </a:r>
            <a:r>
              <a:rPr lang="fr-FR" sz="1800" dirty="0"/>
              <a:t>une affaire de droit du travail dans le cadre d’un licenciement pour faute lourde,</a:t>
            </a:r>
          </a:p>
          <a:p>
            <a:pPr marL="0" indent="0" algn="just">
              <a:buFont typeface="Arial" panose="020B0604020202020204" pitchFamily="34" charset="0"/>
              <a:buNone/>
            </a:pPr>
            <a:r>
              <a:rPr lang="fr-FR" sz="1800" dirty="0"/>
              <a:t>Le juge entre dans le moteur de recherche du logiciel  en cliquant sur les principaux critères du litige,</a:t>
            </a:r>
          </a:p>
          <a:p>
            <a:pPr marL="0" indent="0" algn="just">
              <a:buFont typeface="Arial" panose="020B0604020202020204" pitchFamily="34" charset="0"/>
              <a:buNone/>
            </a:pPr>
            <a:r>
              <a:rPr lang="fr-FR" sz="1800" dirty="0"/>
              <a:t>Le logiciel analyse la jurisprudence en quelques secondes et fournit au juge le résultat de précédents dans des procès similaires ou des précédents. </a:t>
            </a:r>
            <a:endParaRPr lang="fr-FR" sz="1800" dirty="0" smtClean="0"/>
          </a:p>
          <a:p>
            <a:pPr marL="0" indent="0" algn="just">
              <a:buFont typeface="Arial" panose="020B0604020202020204" pitchFamily="34" charset="0"/>
              <a:buNone/>
            </a:pPr>
            <a:r>
              <a:rPr lang="fr-FR" sz="1800" dirty="0" smtClean="0"/>
              <a:t>La </a:t>
            </a:r>
            <a:r>
              <a:rPr lang="fr-FR" sz="1800" dirty="0"/>
              <a:t>décision finale reste à la discrétion du </a:t>
            </a:r>
            <a:r>
              <a:rPr lang="fr-FR" sz="1800" dirty="0" smtClean="0"/>
              <a:t>juge (JURICAF</a:t>
            </a:r>
            <a:r>
              <a:rPr lang="fr-FR" sz="1800" dirty="0"/>
              <a:t>: </a:t>
            </a:r>
            <a:r>
              <a:rPr lang="fr-FR" sz="1800" dirty="0">
                <a:hlinkClick r:id="rId3">
                  <a:extLst>
                    <a:ext uri="{A12FA001-AC4F-418D-AE19-62706E023703}">
                      <ahyp:hlinkClr xmlns="" xmlns:ahyp="http://schemas.microsoft.com/office/drawing/2018/hyperlinkcolor" val="tx"/>
                    </a:ext>
                  </a:extLst>
                </a:hlinkClick>
              </a:rPr>
              <a:t>https://juricaf.org/</a:t>
            </a:r>
            <a:r>
              <a:rPr lang="fr-FR" sz="1800" dirty="0"/>
              <a:t> (1 270 942 décisions provenant de 47 pays et institutions francophones</a:t>
            </a:r>
            <a:r>
              <a:rPr lang="fr-FR" sz="1800" dirty="0" smtClean="0"/>
              <a:t>).</a:t>
            </a:r>
          </a:p>
          <a:p>
            <a:pPr marL="0" indent="0" algn="just">
              <a:buNone/>
            </a:pPr>
            <a:r>
              <a:rPr lang="fr-FR" sz="1800" dirty="0">
                <a:hlinkClick r:id="rId4"/>
              </a:rPr>
              <a:t>https://</a:t>
            </a:r>
            <a:r>
              <a:rPr lang="fr-FR" sz="1800" dirty="0" smtClean="0">
                <a:hlinkClick r:id="rId4"/>
              </a:rPr>
              <a:t>opendata.justice-administrative.fr/recherche</a:t>
            </a:r>
            <a:endParaRPr lang="fr-FR" sz="1800" dirty="0" smtClean="0"/>
          </a:p>
          <a:p>
            <a:pPr marL="0" indent="0" algn="just">
              <a:buNone/>
            </a:pPr>
            <a:endParaRPr lang="fr-FR" sz="1800" dirty="0" smtClean="0"/>
          </a:p>
          <a:p>
            <a:pPr marL="0" indent="0" algn="just">
              <a:buNone/>
            </a:pPr>
            <a:r>
              <a:rPr lang="fr-FR" sz="1800" b="1" dirty="0">
                <a:solidFill>
                  <a:schemeClr val="accent2">
                    <a:lumMod val="75000"/>
                  </a:schemeClr>
                </a:solidFill>
              </a:rPr>
              <a:t>Cellule de veille et d’aide à la décision.</a:t>
            </a:r>
          </a:p>
        </p:txBody>
      </p:sp>
    </p:spTree>
    <p:extLst>
      <p:ext uri="{BB962C8B-B14F-4D97-AF65-F5344CB8AC3E}">
        <p14:creationId xmlns:p14="http://schemas.microsoft.com/office/powerpoint/2010/main" val="3001589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9843" y="134911"/>
            <a:ext cx="10515600" cy="1049311"/>
          </a:xfrm>
        </p:spPr>
        <p:txBody>
          <a:bodyPr>
            <a:normAutofit/>
          </a:bodyPr>
          <a:lstStyle/>
          <a:p>
            <a:r>
              <a:rPr lang="fr-FR" sz="3200" b="1" dirty="0" smtClean="0">
                <a:solidFill>
                  <a:schemeClr val="accent1">
                    <a:lumMod val="75000"/>
                  </a:schemeClr>
                </a:solidFill>
              </a:rPr>
              <a:t>La justice pénale</a:t>
            </a:r>
            <a:br>
              <a:rPr lang="fr-FR" sz="3200" b="1" dirty="0" smtClean="0">
                <a:solidFill>
                  <a:schemeClr val="accent1">
                    <a:lumMod val="75000"/>
                  </a:schemeClr>
                </a:solidFill>
              </a:rPr>
            </a:br>
            <a:r>
              <a:rPr lang="fr-FR" sz="2000" b="1" dirty="0">
                <a:solidFill>
                  <a:schemeClr val="accent4">
                    <a:lumMod val="75000"/>
                  </a:schemeClr>
                </a:solidFill>
              </a:rPr>
              <a:t>Exemple </a:t>
            </a:r>
            <a:r>
              <a:rPr lang="fr-FR" sz="2000" b="1" dirty="0" smtClean="0">
                <a:solidFill>
                  <a:schemeClr val="accent4">
                    <a:lumMod val="75000"/>
                  </a:schemeClr>
                </a:solidFill>
              </a:rPr>
              <a:t>2</a:t>
            </a:r>
            <a:endParaRPr lang="fr-FR" sz="2000" b="1" dirty="0">
              <a:solidFill>
                <a:schemeClr val="accent1">
                  <a:lumMod val="75000"/>
                </a:schemeClr>
              </a:solidFill>
            </a:endParaRPr>
          </a:p>
        </p:txBody>
      </p:sp>
      <p:sp>
        <p:nvSpPr>
          <p:cNvPr id="3" name="Espace réservé du contenu 2"/>
          <p:cNvSpPr>
            <a:spLocks noGrp="1"/>
          </p:cNvSpPr>
          <p:nvPr>
            <p:ph idx="1"/>
          </p:nvPr>
        </p:nvSpPr>
        <p:spPr>
          <a:xfrm>
            <a:off x="1" y="1316182"/>
            <a:ext cx="12014616" cy="5485547"/>
          </a:xfrm>
        </p:spPr>
        <p:txBody>
          <a:bodyPr>
            <a:normAutofit/>
          </a:bodyPr>
          <a:lstStyle/>
          <a:p>
            <a:pPr algn="just"/>
            <a:r>
              <a:rPr lang="fr-FR" dirty="0"/>
              <a:t>L</a:t>
            </a:r>
            <a:r>
              <a:rPr lang="fr-FR" dirty="0" smtClean="0"/>
              <a:t>’utilisation </a:t>
            </a:r>
            <a:r>
              <a:rPr lang="fr-FR" dirty="0"/>
              <a:t>de systèmes d’IA </a:t>
            </a:r>
            <a:r>
              <a:rPr lang="fr-FR" dirty="0" smtClean="0"/>
              <a:t>vise </a:t>
            </a:r>
            <a:r>
              <a:rPr lang="fr-FR" dirty="0"/>
              <a:t>à fournir une assistance en matière </a:t>
            </a:r>
            <a:r>
              <a:rPr lang="fr-FR" dirty="0" smtClean="0"/>
              <a:t>d’enquête</a:t>
            </a:r>
          </a:p>
          <a:p>
            <a:pPr marL="0" indent="0" algn="just">
              <a:buNone/>
            </a:pPr>
            <a:r>
              <a:rPr lang="fr-FR" dirty="0" smtClean="0">
                <a:solidFill>
                  <a:srgbClr val="FF0000"/>
                </a:solidFill>
              </a:rPr>
              <a:t>Exemple: système de reconnaissance faciale, de géolocalisation, de bornage </a:t>
            </a:r>
            <a:r>
              <a:rPr lang="fr-FR" dirty="0" err="1" smtClean="0">
                <a:solidFill>
                  <a:srgbClr val="FF0000"/>
                </a:solidFill>
              </a:rPr>
              <a:t>etc</a:t>
            </a:r>
            <a:endParaRPr lang="fr-FR" dirty="0" smtClean="0">
              <a:solidFill>
                <a:srgbClr val="FF0000"/>
              </a:solidFill>
            </a:endParaRPr>
          </a:p>
          <a:p>
            <a:pPr algn="just"/>
            <a:r>
              <a:rPr lang="fr-FR" dirty="0" smtClean="0"/>
              <a:t>Dans </a:t>
            </a:r>
            <a:r>
              <a:rPr lang="fr-FR" dirty="0"/>
              <a:t>des dizaines de pays d'Afrique, des caméras intelligentes de reconnaissance faciale sont en train d'être installées par </a:t>
            </a:r>
            <a:r>
              <a:rPr lang="fr-FR" dirty="0" smtClean="0"/>
              <a:t>des entreprises chinoises. </a:t>
            </a:r>
            <a:endParaRPr lang="fr-FR" dirty="0"/>
          </a:p>
          <a:p>
            <a:pPr algn="just"/>
            <a:r>
              <a:rPr lang="fr-FR" dirty="0" smtClean="0"/>
              <a:t>Utilisés par les services de police et d’enquête mais aussi par les services de renseignement avec des techniques d’écoute et d’interception électronique.</a:t>
            </a:r>
          </a:p>
          <a:p>
            <a:pPr algn="just"/>
            <a:r>
              <a:rPr lang="fr-FR" dirty="0" smtClean="0"/>
              <a:t>Un groupe technologique chinois </a:t>
            </a:r>
            <a:r>
              <a:rPr lang="fr-FR" dirty="0"/>
              <a:t>est </a:t>
            </a:r>
            <a:r>
              <a:rPr lang="fr-FR" dirty="0" smtClean="0"/>
              <a:t>accusé d’ailleurs </a:t>
            </a:r>
            <a:r>
              <a:rPr lang="fr-FR" dirty="0"/>
              <a:t>d'aider à traquer les opposants politiques en Ouganda et </a:t>
            </a:r>
            <a:r>
              <a:rPr lang="fr-FR" dirty="0" smtClean="0"/>
              <a:t>en </a:t>
            </a:r>
            <a:r>
              <a:rPr lang="fr-FR" dirty="0"/>
              <a:t>Zambie, des inquiétudes sur la surveillance technologique "à la chinoise" voient le jour sur le continent. </a:t>
            </a:r>
            <a:endParaRPr lang="fr-FR" dirty="0" smtClean="0"/>
          </a:p>
          <a:p>
            <a:pPr algn="just"/>
            <a:r>
              <a:rPr lang="fr-FR" dirty="0" err="1" smtClean="0"/>
              <a:t>Exp</a:t>
            </a:r>
            <a:r>
              <a:rPr lang="fr-FR" dirty="0" smtClean="0"/>
              <a:t>: </a:t>
            </a:r>
            <a:r>
              <a:rPr lang="fr-FR" b="1" dirty="0" smtClean="0">
                <a:solidFill>
                  <a:srgbClr val="C00000"/>
                </a:solidFill>
              </a:rPr>
              <a:t>Amazon </a:t>
            </a:r>
            <a:r>
              <a:rPr lang="fr-FR" b="1" dirty="0" err="1" smtClean="0">
                <a:solidFill>
                  <a:srgbClr val="C00000"/>
                </a:solidFill>
              </a:rPr>
              <a:t>Rekognition</a:t>
            </a:r>
            <a:r>
              <a:rPr lang="fr-FR" b="1" dirty="0">
                <a:solidFill>
                  <a:srgbClr val="C00000"/>
                </a:solidFill>
              </a:rPr>
              <a:t>, Le logiciel de reconnaissance faciale (FRS), </a:t>
            </a:r>
            <a:r>
              <a:rPr lang="fr-FR" b="1" dirty="0" err="1">
                <a:solidFill>
                  <a:srgbClr val="C00000"/>
                </a:solidFill>
              </a:rPr>
              <a:t>Clearview</a:t>
            </a:r>
            <a:r>
              <a:rPr lang="fr-FR" b="1" dirty="0">
                <a:solidFill>
                  <a:srgbClr val="C00000"/>
                </a:solidFill>
              </a:rPr>
              <a:t> </a:t>
            </a:r>
            <a:r>
              <a:rPr lang="fr-FR" b="1" dirty="0" smtClean="0">
                <a:solidFill>
                  <a:srgbClr val="C00000"/>
                </a:solidFill>
              </a:rPr>
              <a:t>AI</a:t>
            </a:r>
          </a:p>
          <a:p>
            <a:pPr marL="0" indent="0" algn="just">
              <a:buNone/>
            </a:pPr>
            <a:endParaRPr lang="fr-FR" b="1" dirty="0">
              <a:solidFill>
                <a:srgbClr val="C00000"/>
              </a:solidFill>
            </a:endParaRPr>
          </a:p>
        </p:txBody>
      </p:sp>
    </p:spTree>
    <p:extLst>
      <p:ext uri="{BB962C8B-B14F-4D97-AF65-F5344CB8AC3E}">
        <p14:creationId xmlns:p14="http://schemas.microsoft.com/office/powerpoint/2010/main" val="34985672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5B1C37-E8DA-DA04-E5FD-E51F2EB234CC}"/>
              </a:ext>
            </a:extLst>
          </p:cNvPr>
          <p:cNvSpPr>
            <a:spLocks noGrp="1"/>
          </p:cNvSpPr>
          <p:nvPr>
            <p:ph type="title"/>
          </p:nvPr>
        </p:nvSpPr>
        <p:spPr>
          <a:xfrm>
            <a:off x="0" y="98558"/>
            <a:ext cx="8250559" cy="935330"/>
          </a:xfrm>
        </p:spPr>
        <p:txBody>
          <a:bodyPr>
            <a:noAutofit/>
          </a:bodyPr>
          <a:lstStyle/>
          <a:p>
            <a:pPr>
              <a:lnSpc>
                <a:spcPct val="150000"/>
              </a:lnSpc>
            </a:pPr>
            <a:r>
              <a:rPr lang="fr-FR" sz="2800" b="1" dirty="0">
                <a:solidFill>
                  <a:schemeClr val="accent1">
                    <a:lumMod val="75000"/>
                  </a:schemeClr>
                </a:solidFill>
                <a:latin typeface="+mn-lt"/>
              </a:rPr>
              <a:t/>
            </a:r>
            <a:br>
              <a:rPr lang="fr-FR" sz="2800" b="1" dirty="0">
                <a:solidFill>
                  <a:schemeClr val="accent1">
                    <a:lumMod val="75000"/>
                  </a:schemeClr>
                </a:solidFill>
                <a:latin typeface="+mn-lt"/>
              </a:rPr>
            </a:br>
            <a:r>
              <a:rPr lang="fr-FR" sz="3200" b="1" dirty="0">
                <a:solidFill>
                  <a:schemeClr val="accent1">
                    <a:lumMod val="75000"/>
                  </a:schemeClr>
                </a:solidFill>
              </a:rPr>
              <a:t>La justice dite prédictive en </a:t>
            </a:r>
            <a:r>
              <a:rPr lang="fr-FR" sz="3200" b="1" dirty="0" smtClean="0">
                <a:solidFill>
                  <a:schemeClr val="accent1">
                    <a:lumMod val="75000"/>
                  </a:schemeClr>
                </a:solidFill>
              </a:rPr>
              <a:t>Afrique</a:t>
            </a:r>
            <a:br>
              <a:rPr lang="fr-FR" sz="3200" b="1" dirty="0" smtClean="0">
                <a:solidFill>
                  <a:schemeClr val="accent1">
                    <a:lumMod val="75000"/>
                  </a:schemeClr>
                </a:solidFill>
              </a:rPr>
            </a:br>
            <a:r>
              <a:rPr lang="fr-FR" sz="2000" b="1" dirty="0" smtClean="0">
                <a:solidFill>
                  <a:schemeClr val="accent2">
                    <a:lumMod val="75000"/>
                  </a:schemeClr>
                </a:solidFill>
              </a:rPr>
              <a:t>Exemple 3</a:t>
            </a:r>
            <a:endParaRPr lang="fr-FR" sz="2000" b="1" dirty="0">
              <a:solidFill>
                <a:schemeClr val="accent2">
                  <a:lumMod val="75000"/>
                </a:schemeClr>
              </a:solidFill>
            </a:endParaRPr>
          </a:p>
        </p:txBody>
      </p:sp>
      <p:sp>
        <p:nvSpPr>
          <p:cNvPr id="3" name="Espace réservé du contenu 2">
            <a:extLst>
              <a:ext uri="{FF2B5EF4-FFF2-40B4-BE49-F238E27FC236}">
                <a16:creationId xmlns:a16="http://schemas.microsoft.com/office/drawing/2014/main" id="{5A596504-169D-08C9-92E4-8BDFBFA003AA}"/>
              </a:ext>
            </a:extLst>
          </p:cNvPr>
          <p:cNvSpPr>
            <a:spLocks noGrp="1"/>
          </p:cNvSpPr>
          <p:nvPr>
            <p:ph idx="1"/>
          </p:nvPr>
        </p:nvSpPr>
        <p:spPr>
          <a:xfrm>
            <a:off x="1" y="1780570"/>
            <a:ext cx="12101624" cy="5830052"/>
          </a:xfrm>
        </p:spPr>
        <p:txBody>
          <a:bodyPr>
            <a:noAutofit/>
          </a:bodyPr>
          <a:lstStyle/>
          <a:p>
            <a:pPr algn="just"/>
            <a:r>
              <a:rPr lang="fr-FR" sz="2200" dirty="0" smtClean="0"/>
              <a:t>La justice prédictive est un système qui utilise l’IA pour prédire l’issue des affaires judiciaires </a:t>
            </a:r>
            <a:r>
              <a:rPr lang="fr-FR" sz="2200" dirty="0" err="1" smtClean="0"/>
              <a:t>grace</a:t>
            </a:r>
            <a:r>
              <a:rPr lang="fr-FR" sz="2200" dirty="0" smtClean="0"/>
              <a:t> aux informations passées combinées à d’autres données</a:t>
            </a:r>
          </a:p>
          <a:p>
            <a:pPr algn="just"/>
            <a:r>
              <a:rPr lang="fr-FR" sz="2200" dirty="0" smtClean="0"/>
              <a:t>Grâce </a:t>
            </a:r>
            <a:r>
              <a:rPr lang="fr-FR" sz="2200" dirty="0"/>
              <a:t>à l’analyse de grandes masses de données de </a:t>
            </a:r>
            <a:r>
              <a:rPr lang="fr-FR" sz="2200" dirty="0" smtClean="0"/>
              <a:t>justice (</a:t>
            </a:r>
            <a:r>
              <a:rPr lang="fr-FR" sz="2200" dirty="0" err="1" smtClean="0"/>
              <a:t>Big</a:t>
            </a:r>
            <a:r>
              <a:rPr lang="fr-FR" sz="2200" dirty="0" smtClean="0"/>
              <a:t> data judiciaire), elle propose, </a:t>
            </a:r>
            <a:r>
              <a:rPr lang="fr-FR" sz="2200" dirty="0"/>
              <a:t>notamment à partir d’un calcul de probabilités, de prévoir autant qu’il est possible l’issue d’un </a:t>
            </a:r>
            <a:r>
              <a:rPr lang="fr-FR" sz="2200" dirty="0" smtClean="0"/>
              <a:t>litige</a:t>
            </a:r>
            <a:r>
              <a:rPr lang="fr-FR" sz="2200" dirty="0"/>
              <a:t> - </a:t>
            </a:r>
            <a:r>
              <a:rPr lang="fr-FR" sz="2200" dirty="0" smtClean="0"/>
              <a:t>(aux </a:t>
            </a:r>
            <a:r>
              <a:rPr lang="fr-FR" sz="2200" dirty="0"/>
              <a:t>USA dans les politiques de sentencing et pour évaluer le risque de récidive ( US COMPAS system ). </a:t>
            </a:r>
            <a:r>
              <a:rPr lang="fr-FR" sz="2200" dirty="0" smtClean="0"/>
              <a:t>L’algorithme </a:t>
            </a:r>
            <a:r>
              <a:rPr lang="fr-FR" sz="2200" dirty="0"/>
              <a:t>de machine </a:t>
            </a:r>
            <a:r>
              <a:rPr lang="fr-FR" sz="2200" dirty="0" err="1"/>
              <a:t>learning</a:t>
            </a:r>
            <a:r>
              <a:rPr lang="fr-FR" sz="2200" dirty="0"/>
              <a:t> est capable de croiser et traiter les données jurisprudentielles</a:t>
            </a:r>
            <a:r>
              <a:rPr lang="fr-FR" sz="2200"/>
              <a:t>. </a:t>
            </a:r>
            <a:endParaRPr lang="fr-FR" sz="2200" smtClean="0"/>
          </a:p>
          <a:p>
            <a:pPr algn="just"/>
            <a:r>
              <a:rPr lang="fr-FR" sz="2200" smtClean="0"/>
              <a:t>Peut </a:t>
            </a:r>
            <a:r>
              <a:rPr lang="fr-FR" sz="2200" dirty="0"/>
              <a:t>permettre de désengorger les tribunaux et de lutter contre la corruption.</a:t>
            </a:r>
          </a:p>
          <a:p>
            <a:pPr algn="just"/>
            <a:r>
              <a:rPr lang="fr-FR" sz="2200" b="1" u="sng" dirty="0" smtClean="0">
                <a:solidFill>
                  <a:srgbClr val="FF0000"/>
                </a:solidFill>
              </a:rPr>
              <a:t>Risques</a:t>
            </a:r>
            <a:r>
              <a:rPr lang="fr-FR" sz="2200" b="1" dirty="0" smtClean="0">
                <a:solidFill>
                  <a:srgbClr val="FF0000"/>
                </a:solidFill>
              </a:rPr>
              <a:t>: Indépendance </a:t>
            </a:r>
            <a:r>
              <a:rPr lang="fr-FR" sz="2200" b="1" dirty="0">
                <a:solidFill>
                  <a:srgbClr val="FF0000"/>
                </a:solidFill>
              </a:rPr>
              <a:t>de la </a:t>
            </a:r>
            <a:r>
              <a:rPr lang="fr-FR" sz="2200" b="1" dirty="0" smtClean="0">
                <a:solidFill>
                  <a:srgbClr val="FF0000"/>
                </a:solidFill>
              </a:rPr>
              <a:t>justice, Transparence </a:t>
            </a:r>
            <a:r>
              <a:rPr lang="fr-FR" sz="2200" b="1" dirty="0">
                <a:solidFill>
                  <a:srgbClr val="FF0000"/>
                </a:solidFill>
              </a:rPr>
              <a:t>des </a:t>
            </a:r>
            <a:r>
              <a:rPr lang="fr-FR" sz="2200" b="1" dirty="0" smtClean="0">
                <a:solidFill>
                  <a:srgbClr val="FF0000"/>
                </a:solidFill>
              </a:rPr>
              <a:t>algorithmes, discriminations </a:t>
            </a:r>
            <a:r>
              <a:rPr lang="fr-FR" sz="2200" b="1" dirty="0">
                <a:solidFill>
                  <a:srgbClr val="FF0000"/>
                </a:solidFill>
              </a:rPr>
              <a:t>et </a:t>
            </a:r>
            <a:r>
              <a:rPr lang="fr-FR" sz="2200" b="1" dirty="0" smtClean="0">
                <a:solidFill>
                  <a:srgbClr val="FF0000"/>
                </a:solidFill>
              </a:rPr>
              <a:t>atteintes aux </a:t>
            </a:r>
            <a:r>
              <a:rPr lang="fr-FR" sz="2200" b="1" dirty="0">
                <a:solidFill>
                  <a:srgbClr val="FF0000"/>
                </a:solidFill>
              </a:rPr>
              <a:t>données </a:t>
            </a:r>
            <a:r>
              <a:rPr lang="fr-FR" sz="2200" b="1" dirty="0" smtClean="0">
                <a:solidFill>
                  <a:srgbClr val="FF0000"/>
                </a:solidFill>
              </a:rPr>
              <a:t>personnelles.</a:t>
            </a:r>
            <a:endParaRPr lang="fr-FR" sz="2200" b="1" dirty="0">
              <a:solidFill>
                <a:srgbClr val="FF0000"/>
              </a:solidFill>
            </a:endParaRPr>
          </a:p>
          <a:p>
            <a:pPr algn="just"/>
            <a:r>
              <a:rPr lang="fr-FR" sz="2200" u="sng" dirty="0" smtClean="0"/>
              <a:t>Opposition textuelle parfois</a:t>
            </a:r>
            <a:r>
              <a:rPr lang="fr-FR" sz="2200" dirty="0"/>
              <a:t>:</a:t>
            </a:r>
            <a:r>
              <a:rPr lang="fr-FR" sz="2200" dirty="0" smtClean="0"/>
              <a:t> </a:t>
            </a:r>
            <a:r>
              <a:rPr lang="fr-FR" sz="2200" dirty="0"/>
              <a:t>Par exemple l’article 35, § 1 de l’Acte additionnel de la </a:t>
            </a:r>
            <a:r>
              <a:rPr lang="fr-FR" sz="2200" dirty="0" smtClean="0"/>
              <a:t>CEDEAO </a:t>
            </a:r>
            <a:r>
              <a:rPr lang="fr-FR" sz="2200" dirty="0"/>
              <a:t>relatif à la protection des données à caractère personnel </a:t>
            </a:r>
            <a:r>
              <a:rPr lang="fr-FR" sz="2200" dirty="0" smtClean="0"/>
              <a:t>interdit que les </a:t>
            </a:r>
            <a:r>
              <a:rPr lang="fr-FR" sz="2200" dirty="0"/>
              <a:t>décisions de justice fondées sur un traitement automatisé de données à caractère personnel en ces </a:t>
            </a:r>
            <a:r>
              <a:rPr lang="fr-FR" sz="2200" dirty="0" smtClean="0"/>
              <a:t>termes </a:t>
            </a:r>
            <a:r>
              <a:rPr lang="fr-FR" sz="2200" dirty="0"/>
              <a:t>: </a:t>
            </a:r>
            <a:r>
              <a:rPr lang="fr-FR" sz="2200" dirty="0">
                <a:solidFill>
                  <a:schemeClr val="accent2">
                    <a:lumMod val="75000"/>
                  </a:schemeClr>
                </a:solidFill>
              </a:rPr>
              <a:t>« Aucune décision de justice impliquant une appréciation sur le comportement d’une personne ne peut avoir pour fondement un traitement automatisé des données à caractère personnel destiné à évaluer certains aspects de sa personnalité </a:t>
            </a:r>
            <a:r>
              <a:rPr lang="fr-FR" sz="2200" dirty="0" smtClean="0">
                <a:solidFill>
                  <a:schemeClr val="accent2">
                    <a:lumMod val="75000"/>
                  </a:schemeClr>
                </a:solidFill>
              </a:rPr>
              <a:t>». </a:t>
            </a:r>
            <a:endParaRPr lang="fr-FR" sz="2200" dirty="0">
              <a:solidFill>
                <a:schemeClr val="accent2">
                  <a:lumMod val="75000"/>
                </a:schemeClr>
              </a:solidFill>
            </a:endParaRPr>
          </a:p>
          <a:p>
            <a:pPr algn="just"/>
            <a:endParaRPr lang="fr-FR" sz="2200" dirty="0"/>
          </a:p>
          <a:p>
            <a:pPr algn="just"/>
            <a:endParaRPr lang="fr-FR" sz="2200" dirty="0"/>
          </a:p>
          <a:p>
            <a:pPr marL="0" indent="0" algn="just">
              <a:spcBef>
                <a:spcPts val="0"/>
              </a:spcBef>
              <a:buNone/>
            </a:pPr>
            <a:endParaRPr lang="fr-FR" sz="2200" dirty="0"/>
          </a:p>
        </p:txBody>
      </p:sp>
    </p:spTree>
    <p:extLst>
      <p:ext uri="{BB962C8B-B14F-4D97-AF65-F5344CB8AC3E}">
        <p14:creationId xmlns:p14="http://schemas.microsoft.com/office/powerpoint/2010/main" val="13273736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8534" y="140272"/>
            <a:ext cx="10515600" cy="1325563"/>
          </a:xfrm>
        </p:spPr>
        <p:txBody>
          <a:bodyPr>
            <a:normAutofit/>
          </a:bodyPr>
          <a:lstStyle/>
          <a:p>
            <a:r>
              <a:rPr lang="fr-FR" sz="3200" b="1" dirty="0">
                <a:solidFill>
                  <a:schemeClr val="accent1">
                    <a:lumMod val="75000"/>
                  </a:schemeClr>
                </a:solidFill>
              </a:rPr>
              <a:t>Dans la justice électorale</a:t>
            </a:r>
          </a:p>
        </p:txBody>
      </p:sp>
      <p:sp>
        <p:nvSpPr>
          <p:cNvPr id="3" name="Espace réservé du contenu 2"/>
          <p:cNvSpPr>
            <a:spLocks noGrp="1"/>
          </p:cNvSpPr>
          <p:nvPr>
            <p:ph idx="1"/>
          </p:nvPr>
        </p:nvSpPr>
        <p:spPr>
          <a:xfrm>
            <a:off x="124691" y="1465835"/>
            <a:ext cx="11814975" cy="5073510"/>
          </a:xfrm>
        </p:spPr>
        <p:txBody>
          <a:bodyPr>
            <a:noAutofit/>
          </a:bodyPr>
          <a:lstStyle/>
          <a:p>
            <a:pPr algn="just"/>
            <a:r>
              <a:rPr lang="fr-FR" sz="2200" dirty="0"/>
              <a:t>S</a:t>
            </a:r>
            <a:r>
              <a:rPr lang="fr-FR" sz="2200" dirty="0" smtClean="0"/>
              <a:t>ystèmes </a:t>
            </a:r>
            <a:r>
              <a:rPr lang="fr-FR" sz="2200" dirty="0"/>
              <a:t>d'IA </a:t>
            </a:r>
            <a:r>
              <a:rPr lang="fr-FR" sz="2200" dirty="0" smtClean="0"/>
              <a:t>utilisés </a:t>
            </a:r>
            <a:r>
              <a:rPr lang="fr-FR" sz="2200" dirty="0"/>
              <a:t>de différentes manières. </a:t>
            </a:r>
            <a:r>
              <a:rPr lang="fr-FR" sz="2200" dirty="0" smtClean="0"/>
              <a:t>Analysent </a:t>
            </a:r>
            <a:r>
              <a:rPr lang="fr-FR" sz="2200" dirty="0"/>
              <a:t>de grandes quantités de données, comme les habitudes des électeurs</a:t>
            </a:r>
            <a:r>
              <a:rPr lang="fr-FR" sz="2200" dirty="0" smtClean="0"/>
              <a:t>. </a:t>
            </a:r>
            <a:r>
              <a:rPr lang="fr-FR" sz="2200" dirty="0" err="1" smtClean="0"/>
              <a:t>Chatbots</a:t>
            </a:r>
            <a:r>
              <a:rPr lang="fr-FR" sz="2200" dirty="0" smtClean="0"/>
              <a:t> </a:t>
            </a:r>
            <a:r>
              <a:rPr lang="fr-FR" sz="2200" dirty="0"/>
              <a:t>automatisés pour l'engagement des électeurs. </a:t>
            </a:r>
            <a:r>
              <a:rPr lang="fr-FR" sz="2200" dirty="0" smtClean="0"/>
              <a:t>Authentifient </a:t>
            </a:r>
            <a:r>
              <a:rPr lang="fr-FR" sz="2200" dirty="0"/>
              <a:t>les électeurs et détectent les </a:t>
            </a:r>
            <a:r>
              <a:rPr lang="fr-FR" sz="2200" dirty="0" err="1"/>
              <a:t>cybermenaces</a:t>
            </a:r>
            <a:r>
              <a:rPr lang="fr-FR" sz="2200" dirty="0" smtClean="0"/>
              <a:t>.</a:t>
            </a:r>
          </a:p>
          <a:p>
            <a:pPr algn="just"/>
            <a:r>
              <a:rPr lang="fr-FR" sz="2200" dirty="0" smtClean="0"/>
              <a:t>Par </a:t>
            </a:r>
            <a:r>
              <a:rPr lang="fr-FR" sz="2200" dirty="0"/>
              <a:t>exemple, lors des élections de 2017 au Kenya, la société de conseil Cambridge </a:t>
            </a:r>
            <a:r>
              <a:rPr lang="fr-FR" sz="2200" dirty="0" err="1"/>
              <a:t>Analytica</a:t>
            </a:r>
            <a:r>
              <a:rPr lang="fr-FR" sz="2200" dirty="0"/>
              <a:t> aurait utilisé l'IA pour cibler les électeurs avec </a:t>
            </a:r>
            <a:r>
              <a:rPr lang="fr-FR" sz="2200" dirty="0" smtClean="0"/>
              <a:t>beaucoup de </a:t>
            </a:r>
            <a:r>
              <a:rPr lang="fr-FR" sz="2200" dirty="0"/>
              <a:t>désinformation. </a:t>
            </a:r>
            <a:endParaRPr lang="fr-FR" sz="2200" dirty="0" smtClean="0"/>
          </a:p>
          <a:p>
            <a:pPr algn="just"/>
            <a:r>
              <a:rPr lang="fr-FR" sz="2200" dirty="0" smtClean="0"/>
              <a:t>La reconnaissance </a:t>
            </a:r>
            <a:r>
              <a:rPr lang="fr-FR" sz="2200" dirty="0"/>
              <a:t>faciale a été utilisée lors des élections générales de 2020 au Ghana pour identifier les électeurs et empêcher les usurpations d'identité. Le système automatisé d'identification des empreintes digitales du Nigeria pour 2019 a permis de détecter les doublons, renforçant ainsi la fiabilité des listes électorales</a:t>
            </a:r>
            <a:r>
              <a:rPr lang="fr-FR" sz="2200" dirty="0" smtClean="0"/>
              <a:t>.</a:t>
            </a:r>
          </a:p>
          <a:p>
            <a:pPr algn="just"/>
            <a:r>
              <a:rPr lang="fr-FR" sz="2200" dirty="0" smtClean="0"/>
              <a:t>Au Sénégal un logiciel doté d’un système d’IA a été utilisé par le juge constitutionnel pour le contrôle du système de parrainage citoyen lors des élections de mars 2023 et un autre pour comparer les programmes des candidats ( IA JANGAT).</a:t>
            </a:r>
          </a:p>
          <a:p>
            <a:pPr algn="just"/>
            <a:r>
              <a:rPr lang="fr-FR" sz="2200" dirty="0" smtClean="0"/>
              <a:t>Les enjeux: </a:t>
            </a:r>
            <a:r>
              <a:rPr lang="fr-FR" sz="2200" dirty="0" err="1" smtClean="0"/>
              <a:t>deep</a:t>
            </a:r>
            <a:r>
              <a:rPr lang="fr-FR" sz="2200" dirty="0" smtClean="0"/>
              <a:t> </a:t>
            </a:r>
            <a:r>
              <a:rPr lang="fr-FR" sz="2200" dirty="0" err="1" smtClean="0"/>
              <a:t>fake</a:t>
            </a:r>
            <a:r>
              <a:rPr lang="fr-FR" sz="2200" dirty="0" smtClean="0"/>
              <a:t>, </a:t>
            </a:r>
            <a:r>
              <a:rPr lang="fr-FR" sz="2200" dirty="0" err="1" smtClean="0"/>
              <a:t>Fake</a:t>
            </a:r>
            <a:r>
              <a:rPr lang="fr-FR" sz="2200" dirty="0" smtClean="0"/>
              <a:t> news et les risques de manipulations (USA, Indonésie, Inde, </a:t>
            </a:r>
            <a:r>
              <a:rPr lang="fr-FR" sz="2200" dirty="0" err="1" smtClean="0"/>
              <a:t>Afrque</a:t>
            </a:r>
            <a:r>
              <a:rPr lang="fr-FR" sz="2200" smtClean="0"/>
              <a:t> du sud)</a:t>
            </a:r>
            <a:endParaRPr lang="fr-FR" sz="2200" dirty="0"/>
          </a:p>
        </p:txBody>
      </p:sp>
    </p:spTree>
    <p:extLst>
      <p:ext uri="{BB962C8B-B14F-4D97-AF65-F5344CB8AC3E}">
        <p14:creationId xmlns:p14="http://schemas.microsoft.com/office/powerpoint/2010/main" val="22371686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0006" y="937404"/>
            <a:ext cx="10968235" cy="6042040"/>
          </a:xfrm>
        </p:spPr>
        <p:txBody>
          <a:bodyPr>
            <a:noAutofit/>
          </a:bodyPr>
          <a:lstStyle/>
          <a:p>
            <a:pPr algn="just">
              <a:spcBef>
                <a:spcPts val="2400"/>
              </a:spcBef>
            </a:pPr>
            <a:r>
              <a:rPr lang="fr-FR" sz="1400" b="1" dirty="0" smtClean="0">
                <a:solidFill>
                  <a:srgbClr val="FF0000"/>
                </a:solidFill>
              </a:rPr>
              <a:t>France: </a:t>
            </a:r>
            <a:r>
              <a:rPr lang="fr-FR" sz="1400" dirty="0" smtClean="0"/>
              <a:t>Open data de la Cour de cassation, Tribunal de commerce de Paris (recherche, précédents, </a:t>
            </a:r>
          </a:p>
          <a:p>
            <a:pPr algn="just">
              <a:spcBef>
                <a:spcPts val="2400"/>
              </a:spcBef>
            </a:pPr>
            <a:r>
              <a:rPr lang="fr-FR" sz="1400" b="1" dirty="0" smtClean="0">
                <a:solidFill>
                  <a:srgbClr val="FF0000"/>
                </a:solidFill>
              </a:rPr>
              <a:t>Brésil  </a:t>
            </a:r>
            <a:r>
              <a:rPr lang="fr-FR" sz="1400" b="1" dirty="0">
                <a:solidFill>
                  <a:srgbClr val="FF0000"/>
                </a:solidFill>
              </a:rPr>
              <a:t>:  </a:t>
            </a:r>
            <a:r>
              <a:rPr lang="fr-FR" sz="1400" dirty="0" smtClean="0"/>
              <a:t>IA VICTOR  (identifie les cas avec répercussion générale, une condition requise pour le traitement d’un recours). Depuis le 3 </a:t>
            </a:r>
            <a:r>
              <a:rPr lang="fr-FR" sz="1400" dirty="0"/>
              <a:t>juillet 2020, programme d'IA appelé SIGMA pour l'aide à la préparation des rapports, décisions et jugements dans le système de procédure judiciaire électronique. L'utilisation de l'IA dans le système judiciaire a été récemment réglementé par le Conseil national de la justice et se fera via SYNAPSES, une plateforme virtuelle qui centralisera les initiatives technologiques.</a:t>
            </a:r>
          </a:p>
          <a:p>
            <a:pPr algn="just">
              <a:spcBef>
                <a:spcPts val="2400"/>
              </a:spcBef>
            </a:pPr>
            <a:r>
              <a:rPr lang="fr-FR" sz="1400" b="1" dirty="0">
                <a:solidFill>
                  <a:srgbClr val="FF0000"/>
                </a:solidFill>
              </a:rPr>
              <a:t>Argentine:</a:t>
            </a:r>
            <a:r>
              <a:rPr lang="fr-FR" sz="1400" dirty="0">
                <a:solidFill>
                  <a:srgbClr val="FF0000"/>
                </a:solidFill>
              </a:rPr>
              <a:t> </a:t>
            </a:r>
            <a:r>
              <a:rPr lang="fr-FR" sz="1400" dirty="0"/>
              <a:t>Le système </a:t>
            </a:r>
            <a:r>
              <a:rPr lang="fr-FR" sz="1400" dirty="0" err="1"/>
              <a:t>Prometea</a:t>
            </a:r>
            <a:r>
              <a:rPr lang="fr-FR" sz="1400" dirty="0"/>
              <a:t> utilise des approches d’IA pour générer automatiquement des décisions de justice.</a:t>
            </a:r>
          </a:p>
          <a:p>
            <a:pPr algn="just">
              <a:spcBef>
                <a:spcPts val="2400"/>
              </a:spcBef>
            </a:pPr>
            <a:r>
              <a:rPr lang="fr-FR" sz="1400" b="1" dirty="0">
                <a:solidFill>
                  <a:srgbClr val="FF0000"/>
                </a:solidFill>
              </a:rPr>
              <a:t>Estonie</a:t>
            </a:r>
            <a:r>
              <a:rPr lang="fr-FR" sz="1400" dirty="0">
                <a:solidFill>
                  <a:srgbClr val="FF0000"/>
                </a:solidFill>
              </a:rPr>
              <a:t> : </a:t>
            </a:r>
            <a:r>
              <a:rPr lang="fr-FR" sz="1400" dirty="0"/>
              <a:t>Expérimentation du «juge robot» pour des délits mineurs, qui concernent des faits dont les dommages sont en dessous de 7 000 euros, une intelligence artificielle </a:t>
            </a:r>
            <a:r>
              <a:rPr lang="fr-FR" sz="1400" dirty="0" smtClean="0"/>
              <a:t>détermine ou </a:t>
            </a:r>
            <a:r>
              <a:rPr lang="fr-FR" sz="1400" dirty="0"/>
              <a:t>non la culpabilité. </a:t>
            </a:r>
          </a:p>
          <a:p>
            <a:pPr algn="just">
              <a:spcBef>
                <a:spcPts val="2400"/>
              </a:spcBef>
            </a:pPr>
            <a:r>
              <a:rPr lang="fr-FR" sz="1400" b="1" dirty="0">
                <a:solidFill>
                  <a:srgbClr val="FF0000"/>
                </a:solidFill>
              </a:rPr>
              <a:t>USA: </a:t>
            </a:r>
            <a:r>
              <a:rPr lang="fr-FR" sz="1400" dirty="0"/>
              <a:t>Plus de 60 juridictions utilisent déjà l’IA Ex: Le logiciel utilisé appelé COMPAS (</a:t>
            </a:r>
            <a:r>
              <a:rPr lang="fr-FR" sz="1400" dirty="0" err="1"/>
              <a:t>Correctional</a:t>
            </a:r>
            <a:r>
              <a:rPr lang="fr-FR" sz="1400" dirty="0"/>
              <a:t> </a:t>
            </a:r>
            <a:r>
              <a:rPr lang="fr-FR" sz="1400" dirty="0" err="1"/>
              <a:t>Offender</a:t>
            </a:r>
            <a:r>
              <a:rPr lang="fr-FR" sz="1400" dirty="0"/>
              <a:t> Management </a:t>
            </a:r>
            <a:r>
              <a:rPr lang="fr-FR" sz="1400" dirty="0" err="1"/>
              <a:t>profiling</a:t>
            </a:r>
            <a:r>
              <a:rPr lang="fr-FR" sz="1400" dirty="0"/>
              <a:t> for Alternative Sanctions) regroupe une liste de 137 questions très différentes. Le logiciel COMPAS est un algorithme prédictif qui peut déterminer la tendance de récidive d’un criminel, pour fixer une peine ou une libération conditionnelle.</a:t>
            </a:r>
          </a:p>
          <a:p>
            <a:pPr algn="just">
              <a:spcBef>
                <a:spcPts val="2400"/>
              </a:spcBef>
            </a:pPr>
            <a:r>
              <a:rPr lang="fr-FR" sz="1400" b="1" dirty="0">
                <a:solidFill>
                  <a:srgbClr val="FF0000"/>
                </a:solidFill>
              </a:rPr>
              <a:t>Inde </a:t>
            </a:r>
            <a:r>
              <a:rPr lang="fr-FR" sz="1400" dirty="0"/>
              <a:t>: en février 2023, </a:t>
            </a:r>
            <a:r>
              <a:rPr lang="fr-FR" sz="1400" dirty="0" err="1"/>
              <a:t>Technology</a:t>
            </a:r>
            <a:r>
              <a:rPr lang="fr-FR" sz="1400" dirty="0"/>
              <a:t> </a:t>
            </a:r>
            <a:r>
              <a:rPr lang="fr-FR" sz="1400" dirty="0" err="1"/>
              <a:t>Enabled</a:t>
            </a:r>
            <a:r>
              <a:rPr lang="fr-FR" sz="1400" dirty="0"/>
              <a:t> </a:t>
            </a:r>
            <a:r>
              <a:rPr lang="fr-FR" sz="1400" dirty="0" err="1"/>
              <a:t>Resolution</a:t>
            </a:r>
            <a:r>
              <a:rPr lang="fr-FR" sz="1400" dirty="0"/>
              <a:t> (TERES), une startup technologique basée à Bangalore, en Inde, a commencé à utiliser l'IA pour démarrer la transcription en direct des audiences de la Cour suprême. Le logiciel </a:t>
            </a:r>
            <a:r>
              <a:rPr lang="fr-FR" sz="1400" dirty="0" err="1"/>
              <a:t>Vidhik</a:t>
            </a:r>
            <a:r>
              <a:rPr lang="fr-FR" sz="1400" dirty="0"/>
              <a:t> </a:t>
            </a:r>
            <a:r>
              <a:rPr lang="fr-FR" sz="1400" dirty="0" err="1"/>
              <a:t>Anuvaad</a:t>
            </a:r>
            <a:r>
              <a:rPr lang="fr-FR" sz="1400" dirty="0"/>
              <a:t> (SUVAS), un programme d'IA  traduit les décisions et les mémoires dans neuf langues locales différentes depuis novembre 2019. IA déjà utilisée dans les tribunaux virtuels permettant de régler les litiges en ligne comme les infractions au code de la route et autres délits mineurs, sans la présence physique du plaideur devant le tribunal.</a:t>
            </a:r>
          </a:p>
          <a:p>
            <a:pPr algn="just">
              <a:spcBef>
                <a:spcPts val="2400"/>
              </a:spcBef>
            </a:pPr>
            <a:r>
              <a:rPr lang="fr-FR" sz="1400" b="1" dirty="0">
                <a:solidFill>
                  <a:srgbClr val="FF0000"/>
                </a:solidFill>
              </a:rPr>
              <a:t>Chine</a:t>
            </a:r>
            <a:r>
              <a:rPr lang="fr-FR" sz="1400" dirty="0"/>
              <a:t> : La Chine a mis en place plusieurs modèles de  « Tribunaux en ligne » qui futilise l’IA. Hangzhou Internet Court, a lancé sa plate-forme complète de contentieux en ligne en août 2017 pour  juger les affaires civiles et administratives</a:t>
            </a:r>
            <a:r>
              <a:rPr lang="fr-FR" sz="1400" dirty="0" smtClean="0"/>
              <a:t>. De même qu’à </a:t>
            </a:r>
            <a:r>
              <a:rPr lang="fr-FR" sz="1400" dirty="0" err="1" smtClean="0"/>
              <a:t>Shanguai</a:t>
            </a:r>
            <a:r>
              <a:rPr lang="fr-FR" sz="1400" dirty="0" smtClean="0"/>
              <a:t>.</a:t>
            </a:r>
            <a:endParaRPr lang="fr-FR" sz="1400" dirty="0"/>
          </a:p>
          <a:p>
            <a:pPr algn="just">
              <a:spcBef>
                <a:spcPts val="2400"/>
              </a:spcBef>
            </a:pPr>
            <a:r>
              <a:rPr lang="fr-FR" sz="1400" b="1" dirty="0">
                <a:solidFill>
                  <a:srgbClr val="FF0000"/>
                </a:solidFill>
              </a:rPr>
              <a:t>Canada: </a:t>
            </a:r>
            <a:r>
              <a:rPr lang="fr-FR" sz="1400" dirty="0"/>
              <a:t>Ontario, un « tribunal virtuel » est chargé de trancher les conflits entre voisins ou entre salarié et employeur et Québec, un logiciel permet de régler les petits contentieux commerciaux.</a:t>
            </a:r>
          </a:p>
        </p:txBody>
      </p:sp>
      <p:sp>
        <p:nvSpPr>
          <p:cNvPr id="2" name="Titre 1">
            <a:extLst>
              <a:ext uri="{FF2B5EF4-FFF2-40B4-BE49-F238E27FC236}">
                <a16:creationId xmlns:a16="http://schemas.microsoft.com/office/drawing/2014/main" id="{A8250E77-95C4-7936-4284-822561FDF337}"/>
              </a:ext>
            </a:extLst>
          </p:cNvPr>
          <p:cNvSpPr>
            <a:spLocks noGrp="1"/>
          </p:cNvSpPr>
          <p:nvPr>
            <p:ph type="title"/>
          </p:nvPr>
        </p:nvSpPr>
        <p:spPr>
          <a:xfrm>
            <a:off x="2794459" y="274346"/>
            <a:ext cx="5992219" cy="530537"/>
          </a:xfrm>
        </p:spPr>
        <p:txBody>
          <a:bodyPr>
            <a:normAutofit fontScale="90000"/>
          </a:bodyPr>
          <a:lstStyle/>
          <a:p>
            <a:r>
              <a:rPr lang="fr-FR" sz="3200" b="1" dirty="0">
                <a:solidFill>
                  <a:schemeClr val="accent1">
                    <a:lumMod val="75000"/>
                  </a:schemeClr>
                </a:solidFill>
              </a:rPr>
              <a:t/>
            </a:r>
            <a:br>
              <a:rPr lang="fr-FR" sz="3200" b="1" dirty="0">
                <a:solidFill>
                  <a:schemeClr val="accent1">
                    <a:lumMod val="75000"/>
                  </a:schemeClr>
                </a:solidFill>
              </a:rPr>
            </a:br>
            <a:r>
              <a:rPr lang="fr-FR" sz="3100" b="1" dirty="0">
                <a:solidFill>
                  <a:schemeClr val="accent1">
                    <a:lumMod val="75000"/>
                  </a:schemeClr>
                </a:solidFill>
                <a:latin typeface="+mn-lt"/>
              </a:rPr>
              <a:t>Quelques initiatives dans le monde</a:t>
            </a:r>
            <a:r>
              <a:rPr lang="fr-FR" dirty="0">
                <a:solidFill>
                  <a:srgbClr val="FF0000"/>
                </a:solidFill>
              </a:rPr>
              <a:t/>
            </a:r>
            <a:br>
              <a:rPr lang="fr-FR" dirty="0">
                <a:solidFill>
                  <a:srgbClr val="FF0000"/>
                </a:solidFill>
              </a:rPr>
            </a:br>
            <a:endParaRPr lang="fr-FR" dirty="0">
              <a:solidFill>
                <a:srgbClr val="FF0000"/>
              </a:solidFill>
            </a:endParaRPr>
          </a:p>
        </p:txBody>
      </p:sp>
    </p:spTree>
    <p:extLst>
      <p:ext uri="{BB962C8B-B14F-4D97-AF65-F5344CB8AC3E}">
        <p14:creationId xmlns:p14="http://schemas.microsoft.com/office/powerpoint/2010/main" val="31590111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01CC55D-ED54-4C5C-95E6-10947BD1103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589560" y="856180"/>
            <a:ext cx="4560584" cy="1128068"/>
          </a:xfrm>
        </p:spPr>
        <p:txBody>
          <a:bodyPr anchor="ctr">
            <a:normAutofit/>
          </a:bodyPr>
          <a:lstStyle/>
          <a:p>
            <a:r>
              <a:rPr lang="fr-FR" sz="2900" b="1" dirty="0" smtClean="0">
                <a:solidFill>
                  <a:schemeClr val="accent1">
                    <a:lumMod val="75000"/>
                  </a:schemeClr>
                </a:solidFill>
              </a:rPr>
              <a:t>Objectifs de la première session</a:t>
            </a:r>
            <a:endParaRPr lang="fr-FR" sz="2900" b="1" dirty="0">
              <a:solidFill>
                <a:schemeClr val="accent1">
                  <a:lumMod val="75000"/>
                </a:schemeClr>
              </a:solidFill>
            </a:endParaRPr>
          </a:p>
        </p:txBody>
      </p:sp>
      <p:grpSp>
        <p:nvGrpSpPr>
          <p:cNvPr id="11" name="Group 10">
            <a:extLst>
              <a:ext uri="{FF2B5EF4-FFF2-40B4-BE49-F238E27FC236}">
                <a16:creationId xmlns:a16="http://schemas.microsoft.com/office/drawing/2014/main" id="{1DE889C7-FAD6-4397-98E2-05D503484459}"/>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2" name="Rectangle 11">
              <a:extLst>
                <a:ext uri="{FF2B5EF4-FFF2-40B4-BE49-F238E27FC236}">
                  <a16:creationId xmlns:a16="http://schemas.microsoft.com/office/drawing/2014/main" id="{F399A70F-F8CD-4992-9EF5-6CF15472E73F}"/>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8F4FEDC-6D80-458C-A665-075D9B9500FD}"/>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3873B707-463F-40B0-8227-E8CC6C67EB2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a:xfrm>
            <a:off x="546341" y="1984249"/>
            <a:ext cx="4603804" cy="4325842"/>
          </a:xfrm>
        </p:spPr>
        <p:txBody>
          <a:bodyPr anchor="ctr">
            <a:noAutofit/>
          </a:bodyPr>
          <a:lstStyle/>
          <a:p>
            <a:pPr algn="just"/>
            <a:r>
              <a:rPr lang="fr-FR" sz="2400" dirty="0"/>
              <a:t>Aperçu sur les  utilisations de l'IA dans le système judiciaire</a:t>
            </a:r>
          </a:p>
          <a:p>
            <a:pPr algn="just"/>
            <a:r>
              <a:rPr lang="fr-FR" sz="2400" dirty="0"/>
              <a:t>Les opportunités et les défis liés à l’utilisation de l’IA dans la digitalisation des systèmes judiciaires</a:t>
            </a:r>
          </a:p>
          <a:p>
            <a:pPr algn="just"/>
            <a:r>
              <a:rPr lang="fr-FR" sz="2400" dirty="0"/>
              <a:t>Les problèmes éthiques et juridiques posés par l'utilisation de </a:t>
            </a:r>
            <a:r>
              <a:rPr lang="fr-FR" sz="2400" dirty="0" smtClean="0"/>
              <a:t>l'IA.</a:t>
            </a:r>
            <a:endParaRPr lang="fr-FR" sz="2400" dirty="0"/>
          </a:p>
        </p:txBody>
      </p:sp>
      <p:sp>
        <p:nvSpPr>
          <p:cNvPr id="17" name="Rectangle 16">
            <a:extLst>
              <a:ext uri="{FF2B5EF4-FFF2-40B4-BE49-F238E27FC236}">
                <a16:creationId xmlns:a16="http://schemas.microsoft.com/office/drawing/2014/main" id="{C13237C8-E62C-4F0D-A318-BD6FB6C2D13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19C9EAEA-39D0-4B0E-A0EB-51E7B26740B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3" descr="Une image contenant automate, robot, jouet&#10;&#10;Description générée automatiquement">
            <a:extLst>
              <a:ext uri="{FF2B5EF4-FFF2-40B4-BE49-F238E27FC236}">
                <a16:creationId xmlns:a16="http://schemas.microsoft.com/office/drawing/2014/main" id="{5C12B0F5-497E-A1C9-96FC-1CE22DA3AF13}"/>
              </a:ext>
            </a:extLst>
          </p:cNvPr>
          <p:cNvPicPr>
            <a:picLocks noChangeAspect="1"/>
          </p:cNvPicPr>
          <p:nvPr/>
        </p:nvPicPr>
        <p:blipFill rotWithShape="1">
          <a:blip r:embed="rId2"/>
          <a:srcRect l="16958" r="-1" b="-1"/>
          <a:stretch/>
        </p:blipFill>
        <p:spPr>
          <a:xfrm>
            <a:off x="5977788" y="799352"/>
            <a:ext cx="5425410" cy="5259296"/>
          </a:xfrm>
          <a:prstGeom prst="rect">
            <a:avLst/>
          </a:prstGeom>
        </p:spPr>
      </p:pic>
    </p:spTree>
    <p:extLst>
      <p:ext uri="{BB962C8B-B14F-4D97-AF65-F5344CB8AC3E}">
        <p14:creationId xmlns:p14="http://schemas.microsoft.com/office/powerpoint/2010/main" val="42153932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61963" y="0"/>
            <a:ext cx="3264017" cy="893224"/>
          </a:xfrm>
        </p:spPr>
        <p:txBody>
          <a:bodyPr>
            <a:normAutofit/>
          </a:bodyPr>
          <a:lstStyle/>
          <a:p>
            <a:r>
              <a:rPr lang="fr-FR" sz="2800" b="1" dirty="0">
                <a:solidFill>
                  <a:schemeClr val="accent1">
                    <a:lumMod val="75000"/>
                  </a:schemeClr>
                </a:solidFill>
                <a:latin typeface="+mn-lt"/>
              </a:rPr>
              <a:t>En Afrique …</a:t>
            </a:r>
          </a:p>
        </p:txBody>
      </p:sp>
      <p:sp>
        <p:nvSpPr>
          <p:cNvPr id="3" name="Espace réservé du contenu 2"/>
          <p:cNvSpPr>
            <a:spLocks noGrp="1"/>
          </p:cNvSpPr>
          <p:nvPr>
            <p:ph idx="1"/>
          </p:nvPr>
        </p:nvSpPr>
        <p:spPr>
          <a:xfrm>
            <a:off x="69012" y="776752"/>
            <a:ext cx="12188750" cy="5992108"/>
          </a:xfrm>
        </p:spPr>
        <p:txBody>
          <a:bodyPr>
            <a:noAutofit/>
          </a:bodyPr>
          <a:lstStyle/>
          <a:p>
            <a:pPr algn="just">
              <a:spcBef>
                <a:spcPts val="2400"/>
              </a:spcBef>
            </a:pPr>
            <a:r>
              <a:rPr lang="fr-FR" sz="1600" dirty="0"/>
              <a:t>Malheureusement, l'utilisation des IA dans le domaine de la justice en Afrique reste encore marginale car il s'agit d'un sujet relativement nouveau et en développement.</a:t>
            </a:r>
          </a:p>
          <a:p>
            <a:pPr algn="just">
              <a:spcBef>
                <a:spcPts val="2400"/>
              </a:spcBef>
            </a:pPr>
            <a:r>
              <a:rPr lang="fr-FR" sz="1600" dirty="0"/>
              <a:t>L'utilisation des IA dans le domaine de la justice en </a:t>
            </a:r>
            <a:r>
              <a:rPr lang="fr-FR" sz="1600" dirty="0" smtClean="0"/>
              <a:t>Afrique peut présenter </a:t>
            </a:r>
            <a:r>
              <a:rPr lang="fr-FR" sz="1600" dirty="0"/>
              <a:t>plusieurs avantages potentiels: contribuer à réduire les retards et l’encombrements des prétoires, améliorer l'efficacité des tribunaux,  faciliter l'accès à la justice pour les populations rurales et  certaines minorités, et renforcer la transparence et la responsabilité dans le système </a:t>
            </a:r>
            <a:r>
              <a:rPr lang="fr-FR" sz="1600" dirty="0" smtClean="0"/>
              <a:t>judiciaire </a:t>
            </a:r>
            <a:r>
              <a:rPr lang="fr-FR" sz="1600" dirty="0"/>
              <a:t>et même renforcer la déjudiciarisation.</a:t>
            </a:r>
          </a:p>
          <a:p>
            <a:pPr algn="just">
              <a:spcBef>
                <a:spcPts val="2400"/>
              </a:spcBef>
            </a:pPr>
            <a:r>
              <a:rPr lang="fr-FR" sz="1600" dirty="0"/>
              <a:t>Cependant, il existe également des défis et des préoccupations liés à l'utilisation des IA dans le domaine de la justice en Afrique. Certains de ces défis comprennent la fracture numérique, la cybersécurité, la disponibilité des données, la protection des données personnelles, la transparence des algorithmes utilisés, l'équité et la discrimination algorithmique, ainsi que la nécessité de former les professionnels de la justice à la connaissance et à l'utilisation de l'IA.</a:t>
            </a:r>
          </a:p>
          <a:p>
            <a:pPr algn="just">
              <a:spcBef>
                <a:spcPts val="2400"/>
              </a:spcBef>
            </a:pPr>
            <a:r>
              <a:rPr lang="fr-FR" sz="1600" dirty="0"/>
              <a:t>Ex: Afrique du Sud : L</a:t>
            </a:r>
            <a:r>
              <a:rPr lang="fr-FR" sz="1600" dirty="0" smtClean="0"/>
              <a:t>a </a:t>
            </a:r>
            <a:r>
              <a:rPr lang="fr-FR" sz="1600" dirty="0"/>
              <a:t>Haute Cour de Pretoria et celle de Johannesburg ont mis en place des </a:t>
            </a:r>
            <a:r>
              <a:rPr lang="fr-FR" sz="1600" dirty="0" err="1"/>
              <a:t>CaseLines</a:t>
            </a:r>
            <a:r>
              <a:rPr lang="fr-FR" sz="1600" dirty="0"/>
              <a:t>. Depuis le 10 janvier 2020, publication d’une directive pour la mise en œuvre complète de l'application de gestion des preuves en ligne de la Cour (</a:t>
            </a:r>
            <a:r>
              <a:rPr lang="fr-FR" sz="1600" dirty="0" err="1"/>
              <a:t>CaseLines</a:t>
            </a:r>
            <a:r>
              <a:rPr lang="fr-FR" sz="1600" dirty="0"/>
              <a:t>). Il s'agit d'une solution de collaboration avancée basée sur le cloud qui vise à fournir une plate-forme aux cabinets d'avocats et aux justiciables pour déposer des documents auprès des tribunaux par voie électronique et un système de </a:t>
            </a:r>
            <a:r>
              <a:rPr lang="fr-FR" sz="1600" dirty="0" err="1"/>
              <a:t>visio</a:t>
            </a:r>
            <a:r>
              <a:rPr lang="fr-FR" sz="1600" dirty="0"/>
              <a:t> conférence. L'objectif du système est de permettre aux justiciables de déposer et de télécharger des actes de procédure et d'autres documents par voie électronique et de présenter leur cas et plaidoirie lors d'une procédure judiciaire. Même chose </a:t>
            </a:r>
            <a:r>
              <a:rPr lang="fr-FR" sz="1600" dirty="0" smtClean="0"/>
              <a:t>en développement au </a:t>
            </a:r>
            <a:r>
              <a:rPr lang="fr-FR" sz="1600" dirty="0"/>
              <a:t>Sénégal, en cours avec SEN LEX </a:t>
            </a:r>
            <a:r>
              <a:rPr lang="fr-FR" sz="1600" dirty="0" smtClean="0"/>
              <a:t>BASE à la Cour suprême.</a:t>
            </a:r>
          </a:p>
          <a:p>
            <a:pPr algn="just">
              <a:spcBef>
                <a:spcPts val="2400"/>
              </a:spcBef>
            </a:pPr>
            <a:r>
              <a:rPr lang="fr-FR" sz="1600" dirty="0" smtClean="0"/>
              <a:t>Maroc: Le plan de transition numérique va utiliser l’IA dans la justice et déjà les procès sont totalement dématérialisés</a:t>
            </a:r>
          </a:p>
          <a:p>
            <a:pPr algn="just">
              <a:spcBef>
                <a:spcPts val="2400"/>
              </a:spcBef>
            </a:pPr>
            <a:r>
              <a:rPr lang="fr-FR" sz="1600" dirty="0" smtClean="0"/>
              <a:t>Au Sénégal: Logiciel de contrôle de parrainage.</a:t>
            </a:r>
          </a:p>
          <a:p>
            <a:pPr algn="just">
              <a:spcBef>
                <a:spcPts val="2400"/>
              </a:spcBef>
            </a:pPr>
            <a:r>
              <a:rPr lang="fr-FR" sz="1600" dirty="0" smtClean="0"/>
              <a:t>La dématérialisation totale des procédure au CCJA et la gestion du RCCM. </a:t>
            </a:r>
            <a:endParaRPr lang="fr-FR" sz="1600" dirty="0"/>
          </a:p>
          <a:p>
            <a:endParaRPr lang="fr-FR" sz="1600"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6441073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0698" y="1224232"/>
            <a:ext cx="11261971" cy="770237"/>
          </a:xfrm>
        </p:spPr>
        <p:txBody>
          <a:bodyPr>
            <a:normAutofit/>
          </a:bodyPr>
          <a:lstStyle/>
          <a:p>
            <a:r>
              <a:rPr lang="fr-FR" sz="3200" b="1" dirty="0" smtClean="0">
                <a:solidFill>
                  <a:schemeClr val="accent1">
                    <a:lumMod val="75000"/>
                  </a:schemeClr>
                </a:solidFill>
                <a:latin typeface="+mn-lt"/>
              </a:rPr>
              <a:t>Les risques </a:t>
            </a:r>
            <a:r>
              <a:rPr lang="fr-FR" sz="3200" b="1" dirty="0">
                <a:solidFill>
                  <a:schemeClr val="accent1">
                    <a:lumMod val="75000"/>
                  </a:schemeClr>
                </a:solidFill>
                <a:latin typeface="+mn-lt"/>
              </a:rPr>
              <a:t>et craintes soulevées par l’usage de l’IA dans la justice</a:t>
            </a:r>
          </a:p>
        </p:txBody>
      </p:sp>
      <p:sp>
        <p:nvSpPr>
          <p:cNvPr id="3" name="Espace réservé du contenu 2"/>
          <p:cNvSpPr>
            <a:spLocks noGrp="1"/>
          </p:cNvSpPr>
          <p:nvPr>
            <p:ph idx="1"/>
          </p:nvPr>
        </p:nvSpPr>
        <p:spPr>
          <a:xfrm>
            <a:off x="130699" y="2801686"/>
            <a:ext cx="11261971" cy="3202071"/>
          </a:xfrm>
        </p:spPr>
        <p:txBody>
          <a:bodyPr>
            <a:noAutofit/>
          </a:bodyPr>
          <a:lstStyle/>
          <a:p>
            <a:pPr algn="just"/>
            <a:r>
              <a:rPr lang="fr-FR" sz="1800" dirty="0"/>
              <a:t>Les modèles avancés d’IA promettent d’énormes avantages pour l’humanité, mais la société doit gérer de manière proactive les risques qui en découlent. </a:t>
            </a:r>
            <a:endParaRPr lang="fr-FR" sz="1800" dirty="0" smtClean="0"/>
          </a:p>
          <a:p>
            <a:pPr algn="just"/>
            <a:r>
              <a:rPr lang="fr-FR" sz="1800" dirty="0" smtClean="0"/>
              <a:t>Nécessité </a:t>
            </a:r>
            <a:r>
              <a:rPr lang="fr-FR" sz="1800" dirty="0"/>
              <a:t>d’une utilisation éthique et responsable. En pratique, l’IA éthique implique de considérer les implications éthiques des systèmes d’IA et de s’assurer que leur conception et la mise en œuvre s’aligne sur les valeurs et normes sociétales plus larges.</a:t>
            </a:r>
          </a:p>
          <a:p>
            <a:pPr marL="0" indent="0" algn="just">
              <a:buNone/>
            </a:pPr>
            <a:endParaRPr lang="fr-FR" sz="1800" dirty="0"/>
          </a:p>
          <a:p>
            <a:pPr algn="just"/>
            <a:r>
              <a:rPr lang="fr-FR" sz="1800" dirty="0"/>
              <a:t>Avec les dernières évolutions de l’intelligence artificielle (IA), la peur de l’inconnu s’est accentuée. La puissance des calculateurs, leur capacité à traiter des données en masse et la facilité croissante à entraîner les algorithmes suscitent des interrogations sur la maîtrise de l’Homme.</a:t>
            </a:r>
          </a:p>
        </p:txBody>
      </p:sp>
      <p:pic>
        <p:nvPicPr>
          <p:cNvPr id="5" name="Image 4">
            <a:extLst>
              <a:ext uri="{FF2B5EF4-FFF2-40B4-BE49-F238E27FC236}">
                <a16:creationId xmlns:a16="http://schemas.microsoft.com/office/drawing/2014/main" id="{F3C10A61-875E-1BA4-8789-01F23335B5EB}"/>
              </a:ext>
            </a:extLst>
          </p:cNvPr>
          <p:cNvPicPr>
            <a:picLocks noChangeAspect="1"/>
          </p:cNvPicPr>
          <p:nvPr/>
        </p:nvPicPr>
        <p:blipFill>
          <a:blip r:embed="rId2"/>
          <a:stretch>
            <a:fillRect/>
          </a:stretch>
        </p:blipFill>
        <p:spPr>
          <a:xfrm>
            <a:off x="9559612" y="5332023"/>
            <a:ext cx="1934710" cy="1328615"/>
          </a:xfrm>
          <a:prstGeom prst="rect">
            <a:avLst/>
          </a:prstGeom>
        </p:spPr>
      </p:pic>
      <p:pic>
        <p:nvPicPr>
          <p:cNvPr id="10" name="Image 9">
            <a:extLst>
              <a:ext uri="{FF2B5EF4-FFF2-40B4-BE49-F238E27FC236}">
                <a16:creationId xmlns:a16="http://schemas.microsoft.com/office/drawing/2014/main" id="{B7EBDF50-7AB9-0C54-FDDD-971FECB184E4}"/>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9291187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51283C-29EA-C2BF-31EC-A1578C503C56}"/>
              </a:ext>
            </a:extLst>
          </p:cNvPr>
          <p:cNvSpPr>
            <a:spLocks noGrp="1"/>
          </p:cNvSpPr>
          <p:nvPr>
            <p:ph type="title"/>
          </p:nvPr>
        </p:nvSpPr>
        <p:spPr>
          <a:xfrm>
            <a:off x="131298" y="702733"/>
            <a:ext cx="11726334" cy="1080780"/>
          </a:xfrm>
        </p:spPr>
        <p:txBody>
          <a:bodyPr>
            <a:normAutofit fontScale="90000"/>
          </a:bodyPr>
          <a:lstStyle/>
          <a:p>
            <a:r>
              <a:rPr lang="fr-FR" b="1" dirty="0">
                <a:solidFill>
                  <a:schemeClr val="accent1"/>
                </a:solidFill>
              </a:rPr>
              <a:t/>
            </a:r>
            <a:br>
              <a:rPr lang="fr-FR" b="1" dirty="0">
                <a:solidFill>
                  <a:schemeClr val="accent1"/>
                </a:solidFill>
              </a:rPr>
            </a:br>
            <a:r>
              <a:rPr lang="fr-FR" sz="3200" b="1" dirty="0">
                <a:solidFill>
                  <a:schemeClr val="accent1">
                    <a:lumMod val="75000"/>
                  </a:schemeClr>
                </a:solidFill>
                <a:latin typeface="+mn-lt"/>
              </a:rPr>
              <a:t>Risques découlant de l’utilisation de l’IA dans les processus judiciaires</a:t>
            </a:r>
            <a:r>
              <a:rPr lang="fr-FR" dirty="0"/>
              <a:t/>
            </a:r>
            <a:br>
              <a:rPr lang="fr-FR" dirty="0"/>
            </a:br>
            <a:endParaRPr lang="fr-FR" dirty="0"/>
          </a:p>
        </p:txBody>
      </p:sp>
      <p:sp>
        <p:nvSpPr>
          <p:cNvPr id="3" name="Espace réservé du contenu 2">
            <a:extLst>
              <a:ext uri="{FF2B5EF4-FFF2-40B4-BE49-F238E27FC236}">
                <a16:creationId xmlns:a16="http://schemas.microsoft.com/office/drawing/2014/main" id="{4FC4854B-6F1C-DFF7-1158-4E165C50A830}"/>
              </a:ext>
            </a:extLst>
          </p:cNvPr>
          <p:cNvSpPr>
            <a:spLocks noGrp="1"/>
          </p:cNvSpPr>
          <p:nvPr>
            <p:ph idx="1"/>
          </p:nvPr>
        </p:nvSpPr>
        <p:spPr>
          <a:xfrm>
            <a:off x="146080" y="1718514"/>
            <a:ext cx="11849035" cy="4174287"/>
          </a:xfrm>
        </p:spPr>
        <p:txBody>
          <a:bodyPr>
            <a:noAutofit/>
          </a:bodyPr>
          <a:lstStyle/>
          <a:p>
            <a:endParaRPr lang="fr-FR" sz="1800" dirty="0"/>
          </a:p>
          <a:p>
            <a:pPr algn="just"/>
            <a:r>
              <a:rPr lang="fr-FR" sz="1800" dirty="0"/>
              <a:t>Malgré les avantages de l’IA, son utilisation dans les processus judiciaires comporte des risques importants. </a:t>
            </a:r>
          </a:p>
          <a:p>
            <a:pPr algn="just"/>
            <a:r>
              <a:rPr lang="fr-FR" sz="1800" dirty="0"/>
              <a:t>L’enquête de l’UNESCO identifie les violations potentielles des droits de l’homme, notamment la vie privée, la liberté d’expression et la non-discrimination. </a:t>
            </a:r>
          </a:p>
          <a:p>
            <a:pPr algn="just"/>
            <a:r>
              <a:rPr lang="fr-FR" sz="1800" dirty="0"/>
              <a:t>Ainsi 7 opérateurs judiciaires sur 10 reconnaissent les risques liés à l’utilisation des chatbots IA dans le travail juridique, tels que les inexactitudes et les préjugés. Par exemple, en Inde et en Colombie, des juges ont utilisé ChatGPT pour aider à des décisions juridiques, suscitant des débats sur la fiabilité et les conséquences éthiques.</a:t>
            </a:r>
          </a:p>
          <a:p>
            <a:pPr algn="just"/>
            <a:r>
              <a:rPr lang="fr-FR" sz="1800" dirty="0"/>
              <a:t>Aux États-Unis, la Cour suprême a mis en garde contre l’IA dans les procédures judiciaires en raison de problèmes tels que les « hallucinations » générées par l’IA, qui produisent des citations de cas fausses ou inexistantes. Cela a conduit des avocats à déposer des mémoires avec des références fabriquées, mettant en péril l’intégrité des processus juridiques. De même, les outils d’IA dans la justice pénale ont été critiqués pour leurs préjugés et leurs problèmes de procédure régulière, le système judiciaire brésilien étant confronté à des défis concernant les outils d’analyse prédictive qui perpétuent les préjugés historiques.</a:t>
            </a:r>
          </a:p>
          <a:p>
            <a:pPr algn="just"/>
            <a:endParaRPr lang="fr-FR" sz="1800" dirty="0"/>
          </a:p>
        </p:txBody>
      </p:sp>
      <p:pic>
        <p:nvPicPr>
          <p:cNvPr id="7" name="Image 6">
            <a:extLst>
              <a:ext uri="{FF2B5EF4-FFF2-40B4-BE49-F238E27FC236}">
                <a16:creationId xmlns:a16="http://schemas.microsoft.com/office/drawing/2014/main" id="{D284B0F7-DFF0-FA4A-19E1-658B84CA4DFF}"/>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40465274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26168" y="440864"/>
            <a:ext cx="6690064" cy="735706"/>
          </a:xfrm>
        </p:spPr>
        <p:txBody>
          <a:bodyPr>
            <a:normAutofit/>
          </a:bodyPr>
          <a:lstStyle/>
          <a:p>
            <a:r>
              <a:rPr lang="fr-FR" sz="2800" b="1" dirty="0">
                <a:solidFill>
                  <a:schemeClr val="accent1">
                    <a:lumMod val="75000"/>
                  </a:schemeClr>
                </a:solidFill>
                <a:latin typeface="+mn-lt"/>
              </a:rPr>
              <a:t>Exemple de risques: Les biais</a:t>
            </a:r>
          </a:p>
        </p:txBody>
      </p:sp>
      <p:sp>
        <p:nvSpPr>
          <p:cNvPr id="3" name="Espace réservé du contenu 2"/>
          <p:cNvSpPr>
            <a:spLocks noGrp="1"/>
          </p:cNvSpPr>
          <p:nvPr>
            <p:ph idx="1"/>
          </p:nvPr>
        </p:nvSpPr>
        <p:spPr>
          <a:xfrm>
            <a:off x="125767" y="1253331"/>
            <a:ext cx="11940466" cy="4351338"/>
          </a:xfrm>
        </p:spPr>
        <p:txBody>
          <a:bodyPr>
            <a:normAutofit/>
          </a:bodyPr>
          <a:lstStyle/>
          <a:p>
            <a:pPr algn="just"/>
            <a:r>
              <a:rPr lang="fr-FR" sz="2000" b="1" dirty="0">
                <a:solidFill>
                  <a:schemeClr val="accent2">
                    <a:lumMod val="75000"/>
                  </a:schemeClr>
                </a:solidFill>
              </a:rPr>
              <a:t>Les données peuvent être imprégnées de biais, c’est-à-dire de préjugés subjectifs</a:t>
            </a:r>
            <a:r>
              <a:rPr lang="fr-FR" sz="2000" dirty="0"/>
              <a:t>. Bien souvent, les machines collectent déjà des données biaisées. Par exemple, les essais cliniques excluent souvent les femmes et les personnes de couleur, ce qui conduit à des résultats inadéquats de représentation des données. Cela pourrait avoir de graves conséquences si des algorithmes formés à l’aide de ces données étaient utilisés pour analyser des images de peau ou donner la priorité aux soins des patients. En conséquence, il est crucial de garantir que les algorithmes d’IA sont entraînés à l’aide de données représentatives pour éviter de tels biais et garantir des résultats équitables pour tous.</a:t>
            </a:r>
          </a:p>
          <a:p>
            <a:pPr algn="just"/>
            <a:endParaRPr lang="fr-FR" sz="2000" dirty="0"/>
          </a:p>
          <a:p>
            <a:pPr algn="just"/>
            <a:r>
              <a:rPr lang="fr-FR" sz="2000" b="1" dirty="0">
                <a:solidFill>
                  <a:schemeClr val="accent2">
                    <a:lumMod val="75000"/>
                  </a:schemeClr>
                </a:solidFill>
              </a:rPr>
              <a:t>Exemple </a:t>
            </a:r>
            <a:r>
              <a:rPr lang="fr-FR" sz="2000" dirty="0"/>
              <a:t>: la plupart des systèmes d'IA utilisés dans la justice pénale sont des modèles statistiques, basés sur les </a:t>
            </a:r>
            <a:r>
              <a:rPr lang="fr-FR" sz="2000" dirty="0" smtClean="0"/>
              <a:t>données des forces </a:t>
            </a:r>
            <a:r>
              <a:rPr lang="fr-FR" sz="2000" dirty="0"/>
              <a:t>de l'ordre ou les casiers judiciaires avec des données qui représentent les biais structurels et les inégalités sociales. Ces données constituent un enregistrement des crimes, des lieux et des activités policières et ne constitue pas un enregistrement nécessaire de la survenance réelle d’un crime. Ces données utilisées dans les systèmes d'IA renforcent et réintègrent les inégalités et la discrimination profondément enracinées dans la justice pénale.</a:t>
            </a:r>
          </a:p>
          <a:p>
            <a:pPr marL="0" indent="0">
              <a:buNone/>
            </a:pPr>
            <a:endParaRPr lang="fr-FR" sz="2000"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18534958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77840" y="498075"/>
            <a:ext cx="10984450" cy="763348"/>
          </a:xfrm>
        </p:spPr>
        <p:txBody>
          <a:bodyPr vert="horz" lIns="91440" tIns="45720" rIns="91440" bIns="45720" rtlCol="0" anchor="ctr">
            <a:noAutofit/>
          </a:bodyPr>
          <a:lstStyle/>
          <a:p>
            <a:r>
              <a:rPr lang="fr-FR" sz="3200" b="1" dirty="0">
                <a:solidFill>
                  <a:schemeClr val="accent1">
                    <a:lumMod val="75000"/>
                  </a:schemeClr>
                </a:solidFill>
              </a:rPr>
              <a:t>Exemple de risques: Les boites noires ou l’absence de transparence</a:t>
            </a:r>
          </a:p>
        </p:txBody>
      </p:sp>
      <p:sp>
        <p:nvSpPr>
          <p:cNvPr id="3" name="Espace réservé du contenu 2"/>
          <p:cNvSpPr>
            <a:spLocks noGrp="1"/>
          </p:cNvSpPr>
          <p:nvPr>
            <p:ph idx="1"/>
          </p:nvPr>
        </p:nvSpPr>
        <p:spPr>
          <a:xfrm>
            <a:off x="67732" y="1284442"/>
            <a:ext cx="11894557" cy="5573558"/>
          </a:xfrm>
        </p:spPr>
        <p:txBody>
          <a:bodyPr>
            <a:noAutofit/>
          </a:bodyPr>
          <a:lstStyle/>
          <a:p>
            <a:pPr algn="just"/>
            <a:r>
              <a:rPr lang="fr-FR" sz="2000" dirty="0"/>
              <a:t>De nombreuses IA sont considérés comme des « boîtes noires », c’est-à-dire des systèmes très complexes dont la prise de décision et le raisonnement ne sont pas maitrisés. Les processus ne sont pas facilement compris par les utilisateurs, ni même par leurs développeurs.</a:t>
            </a:r>
          </a:p>
          <a:p>
            <a:pPr marL="457200" lvl="1" indent="0" algn="just">
              <a:buNone/>
            </a:pPr>
            <a:r>
              <a:rPr lang="fr-FR" sz="2000" b="1" dirty="0"/>
              <a:t>-Opacité du système </a:t>
            </a:r>
          </a:p>
          <a:p>
            <a:pPr marL="457200" lvl="1" indent="0" algn="just">
              <a:buNone/>
            </a:pPr>
            <a:r>
              <a:rPr lang="fr-FR" sz="2000" b="1" dirty="0"/>
              <a:t>-</a:t>
            </a:r>
            <a:r>
              <a:rPr lang="fr-FR" sz="2000" b="1" dirty="0" err="1"/>
              <a:t>Explicabilité</a:t>
            </a:r>
            <a:r>
              <a:rPr lang="fr-FR" sz="2000" b="1" dirty="0"/>
              <a:t> limitée </a:t>
            </a:r>
          </a:p>
          <a:p>
            <a:pPr marL="457200" lvl="1" indent="0" algn="just">
              <a:buNone/>
            </a:pPr>
            <a:r>
              <a:rPr lang="fr-FR" sz="2000" b="1" dirty="0"/>
              <a:t>-Raisons essentielles : protection du secret de fabrique et/ou impossibilité liée au mode de fonctionnement de l’IA </a:t>
            </a:r>
          </a:p>
          <a:p>
            <a:pPr algn="just"/>
            <a:endParaRPr lang="fr-FR" sz="2000" dirty="0" smtClean="0"/>
          </a:p>
          <a:p>
            <a:pPr algn="just"/>
            <a:r>
              <a:rPr lang="fr-FR" sz="2000" dirty="0" smtClean="0"/>
              <a:t>Pour </a:t>
            </a:r>
            <a:r>
              <a:rPr lang="fr-FR" sz="2000" dirty="0"/>
              <a:t>l’efficacité et la sécurité des applications basées sur l’IA, les acteurs judiciaires doivent veiller à ce qu’il y ait toujours un « </a:t>
            </a:r>
            <a:r>
              <a:rPr lang="fr-FR" sz="2000" dirty="0">
                <a:solidFill>
                  <a:schemeClr val="accent2">
                    <a:lumMod val="75000"/>
                  </a:schemeClr>
                </a:solidFill>
              </a:rPr>
              <a:t>humain dans la boucle </a:t>
            </a:r>
            <a:r>
              <a:rPr lang="fr-FR" sz="2000" dirty="0"/>
              <a:t>» (human in the loop), c'est-à-dire que </a:t>
            </a:r>
            <a:r>
              <a:rPr lang="fr-FR" sz="2000" u="sng" dirty="0">
                <a:solidFill>
                  <a:schemeClr val="accent2">
                    <a:lumMod val="75000"/>
                  </a:schemeClr>
                </a:solidFill>
              </a:rPr>
              <a:t>l'IA ne remplace jamais complètement les humains</a:t>
            </a:r>
            <a:r>
              <a:rPr lang="fr-FR" sz="2000" dirty="0"/>
              <a:t>, de sorte que des professionnels correctement formés valident les décisions de l’IA.</a:t>
            </a:r>
          </a:p>
          <a:p>
            <a:pPr algn="just"/>
            <a:endParaRPr lang="fr-FR" sz="2000" dirty="0" smtClean="0"/>
          </a:p>
          <a:p>
            <a:pPr algn="just"/>
            <a:r>
              <a:rPr lang="fr-FR" sz="2000" dirty="0" smtClean="0"/>
              <a:t>Le </a:t>
            </a:r>
            <a:r>
              <a:rPr lang="fr-FR" sz="2000" dirty="0"/>
              <a:t>plus important: la capacité de comprendre le fonctionnement de l’IA et celle d’interpréter ses résultats.</a:t>
            </a:r>
          </a:p>
          <a:p>
            <a:pPr algn="just"/>
            <a:endParaRPr lang="fr-FR" sz="2000" dirty="0" smtClean="0"/>
          </a:p>
          <a:p>
            <a:pPr algn="just"/>
            <a:r>
              <a:rPr lang="fr-FR" sz="2000" dirty="0" smtClean="0"/>
              <a:t>Exemple </a:t>
            </a:r>
            <a:r>
              <a:rPr lang="fr-FR" sz="2000" dirty="0"/>
              <a:t>: Contentieux électoral né de l’usage d’un logiciel de contrôle de parrainage citoyen au Sénégal</a:t>
            </a: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34178737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93030" y="507206"/>
            <a:ext cx="9960769" cy="1183482"/>
          </a:xfrm>
        </p:spPr>
        <p:txBody>
          <a:bodyPr>
            <a:normAutofit fontScale="90000"/>
          </a:bodyPr>
          <a:lstStyle/>
          <a:p>
            <a:r>
              <a:rPr lang="fr-FR" b="1" dirty="0">
                <a:solidFill>
                  <a:schemeClr val="accent1">
                    <a:lumMod val="75000"/>
                  </a:schemeClr>
                </a:solidFill>
              </a:rPr>
              <a:t>Exemple de crainte: IA menace pour les professions </a:t>
            </a:r>
            <a:r>
              <a:rPr lang="fr-FR" b="1" dirty="0" smtClean="0">
                <a:solidFill>
                  <a:schemeClr val="accent1">
                    <a:lumMod val="75000"/>
                  </a:schemeClr>
                </a:solidFill>
              </a:rPr>
              <a:t>judiciaires</a:t>
            </a:r>
            <a:endParaRPr lang="fr-FR" b="1" dirty="0">
              <a:solidFill>
                <a:schemeClr val="accent1">
                  <a:lumMod val="75000"/>
                </a:schemeClr>
              </a:solidFill>
            </a:endParaRPr>
          </a:p>
        </p:txBody>
      </p:sp>
      <p:sp>
        <p:nvSpPr>
          <p:cNvPr id="3" name="Espace réservé du contenu 2"/>
          <p:cNvSpPr>
            <a:spLocks noGrp="1"/>
          </p:cNvSpPr>
          <p:nvPr>
            <p:ph sz="half" idx="1"/>
          </p:nvPr>
        </p:nvSpPr>
        <p:spPr/>
        <p:txBody>
          <a:bodyPr>
            <a:normAutofit fontScale="85000" lnSpcReduction="20000"/>
          </a:bodyPr>
          <a:lstStyle/>
          <a:p>
            <a:pPr algn="just"/>
            <a:r>
              <a:rPr lang="fr-FR" dirty="0"/>
              <a:t>Responsabilité en cas </a:t>
            </a:r>
            <a:r>
              <a:rPr lang="fr-FR" dirty="0" smtClean="0"/>
              <a:t>d’erreur: </a:t>
            </a:r>
            <a:r>
              <a:rPr lang="fr-FR" dirty="0"/>
              <a:t>analyses prédictives baisées ou </a:t>
            </a:r>
            <a:r>
              <a:rPr lang="fr-FR" dirty="0" smtClean="0"/>
              <a:t>erronées.</a:t>
            </a:r>
            <a:endParaRPr lang="fr-FR" dirty="0"/>
          </a:p>
          <a:p>
            <a:pPr algn="just"/>
            <a:r>
              <a:rPr lang="fr-FR" dirty="0"/>
              <a:t>Dévalorisation ou disparition de certaines </a:t>
            </a:r>
            <a:r>
              <a:rPr lang="fr-FR" dirty="0" smtClean="0"/>
              <a:t>professions: plateforme </a:t>
            </a:r>
            <a:r>
              <a:rPr lang="fr-FR" dirty="0" err="1"/>
              <a:t>DoNotpay</a:t>
            </a:r>
            <a:r>
              <a:rPr lang="fr-FR" dirty="0"/>
              <a:t> aux USA et des « Robots Juges »</a:t>
            </a:r>
          </a:p>
          <a:p>
            <a:pPr algn="just"/>
            <a:endParaRPr lang="fr-FR" dirty="0"/>
          </a:p>
          <a:p>
            <a:pPr algn="just"/>
            <a:r>
              <a:rPr lang="fr-FR" dirty="0"/>
              <a:t>La commission des lois du Sénat français a lancé le 3 avril 2024 une mission d’information sur « l’impact de l’IA générative sur les métiers du droit ». Le rapport publié le 18 décembre 2024 (145 pages)</a:t>
            </a:r>
          </a:p>
          <a:p>
            <a:endParaRPr lang="fr-FR" dirty="0"/>
          </a:p>
        </p:txBody>
      </p:sp>
      <p:pic>
        <p:nvPicPr>
          <p:cNvPr id="5" name="Espace réservé du contenu 4"/>
          <p:cNvPicPr>
            <a:picLocks noGrp="1" noChangeAspect="1"/>
          </p:cNvPicPr>
          <p:nvPr>
            <p:ph sz="half" idx="2"/>
          </p:nvPr>
        </p:nvPicPr>
        <p:blipFill>
          <a:blip r:embed="rId2"/>
          <a:stretch>
            <a:fillRect/>
          </a:stretch>
        </p:blipFill>
        <p:spPr>
          <a:xfrm>
            <a:off x="6173437" y="1825625"/>
            <a:ext cx="5179126" cy="4351338"/>
          </a:xfrm>
          <a:prstGeom prst="rect">
            <a:avLst/>
          </a:prstGeom>
        </p:spPr>
      </p:pic>
      <p:pic>
        <p:nvPicPr>
          <p:cNvPr id="6" name="Image 5">
            <a:extLst>
              <a:ext uri="{FF2B5EF4-FFF2-40B4-BE49-F238E27FC236}">
                <a16:creationId xmlns:a16="http://schemas.microsoft.com/office/drawing/2014/main" id="{90C73214-0426-F358-F541-01F891B0EC7A}"/>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12444258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CD64848-FE50-C48E-C839-ADA636C40FC9}"/>
              </a:ext>
            </a:extLst>
          </p:cNvPr>
          <p:cNvSpPr>
            <a:spLocks noGrp="1"/>
          </p:cNvSpPr>
          <p:nvPr>
            <p:ph type="title"/>
          </p:nvPr>
        </p:nvSpPr>
        <p:spPr>
          <a:xfrm>
            <a:off x="2707480" y="102940"/>
            <a:ext cx="8443913" cy="868610"/>
          </a:xfrm>
        </p:spPr>
        <p:txBody>
          <a:bodyPr vert="horz" lIns="91440" tIns="45720" rIns="91440" bIns="45720" rtlCol="0" anchor="ctr">
            <a:noAutofit/>
          </a:bodyPr>
          <a:lstStyle/>
          <a:p>
            <a:r>
              <a:rPr lang="fr-FR" sz="3200" b="1" dirty="0">
                <a:solidFill>
                  <a:schemeClr val="accent1">
                    <a:lumMod val="75000"/>
                  </a:schemeClr>
                </a:solidFill>
              </a:rPr>
              <a:t>Exemple de risque: Le profilage des juges</a:t>
            </a:r>
          </a:p>
        </p:txBody>
      </p:sp>
      <p:sp>
        <p:nvSpPr>
          <p:cNvPr id="3" name="Espace réservé du contenu 2">
            <a:extLst>
              <a:ext uri="{FF2B5EF4-FFF2-40B4-BE49-F238E27FC236}">
                <a16:creationId xmlns:a16="http://schemas.microsoft.com/office/drawing/2014/main" id="{1B0F5B6B-A869-6DDF-0974-9F0F9278FF43}"/>
              </a:ext>
            </a:extLst>
          </p:cNvPr>
          <p:cNvSpPr>
            <a:spLocks noGrp="1"/>
          </p:cNvSpPr>
          <p:nvPr>
            <p:ph idx="1"/>
          </p:nvPr>
        </p:nvSpPr>
        <p:spPr>
          <a:xfrm>
            <a:off x="202348" y="1414682"/>
            <a:ext cx="11922196" cy="4416491"/>
          </a:xfrm>
        </p:spPr>
        <p:txBody>
          <a:bodyPr>
            <a:noAutofit/>
          </a:bodyPr>
          <a:lstStyle/>
          <a:p>
            <a:pPr>
              <a:spcBef>
                <a:spcPts val="0"/>
              </a:spcBef>
            </a:pPr>
            <a:r>
              <a:rPr lang="fr-FR" sz="2000" dirty="0"/>
              <a:t>Le profilage, concernant le juge, consiste à analyser des données </a:t>
            </a:r>
            <a:r>
              <a:rPr lang="fr-FR" sz="2000" dirty="0" smtClean="0"/>
              <a:t>du </a:t>
            </a:r>
            <a:r>
              <a:rPr lang="fr-FR" sz="2000" dirty="0" err="1" smtClean="0"/>
              <a:t>Big</a:t>
            </a:r>
            <a:r>
              <a:rPr lang="fr-FR" sz="2000" dirty="0" smtClean="0"/>
              <a:t> data ou de l’open  afin de </a:t>
            </a:r>
            <a:r>
              <a:rPr lang="fr-FR" sz="2000" dirty="0"/>
              <a:t>prédire le comportement du </a:t>
            </a:r>
            <a:r>
              <a:rPr lang="fr-FR" sz="2000" dirty="0" smtClean="0"/>
              <a:t>juge.</a:t>
            </a:r>
          </a:p>
          <a:p>
            <a:pPr>
              <a:spcBef>
                <a:spcPts val="0"/>
              </a:spcBef>
            </a:pPr>
            <a:r>
              <a:rPr lang="fr-FR" sz="2000" dirty="0" smtClean="0"/>
              <a:t>Système de comparateur de juge.</a:t>
            </a:r>
            <a:endParaRPr lang="fr-FR" sz="2000" dirty="0"/>
          </a:p>
          <a:p>
            <a:pPr algn="just">
              <a:spcBef>
                <a:spcPts val="0"/>
              </a:spcBef>
            </a:pPr>
            <a:endParaRPr lang="fr-FR" sz="2000" dirty="0" smtClean="0"/>
          </a:p>
          <a:p>
            <a:pPr algn="just">
              <a:spcBef>
                <a:spcPts val="0"/>
              </a:spcBef>
            </a:pPr>
            <a:r>
              <a:rPr lang="fr-FR" sz="2000" dirty="0" smtClean="0"/>
              <a:t>Profilage </a:t>
            </a:r>
            <a:r>
              <a:rPr lang="fr-FR" sz="2000" dirty="0"/>
              <a:t>des juges pourrait être possible grâce à l’open data des décisions judiciaires. Effectivement, les décisions sont mises à disposition du public. Par ce biais, elles peuvent donc être analysées. Ce n’est pas tout, si les noms des parties au procès sont pseudonymisés, c’est-à-dire que le nom est occulté, ce n’est pas le cas pour les juges, leurs noms apparaissent sur la décision. Par conséquent, un logiciel pourrait parfaitement analyser le comportement d’un juge afin de prédire les décisions qu’il est susceptible de rendre. </a:t>
            </a:r>
            <a:endParaRPr lang="fr-FR" sz="2000" dirty="0" smtClean="0"/>
          </a:p>
          <a:p>
            <a:pPr algn="just">
              <a:spcBef>
                <a:spcPts val="0"/>
              </a:spcBef>
            </a:pPr>
            <a:r>
              <a:rPr lang="fr-FR" sz="2000" dirty="0" smtClean="0"/>
              <a:t>Le </a:t>
            </a:r>
            <a:r>
              <a:rPr lang="fr-FR" sz="2000" dirty="0"/>
              <a:t>profilage des juges pourrait en outre créer une forme de forum shopping. Les justiciables choisiraient avec soin leur juge afin d’obtenir la meilleure décision possible. Menaces sur les </a:t>
            </a:r>
            <a:r>
              <a:rPr lang="fr-FR" sz="2000" dirty="0" smtClean="0"/>
              <a:t>juges lors des contentieux préélectoraux en mars 2023.</a:t>
            </a:r>
            <a:endParaRPr lang="fr-FR" sz="2000" dirty="0"/>
          </a:p>
          <a:p>
            <a:pPr algn="just">
              <a:spcBef>
                <a:spcPts val="0"/>
              </a:spcBef>
            </a:pPr>
            <a:endParaRPr lang="fr-FR" sz="2000" dirty="0" smtClean="0"/>
          </a:p>
          <a:p>
            <a:pPr algn="just">
              <a:spcBef>
                <a:spcPts val="0"/>
              </a:spcBef>
            </a:pPr>
            <a:r>
              <a:rPr lang="fr-FR" sz="2000" dirty="0" smtClean="0"/>
              <a:t>Récusation </a:t>
            </a:r>
            <a:r>
              <a:rPr lang="fr-FR" sz="2000" dirty="0"/>
              <a:t>fréquente des juges avec le big data et les réseaux sociaux: la liberté d’expression et de communication du juge en </a:t>
            </a:r>
            <a:r>
              <a:rPr lang="fr-FR" sz="2000" dirty="0" smtClean="0"/>
              <a:t>question (un juge d’instruction qui a fait un post anti opposition sur sa page Facebook )</a:t>
            </a: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1992703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64356" y="361556"/>
            <a:ext cx="11525211" cy="1081482"/>
          </a:xfrm>
        </p:spPr>
        <p:txBody>
          <a:bodyPr vert="horz" lIns="91440" tIns="45720" rIns="91440" bIns="45720" rtlCol="0" anchor="ctr">
            <a:noAutofit/>
          </a:bodyPr>
          <a:lstStyle/>
          <a:p>
            <a:r>
              <a:rPr lang="fr-FR" sz="3200" b="1" dirty="0" smtClean="0">
                <a:solidFill>
                  <a:schemeClr val="accent1">
                    <a:lumMod val="75000"/>
                  </a:schemeClr>
                </a:solidFill>
              </a:rPr>
              <a:t/>
            </a:r>
            <a:br>
              <a:rPr lang="fr-FR" sz="3200" b="1" dirty="0" smtClean="0">
                <a:solidFill>
                  <a:schemeClr val="accent1">
                    <a:lumMod val="75000"/>
                  </a:schemeClr>
                </a:solidFill>
              </a:rPr>
            </a:br>
            <a:r>
              <a:rPr lang="fr-FR" sz="3200" b="1" dirty="0" smtClean="0">
                <a:solidFill>
                  <a:schemeClr val="accent1">
                    <a:lumMod val="75000"/>
                  </a:schemeClr>
                </a:solidFill>
              </a:rPr>
              <a:t>Exemple </a:t>
            </a:r>
            <a:r>
              <a:rPr lang="fr-FR" sz="3200" b="1" dirty="0">
                <a:solidFill>
                  <a:schemeClr val="accent1">
                    <a:lumMod val="75000"/>
                  </a:schemeClr>
                </a:solidFill>
              </a:rPr>
              <a:t>de craintes : La question des données sèves nourricières des IA</a:t>
            </a:r>
          </a:p>
        </p:txBody>
      </p:sp>
      <p:sp>
        <p:nvSpPr>
          <p:cNvPr id="3" name="Espace réservé du contenu 2"/>
          <p:cNvSpPr>
            <a:spLocks noGrp="1"/>
          </p:cNvSpPr>
          <p:nvPr>
            <p:ph idx="1"/>
          </p:nvPr>
        </p:nvSpPr>
        <p:spPr>
          <a:xfrm>
            <a:off x="342900" y="1900238"/>
            <a:ext cx="11746667" cy="4807860"/>
          </a:xfrm>
        </p:spPr>
        <p:txBody>
          <a:bodyPr>
            <a:noAutofit/>
          </a:bodyPr>
          <a:lstStyle/>
          <a:p>
            <a:pPr algn="just">
              <a:spcBef>
                <a:spcPts val="0"/>
              </a:spcBef>
            </a:pPr>
            <a:r>
              <a:rPr lang="fr-FR" sz="1800" dirty="0">
                <a:solidFill>
                  <a:schemeClr val="accent2">
                    <a:lumMod val="75000"/>
                  </a:schemeClr>
                </a:solidFill>
              </a:rPr>
              <a:t>Importance de la représentativité en termes de genre, de territoires et de groupes socio-économiques. Les défis éthiques touchent la dignité humaine, la transparence, la sécurité et la responsabilité. Les langues locales ne doivent pas être une source de discrimination ou d’exclusion de groupes sociaux. L’équité et l’inclusion doivent prévaloir pour les personnes qui ne maîtrisent pas le français ou l’anglais (risque de colonisation par l’IA ?).</a:t>
            </a:r>
          </a:p>
          <a:p>
            <a:pPr algn="just">
              <a:spcBef>
                <a:spcPts val="0"/>
              </a:spcBef>
            </a:pPr>
            <a:endParaRPr lang="fr-FR" sz="1800" dirty="0" smtClean="0">
              <a:solidFill>
                <a:schemeClr val="accent4">
                  <a:lumMod val="75000"/>
                </a:schemeClr>
              </a:solidFill>
            </a:endParaRPr>
          </a:p>
          <a:p>
            <a:pPr algn="just">
              <a:spcBef>
                <a:spcPts val="0"/>
              </a:spcBef>
            </a:pPr>
            <a:r>
              <a:rPr lang="fr-FR" sz="1800" dirty="0" smtClean="0">
                <a:solidFill>
                  <a:schemeClr val="accent2">
                    <a:lumMod val="75000"/>
                  </a:schemeClr>
                </a:solidFill>
              </a:rPr>
              <a:t>Importance </a:t>
            </a:r>
            <a:r>
              <a:rPr lang="fr-FR" sz="1800" dirty="0">
                <a:solidFill>
                  <a:schemeClr val="accent2">
                    <a:lumMod val="75000"/>
                  </a:schemeClr>
                </a:solidFill>
              </a:rPr>
              <a:t>et disponibilité des données: </a:t>
            </a:r>
            <a:r>
              <a:rPr lang="fr-FR" sz="1800" dirty="0" smtClean="0"/>
              <a:t>En Afrique, absence </a:t>
            </a:r>
            <a:r>
              <a:rPr lang="fr-FR" sz="1800" dirty="0"/>
              <a:t>de systèmes nécessaires pour générer et maintenir des données robustes, précises et pertinentes a rendu le développement d’applications d’IA difficile dans certains contextes.</a:t>
            </a:r>
            <a:endParaRPr lang="fr-FR" sz="1800" dirty="0">
              <a:solidFill>
                <a:schemeClr val="accent2">
                  <a:lumMod val="75000"/>
                </a:schemeClr>
              </a:solidFill>
            </a:endParaRPr>
          </a:p>
          <a:p>
            <a:pPr algn="just">
              <a:spcBef>
                <a:spcPts val="0"/>
              </a:spcBef>
            </a:pPr>
            <a:endParaRPr lang="fr-FR" sz="1800" dirty="0">
              <a:solidFill>
                <a:schemeClr val="accent4">
                  <a:lumMod val="75000"/>
                </a:schemeClr>
              </a:solidFill>
            </a:endParaRPr>
          </a:p>
          <a:p>
            <a:pPr algn="just">
              <a:spcBef>
                <a:spcPts val="0"/>
              </a:spcBef>
            </a:pPr>
            <a:r>
              <a:rPr lang="fr-FR" sz="1800" dirty="0">
                <a:solidFill>
                  <a:schemeClr val="accent2">
                    <a:lumMod val="75000"/>
                  </a:schemeClr>
                </a:solidFill>
              </a:rPr>
              <a:t>Exactitude des données: </a:t>
            </a:r>
            <a:r>
              <a:rPr lang="fr-FR" sz="1800" dirty="0"/>
              <a:t>l'accès à des données précises est crucial pour déployer avec succès l'IA et les ressources numériques. Une bonne pratique de sauvegarde de l'exactitude des données est la pratique appelée « dégorgement algorithmique » qui oblige les développeurs de systèmes d'IA à supprimer toutes les données obtenues illégalement et utilisées pour entraîner les systèmes d’IA.</a:t>
            </a:r>
            <a:endParaRPr lang="fr-FR" sz="1800" dirty="0">
              <a:solidFill>
                <a:schemeClr val="accent4">
                  <a:lumMod val="75000"/>
                </a:schemeClr>
              </a:solidFill>
            </a:endParaRPr>
          </a:p>
          <a:p>
            <a:pPr algn="just">
              <a:spcBef>
                <a:spcPts val="0"/>
              </a:spcBef>
            </a:pPr>
            <a:endParaRPr lang="fr-FR" sz="1800" dirty="0">
              <a:solidFill>
                <a:schemeClr val="accent4">
                  <a:lumMod val="75000"/>
                </a:schemeClr>
              </a:solidFill>
            </a:endParaRPr>
          </a:p>
          <a:p>
            <a:pPr algn="just">
              <a:spcBef>
                <a:spcPts val="0"/>
              </a:spcBef>
            </a:pPr>
            <a:r>
              <a:rPr lang="fr-FR" sz="1800" dirty="0">
                <a:solidFill>
                  <a:schemeClr val="accent2">
                    <a:lumMod val="75000"/>
                  </a:schemeClr>
                </a:solidFill>
              </a:rPr>
              <a:t>Qualité des données: </a:t>
            </a:r>
            <a:r>
              <a:rPr lang="fr-FR" sz="1800" dirty="0"/>
              <a:t>L'un des principaux obstacles au déploiement efficace de l'IA dans le système judiciaire est l'accès à des données  de qualité (trouvable, accessible, interopérables et réutilisables). Ce problème est exacerbé dans certains contextes, car les données ne sont pas toujours numérisés et difficilement accessibles. </a:t>
            </a:r>
          </a:p>
          <a:p>
            <a:pPr>
              <a:spcBef>
                <a:spcPts val="0"/>
              </a:spcBef>
            </a:pPr>
            <a:endParaRPr lang="fr-FR" sz="1800" dirty="0">
              <a:solidFill>
                <a:schemeClr val="accent4">
                  <a:lumMod val="75000"/>
                </a:schemeClr>
              </a:solidFill>
            </a:endParaRPr>
          </a:p>
          <a:p>
            <a:pPr>
              <a:spcBef>
                <a:spcPts val="0"/>
              </a:spcBef>
            </a:pPr>
            <a:r>
              <a:rPr lang="fr-FR" sz="1800" dirty="0">
                <a:solidFill>
                  <a:schemeClr val="accent2">
                    <a:lumMod val="75000"/>
                  </a:schemeClr>
                </a:solidFill>
              </a:rPr>
              <a:t>Souveraineté des données</a:t>
            </a:r>
            <a:r>
              <a:rPr lang="fr-FR" sz="1800" dirty="0" smtClean="0">
                <a:solidFill>
                  <a:schemeClr val="accent2">
                    <a:lumMod val="75000"/>
                  </a:schemeClr>
                </a:solidFill>
              </a:rPr>
              <a:t>: cloud souverain</a:t>
            </a:r>
            <a:endParaRPr lang="fr-FR" sz="1800" dirty="0">
              <a:solidFill>
                <a:schemeClr val="accent2">
                  <a:lumMod val="75000"/>
                </a:schemeClr>
              </a:solidFill>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2795831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40864" y="621582"/>
            <a:ext cx="9582426" cy="637899"/>
          </a:xfrm>
        </p:spPr>
        <p:txBody>
          <a:bodyPr vert="horz" lIns="91440" tIns="45720" rIns="91440" bIns="45720" rtlCol="0" anchor="ctr">
            <a:noAutofit/>
          </a:bodyPr>
          <a:lstStyle/>
          <a:p>
            <a:r>
              <a:rPr lang="fr-FR" sz="3200" b="1" dirty="0">
                <a:solidFill>
                  <a:schemeClr val="accent1">
                    <a:lumMod val="75000"/>
                  </a:schemeClr>
                </a:solidFill>
              </a:rPr>
              <a:t>Exemple de craintes: La question de la cybersécurité</a:t>
            </a:r>
          </a:p>
        </p:txBody>
      </p:sp>
      <p:sp>
        <p:nvSpPr>
          <p:cNvPr id="3" name="Espace réservé du contenu 2"/>
          <p:cNvSpPr>
            <a:spLocks noGrp="1"/>
          </p:cNvSpPr>
          <p:nvPr>
            <p:ph idx="1"/>
          </p:nvPr>
        </p:nvSpPr>
        <p:spPr>
          <a:xfrm>
            <a:off x="328613" y="1352031"/>
            <a:ext cx="11827845" cy="5205932"/>
          </a:xfrm>
        </p:spPr>
        <p:txBody>
          <a:bodyPr>
            <a:noAutofit/>
          </a:bodyPr>
          <a:lstStyle/>
          <a:p>
            <a:pPr algn="just">
              <a:spcBef>
                <a:spcPts val="0"/>
              </a:spcBef>
            </a:pPr>
            <a:r>
              <a:rPr lang="fr-FR" sz="2400" dirty="0"/>
              <a:t>La cybersécurité est la gestion des risques liés à la confidentialité, à l'intégrité ou à la disponibilité des données et des </a:t>
            </a:r>
            <a:r>
              <a:rPr lang="fr-FR" sz="2400" dirty="0" smtClean="0"/>
              <a:t>infrastructure du systèmes</a:t>
            </a:r>
            <a:r>
              <a:rPr lang="fr-FR" sz="2400" dirty="0"/>
              <a:t>. </a:t>
            </a:r>
            <a:r>
              <a:rPr lang="fr-FR" sz="2400" dirty="0">
                <a:solidFill>
                  <a:srgbClr val="FF0000"/>
                </a:solidFill>
              </a:rPr>
              <a:t>Obligation de vigilance. </a:t>
            </a:r>
          </a:p>
          <a:p>
            <a:pPr algn="just">
              <a:spcBef>
                <a:spcPts val="0"/>
              </a:spcBef>
            </a:pPr>
            <a:endParaRPr lang="fr-FR" sz="2400" dirty="0" smtClean="0"/>
          </a:p>
          <a:p>
            <a:pPr algn="just">
              <a:spcBef>
                <a:spcPts val="0"/>
              </a:spcBef>
            </a:pPr>
            <a:r>
              <a:rPr lang="fr-FR" sz="2400" dirty="0" smtClean="0"/>
              <a:t>Les </a:t>
            </a:r>
            <a:r>
              <a:rPr lang="fr-FR" sz="2400" dirty="0"/>
              <a:t>processus algorithmes d’IA traitent intrinsèquement de grands ensembles de données  qui produisent régulièrement des résultats avec des conséquences à la fois virtuelles et tangibles qui sont susceptibles de subir des attaques qui sont sanctionnés pénalement dans le cadre de la lutte contre la cybercriminalité (cybersécurité et cybercriminalité).</a:t>
            </a:r>
          </a:p>
          <a:p>
            <a:pPr algn="just">
              <a:spcBef>
                <a:spcPts val="0"/>
              </a:spcBef>
            </a:pPr>
            <a:endParaRPr lang="fr-FR" sz="2400" dirty="0" smtClean="0"/>
          </a:p>
          <a:p>
            <a:pPr algn="just">
              <a:spcBef>
                <a:spcPts val="0"/>
              </a:spcBef>
            </a:pPr>
            <a:r>
              <a:rPr lang="fr-FR" sz="2400" dirty="0" smtClean="0"/>
              <a:t>Les </a:t>
            </a:r>
            <a:r>
              <a:rPr lang="fr-FR" sz="2400" dirty="0"/>
              <a:t>IA sont un moyen de commission de </a:t>
            </a:r>
            <a:r>
              <a:rPr lang="fr-FR" sz="2400" dirty="0" err="1" smtClean="0"/>
              <a:t>cyberinfractions</a:t>
            </a:r>
            <a:r>
              <a:rPr lang="fr-FR" sz="2400" dirty="0" smtClean="0"/>
              <a:t> </a:t>
            </a:r>
            <a:r>
              <a:rPr lang="fr-FR" sz="2400" dirty="0"/>
              <a:t>notamment à travers </a:t>
            </a:r>
            <a:r>
              <a:rPr lang="fr-FR" sz="2400" dirty="0" smtClean="0"/>
              <a:t>les </a:t>
            </a:r>
            <a:r>
              <a:rPr lang="fr-FR" sz="2400" dirty="0"/>
              <a:t>plateformes digitales, comme les réseaux sociaux</a:t>
            </a:r>
          </a:p>
          <a:p>
            <a:pPr algn="just">
              <a:spcBef>
                <a:spcPts val="0"/>
              </a:spcBef>
            </a:pPr>
            <a:endParaRPr lang="fr-FR" sz="2400" dirty="0" smtClean="0"/>
          </a:p>
          <a:p>
            <a:pPr algn="just">
              <a:spcBef>
                <a:spcPts val="0"/>
              </a:spcBef>
            </a:pPr>
            <a:r>
              <a:rPr lang="fr-FR" sz="2400" dirty="0" smtClean="0"/>
              <a:t>Hausse de 23% des </a:t>
            </a:r>
            <a:r>
              <a:rPr lang="fr-FR" sz="2400" dirty="0"/>
              <a:t>cyberattaques </a:t>
            </a:r>
            <a:r>
              <a:rPr lang="fr-FR" sz="2400" dirty="0" smtClean="0"/>
              <a:t>en Afrique et selon l’ARTP les hackers sont responsables de pertes de 4, 12 milliards en Afrique, soit de 10% de leur PIB.</a:t>
            </a:r>
          </a:p>
          <a:p>
            <a:pPr algn="just">
              <a:spcBef>
                <a:spcPts val="0"/>
              </a:spcBef>
            </a:pPr>
            <a:r>
              <a:rPr lang="fr-FR" sz="2400" dirty="0" smtClean="0"/>
              <a:t>Au Sénégal: Le 26 mai 2023 « </a:t>
            </a:r>
            <a:r>
              <a:rPr lang="fr-FR" sz="2400" dirty="0" err="1" smtClean="0"/>
              <a:t>Mysterious</a:t>
            </a:r>
            <a:r>
              <a:rPr lang="fr-FR" sz="2400" dirty="0" smtClean="0"/>
              <a:t> Team » se réclamant de Anonymous a paralysé le site du gouvernement, du ministère des forces armées, de la santé.</a:t>
            </a:r>
            <a:endParaRPr lang="fr-FR" sz="2400" b="1" dirty="0">
              <a:solidFill>
                <a:srgbClr val="5B9BD5">
                  <a:lumMod val="75000"/>
                </a:srgbClr>
              </a:solidFill>
              <a:latin typeface="Calibri Light" panose="020F0302020204030204"/>
              <a:ea typeface="+mj-ea"/>
              <a:cs typeface="+mj-cs"/>
            </a:endParaRPr>
          </a:p>
          <a:p>
            <a:pPr algn="just"/>
            <a:endParaRPr lang="fr-FR" sz="2400"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24206236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D3DA05-6151-A849-48FD-F678709A1524}"/>
              </a:ext>
            </a:extLst>
          </p:cNvPr>
          <p:cNvSpPr>
            <a:spLocks noGrp="1"/>
          </p:cNvSpPr>
          <p:nvPr>
            <p:ph type="title"/>
          </p:nvPr>
        </p:nvSpPr>
        <p:spPr>
          <a:xfrm>
            <a:off x="911847" y="477815"/>
            <a:ext cx="9607149" cy="746621"/>
          </a:xfrm>
        </p:spPr>
        <p:txBody>
          <a:bodyPr vert="horz" lIns="91440" tIns="45720" rIns="91440" bIns="45720" rtlCol="0" anchor="ctr">
            <a:noAutofit/>
          </a:bodyPr>
          <a:lstStyle/>
          <a:p>
            <a:r>
              <a:rPr lang="fr-FR" sz="3200" b="1" dirty="0">
                <a:solidFill>
                  <a:schemeClr val="accent1">
                    <a:lumMod val="75000"/>
                  </a:schemeClr>
                </a:solidFill>
              </a:rPr>
              <a:t>Exemple de crainte : la fracture numérique</a:t>
            </a:r>
          </a:p>
        </p:txBody>
      </p:sp>
      <p:sp>
        <p:nvSpPr>
          <p:cNvPr id="3" name="Espace réservé du contenu 2">
            <a:extLst>
              <a:ext uri="{FF2B5EF4-FFF2-40B4-BE49-F238E27FC236}">
                <a16:creationId xmlns:a16="http://schemas.microsoft.com/office/drawing/2014/main" id="{E5FCAC5F-4D17-8387-1E8D-501E4F5943DB}"/>
              </a:ext>
            </a:extLst>
          </p:cNvPr>
          <p:cNvSpPr>
            <a:spLocks noGrp="1"/>
          </p:cNvSpPr>
          <p:nvPr>
            <p:ph idx="1"/>
          </p:nvPr>
        </p:nvSpPr>
        <p:spPr>
          <a:xfrm>
            <a:off x="292893" y="1635919"/>
            <a:ext cx="11553087" cy="5011468"/>
          </a:xfrm>
        </p:spPr>
        <p:txBody>
          <a:bodyPr>
            <a:noAutofit/>
          </a:bodyPr>
          <a:lstStyle/>
          <a:p>
            <a:pPr algn="just"/>
            <a:r>
              <a:rPr lang="fr-FR" dirty="0" smtClean="0">
                <a:solidFill>
                  <a:schemeClr val="accent2">
                    <a:lumMod val="75000"/>
                  </a:schemeClr>
                </a:solidFill>
              </a:rPr>
              <a:t>En 2023:  37% des africains avaient accès à internet contre 67% moyenne mondiale. Taux de pénétration d’internet est inférieur à 20%. La couverture 5G n’est que de 6% contre près de 40 % au niveau mondial.</a:t>
            </a:r>
          </a:p>
          <a:p>
            <a:pPr algn="just"/>
            <a:r>
              <a:rPr lang="fr-FR" dirty="0"/>
              <a:t>Les juridictions n’ont pas </a:t>
            </a:r>
            <a:r>
              <a:rPr lang="fr-FR" dirty="0" smtClean="0"/>
              <a:t>accès </a:t>
            </a:r>
            <a:r>
              <a:rPr lang="fr-FR" dirty="0"/>
              <a:t>au </a:t>
            </a:r>
            <a:r>
              <a:rPr lang="fr-FR" dirty="0" smtClean="0"/>
              <a:t>tics. </a:t>
            </a:r>
          </a:p>
          <a:p>
            <a:pPr algn="just"/>
            <a:r>
              <a:rPr lang="fr-FR" dirty="0" smtClean="0"/>
              <a:t>Au </a:t>
            </a:r>
            <a:r>
              <a:rPr lang="fr-FR" dirty="0"/>
              <a:t>nombre des défis que le continent doit impérativement relever avant de penser profiter des opportunités offertes par l’IA, on s’attardera sur la promotion de la connectivité, mais surtout de </a:t>
            </a:r>
            <a:r>
              <a:rPr lang="fr-FR" dirty="0" smtClean="0"/>
              <a:t>l’usage du numérique. </a:t>
            </a:r>
          </a:p>
          <a:p>
            <a:pPr algn="just"/>
            <a:r>
              <a:rPr lang="fr-FR" dirty="0" smtClean="0"/>
              <a:t>Risque de dépendances à l’égard des fournisseurs étrangers. </a:t>
            </a:r>
            <a:endParaRPr lang="fr-FR" dirty="0"/>
          </a:p>
          <a:p>
            <a:pPr marL="0" indent="0" algn="just">
              <a:buNone/>
            </a:pPr>
            <a:endParaRPr lang="fr-FR" dirty="0" smtClean="0"/>
          </a:p>
          <a:p>
            <a:pPr algn="just"/>
            <a:r>
              <a:rPr lang="fr-FR" dirty="0" smtClean="0"/>
              <a:t>Risque </a:t>
            </a:r>
            <a:r>
              <a:rPr lang="fr-FR" dirty="0"/>
              <a:t>d’une nouvelle </a:t>
            </a:r>
            <a:r>
              <a:rPr lang="fr-FR" dirty="0" smtClean="0"/>
              <a:t>colonisation par </a:t>
            </a:r>
            <a:r>
              <a:rPr lang="fr-FR" dirty="0"/>
              <a:t>l’IA. </a:t>
            </a:r>
            <a:endParaRPr lang="fr-FR" dirty="0" smtClean="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19957109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marL="0" indent="0">
              <a:buNone/>
            </a:pPr>
            <a:endParaRPr lang="fr-FR" dirty="0" smtClean="0"/>
          </a:p>
          <a:p>
            <a:pPr marL="0" indent="0">
              <a:buNone/>
            </a:pPr>
            <a:r>
              <a:rPr lang="fr-FR" dirty="0" smtClean="0"/>
              <a:t>Que </a:t>
            </a:r>
            <a:r>
              <a:rPr lang="fr-FR" dirty="0"/>
              <a:t>vous vient à l’esprit lorsque vous entendez IA </a:t>
            </a:r>
            <a:r>
              <a:rPr lang="fr-FR" dirty="0" smtClean="0"/>
              <a:t>et Justice?</a:t>
            </a:r>
            <a:endParaRPr lang="fr-FR" dirty="0"/>
          </a:p>
          <a:p>
            <a:pPr marL="0" indent="0">
              <a:buNone/>
            </a:pPr>
            <a:endParaRPr lang="fr-FR" dirty="0" smtClean="0"/>
          </a:p>
          <a:p>
            <a:pPr marL="0" indent="0">
              <a:buNone/>
            </a:pPr>
            <a:endParaRPr lang="fr-FR" dirty="0"/>
          </a:p>
          <a:p>
            <a:pPr marL="0" indent="0">
              <a:buNone/>
            </a:pPr>
            <a:endParaRPr lang="fr-FR" dirty="0" smtClean="0"/>
          </a:p>
          <a:p>
            <a:r>
              <a:rPr lang="fr-FR" dirty="0" smtClean="0">
                <a:hlinkClick r:id="rId3"/>
              </a:rPr>
              <a:t>https</a:t>
            </a:r>
            <a:r>
              <a:rPr lang="fr-FR" dirty="0">
                <a:hlinkClick r:id="rId3"/>
              </a:rPr>
              <a:t>://</a:t>
            </a:r>
            <a:r>
              <a:rPr lang="fr-FR" dirty="0" smtClean="0">
                <a:hlinkClick r:id="rId3"/>
              </a:rPr>
              <a:t>www.youtube.com/watch?v=A9SpX1ZTTPE</a:t>
            </a:r>
            <a:endParaRPr lang="fr-FR" dirty="0" smtClean="0"/>
          </a:p>
          <a:p>
            <a:endParaRPr lang="fr-FR" dirty="0"/>
          </a:p>
          <a:p>
            <a:endParaRPr lang="fr-FR" dirty="0"/>
          </a:p>
        </p:txBody>
      </p:sp>
    </p:spTree>
    <p:extLst>
      <p:ext uri="{BB962C8B-B14F-4D97-AF65-F5344CB8AC3E}">
        <p14:creationId xmlns:p14="http://schemas.microsoft.com/office/powerpoint/2010/main" val="29042538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7DE3DDC-2B1D-B5CF-FBA0-4AEA8D874CCF}"/>
              </a:ext>
            </a:extLst>
          </p:cNvPr>
          <p:cNvSpPr>
            <a:spLocks noGrp="1"/>
          </p:cNvSpPr>
          <p:nvPr>
            <p:ph type="title"/>
          </p:nvPr>
        </p:nvSpPr>
        <p:spPr>
          <a:xfrm>
            <a:off x="1055550" y="498688"/>
            <a:ext cx="7399090" cy="695560"/>
          </a:xfrm>
        </p:spPr>
        <p:txBody>
          <a:bodyPr vert="horz" lIns="91440" tIns="45720" rIns="91440" bIns="45720" rtlCol="0" anchor="ctr">
            <a:noAutofit/>
          </a:bodyPr>
          <a:lstStyle/>
          <a:p>
            <a:r>
              <a:rPr lang="fr-FR" sz="3200" b="1" dirty="0">
                <a:solidFill>
                  <a:schemeClr val="accent1">
                    <a:lumMod val="75000"/>
                  </a:schemeClr>
                </a:solidFill>
              </a:rPr>
              <a:t>Exemple de crainte: </a:t>
            </a:r>
            <a:r>
              <a:rPr lang="fr-FR" sz="3200" b="1" dirty="0" smtClean="0">
                <a:solidFill>
                  <a:schemeClr val="accent1">
                    <a:lumMod val="75000"/>
                  </a:schemeClr>
                </a:solidFill>
              </a:rPr>
              <a:t>Le manque </a:t>
            </a:r>
            <a:r>
              <a:rPr lang="fr-FR" sz="3200" b="1" dirty="0">
                <a:solidFill>
                  <a:schemeClr val="accent1">
                    <a:lumMod val="75000"/>
                  </a:schemeClr>
                </a:solidFill>
              </a:rPr>
              <a:t>de formation</a:t>
            </a:r>
          </a:p>
        </p:txBody>
      </p:sp>
      <p:sp>
        <p:nvSpPr>
          <p:cNvPr id="3" name="Espace réservé du contenu 2">
            <a:extLst>
              <a:ext uri="{FF2B5EF4-FFF2-40B4-BE49-F238E27FC236}">
                <a16:creationId xmlns:a16="http://schemas.microsoft.com/office/drawing/2014/main" id="{2D1EA4BC-217F-1892-1510-350A030C620E}"/>
              </a:ext>
            </a:extLst>
          </p:cNvPr>
          <p:cNvSpPr>
            <a:spLocks noGrp="1"/>
          </p:cNvSpPr>
          <p:nvPr>
            <p:ph idx="1"/>
          </p:nvPr>
        </p:nvSpPr>
        <p:spPr>
          <a:xfrm>
            <a:off x="0" y="1194248"/>
            <a:ext cx="11913034" cy="5443253"/>
          </a:xfrm>
        </p:spPr>
        <p:txBody>
          <a:bodyPr>
            <a:noAutofit/>
          </a:bodyPr>
          <a:lstStyle/>
          <a:p>
            <a:pPr algn="just">
              <a:spcBef>
                <a:spcPts val="0"/>
              </a:spcBef>
            </a:pPr>
            <a:r>
              <a:rPr lang="fr-FR" sz="2000" dirty="0"/>
              <a:t>Manque important de conseils et de formation sur l’utilisation de l’IA, avec seulement 9 % des opérateurs judiciaires déclarant que leurs organisations ont publié des directives ou </a:t>
            </a:r>
            <a:r>
              <a:rPr lang="fr-FR" sz="2000" dirty="0" smtClean="0"/>
              <a:t>subi </a:t>
            </a:r>
            <a:r>
              <a:rPr lang="fr-FR" sz="2000" dirty="0"/>
              <a:t>une formation liée à l’IA.</a:t>
            </a:r>
          </a:p>
          <a:p>
            <a:pPr algn="just">
              <a:spcBef>
                <a:spcPts val="0"/>
              </a:spcBef>
            </a:pPr>
            <a:endParaRPr lang="fr-FR" sz="2000" dirty="0" smtClean="0"/>
          </a:p>
          <a:p>
            <a:pPr algn="just">
              <a:spcBef>
                <a:spcPts val="0"/>
              </a:spcBef>
            </a:pPr>
            <a:r>
              <a:rPr lang="fr-FR" sz="2000" dirty="0" smtClean="0"/>
              <a:t>Cette </a:t>
            </a:r>
            <a:r>
              <a:rPr lang="fr-FR" sz="2000" dirty="0"/>
              <a:t>lacune empêche l’application responsable et éthique de l’IA dans des contextes juridiques. Certains </a:t>
            </a:r>
            <a:r>
              <a:rPr lang="fr-FR" sz="2000" dirty="0" smtClean="0"/>
              <a:t>pays, </a:t>
            </a:r>
            <a:r>
              <a:rPr lang="fr-FR" sz="2000" dirty="0"/>
              <a:t>ont établi des lignes directrices mettant l’accent sur des concepts tels que la confidentialité, la protection de la vie privée, la sensibilisation aux préjugés, la responsabilité, l’exactitude et la sécurité des données</a:t>
            </a:r>
            <a:r>
              <a:rPr lang="fr-FR" sz="2000" dirty="0" smtClean="0"/>
              <a:t>. Cela n’est pas le cas encore en Afrique.</a:t>
            </a:r>
            <a:endParaRPr lang="fr-FR" sz="2000" dirty="0"/>
          </a:p>
          <a:p>
            <a:pPr algn="just">
              <a:spcBef>
                <a:spcPts val="0"/>
              </a:spcBef>
            </a:pPr>
            <a:endParaRPr lang="fr-FR" sz="2000" dirty="0" smtClean="0"/>
          </a:p>
          <a:p>
            <a:pPr algn="just">
              <a:spcBef>
                <a:spcPts val="0"/>
              </a:spcBef>
            </a:pPr>
            <a:endParaRPr lang="fr-FR" sz="2000" dirty="0" smtClean="0"/>
          </a:p>
          <a:p>
            <a:pPr algn="just">
              <a:spcBef>
                <a:spcPts val="0"/>
              </a:spcBef>
            </a:pPr>
            <a:r>
              <a:rPr lang="fr-FR" sz="2000" dirty="0" smtClean="0"/>
              <a:t>Les </a:t>
            </a:r>
            <a:r>
              <a:rPr lang="fr-FR" sz="2000" dirty="0"/>
              <a:t>personnes interrogées sont fortement favorables à une réglementation et à une formation obligatoires sur l’utilisation de l’IA dans les activités judiciaires, 92 % d’entre elles appelant à de telles mesures.</a:t>
            </a:r>
          </a:p>
          <a:p>
            <a:pPr algn="just">
              <a:spcBef>
                <a:spcPts val="0"/>
              </a:spcBef>
            </a:pPr>
            <a:endParaRPr lang="fr-FR" sz="2000" dirty="0" smtClean="0"/>
          </a:p>
          <a:p>
            <a:pPr algn="just">
              <a:spcBef>
                <a:spcPts val="0"/>
              </a:spcBef>
            </a:pPr>
            <a:r>
              <a:rPr lang="fr-FR" sz="2000" dirty="0" smtClean="0"/>
              <a:t>En </a:t>
            </a:r>
            <a:r>
              <a:rPr lang="fr-FR" sz="2000" dirty="0"/>
              <a:t>réponse, l’UNESCO </a:t>
            </a:r>
            <a:r>
              <a:rPr lang="fr-FR" sz="2000" dirty="0" smtClean="0"/>
              <a:t>a élaboré la boite à outil de formation et </a:t>
            </a:r>
            <a:r>
              <a:rPr lang="fr-FR" sz="2000" dirty="0"/>
              <a:t>actuellement des lignes directrices pour l’utilisation des systèmes d’IA dans les cours et tribunaux, sur la base de la Recommandation de l’UNESCO sur l’éthique de l’IA. Ces lignes directrices fournissent un cadre solide pour garantir que les technologies d’IA sont adoptées dans le respect de la justice, des droits de l’homme et de l’État de droit</a:t>
            </a:r>
            <a:r>
              <a:rPr lang="fr-FR" sz="2000" dirty="0" smtClean="0"/>
              <a:t>.</a:t>
            </a:r>
          </a:p>
          <a:p>
            <a:pPr algn="just">
              <a:spcBef>
                <a:spcPts val="0"/>
              </a:spcBef>
            </a:pPr>
            <a:endParaRPr lang="fr-FR" sz="2400" dirty="0"/>
          </a:p>
        </p:txBody>
      </p:sp>
      <p:pic>
        <p:nvPicPr>
          <p:cNvPr id="5" name="Image 4">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6365426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300029A-0898-F6BD-98B1-C10CA580BCE6}"/>
              </a:ext>
            </a:extLst>
          </p:cNvPr>
          <p:cNvSpPr>
            <a:spLocks noGrp="1"/>
          </p:cNvSpPr>
          <p:nvPr>
            <p:ph type="body" sz="half" idx="2"/>
          </p:nvPr>
        </p:nvSpPr>
        <p:spPr>
          <a:xfrm>
            <a:off x="633700" y="544387"/>
            <a:ext cx="5375782" cy="4956300"/>
          </a:xfrm>
        </p:spPr>
        <p:txBody>
          <a:bodyPr>
            <a:normAutofit fontScale="32500" lnSpcReduction="20000"/>
          </a:bodyPr>
          <a:lstStyle/>
          <a:p>
            <a:endParaRPr lang="fr-FR" sz="3200" b="1" dirty="0" smtClean="0">
              <a:solidFill>
                <a:schemeClr val="accent2">
                  <a:lumMod val="75000"/>
                </a:schemeClr>
              </a:solidFill>
            </a:endParaRPr>
          </a:p>
          <a:p>
            <a:r>
              <a:rPr lang="fr-FR" sz="3200" b="1" dirty="0" smtClean="0">
                <a:solidFill>
                  <a:schemeClr val="accent2">
                    <a:lumMod val="75000"/>
                  </a:schemeClr>
                </a:solidFill>
              </a:rPr>
              <a:t>𝐋𝐄 𝐍𝐄𝐖 𝐃𝐄𝐀𝐋 𝐓𝐄𝐂𝐇𝐍𝐎𝐋𝐎𝐆𝐈𝐐𝐔𝐄 𝐃𝐔 𝐒𝐄𝐍𝐄𝐆𝐀𝐋: 𝐇𝐨𝐫𝐢𝐳𝐨n 𝟐𝟎𝟑𝟒</a:t>
            </a:r>
          </a:p>
          <a:p>
            <a:pPr algn="just">
              <a:lnSpc>
                <a:spcPct val="120000"/>
              </a:lnSpc>
            </a:pPr>
            <a:r>
              <a:rPr lang="fr-FR" sz="4300" dirty="0">
                <a:cs typeface="Arial" panose="020B0604020202020204" pitchFamily="34" charset="0"/>
              </a:rPr>
              <a:t>𝐀𝐱𝐞 𝟏 </a:t>
            </a:r>
            <a:r>
              <a:rPr lang="fr-FR" sz="4300" dirty="0" smtClean="0">
                <a:cs typeface="Arial" panose="020B0604020202020204" pitchFamily="34" charset="0"/>
              </a:rPr>
              <a:t>:</a:t>
            </a:r>
            <a:r>
              <a:rPr lang="fr-FR" sz="4300" b="1" u="sng" dirty="0" smtClean="0">
                <a:solidFill>
                  <a:schemeClr val="accent1"/>
                </a:solidFill>
                <a:cs typeface="Arial" panose="020B0604020202020204" pitchFamily="34" charset="0"/>
              </a:rPr>
              <a:t>Souveraineté</a:t>
            </a:r>
            <a:r>
              <a:rPr lang="fr-FR" sz="4300" b="1" dirty="0">
                <a:solidFill>
                  <a:schemeClr val="tx2"/>
                </a:solidFill>
                <a:cs typeface="Arial" panose="020B0604020202020204" pitchFamily="34" charset="0"/>
              </a:rPr>
              <a:t> </a:t>
            </a:r>
            <a:r>
              <a:rPr lang="fr-FR" sz="4300" dirty="0" smtClean="0">
                <a:cs typeface="Arial" panose="020B0604020202020204" pitchFamily="34" charset="0"/>
              </a:rPr>
              <a:t>n𝐮𝐦𝐞𝐫𝐢𝐪𝐮𝐞 :</a:t>
            </a:r>
            <a:r>
              <a:rPr lang="fr-FR" sz="4300" dirty="0">
                <a:cs typeface="Arial" panose="020B0604020202020204" pitchFamily="34" charset="0"/>
              </a:rPr>
              <a:t/>
            </a:r>
            <a:br>
              <a:rPr lang="fr-FR" sz="4300" dirty="0">
                <a:cs typeface="Arial" panose="020B0604020202020204" pitchFamily="34" charset="0"/>
              </a:rPr>
            </a:br>
            <a:r>
              <a:rPr lang="fr-FR" sz="4300" dirty="0">
                <a:cs typeface="Arial" panose="020B0604020202020204" pitchFamily="34" charset="0"/>
              </a:rPr>
              <a:t>Garantir l'indépendance technologique, la protection des données et la résilience des infrastructures stratégiques</a:t>
            </a:r>
            <a:r>
              <a:rPr lang="fr-FR" sz="4300" dirty="0" smtClean="0">
                <a:cs typeface="Arial" panose="020B0604020202020204" pitchFamily="34" charset="0"/>
              </a:rPr>
              <a:t>.</a:t>
            </a:r>
          </a:p>
          <a:p>
            <a:pPr algn="just">
              <a:lnSpc>
                <a:spcPct val="120000"/>
              </a:lnSpc>
            </a:pPr>
            <a:r>
              <a:rPr lang="fr-FR" sz="4300" dirty="0">
                <a:cs typeface="Arial" panose="020B0604020202020204" pitchFamily="34" charset="0"/>
              </a:rPr>
              <a:t/>
            </a:r>
            <a:br>
              <a:rPr lang="fr-FR" sz="4300" dirty="0">
                <a:cs typeface="Arial" panose="020B0604020202020204" pitchFamily="34" charset="0"/>
              </a:rPr>
            </a:br>
            <a:r>
              <a:rPr lang="fr-FR" sz="4300" dirty="0">
                <a:cs typeface="Arial" panose="020B0604020202020204" pitchFamily="34" charset="0"/>
              </a:rPr>
              <a:t>𝐀𝐱𝐞 𝟐 </a:t>
            </a:r>
            <a:r>
              <a:rPr lang="fr-FR" sz="4300" dirty="0" smtClean="0">
                <a:cs typeface="Arial" panose="020B0604020202020204" pitchFamily="34" charset="0"/>
              </a:rPr>
              <a:t>: </a:t>
            </a:r>
            <a:r>
              <a:rPr lang="fr-FR" sz="4300" dirty="0" smtClean="0">
                <a:cs typeface="Arial" panose="020B0604020202020204" pitchFamily="34" charset="0"/>
                <a:hlinkClick r:id="rId2"/>
              </a:rPr>
              <a:t>𝐃𝐢𝐠𝐢𝐭𝐚𝐥𝐢𝐬𝐚𝐭𝐢𝐨𝐧</a:t>
            </a:r>
            <a:r>
              <a:rPr lang="fr-FR" sz="4300" dirty="0" smtClean="0">
                <a:cs typeface="Arial" panose="020B0604020202020204" pitchFamily="34" charset="0"/>
              </a:rPr>
              <a:t> </a:t>
            </a:r>
            <a:r>
              <a:rPr lang="fr-FR" sz="4300" dirty="0">
                <a:cs typeface="Arial" panose="020B0604020202020204" pitchFamily="34" charset="0"/>
              </a:rPr>
              <a:t>𝐝𝐞𝐬 𝐬𝐞𝐫𝐯𝐢𝐜𝐞𝐬 𝐩𝐮𝐛𝐥𝐢𝐜𝐬 : Moderniser l'administration en dématérialisant les services, en simplifiant les démarches et en améliorant l'expérience </a:t>
            </a:r>
            <a:r>
              <a:rPr lang="fr-FR" sz="4300" dirty="0" smtClean="0">
                <a:cs typeface="Arial" panose="020B0604020202020204" pitchFamily="34" charset="0"/>
              </a:rPr>
              <a:t>usager.</a:t>
            </a:r>
          </a:p>
          <a:p>
            <a:pPr algn="just">
              <a:lnSpc>
                <a:spcPct val="120000"/>
              </a:lnSpc>
            </a:pPr>
            <a:r>
              <a:rPr lang="fr-FR" sz="4300" dirty="0">
                <a:cs typeface="Arial" panose="020B0604020202020204" pitchFamily="34" charset="0"/>
              </a:rPr>
              <a:t/>
            </a:r>
            <a:br>
              <a:rPr lang="fr-FR" sz="4300" dirty="0">
                <a:cs typeface="Arial" panose="020B0604020202020204" pitchFamily="34" charset="0"/>
              </a:rPr>
            </a:br>
            <a:r>
              <a:rPr lang="fr-FR" sz="4300" dirty="0">
                <a:cs typeface="Arial" panose="020B0604020202020204" pitchFamily="34" charset="0"/>
              </a:rPr>
              <a:t>𝐀𝐱𝐞 𝟑 </a:t>
            </a:r>
            <a:r>
              <a:rPr lang="fr-FR" sz="4300" dirty="0" smtClean="0">
                <a:cs typeface="Arial" panose="020B0604020202020204" pitchFamily="34" charset="0"/>
              </a:rPr>
              <a:t>:  </a:t>
            </a:r>
            <a:r>
              <a:rPr lang="fr-FR" sz="4300" dirty="0" smtClean="0">
                <a:cs typeface="Arial" panose="020B0604020202020204" pitchFamily="34" charset="0"/>
                <a:hlinkClick r:id="rId3"/>
              </a:rPr>
              <a:t>𝐃𝐞𝐯𝐞𝐥𝐨𝐩𝐩𝐞𝐦𝐞𝐧𝐭</a:t>
            </a:r>
            <a:r>
              <a:rPr lang="fr-FR" sz="4300" dirty="0" smtClean="0">
                <a:cs typeface="Arial" panose="020B0604020202020204" pitchFamily="34" charset="0"/>
              </a:rPr>
              <a:t> </a:t>
            </a:r>
            <a:r>
              <a:rPr lang="fr-FR" sz="4300" dirty="0">
                <a:cs typeface="Arial" panose="020B0604020202020204" pitchFamily="34" charset="0"/>
              </a:rPr>
              <a:t>𝐝𝐞 𝐥'𝐞́𝐜𝐨𝐧𝐨𝐦𝐢𝐞 𝐧𝐮𝐦𝐞́𝐫𝐢𝐪𝐮𝐞 : Accélérer la transformation économique en favorisant l'innovation, l'entrepreneuriat technologique et l'investissement dans les secteurs stratégiques du </a:t>
            </a:r>
            <a:r>
              <a:rPr lang="fr-FR" sz="4300" dirty="0" smtClean="0">
                <a:cs typeface="Arial" panose="020B0604020202020204" pitchFamily="34" charset="0"/>
              </a:rPr>
              <a:t>numérique</a:t>
            </a:r>
          </a:p>
          <a:p>
            <a:pPr algn="just">
              <a:lnSpc>
                <a:spcPct val="120000"/>
              </a:lnSpc>
            </a:pPr>
            <a:r>
              <a:rPr lang="fr-FR" sz="4300" dirty="0">
                <a:cs typeface="Arial" panose="020B0604020202020204" pitchFamily="34" charset="0"/>
              </a:rPr>
              <a:t/>
            </a:r>
            <a:br>
              <a:rPr lang="fr-FR" sz="4300" dirty="0">
                <a:cs typeface="Arial" panose="020B0604020202020204" pitchFamily="34" charset="0"/>
              </a:rPr>
            </a:br>
            <a:r>
              <a:rPr lang="fr-FR" sz="4300" dirty="0">
                <a:cs typeface="Arial" panose="020B0604020202020204" pitchFamily="34" charset="0"/>
              </a:rPr>
              <a:t>𝐀𝐱𝐞 𝟒 : </a:t>
            </a:r>
            <a:r>
              <a:rPr lang="fr-FR" sz="4300" dirty="0" smtClean="0">
                <a:cs typeface="Arial" panose="020B0604020202020204" pitchFamily="34" charset="0"/>
                <a:hlinkClick r:id="rId4"/>
              </a:rPr>
              <a:t>𝐒𝐞𝐧𝐞𝐠𝐚𝐥</a:t>
            </a:r>
            <a:r>
              <a:rPr lang="fr-FR" sz="4300" dirty="0">
                <a:cs typeface="Arial" panose="020B0604020202020204" pitchFamily="34" charset="0"/>
              </a:rPr>
              <a:t>, 𝐋𝐞𝐚𝐝𝐞𝐫𝐬𝐡𝐢𝐩 𝐚𝐟𝐫𝐢𝐜𝐚𝐢𝐧 𝐝𝐚𝐧𝐬 𝐥𝐞 𝐧𝐮𝐦𝐞́𝐫𝐢𝐪𝐮𝐞 : Positionner le Sénégal comme une référence continentale, un hub technologique, pilier de l’intégration numérique africaine.</a:t>
            </a:r>
            <a:endParaRPr lang="fr-FR" sz="4300" b="1" dirty="0">
              <a:solidFill>
                <a:schemeClr val="accent2">
                  <a:lumMod val="75000"/>
                </a:schemeClr>
              </a:solidFill>
              <a:cs typeface="Arial" panose="020B0604020202020204" pitchFamily="34" charset="0"/>
            </a:endParaRPr>
          </a:p>
        </p:txBody>
      </p:sp>
      <p:pic>
        <p:nvPicPr>
          <p:cNvPr id="7" name="Image 6">
            <a:extLst>
              <a:ext uri="{FF2B5EF4-FFF2-40B4-BE49-F238E27FC236}">
                <a16:creationId xmlns:a16="http://schemas.microsoft.com/office/drawing/2014/main" id="{47FD650C-75E9-0C6C-2F6A-2C501A51B323}"/>
              </a:ext>
            </a:extLst>
          </p:cNvPr>
          <p:cNvPicPr>
            <a:picLocks noChangeAspect="1"/>
          </p:cNvPicPr>
          <p:nvPr/>
        </p:nvPicPr>
        <p:blipFill>
          <a:blip r:embed="rId5"/>
          <a:stretch>
            <a:fillRect/>
          </a:stretch>
        </p:blipFill>
        <p:spPr>
          <a:xfrm>
            <a:off x="67733" y="98375"/>
            <a:ext cx="1219404" cy="263181"/>
          </a:xfrm>
          <a:prstGeom prst="rect">
            <a:avLst/>
          </a:prstGeom>
        </p:spPr>
      </p:pic>
      <p:sp>
        <p:nvSpPr>
          <p:cNvPr id="2" name="Espace réservé du contenu 1"/>
          <p:cNvSpPr>
            <a:spLocks noGrp="1"/>
          </p:cNvSpPr>
          <p:nvPr>
            <p:ph idx="1"/>
          </p:nvPr>
        </p:nvSpPr>
        <p:spPr>
          <a:xfrm>
            <a:off x="6009482" y="880269"/>
            <a:ext cx="6172200" cy="4873625"/>
          </a:xfrm>
        </p:spPr>
        <p:txBody>
          <a:bodyPr/>
          <a:lstStyle/>
          <a:p>
            <a:endParaRPr lang="fr-FR" dirty="0" smtClean="0"/>
          </a:p>
          <a:p>
            <a:endParaRPr lang="fr-FR" dirty="0"/>
          </a:p>
          <a:p>
            <a:endParaRPr lang="fr-FR" dirty="0" smtClean="0"/>
          </a:p>
          <a:p>
            <a:r>
              <a:rPr lang="fr-FR" b="1" dirty="0" smtClean="0">
                <a:solidFill>
                  <a:srgbClr val="FF0000"/>
                </a:solidFill>
              </a:rPr>
              <a:t>Quelle doit être la place de la justice dans cette nouvelle transition numérique?</a:t>
            </a:r>
            <a:endParaRPr lang="fr-FR" b="1" dirty="0">
              <a:solidFill>
                <a:srgbClr val="FF0000"/>
              </a:solidFill>
            </a:endParaRPr>
          </a:p>
        </p:txBody>
      </p:sp>
    </p:spTree>
    <p:extLst>
      <p:ext uri="{BB962C8B-B14F-4D97-AF65-F5344CB8AC3E}">
        <p14:creationId xmlns:p14="http://schemas.microsoft.com/office/powerpoint/2010/main" val="22175319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essage pour aider les orpheli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56" y="0"/>
            <a:ext cx="12515849" cy="7066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463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500" tmFilter="0, 0; .2, .5; .8, .5; 1, 0"/>
                                        <p:tgtEl>
                                          <p:spTgt spid="1026"/>
                                        </p:tgtEl>
                                      </p:cBhvr>
                                    </p:animEffect>
                                    <p:animScale>
                                      <p:cBhvr>
                                        <p:cTn id="16" dur="250" autoRev="1" fill="hold"/>
                                        <p:tgtEl>
                                          <p:spTgt spid="10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1113767" y="929496"/>
            <a:ext cx="10324859" cy="5807734"/>
          </a:xfrm>
          <a:prstGeom prst="rect">
            <a:avLst/>
          </a:prstGeom>
        </p:spPr>
      </p:pic>
    </p:spTree>
    <p:extLst>
      <p:ext uri="{BB962C8B-B14F-4D97-AF65-F5344CB8AC3E}">
        <p14:creationId xmlns:p14="http://schemas.microsoft.com/office/powerpoint/2010/main" val="13663015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73811" y="1"/>
            <a:ext cx="11595502" cy="868392"/>
          </a:xfrm>
        </p:spPr>
        <p:txBody>
          <a:bodyPr>
            <a:noAutofit/>
          </a:bodyPr>
          <a:lstStyle/>
          <a:p>
            <a:pPr>
              <a:lnSpc>
                <a:spcPct val="150000"/>
              </a:lnSpc>
              <a:spcAft>
                <a:spcPts val="800"/>
              </a:spcAft>
            </a:pPr>
            <a:r>
              <a:rPr lang="fr-FR" sz="1800" kern="100" dirty="0">
                <a:latin typeface="+mn-lt"/>
                <a:ea typeface="Calibri" panose="020F0502020204030204" pitchFamily="34" charset="0"/>
                <a:cs typeface="Times New Roman" panose="02020603050405020304" pitchFamily="18" charset="0"/>
              </a:rPr>
              <a:t/>
            </a:r>
            <a:br>
              <a:rPr lang="fr-FR" sz="1800" kern="100" dirty="0">
                <a:latin typeface="+mn-lt"/>
                <a:ea typeface="Calibri" panose="020F0502020204030204" pitchFamily="34" charset="0"/>
                <a:cs typeface="Times New Roman" panose="02020603050405020304" pitchFamily="18" charset="0"/>
              </a:rPr>
            </a:br>
            <a:r>
              <a:rPr lang="fr-FR" sz="1800" kern="100" dirty="0">
                <a:latin typeface="+mn-lt"/>
                <a:ea typeface="Calibri" panose="020F0502020204030204" pitchFamily="34" charset="0"/>
                <a:cs typeface="Times New Roman" panose="02020603050405020304" pitchFamily="18" charset="0"/>
              </a:rPr>
              <a:t/>
            </a:r>
            <a:br>
              <a:rPr lang="fr-FR" sz="1800" kern="100" dirty="0">
                <a:latin typeface="+mn-lt"/>
                <a:ea typeface="Calibri" panose="020F0502020204030204" pitchFamily="34" charset="0"/>
                <a:cs typeface="Times New Roman" panose="02020603050405020304" pitchFamily="18" charset="0"/>
              </a:rPr>
            </a:br>
            <a:r>
              <a:rPr lang="fr-FR" sz="1800" kern="100" dirty="0">
                <a:latin typeface="+mn-lt"/>
                <a:ea typeface="Calibri" panose="020F0502020204030204" pitchFamily="34" charset="0"/>
                <a:cs typeface="Times New Roman" panose="02020603050405020304" pitchFamily="18" charset="0"/>
              </a:rPr>
              <a:t/>
            </a:r>
            <a:br>
              <a:rPr lang="fr-FR" sz="1800" kern="100" dirty="0">
                <a:latin typeface="+mn-lt"/>
                <a:ea typeface="Calibri" panose="020F0502020204030204" pitchFamily="34" charset="0"/>
                <a:cs typeface="Times New Roman" panose="02020603050405020304" pitchFamily="18" charset="0"/>
              </a:rPr>
            </a:br>
            <a:r>
              <a:rPr lang="fr-FR" sz="1800" kern="100" dirty="0">
                <a:latin typeface="+mn-lt"/>
                <a:ea typeface="Calibri" panose="020F0502020204030204" pitchFamily="34" charset="0"/>
                <a:cs typeface="Times New Roman" panose="02020603050405020304" pitchFamily="18" charset="0"/>
              </a:rPr>
              <a:t/>
            </a:r>
            <a:br>
              <a:rPr lang="fr-FR" sz="1800" kern="100" dirty="0">
                <a:latin typeface="+mn-lt"/>
                <a:ea typeface="Calibri" panose="020F0502020204030204" pitchFamily="34" charset="0"/>
                <a:cs typeface="Times New Roman" panose="02020603050405020304" pitchFamily="18" charset="0"/>
              </a:rPr>
            </a:br>
            <a:r>
              <a:rPr lang="fr-FR" sz="2000" b="1" kern="100" dirty="0">
                <a:solidFill>
                  <a:srgbClr val="C00000"/>
                </a:solidFill>
                <a:latin typeface="+mn-lt"/>
                <a:ea typeface="Calibri" panose="020F0502020204030204" pitchFamily="34" charset="0"/>
                <a:cs typeface="Times New Roman" panose="02020603050405020304" pitchFamily="18" charset="0"/>
              </a:rPr>
              <a:t>Utilisation des systèmes d'IA par les acteurs  judiciaires : enquête de </a:t>
            </a:r>
            <a:r>
              <a:rPr lang="fr-FR" sz="2000" b="1" kern="100" dirty="0" smtClean="0">
                <a:solidFill>
                  <a:srgbClr val="C00000"/>
                </a:solidFill>
                <a:latin typeface="+mn-lt"/>
                <a:ea typeface="Calibri" panose="020F0502020204030204" pitchFamily="34" charset="0"/>
                <a:cs typeface="Times New Roman" panose="02020603050405020304" pitchFamily="18" charset="0"/>
              </a:rPr>
              <a:t>l’UNESCO  (100 pays et 563  réponses)</a:t>
            </a:r>
            <a:r>
              <a:rPr lang="fr-FR" sz="1800" b="1" kern="100" dirty="0" smtClean="0">
                <a:solidFill>
                  <a:srgbClr val="C00000"/>
                </a:solidFill>
                <a:latin typeface="+mn-lt"/>
                <a:ea typeface="Calibri" panose="020F0502020204030204" pitchFamily="34" charset="0"/>
                <a:cs typeface="Times New Roman" panose="02020603050405020304" pitchFamily="18" charset="0"/>
              </a:rPr>
              <a:t/>
            </a:r>
            <a:br>
              <a:rPr lang="fr-FR" sz="1800" b="1" kern="100" dirty="0" smtClean="0">
                <a:solidFill>
                  <a:srgbClr val="C00000"/>
                </a:solidFill>
                <a:latin typeface="+mn-lt"/>
                <a:ea typeface="Calibri" panose="020F0502020204030204" pitchFamily="34" charset="0"/>
                <a:cs typeface="Times New Roman" panose="02020603050405020304" pitchFamily="18" charset="0"/>
              </a:rPr>
            </a:br>
            <a:r>
              <a:rPr lang="fr-FR" sz="2800" kern="100" dirty="0">
                <a:latin typeface="+mn-lt"/>
                <a:ea typeface="Calibri" panose="020F0502020204030204" pitchFamily="34" charset="0"/>
                <a:cs typeface="Times New Roman" panose="02020603050405020304" pitchFamily="18" charset="0"/>
              </a:rPr>
              <a:t/>
            </a:r>
            <a:br>
              <a:rPr lang="fr-FR" sz="2800" kern="100" dirty="0">
                <a:latin typeface="+mn-lt"/>
                <a:ea typeface="Calibri" panose="020F0502020204030204" pitchFamily="34" charset="0"/>
                <a:cs typeface="Times New Roman" panose="02020603050405020304" pitchFamily="18" charset="0"/>
              </a:rPr>
            </a:br>
            <a:endParaRPr lang="fr-FR" sz="2800" dirty="0">
              <a:latin typeface="+mn-lt"/>
            </a:endParaRPr>
          </a:p>
        </p:txBody>
      </p:sp>
      <p:sp>
        <p:nvSpPr>
          <p:cNvPr id="3" name="Rectangle 2"/>
          <p:cNvSpPr/>
          <p:nvPr/>
        </p:nvSpPr>
        <p:spPr>
          <a:xfrm>
            <a:off x="281796" y="971910"/>
            <a:ext cx="11608767" cy="6278642"/>
          </a:xfrm>
          <a:prstGeom prst="rect">
            <a:avLst/>
          </a:prstGeom>
        </p:spPr>
        <p:txBody>
          <a:bodyPr wrap="square">
            <a:spAutoFit/>
          </a:bodyPr>
          <a:lstStyle/>
          <a:p>
            <a:pPr marL="285750" indent="-285750" algn="just">
              <a:buFont typeface="Arial" panose="020B0604020202020204" pitchFamily="34" charset="0"/>
              <a:buChar char="•"/>
            </a:pPr>
            <a:r>
              <a:rPr lang="fr-FR" dirty="0"/>
              <a:t>En 2022, l'UNESCO a lancé deux évaluations des </a:t>
            </a:r>
            <a:r>
              <a:rPr lang="fr-FR" dirty="0" smtClean="0"/>
              <a:t>besoins. D'abord</a:t>
            </a:r>
            <a:r>
              <a:rPr lang="fr-FR" dirty="0"/>
              <a:t>, dans le cadre de l'enquête de l'UNESCO </a:t>
            </a:r>
            <a:r>
              <a:rPr lang="fr-FR" dirty="0" smtClean="0"/>
              <a:t>sur l'évaluation </a:t>
            </a:r>
            <a:r>
              <a:rPr lang="fr-FR" dirty="0"/>
              <a:t>des besoins en matière d'intelligence </a:t>
            </a:r>
            <a:r>
              <a:rPr lang="fr-FR" dirty="0" smtClean="0"/>
              <a:t>artificielle en </a:t>
            </a:r>
            <a:r>
              <a:rPr lang="fr-FR" dirty="0"/>
              <a:t>Afrique, 90 % des 32 pays interrogés ont demandé </a:t>
            </a:r>
            <a:r>
              <a:rPr lang="fr-FR" dirty="0" smtClean="0"/>
              <a:t>un soutien </a:t>
            </a:r>
            <a:r>
              <a:rPr lang="fr-FR" dirty="0"/>
              <a:t>au renforcement des capacités du pouvoir </a:t>
            </a:r>
            <a:r>
              <a:rPr lang="fr-FR" dirty="0" smtClean="0"/>
              <a:t>judiciaire en </a:t>
            </a:r>
            <a:r>
              <a:rPr lang="fr-FR" dirty="0"/>
              <a:t>matière d'IA. Dans le même temps, une deuxième </a:t>
            </a:r>
            <a:r>
              <a:rPr lang="fr-FR" dirty="0" smtClean="0"/>
              <a:t>enquête mondiale </a:t>
            </a:r>
            <a:r>
              <a:rPr lang="fr-FR" dirty="0"/>
              <a:t>sur les acteurs judiciaires dans 100 pays a </a:t>
            </a:r>
            <a:r>
              <a:rPr lang="fr-FR" dirty="0" smtClean="0"/>
              <a:t>mis en </a:t>
            </a:r>
            <a:r>
              <a:rPr lang="fr-FR" dirty="0"/>
              <a:t>avant la nécessité de mieux comprendre l'utilisation </a:t>
            </a:r>
            <a:r>
              <a:rPr lang="fr-FR" dirty="0" smtClean="0"/>
              <a:t>de l'IA </a:t>
            </a:r>
            <a:r>
              <a:rPr lang="fr-FR" dirty="0"/>
              <a:t>dans l'administration de la justice et ses </a:t>
            </a:r>
            <a:r>
              <a:rPr lang="fr-FR" dirty="0" smtClean="0"/>
              <a:t>implications juridiques </a:t>
            </a:r>
            <a:r>
              <a:rPr lang="fr-FR" dirty="0"/>
              <a:t>plus larges sur les sociétés</a:t>
            </a:r>
            <a:r>
              <a:rPr lang="fr-FR" dirty="0" smtClean="0"/>
              <a:t>.</a:t>
            </a:r>
            <a:endParaRPr lang="fr-FR" dirty="0"/>
          </a:p>
          <a:p>
            <a:pPr algn="just"/>
            <a:endParaRPr lang="fr-FR" dirty="0"/>
          </a:p>
          <a:p>
            <a:pPr marL="285750" indent="-285750" algn="just">
              <a:buFont typeface="Arial" panose="020B0604020202020204" pitchFamily="34" charset="0"/>
              <a:buChar char="•"/>
            </a:pPr>
            <a:r>
              <a:rPr lang="fr-FR" dirty="0" smtClean="0"/>
              <a:t>93</a:t>
            </a:r>
            <a:r>
              <a:rPr lang="fr-FR" dirty="0"/>
              <a:t>% </a:t>
            </a:r>
            <a:r>
              <a:rPr lang="fr-FR" dirty="0" smtClean="0"/>
              <a:t>des </a:t>
            </a:r>
            <a:r>
              <a:rPr lang="fr-FR" dirty="0"/>
              <a:t>acteurs </a:t>
            </a:r>
            <a:r>
              <a:rPr lang="fr-FR" dirty="0" smtClean="0"/>
              <a:t>ayant </a:t>
            </a:r>
            <a:r>
              <a:rPr lang="fr-FR" dirty="0"/>
              <a:t>répondu à l’enquête ont déclaré qu’ils connaissaient les IA et leur  </a:t>
            </a:r>
            <a:r>
              <a:rPr lang="fr-FR" dirty="0" smtClean="0"/>
              <a:t>fonctionnement.</a:t>
            </a:r>
          </a:p>
          <a:p>
            <a:pPr marL="285750" indent="-285750" algn="just">
              <a:buFont typeface="Arial" panose="020B0604020202020204" pitchFamily="34" charset="0"/>
              <a:buChar char="•"/>
            </a:pPr>
            <a:r>
              <a:rPr lang="fr-FR" dirty="0" smtClean="0"/>
              <a:t>31 </a:t>
            </a:r>
            <a:r>
              <a:rPr lang="fr-FR" dirty="0"/>
              <a:t>% se considèrent comme des experts ou très familiers avec le </a:t>
            </a:r>
            <a:r>
              <a:rPr lang="fr-FR" dirty="0" smtClean="0"/>
              <a:t>sujet</a:t>
            </a:r>
            <a:r>
              <a:rPr lang="fr-FR" dirty="0"/>
              <a:t>.</a:t>
            </a:r>
            <a:endParaRPr lang="fr-FR" dirty="0" smtClean="0"/>
          </a:p>
          <a:p>
            <a:pPr marL="285750" indent="-285750" algn="just">
              <a:buFont typeface="Arial" panose="020B0604020202020204" pitchFamily="34" charset="0"/>
              <a:buChar char="•"/>
            </a:pPr>
            <a:r>
              <a:rPr lang="fr-FR" dirty="0" smtClean="0"/>
              <a:t>41 </a:t>
            </a:r>
            <a:r>
              <a:rPr lang="fr-FR" dirty="0"/>
              <a:t>% déclarent avoir une connaissance moyenne, 20 % estiment en savoir peu et 7 % reconnaissent ne sachant rien du sujet </a:t>
            </a:r>
            <a:r>
              <a:rPr lang="fr-FR" dirty="0" smtClean="0"/>
              <a:t>.</a:t>
            </a:r>
            <a:endParaRPr lang="fr-FR" dirty="0"/>
          </a:p>
          <a:p>
            <a:pPr marL="285750" indent="-285750" algn="just">
              <a:buFont typeface="Arial" panose="020B0604020202020204" pitchFamily="34" charset="0"/>
              <a:buChar char="•"/>
            </a:pPr>
            <a:r>
              <a:rPr lang="fr-FR" dirty="0"/>
              <a:t>40% </a:t>
            </a:r>
            <a:r>
              <a:rPr lang="fr-FR" dirty="0" smtClean="0"/>
              <a:t>ont </a:t>
            </a:r>
            <a:r>
              <a:rPr lang="fr-FR" dirty="0"/>
              <a:t>déclaré avoir utilisé des outils d’IA pour des activités liées au travail, et 41 % ont déclaré avoir utilisé ChatGPT ou d’autres chatbots d’IA</a:t>
            </a:r>
            <a:r>
              <a:rPr lang="fr-FR" dirty="0" smtClean="0"/>
              <a:t>.</a:t>
            </a:r>
            <a:endParaRPr lang="fr-FR" dirty="0"/>
          </a:p>
          <a:p>
            <a:pPr marL="285750" indent="-285750" algn="just">
              <a:buFont typeface="Arial" panose="020B0604020202020204" pitchFamily="34" charset="0"/>
              <a:buChar char="•"/>
            </a:pPr>
            <a:r>
              <a:rPr lang="fr-FR" dirty="0"/>
              <a:t>Les acteurs ont déclaré utiliser des chatbots IA tels que ChatGPT pour effectuer trois grandes tâches : recherche (43 %), rédaction de documents (28 %) et brainstorming (14 %) </a:t>
            </a:r>
          </a:p>
          <a:p>
            <a:pPr marL="285750" indent="-285750" algn="just">
              <a:buFont typeface="Arial" panose="020B0604020202020204" pitchFamily="34" charset="0"/>
              <a:buChar char="•"/>
            </a:pPr>
            <a:endParaRPr lang="fr-FR" dirty="0"/>
          </a:p>
          <a:p>
            <a:pPr marL="285750" indent="-285750" algn="just">
              <a:buFont typeface="Arial" panose="020B0604020202020204" pitchFamily="34" charset="0"/>
              <a:buChar char="•"/>
            </a:pPr>
            <a:r>
              <a:rPr lang="fr-FR" dirty="0"/>
              <a:t>En ce qui concerne la manière dont ils utilisent les informations produites par les chatbots IA, 55 % des personnes interrogées ont déclaré qu'elles prenaient en compte le résultat du système pour rédiger leurs textes, 39 % qu'elles utilisaient le résultat du chatbot mais seulement après avoir effectué un processus de révision et d'édition, et seulement 6 % ont déclaré avoir utilisé directement le résultat du chatbot tel quel, sans aucun examen ni vérification</a:t>
            </a:r>
            <a:r>
              <a:rPr lang="fr-FR" dirty="0" smtClean="0"/>
              <a:t>.</a:t>
            </a:r>
            <a:endParaRPr lang="fr-FR" sz="2000" dirty="0"/>
          </a:p>
          <a:p>
            <a:pPr algn="just"/>
            <a:r>
              <a:rPr lang="fr-FR" sz="2000" b="1" kern="100" dirty="0">
                <a:solidFill>
                  <a:srgbClr val="C00000"/>
                </a:solidFill>
                <a:cs typeface="Times New Roman" panose="02020603050405020304" pitchFamily="18" charset="0"/>
              </a:rPr>
              <a:t>Ces résultats sont particulièrement intéressants étant donné que 69 % des acteurs judiciaires reconnaissent que l'utilisation de chatbots IA pour le travail </a:t>
            </a:r>
            <a:r>
              <a:rPr lang="fr-FR" sz="2000" b="1" kern="100" dirty="0" smtClean="0">
                <a:solidFill>
                  <a:srgbClr val="C00000"/>
                </a:solidFill>
                <a:cs typeface="Times New Roman" panose="02020603050405020304" pitchFamily="18" charset="0"/>
              </a:rPr>
              <a:t>judiciaire peut </a:t>
            </a:r>
            <a:r>
              <a:rPr lang="fr-FR" sz="2000" b="1" kern="100" dirty="0">
                <a:solidFill>
                  <a:srgbClr val="C00000"/>
                </a:solidFill>
                <a:cs typeface="Times New Roman" panose="02020603050405020304" pitchFamily="18" charset="0"/>
              </a:rPr>
              <a:t>comporter certains risques.</a:t>
            </a:r>
          </a:p>
          <a:p>
            <a:endParaRPr lang="fr-FR" sz="2000" dirty="0"/>
          </a:p>
        </p:txBody>
      </p:sp>
    </p:spTree>
    <p:extLst>
      <p:ext uri="{BB962C8B-B14F-4D97-AF65-F5344CB8AC3E}">
        <p14:creationId xmlns:p14="http://schemas.microsoft.com/office/powerpoint/2010/main" val="29980030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607219"/>
            <a:ext cx="10515600" cy="1083469"/>
          </a:xfrm>
        </p:spPr>
        <p:txBody>
          <a:bodyPr>
            <a:normAutofit fontScale="90000"/>
          </a:bodyPr>
          <a:lstStyle/>
          <a:p>
            <a:r>
              <a:rPr lang="fr-FR" sz="3600" b="1" dirty="0">
                <a:solidFill>
                  <a:srgbClr val="FF0000"/>
                </a:solidFill>
              </a:rPr>
              <a:t>L’enquête de l’UNESCO a révélé une tendance inquiétante : </a:t>
            </a:r>
            <a:r>
              <a:rPr lang="fr-FR" dirty="0"/>
              <a:t/>
            </a:r>
            <a:br>
              <a:rPr lang="fr-FR" dirty="0"/>
            </a:br>
            <a:endParaRPr lang="fr-FR" dirty="0"/>
          </a:p>
        </p:txBody>
      </p:sp>
      <p:sp>
        <p:nvSpPr>
          <p:cNvPr id="3" name="Espace réservé du contenu 2"/>
          <p:cNvSpPr>
            <a:spLocks noGrp="1"/>
          </p:cNvSpPr>
          <p:nvPr>
            <p:ph idx="1"/>
          </p:nvPr>
        </p:nvSpPr>
        <p:spPr/>
        <p:txBody>
          <a:bodyPr/>
          <a:lstStyle/>
          <a:p>
            <a:pPr algn="just"/>
            <a:r>
              <a:rPr lang="fr-FR" dirty="0"/>
              <a:t>44 % des acteurs judiciaires, utilisent des outils d’IA tels que </a:t>
            </a:r>
            <a:r>
              <a:rPr lang="fr-FR" dirty="0" err="1"/>
              <a:t>ChatGPT</a:t>
            </a:r>
            <a:r>
              <a:rPr lang="fr-FR" dirty="0"/>
              <a:t> dans leur travail, mais seulement;</a:t>
            </a:r>
          </a:p>
          <a:p>
            <a:pPr algn="just"/>
            <a:r>
              <a:rPr lang="fr-FR" dirty="0"/>
              <a:t> 9 % ont reçu une formation ou des directives institutionnelles appropriées. </a:t>
            </a:r>
          </a:p>
          <a:p>
            <a:pPr algn="just"/>
            <a:endParaRPr lang="fr-FR" dirty="0"/>
          </a:p>
          <a:p>
            <a:pPr algn="just"/>
            <a:r>
              <a:rPr lang="fr-FR" dirty="0"/>
              <a:t>Ce constat, issu d’une enquête menée auprès d’acteurs judiciaires de 96 pays, met en évidence une lacune importante, soulevant de graves préoccupations éthiques et juridiques.</a:t>
            </a:r>
          </a:p>
        </p:txBody>
      </p:sp>
      <p:pic>
        <p:nvPicPr>
          <p:cNvPr id="4" name="Image 3">
            <a:extLst>
              <a:ext uri="{FF2B5EF4-FFF2-40B4-BE49-F238E27FC236}">
                <a16:creationId xmlns:a16="http://schemas.microsoft.com/office/drawing/2014/main" id="{2D0FAA1E-EDCF-3EB6-37E2-CA94E9AE540F}"/>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31272207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re 1"/>
          <p:cNvSpPr>
            <a:spLocks noGrp="1"/>
          </p:cNvSpPr>
          <p:nvPr>
            <p:ph type="title"/>
          </p:nvPr>
        </p:nvSpPr>
        <p:spPr>
          <a:xfrm>
            <a:off x="225083" y="365126"/>
            <a:ext cx="11611784" cy="1308930"/>
          </a:xfrm>
        </p:spPr>
        <p:txBody>
          <a:bodyPr>
            <a:normAutofit/>
          </a:bodyPr>
          <a:lstStyle/>
          <a:p>
            <a:pPr algn="just"/>
            <a:r>
              <a:rPr lang="fr-FR" sz="3200" b="1" dirty="0">
                <a:solidFill>
                  <a:schemeClr val="accent1">
                    <a:lumMod val="75000"/>
                  </a:schemeClr>
                </a:solidFill>
                <a:latin typeface="+mn-lt"/>
              </a:rPr>
              <a:t>Adoption de l'IA dans le système </a:t>
            </a:r>
            <a:r>
              <a:rPr lang="fr-FR" sz="3200" b="1" dirty="0" smtClean="0">
                <a:solidFill>
                  <a:schemeClr val="accent1">
                    <a:lumMod val="75000"/>
                  </a:schemeClr>
                </a:solidFill>
                <a:latin typeface="+mn-lt"/>
              </a:rPr>
              <a:t>judiciaire</a:t>
            </a:r>
            <a:endParaRPr lang="fr-FR" sz="3200" b="1" dirty="0">
              <a:solidFill>
                <a:schemeClr val="accent1">
                  <a:lumMod val="75000"/>
                </a:schemeClr>
              </a:solidFill>
              <a:latin typeface="+mn-lt"/>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Espace réservé du contenu 2"/>
          <p:cNvSpPr>
            <a:spLocks noGrp="1"/>
          </p:cNvSpPr>
          <p:nvPr>
            <p:ph idx="1"/>
          </p:nvPr>
        </p:nvSpPr>
        <p:spPr>
          <a:xfrm>
            <a:off x="293077" y="2177118"/>
            <a:ext cx="11605846" cy="3290310"/>
          </a:xfrm>
        </p:spPr>
        <p:txBody>
          <a:bodyPr>
            <a:normAutofit/>
          </a:bodyPr>
          <a:lstStyle/>
          <a:p>
            <a:pPr algn="just"/>
            <a:r>
              <a:rPr lang="fr-FR" sz="2000" dirty="0"/>
              <a:t>Les IA constituent-t-elles une chance face aux maux de la justice?</a:t>
            </a:r>
          </a:p>
          <a:p>
            <a:pPr algn="just"/>
            <a:endParaRPr lang="fr-FR" sz="2000" dirty="0"/>
          </a:p>
          <a:p>
            <a:pPr algn="just"/>
            <a:r>
              <a:rPr lang="fr-FR" sz="2000" dirty="0"/>
              <a:t>Quel apport positif dans la fonction large de juger et la manière d’administrer la justice?</a:t>
            </a:r>
          </a:p>
          <a:p>
            <a:pPr algn="just"/>
            <a:endParaRPr lang="fr-FR" sz="2000" dirty="0"/>
          </a:p>
          <a:p>
            <a:pPr algn="just"/>
            <a:r>
              <a:rPr lang="fr-FR" sz="2000" dirty="0"/>
              <a:t>Quels sont risques liés à l’usage </a:t>
            </a:r>
            <a:r>
              <a:rPr lang="fr-FR" sz="2000" dirty="0" smtClean="0"/>
              <a:t>de l’IA dans </a:t>
            </a:r>
            <a:r>
              <a:rPr lang="fr-FR" sz="2000" dirty="0"/>
              <a:t>les systèmes judiciaires?</a:t>
            </a:r>
          </a:p>
          <a:p>
            <a:pPr algn="just"/>
            <a:endParaRPr lang="fr-FR" sz="2000" dirty="0"/>
          </a:p>
          <a:p>
            <a:pPr algn="just"/>
            <a:r>
              <a:rPr lang="fr-FR" sz="2000" dirty="0"/>
              <a:t>Les IA ne vont-t-elles pas bouleverser la fonction du juge?</a:t>
            </a:r>
          </a:p>
        </p:txBody>
      </p:sp>
      <p:pic>
        <p:nvPicPr>
          <p:cNvPr id="7" name="Image 6">
            <a:extLst>
              <a:ext uri="{FF2B5EF4-FFF2-40B4-BE49-F238E27FC236}">
                <a16:creationId xmlns:a16="http://schemas.microsoft.com/office/drawing/2014/main" id="{2D0FAA1E-EDCF-3EB6-37E2-CA94E9AE540F}"/>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38135544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01CC55D-ED54-4C5C-95E6-10947BD1103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641384" y="478743"/>
            <a:ext cx="5033571" cy="1597386"/>
          </a:xfrm>
        </p:spPr>
        <p:txBody>
          <a:bodyPr anchor="ctr">
            <a:noAutofit/>
          </a:bodyPr>
          <a:lstStyle/>
          <a:p>
            <a:r>
              <a:rPr lang="fr-FR" sz="2800" b="1" dirty="0"/>
              <a:t/>
            </a:r>
            <a:br>
              <a:rPr lang="fr-FR" sz="2800" b="1" dirty="0"/>
            </a:br>
            <a:r>
              <a:rPr lang="fr-FR" sz="2800" b="1" dirty="0">
                <a:solidFill>
                  <a:schemeClr val="accent1">
                    <a:lumMod val="75000"/>
                  </a:schemeClr>
                </a:solidFill>
                <a:latin typeface="+mn-lt"/>
              </a:rPr>
              <a:t>Les initiatives dans l’usage des IA dans la justice: </a:t>
            </a:r>
            <a:br>
              <a:rPr lang="fr-FR" sz="2800" b="1" dirty="0">
                <a:solidFill>
                  <a:schemeClr val="accent1">
                    <a:lumMod val="75000"/>
                  </a:schemeClr>
                </a:solidFill>
                <a:latin typeface="+mn-lt"/>
              </a:rPr>
            </a:br>
            <a:r>
              <a:rPr lang="fr-FR" sz="2800" b="1" dirty="0">
                <a:solidFill>
                  <a:schemeClr val="accent1">
                    <a:lumMod val="75000"/>
                  </a:schemeClr>
                </a:solidFill>
                <a:latin typeface="+mn-lt"/>
              </a:rPr>
              <a:t/>
            </a:r>
            <a:br>
              <a:rPr lang="fr-FR" sz="2800" b="1" dirty="0">
                <a:solidFill>
                  <a:schemeClr val="accent1">
                    <a:lumMod val="75000"/>
                  </a:schemeClr>
                </a:solidFill>
                <a:latin typeface="+mn-lt"/>
              </a:rPr>
            </a:br>
            <a:r>
              <a:rPr lang="fr-FR" sz="2000" b="1" dirty="0">
                <a:solidFill>
                  <a:schemeClr val="accent1">
                    <a:lumMod val="75000"/>
                  </a:schemeClr>
                </a:solidFill>
                <a:latin typeface="+mn-lt"/>
              </a:rPr>
              <a:t>Puissance des IA au service de la justice</a:t>
            </a:r>
            <a:r>
              <a:rPr lang="fr-FR" sz="2800" b="1" dirty="0">
                <a:solidFill>
                  <a:schemeClr val="accent1">
                    <a:lumMod val="75000"/>
                  </a:schemeClr>
                </a:solidFill>
                <a:latin typeface="+mn-lt"/>
              </a:rPr>
              <a:t/>
            </a:r>
            <a:br>
              <a:rPr lang="fr-FR" sz="2800" b="1" dirty="0">
                <a:solidFill>
                  <a:schemeClr val="accent1">
                    <a:lumMod val="75000"/>
                  </a:schemeClr>
                </a:solidFill>
                <a:latin typeface="+mn-lt"/>
              </a:rPr>
            </a:br>
            <a:endParaRPr lang="fr-FR" sz="2800" b="1" dirty="0">
              <a:solidFill>
                <a:schemeClr val="accent1">
                  <a:lumMod val="75000"/>
                </a:schemeClr>
              </a:solidFill>
              <a:latin typeface="+mn-lt"/>
            </a:endParaRPr>
          </a:p>
        </p:txBody>
      </p:sp>
      <p:grpSp>
        <p:nvGrpSpPr>
          <p:cNvPr id="13" name="Group 12">
            <a:extLst>
              <a:ext uri="{FF2B5EF4-FFF2-40B4-BE49-F238E27FC236}">
                <a16:creationId xmlns:a16="http://schemas.microsoft.com/office/drawing/2014/main" id="{1DE889C7-FAD6-4397-98E2-05D503484459}"/>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4" name="Rectangle 13">
              <a:extLst>
                <a:ext uri="{FF2B5EF4-FFF2-40B4-BE49-F238E27FC236}">
                  <a16:creationId xmlns:a16="http://schemas.microsoft.com/office/drawing/2014/main" id="{F399A70F-F8CD-4992-9EF5-6CF15472E73F}"/>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48F4FEDC-6D80-458C-A665-075D9B9500FD}"/>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3873B707-463F-40B0-8227-E8CC6C67EB2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Espace réservé du contenu 2"/>
          <p:cNvSpPr>
            <a:spLocks noGrp="1"/>
          </p:cNvSpPr>
          <p:nvPr>
            <p:ph idx="1"/>
          </p:nvPr>
        </p:nvSpPr>
        <p:spPr>
          <a:xfrm>
            <a:off x="322590" y="2554871"/>
            <a:ext cx="5001698" cy="3979585"/>
          </a:xfrm>
        </p:spPr>
        <p:txBody>
          <a:bodyPr anchor="ctr">
            <a:normAutofit/>
          </a:bodyPr>
          <a:lstStyle/>
          <a:p>
            <a:pPr marL="0" indent="0">
              <a:buNone/>
            </a:pPr>
            <a:endParaRPr lang="fr-FR" sz="2400" dirty="0"/>
          </a:p>
          <a:p>
            <a:pPr marL="0" indent="0">
              <a:buNone/>
            </a:pPr>
            <a:r>
              <a:rPr lang="fr-FR" sz="2400" dirty="0"/>
              <a:t>Les algorithmes vont :  </a:t>
            </a:r>
          </a:p>
          <a:p>
            <a:pPr marL="0" indent="0">
              <a:buNone/>
            </a:pPr>
            <a:endParaRPr lang="fr-FR" sz="2400" dirty="0"/>
          </a:p>
          <a:p>
            <a:pPr lvl="1"/>
            <a:r>
              <a:rPr lang="fr-FR" dirty="0"/>
              <a:t>Rechercher</a:t>
            </a:r>
          </a:p>
          <a:p>
            <a:pPr lvl="1"/>
            <a:r>
              <a:rPr lang="fr-FR" dirty="0"/>
              <a:t>Analyser</a:t>
            </a:r>
          </a:p>
          <a:p>
            <a:pPr lvl="1"/>
            <a:r>
              <a:rPr lang="fr-FR" dirty="0" smtClean="0"/>
              <a:t>Prédire</a:t>
            </a:r>
            <a:endParaRPr lang="fr-FR" dirty="0"/>
          </a:p>
          <a:p>
            <a:pPr lvl="1"/>
            <a:r>
              <a:rPr lang="fr-FR" dirty="0"/>
              <a:t>Rédiger des notes ou conclusions</a:t>
            </a:r>
          </a:p>
          <a:p>
            <a:pPr lvl="1"/>
            <a:r>
              <a:rPr lang="fr-FR" dirty="0"/>
              <a:t>Faire du profilage </a:t>
            </a:r>
            <a:r>
              <a:rPr lang="fr-FR" dirty="0" smtClean="0"/>
              <a:t>juges</a:t>
            </a:r>
          </a:p>
          <a:p>
            <a:pPr lvl="1"/>
            <a:r>
              <a:rPr lang="fr-FR" dirty="0" smtClean="0"/>
              <a:t>« Juger »</a:t>
            </a:r>
            <a:endParaRPr lang="fr-FR" dirty="0"/>
          </a:p>
          <a:p>
            <a:pPr marL="0" indent="0">
              <a:buNone/>
            </a:pPr>
            <a:endParaRPr lang="fr-FR" sz="2400" dirty="0"/>
          </a:p>
          <a:p>
            <a:endParaRPr lang="fr-FR" sz="2400" dirty="0"/>
          </a:p>
          <a:p>
            <a:endParaRPr lang="fr-FR" sz="2400" dirty="0"/>
          </a:p>
        </p:txBody>
      </p:sp>
      <p:sp>
        <p:nvSpPr>
          <p:cNvPr id="19" name="Rectangle 18">
            <a:extLst>
              <a:ext uri="{FF2B5EF4-FFF2-40B4-BE49-F238E27FC236}">
                <a16:creationId xmlns:a16="http://schemas.microsoft.com/office/drawing/2014/main" id="{C13237C8-E62C-4F0D-A318-BD6FB6C2D13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9C9EAEA-39D0-4B0E-A0EB-51E7B26740B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Image 5">
            <a:extLst>
              <a:ext uri="{FF2B5EF4-FFF2-40B4-BE49-F238E27FC236}">
                <a16:creationId xmlns:a16="http://schemas.microsoft.com/office/drawing/2014/main" id="{0B190190-5F19-DDBD-AFDC-24C89CEBDCFE}"/>
              </a:ext>
            </a:extLst>
          </p:cNvPr>
          <p:cNvPicPr>
            <a:picLocks noChangeAspect="1"/>
          </p:cNvPicPr>
          <p:nvPr/>
        </p:nvPicPr>
        <p:blipFill rotWithShape="1">
          <a:blip r:embed="rId3"/>
          <a:srcRect r="43006" b="1"/>
          <a:stretch/>
        </p:blipFill>
        <p:spPr>
          <a:xfrm>
            <a:off x="5977788" y="799352"/>
            <a:ext cx="5425410" cy="5259296"/>
          </a:xfrm>
          <a:prstGeom prst="rect">
            <a:avLst/>
          </a:prstGeom>
        </p:spPr>
      </p:pic>
      <p:pic>
        <p:nvPicPr>
          <p:cNvPr id="12" name="Image 11">
            <a:extLst>
              <a:ext uri="{FF2B5EF4-FFF2-40B4-BE49-F238E27FC236}">
                <a16:creationId xmlns:a16="http://schemas.microsoft.com/office/drawing/2014/main" id="{2D0FAA1E-EDCF-3EB6-37E2-CA94E9AE540F}"/>
              </a:ext>
            </a:extLst>
          </p:cNvPr>
          <p:cNvPicPr>
            <a:picLocks noChangeAspect="1"/>
          </p:cNvPicPr>
          <p:nvPr/>
        </p:nvPicPr>
        <p:blipFill>
          <a:blip r:embed="rId4"/>
          <a:stretch>
            <a:fillRect/>
          </a:stretch>
        </p:blipFill>
        <p:spPr>
          <a:xfrm>
            <a:off x="67733" y="98375"/>
            <a:ext cx="1219404" cy="263181"/>
          </a:xfrm>
          <a:prstGeom prst="rect">
            <a:avLst/>
          </a:prstGeom>
        </p:spPr>
      </p:pic>
    </p:spTree>
    <p:extLst>
      <p:ext uri="{BB962C8B-B14F-4D97-AF65-F5344CB8AC3E}">
        <p14:creationId xmlns:p14="http://schemas.microsoft.com/office/powerpoint/2010/main" val="10494779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399" y="592931"/>
            <a:ext cx="10475119" cy="1162050"/>
          </a:xfrm>
        </p:spPr>
        <p:txBody>
          <a:bodyPr>
            <a:normAutofit/>
          </a:bodyPr>
          <a:lstStyle/>
          <a:p>
            <a:r>
              <a:rPr lang="fr-FR" sz="3200" b="1" dirty="0">
                <a:solidFill>
                  <a:schemeClr val="accent1">
                    <a:lumMod val="75000"/>
                  </a:schemeClr>
                </a:solidFill>
              </a:rPr>
              <a:t>Les Maux de la justice en Afrique </a:t>
            </a:r>
          </a:p>
        </p:txBody>
      </p:sp>
      <p:sp>
        <p:nvSpPr>
          <p:cNvPr id="3" name="Espace réservé du contenu 2"/>
          <p:cNvSpPr>
            <a:spLocks noGrp="1"/>
          </p:cNvSpPr>
          <p:nvPr>
            <p:ph idx="1"/>
          </p:nvPr>
        </p:nvSpPr>
        <p:spPr>
          <a:xfrm>
            <a:off x="131411" y="1825625"/>
            <a:ext cx="11788642" cy="4884268"/>
          </a:xfrm>
        </p:spPr>
        <p:txBody>
          <a:bodyPr>
            <a:normAutofit lnSpcReduction="10000"/>
          </a:bodyPr>
          <a:lstStyle/>
          <a:p>
            <a:pPr algn="just"/>
            <a:r>
              <a:rPr lang="fr-FR" sz="3200" dirty="0"/>
              <a:t>La justice en Afrique est dans une situation paradoxale : </a:t>
            </a:r>
            <a:r>
              <a:rPr lang="fr-FR" sz="3200" dirty="0" smtClean="0"/>
              <a:t>critiquées de manière récurrente, </a:t>
            </a:r>
            <a:r>
              <a:rPr lang="fr-FR" sz="3200" dirty="0"/>
              <a:t>souvent accusée d'être corrompue et difficile d'accès pour les justiciables </a:t>
            </a:r>
            <a:r>
              <a:rPr lang="fr-FR" sz="3200" dirty="0" smtClean="0"/>
              <a:t>et on </a:t>
            </a:r>
            <a:r>
              <a:rPr lang="fr-FR" sz="3200" dirty="0"/>
              <a:t>attend qu'elle remplisse des missions toujours plus nombreuses et ambitieuses, notamment dans les domaines de la démocratie, des droits de l'homme et du développement</a:t>
            </a:r>
            <a:r>
              <a:rPr lang="fr-FR" sz="3200" dirty="0" smtClean="0"/>
              <a:t>.</a:t>
            </a:r>
          </a:p>
          <a:p>
            <a:pPr algn="just"/>
            <a:r>
              <a:rPr lang="fr-FR" sz="2400" b="1" dirty="0" smtClean="0">
                <a:solidFill>
                  <a:schemeClr val="accent2">
                    <a:lumMod val="75000"/>
                  </a:schemeClr>
                </a:solidFill>
              </a:rPr>
              <a:t>Les </a:t>
            </a:r>
            <a:r>
              <a:rPr lang="fr-FR" sz="2400" b="1" dirty="0">
                <a:solidFill>
                  <a:schemeClr val="accent2">
                    <a:lumMod val="75000"/>
                  </a:schemeClr>
                </a:solidFill>
              </a:rPr>
              <a:t>défis :</a:t>
            </a:r>
          </a:p>
          <a:p>
            <a:pPr marL="971550" lvl="1" indent="-514350" algn="just">
              <a:buAutoNum type="arabicPeriod"/>
            </a:pPr>
            <a:r>
              <a:rPr lang="fr-FR" dirty="0">
                <a:solidFill>
                  <a:schemeClr val="accent2">
                    <a:lumMod val="75000"/>
                  </a:schemeClr>
                </a:solidFill>
              </a:rPr>
              <a:t>Accès à la justice</a:t>
            </a:r>
          </a:p>
          <a:p>
            <a:pPr marL="971550" lvl="1" indent="-514350" algn="just">
              <a:buAutoNum type="arabicPeriod"/>
            </a:pPr>
            <a:r>
              <a:rPr lang="fr-FR" dirty="0">
                <a:solidFill>
                  <a:schemeClr val="accent2">
                    <a:lumMod val="75000"/>
                  </a:schemeClr>
                </a:solidFill>
              </a:rPr>
              <a:t>Indépendance</a:t>
            </a:r>
          </a:p>
          <a:p>
            <a:pPr marL="971550" lvl="1" indent="-514350" algn="just">
              <a:buAutoNum type="arabicPeriod"/>
            </a:pPr>
            <a:r>
              <a:rPr lang="fr-FR" dirty="0">
                <a:solidFill>
                  <a:schemeClr val="accent2">
                    <a:lumMod val="75000"/>
                  </a:schemeClr>
                </a:solidFill>
              </a:rPr>
              <a:t>Transparence</a:t>
            </a:r>
          </a:p>
          <a:p>
            <a:pPr marL="971550" lvl="1" indent="-514350" algn="just">
              <a:buAutoNum type="arabicPeriod"/>
            </a:pPr>
            <a:r>
              <a:rPr lang="fr-FR" dirty="0">
                <a:solidFill>
                  <a:schemeClr val="accent2">
                    <a:lumMod val="75000"/>
                  </a:schemeClr>
                </a:solidFill>
              </a:rPr>
              <a:t>Déficit de ressources humaines et de moyens financiers</a:t>
            </a:r>
          </a:p>
          <a:p>
            <a:pPr marL="971550" lvl="1" indent="-514350" algn="just">
              <a:buAutoNum type="arabicPeriod"/>
            </a:pPr>
            <a:r>
              <a:rPr lang="fr-FR" dirty="0" smtClean="0">
                <a:solidFill>
                  <a:schemeClr val="accent2">
                    <a:lumMod val="75000"/>
                  </a:schemeClr>
                </a:solidFill>
              </a:rPr>
              <a:t>Corruption</a:t>
            </a:r>
            <a:endParaRPr lang="fr-FR" dirty="0">
              <a:solidFill>
                <a:schemeClr val="accent2">
                  <a:lumMod val="75000"/>
                </a:schemeClr>
              </a:solidFill>
            </a:endParaRPr>
          </a:p>
          <a:p>
            <a:pPr marL="0" indent="0" algn="just">
              <a:buNone/>
            </a:pPr>
            <a:endParaRPr lang="fr-FR" sz="2200" dirty="0" smtClean="0">
              <a:solidFill>
                <a:schemeClr val="accent2">
                  <a:lumMod val="75000"/>
                </a:schemeClr>
              </a:solidFill>
            </a:endParaRPr>
          </a:p>
        </p:txBody>
      </p:sp>
      <p:pic>
        <p:nvPicPr>
          <p:cNvPr id="4" name="Image 3">
            <a:extLst>
              <a:ext uri="{FF2B5EF4-FFF2-40B4-BE49-F238E27FC236}">
                <a16:creationId xmlns:a16="http://schemas.microsoft.com/office/drawing/2014/main" id="{2D0FAA1E-EDCF-3EB6-37E2-CA94E9AE540F}"/>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4191104778"/>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2_Office">
  <a:themeElements>
    <a:clrScheme name="Custom 11">
      <a:dk1>
        <a:srgbClr val="000000"/>
      </a:dk1>
      <a:lt1>
        <a:srgbClr val="FFFFFF"/>
      </a:lt1>
      <a:dk2>
        <a:srgbClr val="8439BD"/>
      </a:dk2>
      <a:lt2>
        <a:srgbClr val="EBEBEB"/>
      </a:lt2>
      <a:accent1>
        <a:srgbClr val="0EABB7"/>
      </a:accent1>
      <a:accent2>
        <a:srgbClr val="4868E5"/>
      </a:accent2>
      <a:accent3>
        <a:srgbClr val="20A472"/>
      </a:accent3>
      <a:accent4>
        <a:srgbClr val="B13DC8"/>
      </a:accent4>
      <a:accent5>
        <a:srgbClr val="172DA6"/>
      </a:accent5>
      <a:accent6>
        <a:srgbClr val="00B0F0"/>
      </a:accent6>
      <a:hlink>
        <a:srgbClr val="00B0F0"/>
      </a:hlink>
      <a:folHlink>
        <a:srgbClr val="B13DC8"/>
      </a:folHlink>
    </a:clrScheme>
    <a:fontScheme name="Custom 11">
      <a:majorFont>
        <a:latin typeface="Speak Pro"/>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55237512_TF16411242_Win32" id="{1938BFD8-578F-4228-9E1A-A7332737DF0B}" vid="{5EA8FE88-AA04-434D-A38C-74F0A95C2447}"/>
    </a:ext>
  </a:extLst>
</a:theme>
</file>

<file path=ppt/theme/theme3.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29423</TotalTime>
  <Words>4102</Words>
  <Application>Microsoft Office PowerPoint</Application>
  <PresentationFormat>Grand écran</PresentationFormat>
  <Paragraphs>222</Paragraphs>
  <Slides>32</Slides>
  <Notes>12</Notes>
  <HiddenSlides>0</HiddenSlides>
  <MMClips>0</MMClips>
  <ScaleCrop>false</ScaleCrop>
  <HeadingPairs>
    <vt:vector size="6" baseType="variant">
      <vt:variant>
        <vt:lpstr>Polices utilisées</vt:lpstr>
      </vt:variant>
      <vt:variant>
        <vt:i4>6</vt:i4>
      </vt:variant>
      <vt:variant>
        <vt:lpstr>Thème</vt:lpstr>
      </vt:variant>
      <vt:variant>
        <vt:i4>4</vt:i4>
      </vt:variant>
      <vt:variant>
        <vt:lpstr>Titres des diapositives</vt:lpstr>
      </vt:variant>
      <vt:variant>
        <vt:i4>32</vt:i4>
      </vt:variant>
    </vt:vector>
  </HeadingPairs>
  <TitlesOfParts>
    <vt:vector size="42" baseType="lpstr">
      <vt:lpstr>Arial</vt:lpstr>
      <vt:lpstr>Avenir Next LT Pro Light</vt:lpstr>
      <vt:lpstr>Calibri</vt:lpstr>
      <vt:lpstr>Calibri Light</vt:lpstr>
      <vt:lpstr>Speak Pro</vt:lpstr>
      <vt:lpstr>Times New Roman</vt:lpstr>
      <vt:lpstr>Thème Office</vt:lpstr>
      <vt:lpstr>Thème 2_Office</vt:lpstr>
      <vt:lpstr>1_Thème Office</vt:lpstr>
      <vt:lpstr>2_Thème Office</vt:lpstr>
      <vt:lpstr>Présentation PowerPoint</vt:lpstr>
      <vt:lpstr>Objectifs de la première session</vt:lpstr>
      <vt:lpstr>Présentation PowerPoint</vt:lpstr>
      <vt:lpstr>Présentation PowerPoint</vt:lpstr>
      <vt:lpstr>    Utilisation des systèmes d'IA par les acteurs  judiciaires : enquête de l’UNESCO  (100 pays et 563  réponses)  </vt:lpstr>
      <vt:lpstr>L’enquête de l’UNESCO a révélé une tendance inquiétante :  </vt:lpstr>
      <vt:lpstr>Adoption de l'IA dans le système judiciaire</vt:lpstr>
      <vt:lpstr> Les initiatives dans l’usage des IA dans la justice:   Puissance des IA au service de la justice </vt:lpstr>
      <vt:lpstr>Les Maux de la justice en Afrique </vt:lpstr>
      <vt:lpstr>Exemple: Accès à la justice (étude de Afrobaromètre)</vt:lpstr>
      <vt:lpstr> Utilisation généralisée des outils d’IA </vt:lpstr>
      <vt:lpstr>Les opportunités offertes par l’IA dans les systèmes judiciaires africains 1/2</vt:lpstr>
      <vt:lpstr>Présentation PowerPoint</vt:lpstr>
      <vt:lpstr>La digitalisation des systèmes judiciaires africains</vt:lpstr>
      <vt:lpstr> Open Data et le traitement informatisé de la jurisprudence  Exemple 1</vt:lpstr>
      <vt:lpstr>La justice pénale Exemple 2</vt:lpstr>
      <vt:lpstr> La justice dite prédictive en Afrique Exemple 3</vt:lpstr>
      <vt:lpstr>Dans la justice électorale</vt:lpstr>
      <vt:lpstr> Quelques initiatives dans le monde </vt:lpstr>
      <vt:lpstr>En Afrique …</vt:lpstr>
      <vt:lpstr>Les risques et craintes soulevées par l’usage de l’IA dans la justice</vt:lpstr>
      <vt:lpstr> Risques découlant de l’utilisation de l’IA dans les processus judiciaires </vt:lpstr>
      <vt:lpstr>Exemple de risques: Les biais</vt:lpstr>
      <vt:lpstr>Exemple de risques: Les boites noires ou l’absence de transparence</vt:lpstr>
      <vt:lpstr>Exemple de crainte: IA menace pour les professions judiciaires</vt:lpstr>
      <vt:lpstr>Exemple de risque: Le profilage des juges</vt:lpstr>
      <vt:lpstr> Exemple de craintes : La question des données sèves nourricières des IA</vt:lpstr>
      <vt:lpstr>Exemple de craintes: La question de la cybersécurité</vt:lpstr>
      <vt:lpstr>Exemple de crainte : la fracture numérique</vt:lpstr>
      <vt:lpstr>Exemple de crainte: Le manque de formation</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User</dc:creator>
  <cp:lastModifiedBy>DELL</cp:lastModifiedBy>
  <cp:revision>158</cp:revision>
  <dcterms:created xsi:type="dcterms:W3CDTF">2023-11-21T12:38:08Z</dcterms:created>
  <dcterms:modified xsi:type="dcterms:W3CDTF">2025-02-26T12:13:29Z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9088468-0951-4aef-9cc3-0a346e475ddc_Enabled">
    <vt:lpwstr>true</vt:lpwstr>
  </property>
  <property fmtid="{D5CDD505-2E9C-101B-9397-08002B2CF9AE}" pid="3" name="MSIP_Label_d9088468-0951-4aef-9cc3-0a346e475ddc_SetDate">
    <vt:lpwstr>2023-11-28T11:51:36Z</vt:lpwstr>
  </property>
  <property fmtid="{D5CDD505-2E9C-101B-9397-08002B2CF9AE}" pid="4" name="MSIP_Label_d9088468-0951-4aef-9cc3-0a346e475ddc_Method">
    <vt:lpwstr>Privileged</vt:lpwstr>
  </property>
  <property fmtid="{D5CDD505-2E9C-101B-9397-08002B2CF9AE}" pid="5" name="MSIP_Label_d9088468-0951-4aef-9cc3-0a346e475ddc_Name">
    <vt:lpwstr>Public</vt:lpwstr>
  </property>
  <property fmtid="{D5CDD505-2E9C-101B-9397-08002B2CF9AE}" pid="6" name="MSIP_Label_d9088468-0951-4aef-9cc3-0a346e475ddc_SiteId">
    <vt:lpwstr>aca3c8d6-aa71-4e1a-a10e-03572fc58c0b</vt:lpwstr>
  </property>
  <property fmtid="{D5CDD505-2E9C-101B-9397-08002B2CF9AE}" pid="7" name="MSIP_Label_d9088468-0951-4aef-9cc3-0a346e475ddc_ActionId">
    <vt:lpwstr>6978dbe5-9e02-425b-bca0-782d4e51868d</vt:lpwstr>
  </property>
  <property fmtid="{D5CDD505-2E9C-101B-9397-08002B2CF9AE}" pid="8" name="MSIP_Label_d9088468-0951-4aef-9cc3-0a346e475ddc_ContentBits">
    <vt:lpwstr>0</vt:lpwstr>
  </property>
</Properties>
</file>