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9" r:id="rId1"/>
    <p:sldMasterId id="2147483851" r:id="rId2"/>
    <p:sldMasterId id="2147483863" r:id="rId3"/>
    <p:sldMasterId id="2147483875" r:id="rId4"/>
    <p:sldMasterId id="2147483887" r:id="rId5"/>
    <p:sldMasterId id="2147483899" r:id="rId6"/>
  </p:sldMasterIdLst>
  <p:notesMasterIdLst>
    <p:notesMasterId r:id="rId83"/>
  </p:notesMasterIdLst>
  <p:handoutMasterIdLst>
    <p:handoutMasterId r:id="rId84"/>
  </p:handoutMasterIdLst>
  <p:sldIdLst>
    <p:sldId id="256" r:id="rId7"/>
    <p:sldId id="468" r:id="rId8"/>
    <p:sldId id="327" r:id="rId9"/>
    <p:sldId id="328" r:id="rId10"/>
    <p:sldId id="314" r:id="rId11"/>
    <p:sldId id="315" r:id="rId12"/>
    <p:sldId id="452" r:id="rId13"/>
    <p:sldId id="329" r:id="rId14"/>
    <p:sldId id="330" r:id="rId15"/>
    <p:sldId id="331" r:id="rId16"/>
    <p:sldId id="332" r:id="rId17"/>
    <p:sldId id="334" r:id="rId18"/>
    <p:sldId id="580" r:id="rId19"/>
    <p:sldId id="437" r:id="rId20"/>
    <p:sldId id="442" r:id="rId21"/>
    <p:sldId id="448" r:id="rId22"/>
    <p:sldId id="577" r:id="rId23"/>
    <p:sldId id="578" r:id="rId24"/>
    <p:sldId id="453" r:id="rId25"/>
    <p:sldId id="454" r:id="rId26"/>
    <p:sldId id="455" r:id="rId27"/>
    <p:sldId id="456" r:id="rId28"/>
    <p:sldId id="581" r:id="rId29"/>
    <p:sldId id="473" r:id="rId30"/>
    <p:sldId id="579" r:id="rId31"/>
    <p:sldId id="469" r:id="rId32"/>
    <p:sldId id="574" r:id="rId33"/>
    <p:sldId id="557" r:id="rId34"/>
    <p:sldId id="518" r:id="rId35"/>
    <p:sldId id="519" r:id="rId36"/>
    <p:sldId id="520" r:id="rId37"/>
    <p:sldId id="522" r:id="rId38"/>
    <p:sldId id="523" r:id="rId39"/>
    <p:sldId id="525" r:id="rId40"/>
    <p:sldId id="558" r:id="rId41"/>
    <p:sldId id="471" r:id="rId42"/>
    <p:sldId id="472" r:id="rId43"/>
    <p:sldId id="474" r:id="rId44"/>
    <p:sldId id="475" r:id="rId45"/>
    <p:sldId id="572" r:id="rId46"/>
    <p:sldId id="575" r:id="rId47"/>
    <p:sldId id="566" r:id="rId48"/>
    <p:sldId id="529" r:id="rId49"/>
    <p:sldId id="561" r:id="rId50"/>
    <p:sldId id="571" r:id="rId51"/>
    <p:sldId id="508" r:id="rId52"/>
    <p:sldId id="511" r:id="rId53"/>
    <p:sldId id="512" r:id="rId54"/>
    <p:sldId id="514" r:id="rId55"/>
    <p:sldId id="515" r:id="rId56"/>
    <p:sldId id="516" r:id="rId57"/>
    <p:sldId id="533" r:id="rId58"/>
    <p:sldId id="562" r:id="rId59"/>
    <p:sldId id="563" r:id="rId60"/>
    <p:sldId id="564" r:id="rId61"/>
    <p:sldId id="565" r:id="rId62"/>
    <p:sldId id="488" r:id="rId63"/>
    <p:sldId id="494" r:id="rId64"/>
    <p:sldId id="567" r:id="rId65"/>
    <p:sldId id="536" r:id="rId66"/>
    <p:sldId id="498" r:id="rId67"/>
    <p:sldId id="568" r:id="rId68"/>
    <p:sldId id="569" r:id="rId69"/>
    <p:sldId id="500" r:id="rId70"/>
    <p:sldId id="505" r:id="rId71"/>
    <p:sldId id="506" r:id="rId72"/>
    <p:sldId id="570" r:id="rId73"/>
    <p:sldId id="545" r:id="rId74"/>
    <p:sldId id="546" r:id="rId75"/>
    <p:sldId id="550" r:id="rId76"/>
    <p:sldId id="551" r:id="rId77"/>
    <p:sldId id="552" r:id="rId78"/>
    <p:sldId id="553" r:id="rId79"/>
    <p:sldId id="554" r:id="rId80"/>
    <p:sldId id="540" r:id="rId81"/>
    <p:sldId id="555" r:id="rId8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2" autoAdjust="0"/>
    <p:restoredTop sz="83133" autoAdjust="0"/>
  </p:normalViewPr>
  <p:slideViewPr>
    <p:cSldViewPr>
      <p:cViewPr varScale="1">
        <p:scale>
          <a:sx n="94" d="100"/>
          <a:sy n="94" d="100"/>
        </p:scale>
        <p:origin x="2056" y="200"/>
      </p:cViewPr>
      <p:guideLst>
        <p:guide orient="horz" pos="2160"/>
        <p:guide pos="2880"/>
      </p:guideLst>
    </p:cSldViewPr>
  </p:slideViewPr>
  <p:outlineViewPr>
    <p:cViewPr>
      <p:scale>
        <a:sx n="33" d="100"/>
        <a:sy n="33" d="100"/>
      </p:scale>
      <p:origin x="0" y="-19266"/>
    </p:cViewPr>
  </p:outlineViewPr>
  <p:notesTextViewPr>
    <p:cViewPr>
      <p:scale>
        <a:sx n="100" d="100"/>
        <a:sy n="100" d="100"/>
      </p:scale>
      <p:origin x="0" y="0"/>
    </p:cViewPr>
  </p:notesTextViewPr>
  <p:sorterViewPr>
    <p:cViewPr>
      <p:scale>
        <a:sx n="120" d="100"/>
        <a:sy n="120" d="100"/>
      </p:scale>
      <p:origin x="0" y="-645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handoutMaster" Target="handoutMasters/handoutMaster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ADBDED-1FD4-4137-ACEC-5E62A250D55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BE"/>
        </a:p>
      </dgm:t>
    </dgm:pt>
    <dgm:pt modelId="{4CFD6FA0-15A9-4A30-AF8B-7195C4A1F582}">
      <dgm:prSet phldrT="[Texte]" custT="1"/>
      <dgm:spPr/>
      <dgm:t>
        <a:bodyPr/>
        <a:lstStyle/>
        <a:p>
          <a:r>
            <a:rPr lang="fr-BE" sz="1600" dirty="0"/>
            <a:t>Climat de tension</a:t>
          </a:r>
        </a:p>
      </dgm:t>
    </dgm:pt>
    <dgm:pt modelId="{3AFB42A4-B222-440A-B729-6346D01D32E6}" type="parTrans" cxnId="{F301A398-CC06-4A46-8D8A-1108343EB3EC}">
      <dgm:prSet/>
      <dgm:spPr/>
      <dgm:t>
        <a:bodyPr/>
        <a:lstStyle/>
        <a:p>
          <a:endParaRPr lang="fr-BE"/>
        </a:p>
      </dgm:t>
    </dgm:pt>
    <dgm:pt modelId="{17C21BFD-FFF0-4870-9333-1B3D19DB8726}" type="sibTrans" cxnId="{F301A398-CC06-4A46-8D8A-1108343EB3EC}">
      <dgm:prSet/>
      <dgm:spPr/>
      <dgm:t>
        <a:bodyPr/>
        <a:lstStyle/>
        <a:p>
          <a:endParaRPr lang="fr-BE"/>
        </a:p>
      </dgm:t>
    </dgm:pt>
    <dgm:pt modelId="{8F0991B3-577D-44D1-94C7-7946916AD9BD}">
      <dgm:prSet phldrT="[Texte]" custT="1"/>
      <dgm:spPr/>
      <dgm:t>
        <a:bodyPr/>
        <a:lstStyle/>
        <a:p>
          <a:r>
            <a:rPr lang="fr-BE" sz="1600" dirty="0"/>
            <a:t>justifications</a:t>
          </a:r>
        </a:p>
      </dgm:t>
    </dgm:pt>
    <dgm:pt modelId="{6B60D5C8-8694-4820-B1F8-BDACCC440EC8}" type="parTrans" cxnId="{CBBC3497-E511-4DFF-A352-8ECEC5351044}">
      <dgm:prSet/>
      <dgm:spPr/>
      <dgm:t>
        <a:bodyPr/>
        <a:lstStyle/>
        <a:p>
          <a:endParaRPr lang="fr-BE"/>
        </a:p>
      </dgm:t>
    </dgm:pt>
    <dgm:pt modelId="{E1B75554-C61E-456B-9536-BDC7C90C0CAF}" type="sibTrans" cxnId="{CBBC3497-E511-4DFF-A352-8ECEC5351044}">
      <dgm:prSet/>
      <dgm:spPr/>
      <dgm:t>
        <a:bodyPr/>
        <a:lstStyle/>
        <a:p>
          <a:endParaRPr lang="fr-BE"/>
        </a:p>
      </dgm:t>
    </dgm:pt>
    <dgm:pt modelId="{469253A3-60DE-4274-A0B5-C745D5843E43}">
      <dgm:prSet phldrT="[Texte]" custT="1"/>
      <dgm:spPr/>
      <dgm:t>
        <a:bodyPr/>
        <a:lstStyle/>
        <a:p>
          <a:r>
            <a:rPr lang="fr-BE" sz="1600" dirty="0"/>
            <a:t>Lune de miel</a:t>
          </a:r>
        </a:p>
      </dgm:t>
    </dgm:pt>
    <dgm:pt modelId="{E554F8F7-A15F-4411-B929-17B93B7C66B8}" type="parTrans" cxnId="{489923E4-C113-4B7A-95C1-88769A9359B8}">
      <dgm:prSet/>
      <dgm:spPr/>
      <dgm:t>
        <a:bodyPr/>
        <a:lstStyle/>
        <a:p>
          <a:endParaRPr lang="fr-BE"/>
        </a:p>
      </dgm:t>
    </dgm:pt>
    <dgm:pt modelId="{51ED3F5A-6482-4708-BBCE-ECB6DA9A9F8D}" type="sibTrans" cxnId="{489923E4-C113-4B7A-95C1-88769A9359B8}">
      <dgm:prSet/>
      <dgm:spPr/>
      <dgm:t>
        <a:bodyPr/>
        <a:lstStyle/>
        <a:p>
          <a:endParaRPr lang="fr-BE"/>
        </a:p>
      </dgm:t>
    </dgm:pt>
    <dgm:pt modelId="{62CCCA62-017D-4256-AD1A-490682E2A7AB}">
      <dgm:prSet phldrT="[Texte]" custT="1"/>
      <dgm:spPr/>
      <dgm:t>
        <a:bodyPr/>
        <a:lstStyle/>
        <a:p>
          <a:r>
            <a:rPr lang="fr-BE" sz="1600" dirty="0"/>
            <a:t>Épisodes de violence</a:t>
          </a:r>
        </a:p>
      </dgm:t>
    </dgm:pt>
    <dgm:pt modelId="{B2CE2A01-4FB0-4BF7-B4FB-338563F9E8EA}" type="parTrans" cxnId="{B4F05CDD-EB09-424F-9D2B-559D00F8FCBF}">
      <dgm:prSet/>
      <dgm:spPr/>
      <dgm:t>
        <a:bodyPr/>
        <a:lstStyle/>
        <a:p>
          <a:endParaRPr lang="fr-BE"/>
        </a:p>
      </dgm:t>
    </dgm:pt>
    <dgm:pt modelId="{6EEC9091-E2C3-4115-AF3B-BCC455E8237F}" type="sibTrans" cxnId="{B4F05CDD-EB09-424F-9D2B-559D00F8FCBF}">
      <dgm:prSet/>
      <dgm:spPr/>
      <dgm:t>
        <a:bodyPr/>
        <a:lstStyle/>
        <a:p>
          <a:endParaRPr lang="fr-BE"/>
        </a:p>
      </dgm:t>
    </dgm:pt>
    <dgm:pt modelId="{8BD38DFA-5EC2-4AE5-B8E4-FC4FEE9F4B09}" type="pres">
      <dgm:prSet presAssocID="{26ADBDED-1FD4-4137-ACEC-5E62A250D552}" presName="cycle" presStyleCnt="0">
        <dgm:presLayoutVars>
          <dgm:dir/>
          <dgm:resizeHandles val="exact"/>
        </dgm:presLayoutVars>
      </dgm:prSet>
      <dgm:spPr/>
    </dgm:pt>
    <dgm:pt modelId="{D3582C27-8214-45A1-830A-0887AF50E41D}" type="pres">
      <dgm:prSet presAssocID="{4CFD6FA0-15A9-4A30-AF8B-7195C4A1F582}" presName="node" presStyleLbl="node1" presStyleIdx="0" presStyleCnt="4">
        <dgm:presLayoutVars>
          <dgm:bulletEnabled val="1"/>
        </dgm:presLayoutVars>
      </dgm:prSet>
      <dgm:spPr/>
    </dgm:pt>
    <dgm:pt modelId="{ADD153F2-E6E7-433C-A05D-BE72A22F6B9E}" type="pres">
      <dgm:prSet presAssocID="{17C21BFD-FFF0-4870-9333-1B3D19DB8726}" presName="sibTrans" presStyleLbl="sibTrans2D1" presStyleIdx="0" presStyleCnt="4"/>
      <dgm:spPr/>
    </dgm:pt>
    <dgm:pt modelId="{4D795507-444C-4309-B993-B7745166D7B0}" type="pres">
      <dgm:prSet presAssocID="{17C21BFD-FFF0-4870-9333-1B3D19DB8726}" presName="connectorText" presStyleLbl="sibTrans2D1" presStyleIdx="0" presStyleCnt="4"/>
      <dgm:spPr/>
    </dgm:pt>
    <dgm:pt modelId="{7A4B8919-81C6-4F31-B293-0803D54CB068}" type="pres">
      <dgm:prSet presAssocID="{62CCCA62-017D-4256-AD1A-490682E2A7AB}" presName="node" presStyleLbl="node1" presStyleIdx="1" presStyleCnt="4">
        <dgm:presLayoutVars>
          <dgm:bulletEnabled val="1"/>
        </dgm:presLayoutVars>
      </dgm:prSet>
      <dgm:spPr/>
    </dgm:pt>
    <dgm:pt modelId="{F10545A9-10FA-4544-B80C-DAD51CC21116}" type="pres">
      <dgm:prSet presAssocID="{6EEC9091-E2C3-4115-AF3B-BCC455E8237F}" presName="sibTrans" presStyleLbl="sibTrans2D1" presStyleIdx="1" presStyleCnt="4"/>
      <dgm:spPr/>
    </dgm:pt>
    <dgm:pt modelId="{A7E10040-91B1-4C67-B921-71FF06DE84F9}" type="pres">
      <dgm:prSet presAssocID="{6EEC9091-E2C3-4115-AF3B-BCC455E8237F}" presName="connectorText" presStyleLbl="sibTrans2D1" presStyleIdx="1" presStyleCnt="4"/>
      <dgm:spPr/>
    </dgm:pt>
    <dgm:pt modelId="{7F7ADF6D-8BB1-4DBB-AC53-61A69AA9D02B}" type="pres">
      <dgm:prSet presAssocID="{8F0991B3-577D-44D1-94C7-7946916AD9BD}" presName="node" presStyleLbl="node1" presStyleIdx="2" presStyleCnt="4">
        <dgm:presLayoutVars>
          <dgm:bulletEnabled val="1"/>
        </dgm:presLayoutVars>
      </dgm:prSet>
      <dgm:spPr/>
    </dgm:pt>
    <dgm:pt modelId="{3237D261-F177-4246-9110-B3F85887C831}" type="pres">
      <dgm:prSet presAssocID="{E1B75554-C61E-456B-9536-BDC7C90C0CAF}" presName="sibTrans" presStyleLbl="sibTrans2D1" presStyleIdx="2" presStyleCnt="4"/>
      <dgm:spPr/>
    </dgm:pt>
    <dgm:pt modelId="{C4F2EDFF-9206-4FBF-9CFE-8C5D745EF759}" type="pres">
      <dgm:prSet presAssocID="{E1B75554-C61E-456B-9536-BDC7C90C0CAF}" presName="connectorText" presStyleLbl="sibTrans2D1" presStyleIdx="2" presStyleCnt="4"/>
      <dgm:spPr/>
    </dgm:pt>
    <dgm:pt modelId="{3B340BB7-5814-4DBF-88DE-4234B6EA028C}" type="pres">
      <dgm:prSet presAssocID="{469253A3-60DE-4274-A0B5-C745D5843E43}" presName="node" presStyleLbl="node1" presStyleIdx="3" presStyleCnt="4">
        <dgm:presLayoutVars>
          <dgm:bulletEnabled val="1"/>
        </dgm:presLayoutVars>
      </dgm:prSet>
      <dgm:spPr/>
    </dgm:pt>
    <dgm:pt modelId="{86426686-CF62-4E32-93B4-D786993AF2AE}" type="pres">
      <dgm:prSet presAssocID="{51ED3F5A-6482-4708-BBCE-ECB6DA9A9F8D}" presName="sibTrans" presStyleLbl="sibTrans2D1" presStyleIdx="3" presStyleCnt="4"/>
      <dgm:spPr/>
    </dgm:pt>
    <dgm:pt modelId="{E8E89158-1DA7-434E-A3C3-B2FB0FA80005}" type="pres">
      <dgm:prSet presAssocID="{51ED3F5A-6482-4708-BBCE-ECB6DA9A9F8D}" presName="connectorText" presStyleLbl="sibTrans2D1" presStyleIdx="3" presStyleCnt="4"/>
      <dgm:spPr/>
    </dgm:pt>
  </dgm:ptLst>
  <dgm:cxnLst>
    <dgm:cxn modelId="{D1E66C15-1942-443B-82E2-C42CC306F5DC}" type="presOf" srcId="{8F0991B3-577D-44D1-94C7-7946916AD9BD}" destId="{7F7ADF6D-8BB1-4DBB-AC53-61A69AA9D02B}" srcOrd="0" destOrd="0" presId="urn:microsoft.com/office/officeart/2005/8/layout/cycle2"/>
    <dgm:cxn modelId="{CF24E528-9FF7-4956-84B2-03EC942425B2}" type="presOf" srcId="{17C21BFD-FFF0-4870-9333-1B3D19DB8726}" destId="{ADD153F2-E6E7-433C-A05D-BE72A22F6B9E}" srcOrd="0" destOrd="0" presId="urn:microsoft.com/office/officeart/2005/8/layout/cycle2"/>
    <dgm:cxn modelId="{8FC6D42F-EF36-4C6A-AB34-7B3C7657A108}" type="presOf" srcId="{51ED3F5A-6482-4708-BBCE-ECB6DA9A9F8D}" destId="{E8E89158-1DA7-434E-A3C3-B2FB0FA80005}" srcOrd="1" destOrd="0" presId="urn:microsoft.com/office/officeart/2005/8/layout/cycle2"/>
    <dgm:cxn modelId="{A691E653-3135-4B9B-9C36-619AC9FCA126}" type="presOf" srcId="{26ADBDED-1FD4-4137-ACEC-5E62A250D552}" destId="{8BD38DFA-5EC2-4AE5-B8E4-FC4FEE9F4B09}" srcOrd="0" destOrd="0" presId="urn:microsoft.com/office/officeart/2005/8/layout/cycle2"/>
    <dgm:cxn modelId="{FFE45E61-AFE6-4B31-BC54-1C2E4A0420FA}" type="presOf" srcId="{469253A3-60DE-4274-A0B5-C745D5843E43}" destId="{3B340BB7-5814-4DBF-88DE-4234B6EA028C}" srcOrd="0" destOrd="0" presId="urn:microsoft.com/office/officeart/2005/8/layout/cycle2"/>
    <dgm:cxn modelId="{5886636A-E694-4C47-A7D9-BA24A95794F0}" type="presOf" srcId="{17C21BFD-FFF0-4870-9333-1B3D19DB8726}" destId="{4D795507-444C-4309-B993-B7745166D7B0}" srcOrd="1" destOrd="0" presId="urn:microsoft.com/office/officeart/2005/8/layout/cycle2"/>
    <dgm:cxn modelId="{E3156270-0881-4AAE-88C6-9FAAD5C7F0AE}" type="presOf" srcId="{62CCCA62-017D-4256-AD1A-490682E2A7AB}" destId="{7A4B8919-81C6-4F31-B293-0803D54CB068}" srcOrd="0" destOrd="0" presId="urn:microsoft.com/office/officeart/2005/8/layout/cycle2"/>
    <dgm:cxn modelId="{4EF2C085-CA06-446B-94D9-43E040D00018}" type="presOf" srcId="{4CFD6FA0-15A9-4A30-AF8B-7195C4A1F582}" destId="{D3582C27-8214-45A1-830A-0887AF50E41D}" srcOrd="0" destOrd="0" presId="urn:microsoft.com/office/officeart/2005/8/layout/cycle2"/>
    <dgm:cxn modelId="{1185CE85-C85D-4F33-B737-7D06F4B744A8}" type="presOf" srcId="{51ED3F5A-6482-4708-BBCE-ECB6DA9A9F8D}" destId="{86426686-CF62-4E32-93B4-D786993AF2AE}" srcOrd="0" destOrd="0" presId="urn:microsoft.com/office/officeart/2005/8/layout/cycle2"/>
    <dgm:cxn modelId="{CBBC3497-E511-4DFF-A352-8ECEC5351044}" srcId="{26ADBDED-1FD4-4137-ACEC-5E62A250D552}" destId="{8F0991B3-577D-44D1-94C7-7946916AD9BD}" srcOrd="2" destOrd="0" parTransId="{6B60D5C8-8694-4820-B1F8-BDACCC440EC8}" sibTransId="{E1B75554-C61E-456B-9536-BDC7C90C0CAF}"/>
    <dgm:cxn modelId="{40F3F197-E311-42CB-8BB4-226E8BDBD091}" type="presOf" srcId="{6EEC9091-E2C3-4115-AF3B-BCC455E8237F}" destId="{F10545A9-10FA-4544-B80C-DAD51CC21116}" srcOrd="0" destOrd="0" presId="urn:microsoft.com/office/officeart/2005/8/layout/cycle2"/>
    <dgm:cxn modelId="{F301A398-CC06-4A46-8D8A-1108343EB3EC}" srcId="{26ADBDED-1FD4-4137-ACEC-5E62A250D552}" destId="{4CFD6FA0-15A9-4A30-AF8B-7195C4A1F582}" srcOrd="0" destOrd="0" parTransId="{3AFB42A4-B222-440A-B729-6346D01D32E6}" sibTransId="{17C21BFD-FFF0-4870-9333-1B3D19DB8726}"/>
    <dgm:cxn modelId="{274336BB-BC03-4A25-961F-6B0B33D9B32C}" type="presOf" srcId="{E1B75554-C61E-456B-9536-BDC7C90C0CAF}" destId="{C4F2EDFF-9206-4FBF-9CFE-8C5D745EF759}" srcOrd="1" destOrd="0" presId="urn:microsoft.com/office/officeart/2005/8/layout/cycle2"/>
    <dgm:cxn modelId="{737F35D0-A7FC-401A-898E-A7A1AC25423D}" type="presOf" srcId="{6EEC9091-E2C3-4115-AF3B-BCC455E8237F}" destId="{A7E10040-91B1-4C67-B921-71FF06DE84F9}" srcOrd="1" destOrd="0" presId="urn:microsoft.com/office/officeart/2005/8/layout/cycle2"/>
    <dgm:cxn modelId="{B4F05CDD-EB09-424F-9D2B-559D00F8FCBF}" srcId="{26ADBDED-1FD4-4137-ACEC-5E62A250D552}" destId="{62CCCA62-017D-4256-AD1A-490682E2A7AB}" srcOrd="1" destOrd="0" parTransId="{B2CE2A01-4FB0-4BF7-B4FB-338563F9E8EA}" sibTransId="{6EEC9091-E2C3-4115-AF3B-BCC455E8237F}"/>
    <dgm:cxn modelId="{489923E4-C113-4B7A-95C1-88769A9359B8}" srcId="{26ADBDED-1FD4-4137-ACEC-5E62A250D552}" destId="{469253A3-60DE-4274-A0B5-C745D5843E43}" srcOrd="3" destOrd="0" parTransId="{E554F8F7-A15F-4411-B929-17B93B7C66B8}" sibTransId="{51ED3F5A-6482-4708-BBCE-ECB6DA9A9F8D}"/>
    <dgm:cxn modelId="{CD273FE4-4ADB-469B-8AEE-59C826C08DE4}" type="presOf" srcId="{E1B75554-C61E-456B-9536-BDC7C90C0CAF}" destId="{3237D261-F177-4246-9110-B3F85887C831}" srcOrd="0" destOrd="0" presId="urn:microsoft.com/office/officeart/2005/8/layout/cycle2"/>
    <dgm:cxn modelId="{AED96C30-47BF-4715-8B4E-0DA9A55A179D}" type="presParOf" srcId="{8BD38DFA-5EC2-4AE5-B8E4-FC4FEE9F4B09}" destId="{D3582C27-8214-45A1-830A-0887AF50E41D}" srcOrd="0" destOrd="0" presId="urn:microsoft.com/office/officeart/2005/8/layout/cycle2"/>
    <dgm:cxn modelId="{86E4907B-EA2E-4088-9470-63F2B82878AB}" type="presParOf" srcId="{8BD38DFA-5EC2-4AE5-B8E4-FC4FEE9F4B09}" destId="{ADD153F2-E6E7-433C-A05D-BE72A22F6B9E}" srcOrd="1" destOrd="0" presId="urn:microsoft.com/office/officeart/2005/8/layout/cycle2"/>
    <dgm:cxn modelId="{8F0AB981-F20C-4FBA-865F-0E6CC1BC237F}" type="presParOf" srcId="{ADD153F2-E6E7-433C-A05D-BE72A22F6B9E}" destId="{4D795507-444C-4309-B993-B7745166D7B0}" srcOrd="0" destOrd="0" presId="urn:microsoft.com/office/officeart/2005/8/layout/cycle2"/>
    <dgm:cxn modelId="{42ABFD3C-34B8-4C71-B6E3-64D84CF5E5AA}" type="presParOf" srcId="{8BD38DFA-5EC2-4AE5-B8E4-FC4FEE9F4B09}" destId="{7A4B8919-81C6-4F31-B293-0803D54CB068}" srcOrd="2" destOrd="0" presId="urn:microsoft.com/office/officeart/2005/8/layout/cycle2"/>
    <dgm:cxn modelId="{909F2CC9-B457-4CF7-926A-D93BC3A60FEA}" type="presParOf" srcId="{8BD38DFA-5EC2-4AE5-B8E4-FC4FEE9F4B09}" destId="{F10545A9-10FA-4544-B80C-DAD51CC21116}" srcOrd="3" destOrd="0" presId="urn:microsoft.com/office/officeart/2005/8/layout/cycle2"/>
    <dgm:cxn modelId="{4F8FF397-7F12-4B82-BC4D-371143D3B87E}" type="presParOf" srcId="{F10545A9-10FA-4544-B80C-DAD51CC21116}" destId="{A7E10040-91B1-4C67-B921-71FF06DE84F9}" srcOrd="0" destOrd="0" presId="urn:microsoft.com/office/officeart/2005/8/layout/cycle2"/>
    <dgm:cxn modelId="{5B76C443-AD49-43AB-B882-590977E67F2B}" type="presParOf" srcId="{8BD38DFA-5EC2-4AE5-B8E4-FC4FEE9F4B09}" destId="{7F7ADF6D-8BB1-4DBB-AC53-61A69AA9D02B}" srcOrd="4" destOrd="0" presId="urn:microsoft.com/office/officeart/2005/8/layout/cycle2"/>
    <dgm:cxn modelId="{DF7DF28E-710E-4E1D-8F19-11C0F5069776}" type="presParOf" srcId="{8BD38DFA-5EC2-4AE5-B8E4-FC4FEE9F4B09}" destId="{3237D261-F177-4246-9110-B3F85887C831}" srcOrd="5" destOrd="0" presId="urn:microsoft.com/office/officeart/2005/8/layout/cycle2"/>
    <dgm:cxn modelId="{FAA72E4C-F3E9-43B8-9003-641F0A975B5E}" type="presParOf" srcId="{3237D261-F177-4246-9110-B3F85887C831}" destId="{C4F2EDFF-9206-4FBF-9CFE-8C5D745EF759}" srcOrd="0" destOrd="0" presId="urn:microsoft.com/office/officeart/2005/8/layout/cycle2"/>
    <dgm:cxn modelId="{E3A68F78-228B-4678-9A7C-62F7394F02BC}" type="presParOf" srcId="{8BD38DFA-5EC2-4AE5-B8E4-FC4FEE9F4B09}" destId="{3B340BB7-5814-4DBF-88DE-4234B6EA028C}" srcOrd="6" destOrd="0" presId="urn:microsoft.com/office/officeart/2005/8/layout/cycle2"/>
    <dgm:cxn modelId="{81C6C4A8-DF5A-45A1-B8E9-51E7E06F192D}" type="presParOf" srcId="{8BD38DFA-5EC2-4AE5-B8E4-FC4FEE9F4B09}" destId="{86426686-CF62-4E32-93B4-D786993AF2AE}" srcOrd="7" destOrd="0" presId="urn:microsoft.com/office/officeart/2005/8/layout/cycle2"/>
    <dgm:cxn modelId="{A10AAEF7-B2DE-4AA3-8D97-D0975912F1FF}" type="presParOf" srcId="{86426686-CF62-4E32-93B4-D786993AF2AE}" destId="{E8E89158-1DA7-434E-A3C3-B2FB0FA8000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ADBDED-1FD4-4137-ACEC-5E62A250D55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fr-BE"/>
        </a:p>
      </dgm:t>
    </dgm:pt>
    <dgm:pt modelId="{4CFD6FA0-15A9-4A30-AF8B-7195C4A1F582}">
      <dgm:prSet phldrT="[Texte]" custT="1"/>
      <dgm:spPr/>
      <dgm:t>
        <a:bodyPr/>
        <a:lstStyle/>
        <a:p>
          <a:r>
            <a:rPr lang="fr-BE" sz="1600" dirty="0"/>
            <a:t>Climat de tension</a:t>
          </a:r>
        </a:p>
      </dgm:t>
    </dgm:pt>
    <dgm:pt modelId="{3AFB42A4-B222-440A-B729-6346D01D32E6}" type="parTrans" cxnId="{F301A398-CC06-4A46-8D8A-1108343EB3EC}">
      <dgm:prSet/>
      <dgm:spPr/>
      <dgm:t>
        <a:bodyPr/>
        <a:lstStyle/>
        <a:p>
          <a:endParaRPr lang="fr-BE"/>
        </a:p>
      </dgm:t>
    </dgm:pt>
    <dgm:pt modelId="{17C21BFD-FFF0-4870-9333-1B3D19DB8726}" type="sibTrans" cxnId="{F301A398-CC06-4A46-8D8A-1108343EB3EC}">
      <dgm:prSet/>
      <dgm:spPr/>
      <dgm:t>
        <a:bodyPr/>
        <a:lstStyle/>
        <a:p>
          <a:endParaRPr lang="fr-BE"/>
        </a:p>
      </dgm:t>
    </dgm:pt>
    <dgm:pt modelId="{8F0991B3-577D-44D1-94C7-7946916AD9BD}">
      <dgm:prSet phldrT="[Texte]" custT="1"/>
      <dgm:spPr/>
      <dgm:t>
        <a:bodyPr/>
        <a:lstStyle/>
        <a:p>
          <a:r>
            <a:rPr lang="fr-BE" sz="1600" dirty="0"/>
            <a:t>justifications</a:t>
          </a:r>
        </a:p>
      </dgm:t>
    </dgm:pt>
    <dgm:pt modelId="{6B60D5C8-8694-4820-B1F8-BDACCC440EC8}" type="parTrans" cxnId="{CBBC3497-E511-4DFF-A352-8ECEC5351044}">
      <dgm:prSet/>
      <dgm:spPr/>
      <dgm:t>
        <a:bodyPr/>
        <a:lstStyle/>
        <a:p>
          <a:endParaRPr lang="fr-BE"/>
        </a:p>
      </dgm:t>
    </dgm:pt>
    <dgm:pt modelId="{E1B75554-C61E-456B-9536-BDC7C90C0CAF}" type="sibTrans" cxnId="{CBBC3497-E511-4DFF-A352-8ECEC5351044}">
      <dgm:prSet/>
      <dgm:spPr/>
      <dgm:t>
        <a:bodyPr/>
        <a:lstStyle/>
        <a:p>
          <a:endParaRPr lang="fr-BE"/>
        </a:p>
      </dgm:t>
    </dgm:pt>
    <dgm:pt modelId="{469253A3-60DE-4274-A0B5-C745D5843E43}">
      <dgm:prSet phldrT="[Texte]" custT="1"/>
      <dgm:spPr/>
      <dgm:t>
        <a:bodyPr/>
        <a:lstStyle/>
        <a:p>
          <a:r>
            <a:rPr lang="fr-BE" sz="1600" dirty="0"/>
            <a:t>Lune de miel</a:t>
          </a:r>
        </a:p>
      </dgm:t>
    </dgm:pt>
    <dgm:pt modelId="{E554F8F7-A15F-4411-B929-17B93B7C66B8}" type="parTrans" cxnId="{489923E4-C113-4B7A-95C1-88769A9359B8}">
      <dgm:prSet/>
      <dgm:spPr/>
      <dgm:t>
        <a:bodyPr/>
        <a:lstStyle/>
        <a:p>
          <a:endParaRPr lang="fr-BE"/>
        </a:p>
      </dgm:t>
    </dgm:pt>
    <dgm:pt modelId="{51ED3F5A-6482-4708-BBCE-ECB6DA9A9F8D}" type="sibTrans" cxnId="{489923E4-C113-4B7A-95C1-88769A9359B8}">
      <dgm:prSet/>
      <dgm:spPr/>
      <dgm:t>
        <a:bodyPr/>
        <a:lstStyle/>
        <a:p>
          <a:endParaRPr lang="fr-BE"/>
        </a:p>
      </dgm:t>
    </dgm:pt>
    <dgm:pt modelId="{62CCCA62-017D-4256-AD1A-490682E2A7AB}">
      <dgm:prSet phldrT="[Texte]" custT="1"/>
      <dgm:spPr/>
      <dgm:t>
        <a:bodyPr/>
        <a:lstStyle/>
        <a:p>
          <a:r>
            <a:rPr lang="fr-BE" sz="1600" dirty="0"/>
            <a:t>Épisodes de violence</a:t>
          </a:r>
        </a:p>
      </dgm:t>
    </dgm:pt>
    <dgm:pt modelId="{B2CE2A01-4FB0-4BF7-B4FB-338563F9E8EA}" type="parTrans" cxnId="{B4F05CDD-EB09-424F-9D2B-559D00F8FCBF}">
      <dgm:prSet/>
      <dgm:spPr/>
      <dgm:t>
        <a:bodyPr/>
        <a:lstStyle/>
        <a:p>
          <a:endParaRPr lang="fr-BE"/>
        </a:p>
      </dgm:t>
    </dgm:pt>
    <dgm:pt modelId="{6EEC9091-E2C3-4115-AF3B-BCC455E8237F}" type="sibTrans" cxnId="{B4F05CDD-EB09-424F-9D2B-559D00F8FCBF}">
      <dgm:prSet/>
      <dgm:spPr/>
      <dgm:t>
        <a:bodyPr/>
        <a:lstStyle/>
        <a:p>
          <a:endParaRPr lang="fr-BE"/>
        </a:p>
      </dgm:t>
    </dgm:pt>
    <dgm:pt modelId="{8BD38DFA-5EC2-4AE5-B8E4-FC4FEE9F4B09}" type="pres">
      <dgm:prSet presAssocID="{26ADBDED-1FD4-4137-ACEC-5E62A250D552}" presName="cycle" presStyleCnt="0">
        <dgm:presLayoutVars>
          <dgm:dir/>
          <dgm:resizeHandles val="exact"/>
        </dgm:presLayoutVars>
      </dgm:prSet>
      <dgm:spPr/>
    </dgm:pt>
    <dgm:pt modelId="{D3582C27-8214-45A1-830A-0887AF50E41D}" type="pres">
      <dgm:prSet presAssocID="{4CFD6FA0-15A9-4A30-AF8B-7195C4A1F582}" presName="node" presStyleLbl="node1" presStyleIdx="0" presStyleCnt="4">
        <dgm:presLayoutVars>
          <dgm:bulletEnabled val="1"/>
        </dgm:presLayoutVars>
      </dgm:prSet>
      <dgm:spPr/>
    </dgm:pt>
    <dgm:pt modelId="{ADD153F2-E6E7-433C-A05D-BE72A22F6B9E}" type="pres">
      <dgm:prSet presAssocID="{17C21BFD-FFF0-4870-9333-1B3D19DB8726}" presName="sibTrans" presStyleLbl="sibTrans2D1" presStyleIdx="0" presStyleCnt="4"/>
      <dgm:spPr/>
    </dgm:pt>
    <dgm:pt modelId="{4D795507-444C-4309-B993-B7745166D7B0}" type="pres">
      <dgm:prSet presAssocID="{17C21BFD-FFF0-4870-9333-1B3D19DB8726}" presName="connectorText" presStyleLbl="sibTrans2D1" presStyleIdx="0" presStyleCnt="4"/>
      <dgm:spPr/>
    </dgm:pt>
    <dgm:pt modelId="{7A4B8919-81C6-4F31-B293-0803D54CB068}" type="pres">
      <dgm:prSet presAssocID="{62CCCA62-017D-4256-AD1A-490682E2A7AB}" presName="node" presStyleLbl="node1" presStyleIdx="1" presStyleCnt="4">
        <dgm:presLayoutVars>
          <dgm:bulletEnabled val="1"/>
        </dgm:presLayoutVars>
      </dgm:prSet>
      <dgm:spPr/>
    </dgm:pt>
    <dgm:pt modelId="{F10545A9-10FA-4544-B80C-DAD51CC21116}" type="pres">
      <dgm:prSet presAssocID="{6EEC9091-E2C3-4115-AF3B-BCC455E8237F}" presName="sibTrans" presStyleLbl="sibTrans2D1" presStyleIdx="1" presStyleCnt="4"/>
      <dgm:spPr/>
    </dgm:pt>
    <dgm:pt modelId="{A7E10040-91B1-4C67-B921-71FF06DE84F9}" type="pres">
      <dgm:prSet presAssocID="{6EEC9091-E2C3-4115-AF3B-BCC455E8237F}" presName="connectorText" presStyleLbl="sibTrans2D1" presStyleIdx="1" presStyleCnt="4"/>
      <dgm:spPr/>
    </dgm:pt>
    <dgm:pt modelId="{7F7ADF6D-8BB1-4DBB-AC53-61A69AA9D02B}" type="pres">
      <dgm:prSet presAssocID="{8F0991B3-577D-44D1-94C7-7946916AD9BD}" presName="node" presStyleLbl="node1" presStyleIdx="2" presStyleCnt="4">
        <dgm:presLayoutVars>
          <dgm:bulletEnabled val="1"/>
        </dgm:presLayoutVars>
      </dgm:prSet>
      <dgm:spPr/>
    </dgm:pt>
    <dgm:pt modelId="{3237D261-F177-4246-9110-B3F85887C831}" type="pres">
      <dgm:prSet presAssocID="{E1B75554-C61E-456B-9536-BDC7C90C0CAF}" presName="sibTrans" presStyleLbl="sibTrans2D1" presStyleIdx="2" presStyleCnt="4"/>
      <dgm:spPr/>
    </dgm:pt>
    <dgm:pt modelId="{C4F2EDFF-9206-4FBF-9CFE-8C5D745EF759}" type="pres">
      <dgm:prSet presAssocID="{E1B75554-C61E-456B-9536-BDC7C90C0CAF}" presName="connectorText" presStyleLbl="sibTrans2D1" presStyleIdx="2" presStyleCnt="4"/>
      <dgm:spPr/>
    </dgm:pt>
    <dgm:pt modelId="{3B340BB7-5814-4DBF-88DE-4234B6EA028C}" type="pres">
      <dgm:prSet presAssocID="{469253A3-60DE-4274-A0B5-C745D5843E43}" presName="node" presStyleLbl="node1" presStyleIdx="3" presStyleCnt="4">
        <dgm:presLayoutVars>
          <dgm:bulletEnabled val="1"/>
        </dgm:presLayoutVars>
      </dgm:prSet>
      <dgm:spPr/>
    </dgm:pt>
    <dgm:pt modelId="{86426686-CF62-4E32-93B4-D786993AF2AE}" type="pres">
      <dgm:prSet presAssocID="{51ED3F5A-6482-4708-BBCE-ECB6DA9A9F8D}" presName="sibTrans" presStyleLbl="sibTrans2D1" presStyleIdx="3" presStyleCnt="4"/>
      <dgm:spPr/>
    </dgm:pt>
    <dgm:pt modelId="{E8E89158-1DA7-434E-A3C3-B2FB0FA80005}" type="pres">
      <dgm:prSet presAssocID="{51ED3F5A-6482-4708-BBCE-ECB6DA9A9F8D}" presName="connectorText" presStyleLbl="sibTrans2D1" presStyleIdx="3" presStyleCnt="4"/>
      <dgm:spPr/>
    </dgm:pt>
  </dgm:ptLst>
  <dgm:cxnLst>
    <dgm:cxn modelId="{F2A73F02-F945-41A1-9394-F901C1C48A79}" type="presOf" srcId="{4CFD6FA0-15A9-4A30-AF8B-7195C4A1F582}" destId="{D3582C27-8214-45A1-830A-0887AF50E41D}" srcOrd="0" destOrd="0" presId="urn:microsoft.com/office/officeart/2005/8/layout/cycle2"/>
    <dgm:cxn modelId="{0F027003-2549-4B08-B76D-B333EAF9D9B9}" type="presOf" srcId="{8F0991B3-577D-44D1-94C7-7946916AD9BD}" destId="{7F7ADF6D-8BB1-4DBB-AC53-61A69AA9D02B}" srcOrd="0" destOrd="0" presId="urn:microsoft.com/office/officeart/2005/8/layout/cycle2"/>
    <dgm:cxn modelId="{E4516229-7863-4ACD-A15B-B4CBE86D54FA}" type="presOf" srcId="{E1B75554-C61E-456B-9536-BDC7C90C0CAF}" destId="{3237D261-F177-4246-9110-B3F85887C831}" srcOrd="0" destOrd="0" presId="urn:microsoft.com/office/officeart/2005/8/layout/cycle2"/>
    <dgm:cxn modelId="{D3E0612A-DFDB-407E-ACC3-C5B29189EAB4}" type="presOf" srcId="{17C21BFD-FFF0-4870-9333-1B3D19DB8726}" destId="{ADD153F2-E6E7-433C-A05D-BE72A22F6B9E}" srcOrd="0" destOrd="0" presId="urn:microsoft.com/office/officeart/2005/8/layout/cycle2"/>
    <dgm:cxn modelId="{296AD031-58CE-43AE-B48C-B84D18FE8B2C}" type="presOf" srcId="{6EEC9091-E2C3-4115-AF3B-BCC455E8237F}" destId="{F10545A9-10FA-4544-B80C-DAD51CC21116}" srcOrd="0" destOrd="0" presId="urn:microsoft.com/office/officeart/2005/8/layout/cycle2"/>
    <dgm:cxn modelId="{49E3573D-4A38-402A-A00E-C9694A5A821D}" type="presOf" srcId="{26ADBDED-1FD4-4137-ACEC-5E62A250D552}" destId="{8BD38DFA-5EC2-4AE5-B8E4-FC4FEE9F4B09}" srcOrd="0" destOrd="0" presId="urn:microsoft.com/office/officeart/2005/8/layout/cycle2"/>
    <dgm:cxn modelId="{14FA443F-26ED-4E9B-9DD4-DB2FFA158296}" type="presOf" srcId="{62CCCA62-017D-4256-AD1A-490682E2A7AB}" destId="{7A4B8919-81C6-4F31-B293-0803D54CB068}" srcOrd="0" destOrd="0" presId="urn:microsoft.com/office/officeart/2005/8/layout/cycle2"/>
    <dgm:cxn modelId="{2962AB41-53FF-433C-9DD7-AEF830466352}" type="presOf" srcId="{469253A3-60DE-4274-A0B5-C745D5843E43}" destId="{3B340BB7-5814-4DBF-88DE-4234B6EA028C}" srcOrd="0" destOrd="0" presId="urn:microsoft.com/office/officeart/2005/8/layout/cycle2"/>
    <dgm:cxn modelId="{258F8C4B-4320-4FF7-B89A-6F3DF2F25E22}" type="presOf" srcId="{6EEC9091-E2C3-4115-AF3B-BCC455E8237F}" destId="{A7E10040-91B1-4C67-B921-71FF06DE84F9}" srcOrd="1" destOrd="0" presId="urn:microsoft.com/office/officeart/2005/8/layout/cycle2"/>
    <dgm:cxn modelId="{82E8BF64-5795-424D-B9D8-25842D49A81E}" type="presOf" srcId="{E1B75554-C61E-456B-9536-BDC7C90C0CAF}" destId="{C4F2EDFF-9206-4FBF-9CFE-8C5D745EF759}" srcOrd="1" destOrd="0" presId="urn:microsoft.com/office/officeart/2005/8/layout/cycle2"/>
    <dgm:cxn modelId="{CBBC3497-E511-4DFF-A352-8ECEC5351044}" srcId="{26ADBDED-1FD4-4137-ACEC-5E62A250D552}" destId="{8F0991B3-577D-44D1-94C7-7946916AD9BD}" srcOrd="2" destOrd="0" parTransId="{6B60D5C8-8694-4820-B1F8-BDACCC440EC8}" sibTransId="{E1B75554-C61E-456B-9536-BDC7C90C0CAF}"/>
    <dgm:cxn modelId="{F301A398-CC06-4A46-8D8A-1108343EB3EC}" srcId="{26ADBDED-1FD4-4137-ACEC-5E62A250D552}" destId="{4CFD6FA0-15A9-4A30-AF8B-7195C4A1F582}" srcOrd="0" destOrd="0" parTransId="{3AFB42A4-B222-440A-B729-6346D01D32E6}" sibTransId="{17C21BFD-FFF0-4870-9333-1B3D19DB8726}"/>
    <dgm:cxn modelId="{032268AD-3727-42CA-B500-92FDA7DA757E}" type="presOf" srcId="{51ED3F5A-6482-4708-BBCE-ECB6DA9A9F8D}" destId="{E8E89158-1DA7-434E-A3C3-B2FB0FA80005}" srcOrd="1" destOrd="0" presId="urn:microsoft.com/office/officeart/2005/8/layout/cycle2"/>
    <dgm:cxn modelId="{9E7577AE-741B-4F94-A805-95AAFF384953}" type="presOf" srcId="{51ED3F5A-6482-4708-BBCE-ECB6DA9A9F8D}" destId="{86426686-CF62-4E32-93B4-D786993AF2AE}" srcOrd="0" destOrd="0" presId="urn:microsoft.com/office/officeart/2005/8/layout/cycle2"/>
    <dgm:cxn modelId="{8122C4BE-C78D-4C7D-8832-1A43A6659C75}" type="presOf" srcId="{17C21BFD-FFF0-4870-9333-1B3D19DB8726}" destId="{4D795507-444C-4309-B993-B7745166D7B0}" srcOrd="1" destOrd="0" presId="urn:microsoft.com/office/officeart/2005/8/layout/cycle2"/>
    <dgm:cxn modelId="{B4F05CDD-EB09-424F-9D2B-559D00F8FCBF}" srcId="{26ADBDED-1FD4-4137-ACEC-5E62A250D552}" destId="{62CCCA62-017D-4256-AD1A-490682E2A7AB}" srcOrd="1" destOrd="0" parTransId="{B2CE2A01-4FB0-4BF7-B4FB-338563F9E8EA}" sibTransId="{6EEC9091-E2C3-4115-AF3B-BCC455E8237F}"/>
    <dgm:cxn modelId="{489923E4-C113-4B7A-95C1-88769A9359B8}" srcId="{26ADBDED-1FD4-4137-ACEC-5E62A250D552}" destId="{469253A3-60DE-4274-A0B5-C745D5843E43}" srcOrd="3" destOrd="0" parTransId="{E554F8F7-A15F-4411-B929-17B93B7C66B8}" sibTransId="{51ED3F5A-6482-4708-BBCE-ECB6DA9A9F8D}"/>
    <dgm:cxn modelId="{BF84EEC0-E2A5-4A0D-9153-268F60575740}" type="presParOf" srcId="{8BD38DFA-5EC2-4AE5-B8E4-FC4FEE9F4B09}" destId="{D3582C27-8214-45A1-830A-0887AF50E41D}" srcOrd="0" destOrd="0" presId="urn:microsoft.com/office/officeart/2005/8/layout/cycle2"/>
    <dgm:cxn modelId="{FA581FAC-21E5-42F7-B9C4-159BC1178143}" type="presParOf" srcId="{8BD38DFA-5EC2-4AE5-B8E4-FC4FEE9F4B09}" destId="{ADD153F2-E6E7-433C-A05D-BE72A22F6B9E}" srcOrd="1" destOrd="0" presId="urn:microsoft.com/office/officeart/2005/8/layout/cycle2"/>
    <dgm:cxn modelId="{F06AEBD0-4A3B-47A8-81CF-F3D21CACE638}" type="presParOf" srcId="{ADD153F2-E6E7-433C-A05D-BE72A22F6B9E}" destId="{4D795507-444C-4309-B993-B7745166D7B0}" srcOrd="0" destOrd="0" presId="urn:microsoft.com/office/officeart/2005/8/layout/cycle2"/>
    <dgm:cxn modelId="{589D631C-E399-4733-963D-794F0F8CEED1}" type="presParOf" srcId="{8BD38DFA-5EC2-4AE5-B8E4-FC4FEE9F4B09}" destId="{7A4B8919-81C6-4F31-B293-0803D54CB068}" srcOrd="2" destOrd="0" presId="urn:microsoft.com/office/officeart/2005/8/layout/cycle2"/>
    <dgm:cxn modelId="{AAE78DAD-F6A3-405B-894E-7A316DDCC4AC}" type="presParOf" srcId="{8BD38DFA-5EC2-4AE5-B8E4-FC4FEE9F4B09}" destId="{F10545A9-10FA-4544-B80C-DAD51CC21116}" srcOrd="3" destOrd="0" presId="urn:microsoft.com/office/officeart/2005/8/layout/cycle2"/>
    <dgm:cxn modelId="{BD5C98CD-9DEC-4A66-94FA-558C93CF9F6A}" type="presParOf" srcId="{F10545A9-10FA-4544-B80C-DAD51CC21116}" destId="{A7E10040-91B1-4C67-B921-71FF06DE84F9}" srcOrd="0" destOrd="0" presId="urn:microsoft.com/office/officeart/2005/8/layout/cycle2"/>
    <dgm:cxn modelId="{EF13F939-A75D-4E2E-80C4-492E1FB31D95}" type="presParOf" srcId="{8BD38DFA-5EC2-4AE5-B8E4-FC4FEE9F4B09}" destId="{7F7ADF6D-8BB1-4DBB-AC53-61A69AA9D02B}" srcOrd="4" destOrd="0" presId="urn:microsoft.com/office/officeart/2005/8/layout/cycle2"/>
    <dgm:cxn modelId="{8933E07E-C065-4EDD-8BA1-F0F98D14BD64}" type="presParOf" srcId="{8BD38DFA-5EC2-4AE5-B8E4-FC4FEE9F4B09}" destId="{3237D261-F177-4246-9110-B3F85887C831}" srcOrd="5" destOrd="0" presId="urn:microsoft.com/office/officeart/2005/8/layout/cycle2"/>
    <dgm:cxn modelId="{4A0D8884-9D8E-4AF5-BDF2-410C27EA737E}" type="presParOf" srcId="{3237D261-F177-4246-9110-B3F85887C831}" destId="{C4F2EDFF-9206-4FBF-9CFE-8C5D745EF759}" srcOrd="0" destOrd="0" presId="urn:microsoft.com/office/officeart/2005/8/layout/cycle2"/>
    <dgm:cxn modelId="{4AD25BE2-BC79-4AC4-8E87-60B4E79E82AD}" type="presParOf" srcId="{8BD38DFA-5EC2-4AE5-B8E4-FC4FEE9F4B09}" destId="{3B340BB7-5814-4DBF-88DE-4234B6EA028C}" srcOrd="6" destOrd="0" presId="urn:microsoft.com/office/officeart/2005/8/layout/cycle2"/>
    <dgm:cxn modelId="{3FA98915-957C-4098-A856-5A1111641F64}" type="presParOf" srcId="{8BD38DFA-5EC2-4AE5-B8E4-FC4FEE9F4B09}" destId="{86426686-CF62-4E32-93B4-D786993AF2AE}" srcOrd="7" destOrd="0" presId="urn:microsoft.com/office/officeart/2005/8/layout/cycle2"/>
    <dgm:cxn modelId="{79B12E0D-EE59-4A84-9A0C-2B0D120286A3}" type="presParOf" srcId="{86426686-CF62-4E32-93B4-D786993AF2AE}" destId="{E8E89158-1DA7-434E-A3C3-B2FB0FA8000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82C27-8214-45A1-830A-0887AF50E41D}">
      <dsp:nvSpPr>
        <dsp:cNvPr id="0" name=""/>
        <dsp:cNvSpPr/>
      </dsp:nvSpPr>
      <dsp:spPr>
        <a:xfrm>
          <a:off x="3187855" y="516"/>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Climat de tension</a:t>
          </a:r>
        </a:p>
      </dsp:txBody>
      <dsp:txXfrm>
        <a:off x="3355663" y="168324"/>
        <a:ext cx="810248" cy="810248"/>
      </dsp:txXfrm>
    </dsp:sp>
    <dsp:sp modelId="{ADD153F2-E6E7-433C-A05D-BE72A22F6B9E}">
      <dsp:nvSpPr>
        <dsp:cNvPr id="0" name=""/>
        <dsp:cNvSpPr/>
      </dsp:nvSpPr>
      <dsp:spPr>
        <a:xfrm rot="2700000">
          <a:off x="4210689" y="982219"/>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a:off x="4224065" y="1027271"/>
        <a:ext cx="213126" cy="232037"/>
      </dsp:txXfrm>
    </dsp:sp>
    <dsp:sp modelId="{7A4B8919-81C6-4F31-B293-0803D54CB068}">
      <dsp:nvSpPr>
        <dsp:cNvPr id="0" name=""/>
        <dsp:cNvSpPr/>
      </dsp:nvSpPr>
      <dsp:spPr>
        <a:xfrm>
          <a:off x="4404311" y="1216973"/>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Épisodes de violence</a:t>
          </a:r>
        </a:p>
      </dsp:txBody>
      <dsp:txXfrm>
        <a:off x="4572119" y="1384781"/>
        <a:ext cx="810248" cy="810248"/>
      </dsp:txXfrm>
    </dsp:sp>
    <dsp:sp modelId="{F10545A9-10FA-4544-B80C-DAD51CC21116}">
      <dsp:nvSpPr>
        <dsp:cNvPr id="0" name=""/>
        <dsp:cNvSpPr/>
      </dsp:nvSpPr>
      <dsp:spPr>
        <a:xfrm rot="8100000">
          <a:off x="4222875" y="2198676"/>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rot="10800000">
        <a:off x="4300839" y="2243728"/>
        <a:ext cx="213126" cy="232037"/>
      </dsp:txXfrm>
    </dsp:sp>
    <dsp:sp modelId="{7F7ADF6D-8BB1-4DBB-AC53-61A69AA9D02B}">
      <dsp:nvSpPr>
        <dsp:cNvPr id="0" name=""/>
        <dsp:cNvSpPr/>
      </dsp:nvSpPr>
      <dsp:spPr>
        <a:xfrm>
          <a:off x="3187855" y="2433430"/>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justifications</a:t>
          </a:r>
        </a:p>
      </dsp:txBody>
      <dsp:txXfrm>
        <a:off x="3355663" y="2601238"/>
        <a:ext cx="810248" cy="810248"/>
      </dsp:txXfrm>
    </dsp:sp>
    <dsp:sp modelId="{3237D261-F177-4246-9110-B3F85887C831}">
      <dsp:nvSpPr>
        <dsp:cNvPr id="0" name=""/>
        <dsp:cNvSpPr/>
      </dsp:nvSpPr>
      <dsp:spPr>
        <a:xfrm rot="13500000">
          <a:off x="3006418" y="2210862"/>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rot="10800000">
        <a:off x="3084382" y="2320502"/>
        <a:ext cx="213126" cy="232037"/>
      </dsp:txXfrm>
    </dsp:sp>
    <dsp:sp modelId="{3B340BB7-5814-4DBF-88DE-4234B6EA028C}">
      <dsp:nvSpPr>
        <dsp:cNvPr id="0" name=""/>
        <dsp:cNvSpPr/>
      </dsp:nvSpPr>
      <dsp:spPr>
        <a:xfrm>
          <a:off x="1971398" y="1216973"/>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Lune de miel</a:t>
          </a:r>
        </a:p>
      </dsp:txBody>
      <dsp:txXfrm>
        <a:off x="2139206" y="1384781"/>
        <a:ext cx="810248" cy="810248"/>
      </dsp:txXfrm>
    </dsp:sp>
    <dsp:sp modelId="{86426686-CF62-4E32-93B4-D786993AF2AE}">
      <dsp:nvSpPr>
        <dsp:cNvPr id="0" name=""/>
        <dsp:cNvSpPr/>
      </dsp:nvSpPr>
      <dsp:spPr>
        <a:xfrm rot="18900000">
          <a:off x="2994232" y="994405"/>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a:off x="3007608" y="1104045"/>
        <a:ext cx="213126" cy="2320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82C27-8214-45A1-830A-0887AF50E41D}">
      <dsp:nvSpPr>
        <dsp:cNvPr id="0" name=""/>
        <dsp:cNvSpPr/>
      </dsp:nvSpPr>
      <dsp:spPr>
        <a:xfrm>
          <a:off x="3187855" y="516"/>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Climat de tension</a:t>
          </a:r>
        </a:p>
      </dsp:txBody>
      <dsp:txXfrm>
        <a:off x="3355663" y="168324"/>
        <a:ext cx="810248" cy="810248"/>
      </dsp:txXfrm>
    </dsp:sp>
    <dsp:sp modelId="{ADD153F2-E6E7-433C-A05D-BE72A22F6B9E}">
      <dsp:nvSpPr>
        <dsp:cNvPr id="0" name=""/>
        <dsp:cNvSpPr/>
      </dsp:nvSpPr>
      <dsp:spPr>
        <a:xfrm rot="2700000">
          <a:off x="4210689" y="982219"/>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a:off x="4224065" y="1027271"/>
        <a:ext cx="213126" cy="232037"/>
      </dsp:txXfrm>
    </dsp:sp>
    <dsp:sp modelId="{7A4B8919-81C6-4F31-B293-0803D54CB068}">
      <dsp:nvSpPr>
        <dsp:cNvPr id="0" name=""/>
        <dsp:cNvSpPr/>
      </dsp:nvSpPr>
      <dsp:spPr>
        <a:xfrm>
          <a:off x="4404311" y="1216973"/>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Épisodes de violence</a:t>
          </a:r>
        </a:p>
      </dsp:txBody>
      <dsp:txXfrm>
        <a:off x="4572119" y="1384781"/>
        <a:ext cx="810248" cy="810248"/>
      </dsp:txXfrm>
    </dsp:sp>
    <dsp:sp modelId="{F10545A9-10FA-4544-B80C-DAD51CC21116}">
      <dsp:nvSpPr>
        <dsp:cNvPr id="0" name=""/>
        <dsp:cNvSpPr/>
      </dsp:nvSpPr>
      <dsp:spPr>
        <a:xfrm rot="8100000">
          <a:off x="4222875" y="2198676"/>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rot="10800000">
        <a:off x="4300839" y="2243728"/>
        <a:ext cx="213126" cy="232037"/>
      </dsp:txXfrm>
    </dsp:sp>
    <dsp:sp modelId="{7F7ADF6D-8BB1-4DBB-AC53-61A69AA9D02B}">
      <dsp:nvSpPr>
        <dsp:cNvPr id="0" name=""/>
        <dsp:cNvSpPr/>
      </dsp:nvSpPr>
      <dsp:spPr>
        <a:xfrm>
          <a:off x="3187855" y="2433430"/>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justifications</a:t>
          </a:r>
        </a:p>
      </dsp:txBody>
      <dsp:txXfrm>
        <a:off x="3355663" y="2601238"/>
        <a:ext cx="810248" cy="810248"/>
      </dsp:txXfrm>
    </dsp:sp>
    <dsp:sp modelId="{3237D261-F177-4246-9110-B3F85887C831}">
      <dsp:nvSpPr>
        <dsp:cNvPr id="0" name=""/>
        <dsp:cNvSpPr/>
      </dsp:nvSpPr>
      <dsp:spPr>
        <a:xfrm rot="13500000">
          <a:off x="3006418" y="2210862"/>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rot="10800000">
        <a:off x="3084382" y="2320502"/>
        <a:ext cx="213126" cy="232037"/>
      </dsp:txXfrm>
    </dsp:sp>
    <dsp:sp modelId="{3B340BB7-5814-4DBF-88DE-4234B6EA028C}">
      <dsp:nvSpPr>
        <dsp:cNvPr id="0" name=""/>
        <dsp:cNvSpPr/>
      </dsp:nvSpPr>
      <dsp:spPr>
        <a:xfrm>
          <a:off x="1971398" y="1216973"/>
          <a:ext cx="1145864" cy="114586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BE" sz="1600" kern="1200" dirty="0"/>
            <a:t>Lune de miel</a:t>
          </a:r>
        </a:p>
      </dsp:txBody>
      <dsp:txXfrm>
        <a:off x="2139206" y="1384781"/>
        <a:ext cx="810248" cy="810248"/>
      </dsp:txXfrm>
    </dsp:sp>
    <dsp:sp modelId="{86426686-CF62-4E32-93B4-D786993AF2AE}">
      <dsp:nvSpPr>
        <dsp:cNvPr id="0" name=""/>
        <dsp:cNvSpPr/>
      </dsp:nvSpPr>
      <dsp:spPr>
        <a:xfrm rot="18900000">
          <a:off x="2994232" y="994405"/>
          <a:ext cx="304466" cy="38672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BE" sz="1600" kern="1200"/>
        </a:p>
      </dsp:txBody>
      <dsp:txXfrm>
        <a:off x="3007608" y="1104045"/>
        <a:ext cx="213126" cy="23203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8633E0-CEF4-3D45-A343-01E47CCDF150}" type="datetimeFigureOut">
              <a:rPr lang="fr-FR" smtClean="0"/>
              <a:pPr/>
              <a:t>12/07/2019</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F3D02E-D8A4-7E44-9EF7-C78FDD9DA6FB}" type="slidenum">
              <a:rPr lang="fr-FR" smtClean="0"/>
              <a:pPr/>
              <a:t>‹N°›</a:t>
            </a:fld>
            <a:endParaRPr lang="fr-FR"/>
          </a:p>
        </p:txBody>
      </p:sp>
    </p:spTree>
    <p:extLst>
      <p:ext uri="{BB962C8B-B14F-4D97-AF65-F5344CB8AC3E}">
        <p14:creationId xmlns:p14="http://schemas.microsoft.com/office/powerpoint/2010/main" val="2600815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14E118-A0B0-4F8F-9BDD-D6FA5F580986}" type="datetimeFigureOut">
              <a:rPr lang="fr-BE" smtClean="0"/>
              <a:pPr/>
              <a:t>12/07/19</a:t>
            </a:fld>
            <a:endParaRPr lang="fr-BE"/>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DD4C3E-B18F-471A-B4F2-86288FEDAF13}" type="slidenum">
              <a:rPr lang="fr-BE" smtClean="0"/>
              <a:pPr/>
              <a:t>‹N°›</a:t>
            </a:fld>
            <a:endParaRPr lang="fr-BE"/>
          </a:p>
        </p:txBody>
      </p:sp>
    </p:spTree>
    <p:extLst>
      <p:ext uri="{BB962C8B-B14F-4D97-AF65-F5344CB8AC3E}">
        <p14:creationId xmlns:p14="http://schemas.microsoft.com/office/powerpoint/2010/main" val="2708138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Espace réservé de l'image des diapositives 1"/>
          <p:cNvSpPr>
            <a:spLocks noGrp="1" noRot="1" noChangeAspect="1" noTextEdit="1"/>
          </p:cNvSpPr>
          <p:nvPr>
            <p:ph type="sldImg"/>
          </p:nvPr>
        </p:nvSpPr>
        <p:spPr>
          <a:ln/>
        </p:spPr>
      </p:sp>
      <p:sp>
        <p:nvSpPr>
          <p:cNvPr id="37890" name="Espace réservé des commentaires 2"/>
          <p:cNvSpPr>
            <a:spLocks noGrp="1"/>
          </p:cNvSpPr>
          <p:nvPr>
            <p:ph type="body" idx="1"/>
          </p:nvPr>
        </p:nvSpPr>
        <p:spPr>
          <a:noFill/>
        </p:spPr>
        <p:txBody>
          <a:bodyPr/>
          <a:lstStyle/>
          <a:p>
            <a:endParaRPr lang="fr-BE"/>
          </a:p>
        </p:txBody>
      </p:sp>
      <p:sp>
        <p:nvSpPr>
          <p:cNvPr id="37891" name="Espace réservé du numéro de diapositive 3"/>
          <p:cNvSpPr>
            <a:spLocks noGrp="1"/>
          </p:cNvSpPr>
          <p:nvPr>
            <p:ph type="sldNum" sz="quarter" idx="5"/>
          </p:nvPr>
        </p:nvSpPr>
        <p:spPr>
          <a:noFill/>
          <a:ln>
            <a:miter lim="800000"/>
            <a:headEnd/>
            <a:tailEnd/>
          </a:ln>
        </p:spPr>
        <p:txBody>
          <a:bodyPr/>
          <a:lstStyle/>
          <a:p>
            <a:fld id="{685E4249-924C-4CAD-8EDA-22861F898128}" type="slidenum">
              <a:rPr lang="fr-BE"/>
              <a:pPr/>
              <a:t>6</a:t>
            </a:fld>
            <a:endParaRPr lang="fr-BE"/>
          </a:p>
        </p:txBody>
      </p:sp>
    </p:spTree>
    <p:extLst>
      <p:ext uri="{BB962C8B-B14F-4D97-AF65-F5344CB8AC3E}">
        <p14:creationId xmlns:p14="http://schemas.microsoft.com/office/powerpoint/2010/main" val="1538725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7218"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E7309F38-8C2F-406F-8F94-BB50C1D50AD1}" type="slidenum">
              <a:rPr lang="fr-BE" altLang="fr-FR">
                <a:solidFill>
                  <a:srgbClr val="000000"/>
                </a:solidFill>
                <a:latin typeface="Times New Roman" panose="02020603050405020304" pitchFamily="18" charset="0"/>
              </a:rPr>
              <a:pPr/>
              <a:t>33</a:t>
            </a:fld>
            <a:endParaRPr lang="fr-BE" altLang="fr-FR">
              <a:solidFill>
                <a:srgbClr val="000000"/>
              </a:solidFill>
              <a:latin typeface="Times New Roman" panose="02020603050405020304" pitchFamily="18" charset="0"/>
            </a:endParaRPr>
          </a:p>
        </p:txBody>
      </p:sp>
      <p:sp>
        <p:nvSpPr>
          <p:cNvPr id="13721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7220"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fr-FR"/>
              <a:t>Most people use the hedgehog (or turtle) strategy;</a:t>
            </a:r>
          </a:p>
          <a:p>
            <a:r>
              <a:rPr lang="en-US" altLang="fr-FR"/>
              <a:t>they just freeze and hope the other person will stop.</a:t>
            </a:r>
            <a:endParaRPr lang="nl-BE" altLang="fr-FR"/>
          </a:p>
        </p:txBody>
      </p:sp>
    </p:spTree>
    <p:extLst>
      <p:ext uri="{BB962C8B-B14F-4D97-AF65-F5344CB8AC3E}">
        <p14:creationId xmlns:p14="http://schemas.microsoft.com/office/powerpoint/2010/main" val="2874711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926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5417D4E1-998F-43B0-8F2B-017263AFC15E}" type="slidenum">
              <a:rPr lang="fr-BE" altLang="fr-FR">
                <a:solidFill>
                  <a:srgbClr val="000000"/>
                </a:solidFill>
                <a:latin typeface="Times New Roman" panose="02020603050405020304" pitchFamily="18" charset="0"/>
              </a:rPr>
              <a:pPr/>
              <a:t>34</a:t>
            </a:fld>
            <a:endParaRPr lang="fr-BE" altLang="fr-FR">
              <a:solidFill>
                <a:srgbClr val="000000"/>
              </a:solidFill>
              <a:latin typeface="Times New Roman" panose="02020603050405020304" pitchFamily="18" charset="0"/>
            </a:endParaRPr>
          </a:p>
        </p:txBody>
      </p:sp>
      <p:sp>
        <p:nvSpPr>
          <p:cNvPr id="1392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9268"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fr-FR" altLang="fr-FR" b="1"/>
              <a:t>Faux. </a:t>
            </a:r>
            <a:r>
              <a:rPr lang="fr-FR" altLang="fr-FR"/>
              <a:t>Des études ont démontré que les femmes n’ont pas d’objections à ce qu’on leur pose des questions concernant leur relation et/ou d’éventuels cas de violence lors d’une consultation gynécologique, aussi bien pendant ou en dehors d’une grossesse. Un dépistage dans ce contexte démontre une baisse du nombre de victimes. Des études supplémentaires s’imposent pour voir si un dépistage systématique par d’autres services médicaux  auprès de femmes et hommes, filles et garçons, est souhaitable, tant d’un point de vue de prévention et de traitement primaire que secondaire ou tertiaire. Une conclusion concordante n’est pas encore disponible.</a:t>
            </a:r>
            <a:endParaRPr lang="nl-BE" altLang="fr-FR"/>
          </a:p>
          <a:p>
            <a:endParaRPr lang="nl-BE" altLang="fr-FR" sz="2800">
              <a:solidFill>
                <a:srgbClr val="20608F"/>
              </a:solidFill>
              <a:latin typeface="Arial" panose="020B0604020202020204" pitchFamily="34" charset="0"/>
              <a:ea typeface="Microsoft YaHei" panose="020B0503020204020204" pitchFamily="34" charset="-122"/>
            </a:endParaRPr>
          </a:p>
        </p:txBody>
      </p:sp>
    </p:spTree>
    <p:extLst>
      <p:ext uri="{BB962C8B-B14F-4D97-AF65-F5344CB8AC3E}">
        <p14:creationId xmlns:p14="http://schemas.microsoft.com/office/powerpoint/2010/main" val="4046118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EEBD98E-9E73-46BB-8188-57543B8A9851}" type="slidenum">
              <a:rPr lang="en-GB" altLang="fr-FR"/>
              <a:pPr>
                <a:spcBef>
                  <a:spcPct val="0"/>
                </a:spcBef>
              </a:pPr>
              <a:t>39</a:t>
            </a:fld>
            <a:endParaRPr lang="en-GB" altLang="fr-FR"/>
          </a:p>
        </p:txBody>
      </p:sp>
      <p:sp>
        <p:nvSpPr>
          <p:cNvPr id="11267" name="Rectangle 2"/>
          <p:cNvSpPr>
            <a:spLocks noGrp="1" noRot="1" noChangeAspect="1" noChangeArrowheads="1" noTextEdit="1"/>
          </p:cNvSpPr>
          <p:nvPr>
            <p:ph type="sldImg"/>
          </p:nvPr>
        </p:nvSpPr>
        <p:spPr>
          <a:solidFill>
            <a:srgbClr val="FFFFFF"/>
          </a:solidFill>
          <a:ln/>
        </p:spPr>
      </p:sp>
      <p:sp>
        <p:nvSpPr>
          <p:cNvPr id="1126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fr-FR" altLang="fr-FR">
              <a:latin typeface="Arial" panose="020B0604020202020204" pitchFamily="34" charset="0"/>
            </a:endParaRPr>
          </a:p>
        </p:txBody>
      </p:sp>
    </p:spTree>
    <p:extLst>
      <p:ext uri="{BB962C8B-B14F-4D97-AF65-F5344CB8AC3E}">
        <p14:creationId xmlns:p14="http://schemas.microsoft.com/office/powerpoint/2010/main" val="919554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nl-BE" altLang="fr-FR" dirty="0"/>
              <a:t>Ce </a:t>
            </a:r>
            <a:r>
              <a:rPr lang="nl-BE" altLang="fr-FR" dirty="0" err="1"/>
              <a:t>modèle</a:t>
            </a:r>
            <a:r>
              <a:rPr lang="nl-BE" altLang="fr-FR" dirty="0"/>
              <a:t> </a:t>
            </a:r>
            <a:r>
              <a:rPr lang="nl-BE" altLang="fr-FR" dirty="0" err="1"/>
              <a:t>nous</a:t>
            </a:r>
            <a:r>
              <a:rPr lang="nl-BE" altLang="fr-FR" dirty="0"/>
              <a:t> </a:t>
            </a:r>
            <a:r>
              <a:rPr lang="nl-BE" altLang="fr-FR" dirty="0" err="1"/>
              <a:t>permet</a:t>
            </a:r>
            <a:r>
              <a:rPr lang="nl-BE" altLang="fr-FR" dirty="0"/>
              <a:t> </a:t>
            </a:r>
            <a:r>
              <a:rPr lang="nl-BE" altLang="fr-FR" dirty="0" err="1"/>
              <a:t>d’appréhender</a:t>
            </a:r>
            <a:r>
              <a:rPr lang="nl-BE" altLang="fr-FR" dirty="0"/>
              <a:t> la </a:t>
            </a:r>
            <a:r>
              <a:rPr lang="nl-BE" altLang="fr-FR" dirty="0" err="1"/>
              <a:t>dimension</a:t>
            </a:r>
            <a:r>
              <a:rPr lang="nl-BE" altLang="fr-FR" dirty="0"/>
              <a:t> </a:t>
            </a:r>
            <a:r>
              <a:rPr lang="nl-BE" altLang="fr-FR" dirty="0" err="1"/>
              <a:t>temporelle</a:t>
            </a:r>
            <a:r>
              <a:rPr lang="nl-BE" altLang="fr-FR" dirty="0"/>
              <a:t> des </a:t>
            </a:r>
            <a:r>
              <a:rPr lang="nl-BE" altLang="fr-FR" dirty="0" err="1"/>
              <a:t>violences</a:t>
            </a:r>
            <a:r>
              <a:rPr lang="nl-BE" altLang="fr-FR" dirty="0"/>
              <a:t> </a:t>
            </a:r>
            <a:r>
              <a:rPr lang="nl-BE" altLang="fr-FR" dirty="0" err="1"/>
              <a:t>conjugales</a:t>
            </a:r>
            <a:r>
              <a:rPr lang="nl-BE" altLang="fr-FR" dirty="0"/>
              <a:t>.</a:t>
            </a:r>
          </a:p>
          <a:p>
            <a:endParaRPr lang="nl-BE" altLang="fr-FR" dirty="0"/>
          </a:p>
          <a:p>
            <a:r>
              <a:rPr lang="nl-BE" altLang="fr-FR" dirty="0"/>
              <a:t>Ce </a:t>
            </a:r>
            <a:r>
              <a:rPr lang="nl-BE" altLang="fr-FR" dirty="0" err="1"/>
              <a:t>cycle</a:t>
            </a:r>
            <a:r>
              <a:rPr lang="nl-BE" altLang="fr-FR" dirty="0"/>
              <a:t> </a:t>
            </a:r>
            <a:r>
              <a:rPr lang="nl-BE" altLang="fr-FR" dirty="0" err="1"/>
              <a:t>démarre</a:t>
            </a:r>
            <a:r>
              <a:rPr lang="nl-BE" altLang="fr-FR" dirty="0"/>
              <a:t> </a:t>
            </a:r>
            <a:r>
              <a:rPr lang="nl-BE" altLang="fr-FR" dirty="0" err="1"/>
              <a:t>avec</a:t>
            </a:r>
            <a:r>
              <a:rPr lang="nl-BE" altLang="fr-FR" dirty="0"/>
              <a:t> </a:t>
            </a:r>
            <a:r>
              <a:rPr lang="nl-BE" altLang="fr-FR" dirty="0" err="1"/>
              <a:t>une</a:t>
            </a:r>
            <a:r>
              <a:rPr lang="nl-BE" altLang="fr-FR" dirty="0"/>
              <a:t> </a:t>
            </a:r>
            <a:r>
              <a:rPr lang="nl-BE" altLang="fr-FR" dirty="0" err="1"/>
              <a:t>tension</a:t>
            </a:r>
            <a:r>
              <a:rPr lang="nl-BE" altLang="fr-FR" dirty="0"/>
              <a:t> de la part de </a:t>
            </a:r>
            <a:r>
              <a:rPr lang="nl-BE" altLang="fr-FR" dirty="0" err="1"/>
              <a:t>l’agresseur</a:t>
            </a:r>
            <a:r>
              <a:rPr lang="nl-BE" altLang="fr-FR" dirty="0"/>
              <a:t> et de la peur de la </a:t>
            </a:r>
            <a:r>
              <a:rPr lang="nl-BE" altLang="fr-FR" dirty="0" err="1"/>
              <a:t>victime</a:t>
            </a:r>
            <a:r>
              <a:rPr lang="nl-BE" altLang="fr-FR" dirty="0"/>
              <a:t>, </a:t>
            </a:r>
            <a:r>
              <a:rPr lang="nl-BE" altLang="fr-FR" dirty="0" err="1"/>
              <a:t>ensuite</a:t>
            </a:r>
            <a:r>
              <a:rPr lang="nl-BE" altLang="fr-FR" dirty="0"/>
              <a:t> </a:t>
            </a:r>
            <a:r>
              <a:rPr lang="nl-BE" altLang="fr-FR" dirty="0" err="1"/>
              <a:t>éclate</a:t>
            </a:r>
            <a:r>
              <a:rPr lang="nl-BE" altLang="fr-FR" dirty="0"/>
              <a:t> </a:t>
            </a:r>
            <a:r>
              <a:rPr lang="nl-BE" altLang="fr-FR" dirty="0" err="1"/>
              <a:t>une</a:t>
            </a:r>
            <a:r>
              <a:rPr lang="nl-BE" altLang="fr-FR" dirty="0"/>
              <a:t> </a:t>
            </a:r>
            <a:r>
              <a:rPr lang="nl-BE" altLang="fr-FR" dirty="0" err="1"/>
              <a:t>crise</a:t>
            </a:r>
            <a:r>
              <a:rPr lang="nl-BE" altLang="fr-FR" dirty="0"/>
              <a:t> </a:t>
            </a:r>
            <a:r>
              <a:rPr lang="nl-BE" altLang="fr-FR" dirty="0" err="1"/>
              <a:t>avec</a:t>
            </a:r>
            <a:r>
              <a:rPr lang="nl-BE" altLang="fr-FR" dirty="0"/>
              <a:t> </a:t>
            </a:r>
            <a:r>
              <a:rPr lang="nl-BE" altLang="fr-FR" dirty="0" err="1"/>
              <a:t>un</a:t>
            </a:r>
            <a:r>
              <a:rPr lang="nl-BE" altLang="fr-FR" dirty="0"/>
              <a:t> passage à </a:t>
            </a:r>
            <a:r>
              <a:rPr lang="nl-BE" altLang="fr-FR" dirty="0" err="1"/>
              <a:t>l’acte</a:t>
            </a:r>
            <a:r>
              <a:rPr lang="nl-BE" altLang="fr-FR" dirty="0"/>
              <a:t> et de la </a:t>
            </a:r>
            <a:r>
              <a:rPr lang="nl-BE" altLang="fr-FR" dirty="0" err="1"/>
              <a:t>violence</a:t>
            </a:r>
            <a:r>
              <a:rPr lang="nl-BE" altLang="fr-FR" dirty="0"/>
              <a:t>, on passe </a:t>
            </a:r>
            <a:r>
              <a:rPr lang="nl-BE" altLang="fr-FR" dirty="0" err="1"/>
              <a:t>alors</a:t>
            </a:r>
            <a:r>
              <a:rPr lang="nl-BE" altLang="fr-FR" dirty="0"/>
              <a:t> dans </a:t>
            </a:r>
            <a:r>
              <a:rPr lang="nl-BE" altLang="fr-FR" dirty="0" err="1"/>
              <a:t>une</a:t>
            </a:r>
            <a:r>
              <a:rPr lang="nl-BE" altLang="fr-FR" dirty="0"/>
              <a:t> </a:t>
            </a:r>
            <a:r>
              <a:rPr lang="nl-BE" altLang="fr-FR" dirty="0" err="1"/>
              <a:t>phase</a:t>
            </a:r>
            <a:r>
              <a:rPr lang="nl-BE" altLang="fr-FR" dirty="0"/>
              <a:t> de </a:t>
            </a:r>
            <a:r>
              <a:rPr lang="nl-BE" altLang="fr-FR" dirty="0" err="1"/>
              <a:t>justification</a:t>
            </a:r>
            <a:r>
              <a:rPr lang="nl-BE" altLang="fr-FR" dirty="0"/>
              <a:t> de </a:t>
            </a:r>
            <a:r>
              <a:rPr lang="nl-BE" altLang="fr-FR" dirty="0" err="1"/>
              <a:t>l’agresseur</a:t>
            </a:r>
            <a:r>
              <a:rPr lang="nl-BE" altLang="fr-FR" dirty="0"/>
              <a:t>, de </a:t>
            </a:r>
            <a:r>
              <a:rPr lang="nl-BE" altLang="fr-FR" dirty="0" err="1"/>
              <a:t>culpabilisation</a:t>
            </a:r>
            <a:r>
              <a:rPr lang="nl-BE" altLang="fr-FR" dirty="0"/>
              <a:t> de la </a:t>
            </a:r>
            <a:r>
              <a:rPr lang="nl-BE" altLang="fr-FR" dirty="0" err="1"/>
              <a:t>victime</a:t>
            </a:r>
            <a:r>
              <a:rPr lang="nl-BE" altLang="fr-FR" dirty="0"/>
              <a:t>, enfin, </a:t>
            </a:r>
            <a:r>
              <a:rPr lang="nl-BE" altLang="fr-FR" dirty="0" err="1"/>
              <a:t>une</a:t>
            </a:r>
            <a:r>
              <a:rPr lang="nl-BE" altLang="fr-FR" dirty="0"/>
              <a:t> </a:t>
            </a:r>
            <a:r>
              <a:rPr lang="nl-BE" altLang="fr-FR" dirty="0" err="1"/>
              <a:t>phase</a:t>
            </a:r>
            <a:r>
              <a:rPr lang="nl-BE" altLang="fr-FR" dirty="0"/>
              <a:t> de </a:t>
            </a:r>
            <a:r>
              <a:rPr lang="nl-BE" altLang="fr-FR" dirty="0" err="1"/>
              <a:t>rémission</a:t>
            </a:r>
            <a:r>
              <a:rPr lang="nl-BE" altLang="fr-FR" dirty="0"/>
              <a:t> et de </a:t>
            </a:r>
            <a:r>
              <a:rPr lang="nl-BE" altLang="fr-FR" dirty="0" err="1"/>
              <a:t>lune</a:t>
            </a:r>
            <a:r>
              <a:rPr lang="nl-BE" altLang="fr-FR" dirty="0"/>
              <a:t> de </a:t>
            </a:r>
            <a:r>
              <a:rPr lang="nl-BE" altLang="fr-FR" dirty="0" err="1"/>
              <a:t>miel</a:t>
            </a:r>
            <a:r>
              <a:rPr lang="nl-BE" altLang="fr-FR" dirty="0"/>
              <a:t> </a:t>
            </a:r>
            <a:r>
              <a:rPr lang="nl-BE" altLang="fr-FR" dirty="0" err="1"/>
              <a:t>s’installe</a:t>
            </a:r>
            <a:r>
              <a:rPr lang="nl-BE" altLang="fr-FR" dirty="0"/>
              <a:t> </a:t>
            </a:r>
            <a:r>
              <a:rPr lang="nl-BE" altLang="fr-FR" dirty="0" err="1"/>
              <a:t>avant</a:t>
            </a:r>
            <a:r>
              <a:rPr lang="nl-BE" altLang="fr-FR" dirty="0"/>
              <a:t> que </a:t>
            </a:r>
            <a:r>
              <a:rPr lang="nl-BE" altLang="fr-FR" dirty="0" err="1"/>
              <a:t>le</a:t>
            </a:r>
            <a:r>
              <a:rPr lang="nl-BE" altLang="fr-FR" dirty="0"/>
              <a:t> </a:t>
            </a:r>
            <a:r>
              <a:rPr lang="nl-BE" altLang="fr-FR" dirty="0" err="1"/>
              <a:t>cycle</a:t>
            </a:r>
            <a:r>
              <a:rPr lang="nl-BE" altLang="fr-FR" dirty="0"/>
              <a:t> ne </a:t>
            </a:r>
            <a:r>
              <a:rPr lang="nl-BE" altLang="fr-FR" dirty="0" err="1"/>
              <a:t>repart</a:t>
            </a:r>
            <a:r>
              <a:rPr lang="nl-BE" altLang="fr-FR" dirty="0"/>
              <a:t> de plus belle. </a:t>
            </a:r>
          </a:p>
          <a:p>
            <a:endParaRPr lang="nl-BE" altLang="fr-FR" dirty="0"/>
          </a:p>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40</a:t>
            </a:fld>
            <a:endParaRPr lang="fr-BE"/>
          </a:p>
        </p:txBody>
      </p:sp>
    </p:spTree>
    <p:extLst>
      <p:ext uri="{BB962C8B-B14F-4D97-AF65-F5344CB8AC3E}">
        <p14:creationId xmlns:p14="http://schemas.microsoft.com/office/powerpoint/2010/main" val="3540182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6434"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59B38739-D8A7-4673-BA92-772EE0818EEA}" type="slidenum">
              <a:rPr lang="fr-BE" altLang="fr-FR">
                <a:solidFill>
                  <a:srgbClr val="000000"/>
                </a:solidFill>
                <a:latin typeface="Times New Roman" panose="02020603050405020304" pitchFamily="18" charset="0"/>
              </a:rPr>
              <a:pPr/>
              <a:t>43</a:t>
            </a:fld>
            <a:endParaRPr lang="fr-BE" altLang="fr-FR">
              <a:solidFill>
                <a:srgbClr val="000000"/>
              </a:solidFill>
              <a:latin typeface="Times New Roman" panose="02020603050405020304" pitchFamily="18" charset="0"/>
            </a:endParaRPr>
          </a:p>
        </p:txBody>
      </p:sp>
      <p:sp>
        <p:nvSpPr>
          <p:cNvPr id="146435" name="Text Box 1"/>
          <p:cNvSpPr txBox="1">
            <a:spLocks noChangeArrowheads="1"/>
          </p:cNvSpPr>
          <p:nvPr/>
        </p:nvSpPr>
        <p:spPr bwMode="auto">
          <a:xfrm>
            <a:off x="4133850" y="9075738"/>
            <a:ext cx="31686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r" eaLnBrk="1">
              <a:buSzPct val="100000"/>
            </a:pPr>
            <a:fld id="{7ECD029E-5145-47CB-8924-66DEBC7D2853}" type="slidenum">
              <a:rPr lang="fr-FR" altLang="fr-FR">
                <a:solidFill>
                  <a:srgbClr val="000000"/>
                </a:solidFill>
              </a:rPr>
              <a:pPr algn="r" eaLnBrk="1">
                <a:buSzPct val="100000"/>
              </a:pPr>
              <a:t>43</a:t>
            </a:fld>
            <a:endParaRPr lang="fr-FR" altLang="fr-FR">
              <a:solidFill>
                <a:srgbClr val="000000"/>
              </a:solidFill>
            </a:endParaRPr>
          </a:p>
        </p:txBody>
      </p:sp>
      <p:sp>
        <p:nvSpPr>
          <p:cNvPr id="146436" name="Rectangle 2"/>
          <p:cNvSpPr>
            <a:spLocks noGrp="1" noRot="1" noChangeAspect="1" noChangeArrowheads="1" noTextEdit="1"/>
          </p:cNvSpPr>
          <p:nvPr>
            <p:ph type="sldImg"/>
          </p:nvPr>
        </p:nvSpPr>
        <p:spPr>
          <a:xfrm>
            <a:off x="1068388" y="666750"/>
            <a:ext cx="4440237" cy="3330575"/>
          </a:xfrm>
          <a:solidFill>
            <a:srgbClr val="FFFFFF"/>
          </a:solidFill>
          <a:ln/>
        </p:spPr>
      </p:sp>
      <p:sp>
        <p:nvSpPr>
          <p:cNvPr id="146437" name="Rectangle 3"/>
          <p:cNvSpPr>
            <a:spLocks noGrp="1" noChangeArrowheads="1"/>
          </p:cNvSpPr>
          <p:nvPr>
            <p:ph type="body" idx="1"/>
          </p:nvPr>
        </p:nvSpPr>
        <p:spPr>
          <a:xfrm>
            <a:off x="657225" y="4217988"/>
            <a:ext cx="5262563" cy="3997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ormAutofit fontScale="55000" lnSpcReduction="20000"/>
          </a:bodyPr>
          <a:lstStyle/>
          <a:p>
            <a:pPr eaLnBrk="1" hangingPunct="1">
              <a:lnSpc>
                <a:spcPct val="150000"/>
              </a:lnSpc>
              <a:spcBef>
                <a:spcPts val="638"/>
              </a:spcBef>
              <a:buClr>
                <a:srgbClr val="000000"/>
              </a:buClr>
              <a:buSzPct val="100000"/>
              <a:buFont typeface="Times New Roman" panose="02020603050405020304" pitchFamily="18" charset="0"/>
              <a:buNone/>
            </a:pPr>
            <a:r>
              <a:rPr lang="fr-FR" altLang="fr-FR" sz="2000" b="1" dirty="0">
                <a:solidFill>
                  <a:schemeClr val="tx1"/>
                </a:solidFill>
                <a:latin typeface="+mn-lt"/>
                <a:cs typeface="Arial" panose="020B0604020202020204" pitchFamily="34" charset="0"/>
              </a:rPr>
              <a:t>Physiques</a:t>
            </a:r>
            <a:r>
              <a:rPr lang="fr-FR" altLang="fr-FR" sz="2000" dirty="0">
                <a:solidFill>
                  <a:schemeClr val="tx1"/>
                </a:solidFill>
                <a:latin typeface="+mn-lt"/>
                <a:cs typeface="Arial" panose="020B0604020202020204" pitchFamily="34" charset="0"/>
              </a:rPr>
              <a:t>: </a:t>
            </a:r>
          </a:p>
          <a:p>
            <a:pPr lvl="1" indent="0" eaLnBrk="1" hangingPunct="1">
              <a:lnSpc>
                <a:spcPct val="150000"/>
              </a:lnSpc>
              <a:spcBef>
                <a:spcPts val="700"/>
              </a:spcBef>
              <a:buClr>
                <a:srgbClr val="000000"/>
              </a:buClr>
              <a:buSzPct val="100000"/>
              <a:buFont typeface="Times New Roman" panose="02020603050405020304" pitchFamily="18" charset="0"/>
              <a:buNone/>
            </a:pPr>
            <a:r>
              <a:rPr lang="fr-FR" altLang="fr-FR" sz="2000" dirty="0">
                <a:solidFill>
                  <a:schemeClr val="tx1"/>
                </a:solidFill>
                <a:latin typeface="+mn-lt"/>
                <a:ea typeface="MS PGothic" panose="020B0600070205080204" pitchFamily="34" charset="-128"/>
              </a:rPr>
              <a:t>Bleus, plaies, perte de cheveux, fractures, traumatisme abdominal, infections urinaires, syndrome du côlon irritable, douleur dorsale, fibromyalgie</a:t>
            </a:r>
          </a:p>
          <a:p>
            <a:pPr lvl="1" indent="0" eaLnBrk="1" hangingPunct="1">
              <a:lnSpc>
                <a:spcPct val="150000"/>
              </a:lnSpc>
              <a:spcBef>
                <a:spcPts val="700"/>
              </a:spcBef>
              <a:buClr>
                <a:srgbClr val="000000"/>
              </a:buClr>
              <a:buSzPct val="100000"/>
              <a:buFont typeface="Times New Roman" panose="02020603050405020304" pitchFamily="18" charset="0"/>
              <a:buNone/>
            </a:pPr>
            <a:r>
              <a:rPr lang="fr-FR" altLang="fr-FR" sz="2000" dirty="0">
                <a:solidFill>
                  <a:schemeClr val="tx1"/>
                </a:solidFill>
                <a:latin typeface="+mn-lt"/>
                <a:ea typeface="MS PGothic" panose="020B0600070205080204" pitchFamily="34" charset="-128"/>
              </a:rPr>
              <a:t>Lésion cérébrale, trouble de croissance, handicap, décès,…</a:t>
            </a:r>
          </a:p>
          <a:p>
            <a:pPr eaLnBrk="1" hangingPunct="1">
              <a:lnSpc>
                <a:spcPct val="150000"/>
              </a:lnSpc>
              <a:spcBef>
                <a:spcPts val="638"/>
              </a:spcBef>
              <a:buClr>
                <a:srgbClr val="000000"/>
              </a:buClr>
              <a:buSzPct val="100000"/>
              <a:buFont typeface="Times New Roman" panose="02020603050405020304" pitchFamily="18" charset="0"/>
              <a:buNone/>
            </a:pPr>
            <a:r>
              <a:rPr lang="fr-FR" altLang="fr-FR" sz="2000" b="1" dirty="0">
                <a:solidFill>
                  <a:schemeClr val="tx1"/>
                </a:solidFill>
                <a:latin typeface="+mn-lt"/>
                <a:cs typeface="Arial" panose="020B0604020202020204" pitchFamily="34" charset="0"/>
              </a:rPr>
              <a:t>Sexuelles &amp; reproductives</a:t>
            </a:r>
            <a:r>
              <a:rPr lang="fr-FR" altLang="fr-FR" sz="2000" dirty="0">
                <a:solidFill>
                  <a:schemeClr val="tx1"/>
                </a:solidFill>
                <a:latin typeface="+mn-lt"/>
                <a:cs typeface="Arial" panose="020B0604020202020204" pitchFamily="34" charset="0"/>
              </a:rPr>
              <a:t>: </a:t>
            </a:r>
          </a:p>
          <a:p>
            <a:pPr lvl="1" indent="0" eaLnBrk="1" hangingPunct="1">
              <a:lnSpc>
                <a:spcPct val="150000"/>
              </a:lnSpc>
              <a:spcBef>
                <a:spcPts val="700"/>
              </a:spcBef>
              <a:buClr>
                <a:srgbClr val="000000"/>
              </a:buClr>
              <a:buSzPct val="100000"/>
              <a:buFont typeface="Times New Roman" panose="02020603050405020304" pitchFamily="18" charset="0"/>
              <a:buNone/>
            </a:pPr>
            <a:r>
              <a:rPr lang="fr-FR" altLang="fr-FR" sz="2000" dirty="0">
                <a:solidFill>
                  <a:schemeClr val="tx1"/>
                </a:solidFill>
                <a:latin typeface="+mn-lt"/>
                <a:ea typeface="MS PGothic" panose="020B0600070205080204" pitchFamily="34" charset="-128"/>
              </a:rPr>
              <a:t>MST, douleurs génitales, fistules, dyspareunie &amp; problèmes d’expérience sexuelle, grossesse non désirée, stérilité,…</a:t>
            </a:r>
          </a:p>
          <a:p>
            <a:pPr lvl="1" indent="0" eaLnBrk="1" hangingPunct="1">
              <a:lnSpc>
                <a:spcPct val="150000"/>
              </a:lnSpc>
              <a:spcBef>
                <a:spcPts val="700"/>
              </a:spcBef>
              <a:buClr>
                <a:srgbClr val="000000"/>
              </a:buClr>
              <a:buSzPct val="100000"/>
              <a:buFont typeface="Times New Roman" panose="02020603050405020304" pitchFamily="18" charset="0"/>
              <a:buNone/>
            </a:pPr>
            <a:r>
              <a:rPr lang="fr-FR" altLang="fr-FR" sz="2000" dirty="0">
                <a:solidFill>
                  <a:schemeClr val="tx1"/>
                </a:solidFill>
                <a:latin typeface="+mn-lt"/>
                <a:ea typeface="MS PGothic" panose="020B0600070205080204" pitchFamily="34" charset="-128"/>
              </a:rPr>
              <a:t>-&gt; chez les (jeunes) adultes souvent pas de lésions génitales après la VS. Lésion dépendra : du nombre d’agresseurs, de l’existence </a:t>
            </a:r>
            <a:r>
              <a:rPr lang="fr-FR" altLang="fr-FR" sz="2000" dirty="0" err="1">
                <a:solidFill>
                  <a:schemeClr val="tx1"/>
                </a:solidFill>
                <a:latin typeface="+mn-lt"/>
                <a:ea typeface="MS PGothic" panose="020B0600070205080204" pitchFamily="34" charset="-128"/>
              </a:rPr>
              <a:t>concomittante</a:t>
            </a:r>
            <a:r>
              <a:rPr lang="fr-FR" altLang="fr-FR" sz="2000" dirty="0">
                <a:solidFill>
                  <a:schemeClr val="tx1"/>
                </a:solidFill>
                <a:latin typeface="+mn-lt"/>
                <a:ea typeface="MS PGothic" panose="020B0600070205080204" pitchFamily="34" charset="-128"/>
              </a:rPr>
              <a:t> de violence physique…</a:t>
            </a:r>
          </a:p>
          <a:p>
            <a:pPr eaLnBrk="1" hangingPunct="1">
              <a:lnSpc>
                <a:spcPct val="150000"/>
              </a:lnSpc>
              <a:spcBef>
                <a:spcPts val="638"/>
              </a:spcBef>
              <a:buClr>
                <a:srgbClr val="000000"/>
              </a:buClr>
              <a:buSzPct val="45000"/>
            </a:pPr>
            <a:r>
              <a:rPr lang="fr-BE" altLang="fr-FR" sz="2000" b="1" dirty="0">
                <a:solidFill>
                  <a:schemeClr val="tx1"/>
                </a:solidFill>
                <a:latin typeface="+mn-lt"/>
                <a:ea typeface="MS PGothic" panose="020B0600070205080204" pitchFamily="34" charset="-128"/>
              </a:rPr>
              <a:t>Psychique &amp; psychologique</a:t>
            </a:r>
            <a:r>
              <a:rPr lang="fr-BE" altLang="fr-FR" sz="2000" dirty="0">
                <a:solidFill>
                  <a:schemeClr val="tx1"/>
                </a:solidFill>
                <a:latin typeface="+mn-lt"/>
                <a:ea typeface="MS PGothic" panose="020B0600070205080204" pitchFamily="34" charset="-128"/>
              </a:rPr>
              <a:t>: </a:t>
            </a:r>
          </a:p>
          <a:p>
            <a:pPr lvl="2" indent="0" eaLnBrk="1" hangingPunct="1">
              <a:lnSpc>
                <a:spcPct val="15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Plaintes psychosomatiques, fatigue &amp; troubles du sommeil</a:t>
            </a:r>
          </a:p>
          <a:p>
            <a:pPr lvl="2" indent="0" eaLnBrk="1" hangingPunct="1">
              <a:lnSpc>
                <a:spcPct val="15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Adaptation inefficace et défensive, angoisses, SSPT, troubles de l’humeur, troubles de comportement alimentaire, troubles du développement</a:t>
            </a:r>
          </a:p>
          <a:p>
            <a:pPr lvl="2" indent="0" eaLnBrk="1" hangingPunct="1">
              <a:lnSpc>
                <a:spcPct val="15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Comportement sexualisé, délinquance juvénile, agresseur adulte</a:t>
            </a:r>
          </a:p>
          <a:p>
            <a:pPr lvl="2" indent="0" eaLnBrk="1" hangingPunct="1">
              <a:lnSpc>
                <a:spcPct val="15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Addiction, négligence de soi, automutilation, suicide…</a:t>
            </a:r>
          </a:p>
          <a:p>
            <a:pPr eaLnBrk="1" hangingPunct="1">
              <a:lnSpc>
                <a:spcPct val="20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Socio-économique: </a:t>
            </a:r>
          </a:p>
          <a:p>
            <a:pPr lvl="2" indent="0" eaLnBrk="1" hangingPunct="1">
              <a:lnSpc>
                <a:spcPct val="20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Isolement</a:t>
            </a:r>
          </a:p>
          <a:p>
            <a:pPr lvl="2" indent="0" eaLnBrk="1" hangingPunct="1">
              <a:lnSpc>
                <a:spcPct val="20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Retard scolaire</a:t>
            </a:r>
          </a:p>
          <a:p>
            <a:pPr lvl="2" indent="0" eaLnBrk="1" hangingPunct="1">
              <a:lnSpc>
                <a:spcPct val="20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Incapacité de travail</a:t>
            </a:r>
          </a:p>
          <a:p>
            <a:pPr lvl="2" indent="0" eaLnBrk="1" hangingPunct="1">
              <a:lnSpc>
                <a:spcPct val="200000"/>
              </a:lnSpc>
              <a:spcBef>
                <a:spcPts val="638"/>
              </a:spcBef>
              <a:buClr>
                <a:srgbClr val="000000"/>
              </a:buClr>
              <a:buSzPct val="45000"/>
            </a:pPr>
            <a:r>
              <a:rPr lang="fr-BE" altLang="fr-FR" sz="2000" dirty="0">
                <a:solidFill>
                  <a:schemeClr val="tx1"/>
                </a:solidFill>
                <a:latin typeface="+mn-lt"/>
                <a:ea typeface="MS PGothic" panose="020B0600070205080204" pitchFamily="34" charset="-128"/>
              </a:rPr>
              <a:t>Pauvreté</a:t>
            </a:r>
          </a:p>
          <a:p>
            <a:pPr lvl="2" indent="0" eaLnBrk="1" hangingPunct="1">
              <a:lnSpc>
                <a:spcPct val="150000"/>
              </a:lnSpc>
              <a:spcBef>
                <a:spcPts val="638"/>
              </a:spcBef>
              <a:buClr>
                <a:srgbClr val="000000"/>
              </a:buClr>
              <a:buSzPct val="45000"/>
            </a:pPr>
            <a:endParaRPr lang="fr-BE" altLang="fr-FR" sz="2000" dirty="0">
              <a:solidFill>
                <a:schemeClr val="tx1"/>
              </a:solidFill>
              <a:latin typeface="+mn-lt"/>
              <a:ea typeface="MS PGothic" panose="020B0600070205080204" pitchFamily="34" charset="-128"/>
            </a:endParaRPr>
          </a:p>
          <a:p>
            <a:pPr lvl="2" indent="0" eaLnBrk="1" hangingPunct="1">
              <a:lnSpc>
                <a:spcPct val="150000"/>
              </a:lnSpc>
              <a:spcBef>
                <a:spcPts val="638"/>
              </a:spcBef>
              <a:buClr>
                <a:srgbClr val="000000"/>
              </a:buClr>
              <a:buSzPct val="45000"/>
            </a:pPr>
            <a:endParaRPr lang="fr-BE" altLang="fr-FR" sz="2000" dirty="0">
              <a:solidFill>
                <a:schemeClr val="tx1"/>
              </a:solidFill>
              <a:latin typeface="+mn-lt"/>
              <a:ea typeface="MS PGothic" panose="020B0600070205080204" pitchFamily="34" charset="-128"/>
            </a:endParaRPr>
          </a:p>
          <a:p>
            <a:endParaRPr lang="nl-BE" altLang="fr-FR" dirty="0"/>
          </a:p>
        </p:txBody>
      </p:sp>
    </p:spTree>
    <p:extLst>
      <p:ext uri="{BB962C8B-B14F-4D97-AF65-F5344CB8AC3E}">
        <p14:creationId xmlns:p14="http://schemas.microsoft.com/office/powerpoint/2010/main" val="32550622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45</a:t>
            </a:fld>
            <a:endParaRPr lang="fr-BE"/>
          </a:p>
        </p:txBody>
      </p:sp>
    </p:spTree>
    <p:extLst>
      <p:ext uri="{BB962C8B-B14F-4D97-AF65-F5344CB8AC3E}">
        <p14:creationId xmlns:p14="http://schemas.microsoft.com/office/powerpoint/2010/main" val="4231660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p:spPr>
      </p:sp>
      <p:sp>
        <p:nvSpPr>
          <p:cNvPr id="84995" name="Rectangle 3"/>
          <p:cNvSpPr>
            <a:spLocks noGrp="1"/>
          </p:cNvSpPr>
          <p:nvPr>
            <p:ph type="body" idx="1"/>
          </p:nvPr>
        </p:nvSpPr>
        <p:spPr bwMode="auto">
          <a:noFill/>
        </p:spPr>
        <p:txBody>
          <a:bodyPr wrap="square" numCol="1" anchor="t" anchorCtr="0" compatLnSpc="1">
            <a:prstTxWarp prst="textNoShape">
              <a:avLst/>
            </a:prstTxWarp>
          </a:bodyPr>
          <a:lstStyle/>
          <a:p>
            <a:r>
              <a:rPr lang="fr-FR" dirty="0"/>
              <a:t>Les disputes, les conflits et les désaccords dans un couple parental font partie de la vie. Il est important qu’un enfant puisse se rendre compte que lorsque ses parents ne sont pas d’accord entre eux, le conflit peut se régler via la parole dans le respect de chacun. L’enfant comprend alors que chaque personne est singulière, différente, que des avis divergents peuvent coexister entre les adultes et que les disputes peuvent se régler par la parole et sans risques.</a:t>
            </a:r>
          </a:p>
          <a:p>
            <a:r>
              <a:rPr lang="fr-FR" dirty="0"/>
              <a:t>Par contre, quand les conflits relèvent d’une dynamique de non respect, de disqualification vis-à-vis de l’autre voir de rapport de force, la dispute est alors préjudiciable pour l’enfant.</a:t>
            </a:r>
          </a:p>
          <a:p>
            <a:r>
              <a:rPr lang="fr-FR" dirty="0"/>
              <a:t>Quand on parle de violence conjugale entre parents, cela ne se résume pas uniquement à des moments de violence physique entre parents mais ça comprend aussi la violence psychique, la violence verbale, les insultes et menaces proférées devant l’enfant et le chantage affectif dont l’enfant est témoin. </a:t>
            </a:r>
          </a:p>
          <a:p>
            <a:r>
              <a:rPr lang="fr-FR" dirty="0"/>
              <a:t>La violence parentale comprend également ces mêmes scènes lorsqu’elles ont lieues en l’absence de l’enfant et qu’elles laissent l’autre parent épuisé, déprimé, sidéré, incapable de répondre à son enfant sur le pourquoi de ses pleurs, de ses bleus, sur le pourquoi des silences à ses questions.</a:t>
            </a:r>
          </a:p>
        </p:txBody>
      </p:sp>
    </p:spTree>
    <p:extLst>
      <p:ext uri="{BB962C8B-B14F-4D97-AF65-F5344CB8AC3E}">
        <p14:creationId xmlns:p14="http://schemas.microsoft.com/office/powerpoint/2010/main" val="119092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3250"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x-none">
                <a:ea typeface="MS PGothic" charset="-128"/>
                <a:cs typeface="ＭＳ Ｐゴシック" charset="-128"/>
              </a:rPr>
              <a:t>Les garçons se retrouvent prioritairement parmi les enfants qui scorent hétérogènes et/ou hors normes.</a:t>
            </a:r>
          </a:p>
          <a:p>
            <a:r>
              <a:rPr lang="fr-FR" altLang="x-none">
                <a:ea typeface="MS PGothic" charset="-128"/>
                <a:cs typeface="ＭＳ Ｐゴシック" charset="-128"/>
              </a:rPr>
              <a:t>Nous constatons que les enfants des 2 groupes où la VC est présente scorent également majoritairement Hors normes/ hétérogène, bavec une légère majoratin dans le groupe associant les 2 formes de MT. Cependant nous n’avons pas eu l’opportunité de créer un groupe contrôle!!!</a:t>
            </a:r>
          </a:p>
        </p:txBody>
      </p:sp>
      <p:sp>
        <p:nvSpPr>
          <p:cNvPr id="53251"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128"/>
              </a:defRPr>
            </a:lvl1pPr>
            <a:lvl2pPr marL="742950" indent="-285750">
              <a:defRPr>
                <a:solidFill>
                  <a:schemeClr val="tx1"/>
                </a:solidFill>
                <a:latin typeface="Arial" charset="0"/>
                <a:ea typeface="MS PGothic" charset="-128"/>
              </a:defRPr>
            </a:lvl2pPr>
            <a:lvl3pPr marL="1143000" indent="-228600">
              <a:defRPr>
                <a:solidFill>
                  <a:schemeClr val="tx1"/>
                </a:solidFill>
                <a:latin typeface="Arial" charset="0"/>
                <a:ea typeface="MS PGothic" charset="-128"/>
              </a:defRPr>
            </a:lvl3pPr>
            <a:lvl4pPr marL="1600200" indent="-228600">
              <a:defRPr>
                <a:solidFill>
                  <a:schemeClr val="tx1"/>
                </a:solidFill>
                <a:latin typeface="Arial" charset="0"/>
                <a:ea typeface="MS PGothic" charset="-128"/>
              </a:defRPr>
            </a:lvl4pPr>
            <a:lvl5pPr marL="2057400" indent="-228600">
              <a:defRPr>
                <a:solidFill>
                  <a:schemeClr val="tx1"/>
                </a:solidFill>
                <a:latin typeface="Arial" charset="0"/>
                <a:ea typeface="MS PGothic" charset="-128"/>
              </a:defRPr>
            </a:lvl5pPr>
            <a:lvl6pPr marL="2514600" indent="-228600" eaLnBrk="0" fontAlgn="base" hangingPunct="0">
              <a:spcBef>
                <a:spcPct val="0"/>
              </a:spcBef>
              <a:spcAft>
                <a:spcPct val="0"/>
              </a:spcAft>
              <a:defRPr>
                <a:solidFill>
                  <a:schemeClr val="tx1"/>
                </a:solidFill>
                <a:latin typeface="Arial" charset="0"/>
                <a:ea typeface="MS PGothic" charset="-128"/>
              </a:defRPr>
            </a:lvl6pPr>
            <a:lvl7pPr marL="2971800" indent="-228600" eaLnBrk="0" fontAlgn="base" hangingPunct="0">
              <a:spcBef>
                <a:spcPct val="0"/>
              </a:spcBef>
              <a:spcAft>
                <a:spcPct val="0"/>
              </a:spcAft>
              <a:defRPr>
                <a:solidFill>
                  <a:schemeClr val="tx1"/>
                </a:solidFill>
                <a:latin typeface="Arial" charset="0"/>
                <a:ea typeface="MS PGothic" charset="-128"/>
              </a:defRPr>
            </a:lvl7pPr>
            <a:lvl8pPr marL="3429000" indent="-228600" eaLnBrk="0" fontAlgn="base" hangingPunct="0">
              <a:spcBef>
                <a:spcPct val="0"/>
              </a:spcBef>
              <a:spcAft>
                <a:spcPct val="0"/>
              </a:spcAft>
              <a:defRPr>
                <a:solidFill>
                  <a:schemeClr val="tx1"/>
                </a:solidFill>
                <a:latin typeface="Arial" charset="0"/>
                <a:ea typeface="MS PGothic" charset="-128"/>
              </a:defRPr>
            </a:lvl8pPr>
            <a:lvl9pPr marL="3886200" indent="-228600" eaLnBrk="0" fontAlgn="base" hangingPunct="0">
              <a:spcBef>
                <a:spcPct val="0"/>
              </a:spcBef>
              <a:spcAft>
                <a:spcPct val="0"/>
              </a:spcAft>
              <a:defRPr>
                <a:solidFill>
                  <a:schemeClr val="tx1"/>
                </a:solidFill>
                <a:latin typeface="Arial" charset="0"/>
                <a:ea typeface="MS PGothic" charset="-128"/>
              </a:defRPr>
            </a:lvl9pPr>
          </a:lstStyle>
          <a:p>
            <a:fld id="{58DCC81F-4353-5548-BA03-898AA36EF769}" type="slidenum">
              <a:rPr lang="fr-BE" altLang="x-none">
                <a:latin typeface="Calibri" charset="0"/>
              </a:rPr>
              <a:pPr/>
              <a:t>48</a:t>
            </a:fld>
            <a:endParaRPr lang="fr-BE" altLang="x-none">
              <a:latin typeface="Calibri" charset="0"/>
            </a:endParaRPr>
          </a:p>
        </p:txBody>
      </p:sp>
    </p:spTree>
    <p:extLst>
      <p:ext uri="{BB962C8B-B14F-4D97-AF65-F5344CB8AC3E}">
        <p14:creationId xmlns:p14="http://schemas.microsoft.com/office/powerpoint/2010/main" val="26399074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a:ln/>
        </p:spPr>
      </p:sp>
      <p:sp>
        <p:nvSpPr>
          <p:cNvPr id="1505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dirty="0"/>
          </a:p>
        </p:txBody>
      </p:sp>
      <p:sp>
        <p:nvSpPr>
          <p:cNvPr id="150532"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A05C6C-101B-4AA1-B438-6EF44622612D}" type="slidenum">
              <a:rPr lang="fr-BE" altLang="fr-FR">
                <a:solidFill>
                  <a:srgbClr val="000000"/>
                </a:solidFill>
                <a:latin typeface="Times New Roman" panose="02020603050405020304" pitchFamily="18" charset="0"/>
              </a:rPr>
              <a:pPr/>
              <a:t>52</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218223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a:ln/>
        </p:spPr>
      </p:sp>
      <p:sp>
        <p:nvSpPr>
          <p:cNvPr id="1505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Chez l’enfant on observe des symptômes très variables en fonction de l’âge de l’enfant mais également selon la singularité propre de chaque enfant et famille. </a:t>
            </a:r>
          </a:p>
          <a:p>
            <a:endParaRPr lang="fr-FR" altLang="fr-FR" dirty="0"/>
          </a:p>
          <a:p>
            <a:r>
              <a:rPr lang="fr-BE" altLang="fr-FR" dirty="0"/>
              <a:t>Certains enfants peuvent présenter une souffrance dissociative, au cours de laquelle interviennent des processus neurologique qui les coupent de leurs émotions, les empêchant de ressentir la peur, la colère ou la tristesse. Si ce mécanisme de protection peut aider l’enfant à survivre à la violence et aux traumatisme sans réaction émotionnelle apparente à court terme, elle l’empêche cependant de ressentir et d’exprimer ses émotions verbalement et participe au fait de réduire les possibilités de demande d’aide et de soutien. Les émotions sont exprimées de manière non élaborée, par le biais de comportement inadaptés, anxieux, agressifs envers soi-même ou les autres. </a:t>
            </a:r>
          </a:p>
          <a:p>
            <a:endParaRPr lang="fr-FR" altLang="fr-FR" dirty="0"/>
          </a:p>
        </p:txBody>
      </p:sp>
      <p:sp>
        <p:nvSpPr>
          <p:cNvPr id="150532"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A05C6C-101B-4AA1-B438-6EF44622612D}" type="slidenum">
              <a:rPr lang="fr-BE" altLang="fr-FR">
                <a:solidFill>
                  <a:srgbClr val="000000"/>
                </a:solidFill>
                <a:latin typeface="Times New Roman" panose="02020603050405020304" pitchFamily="18" charset="0"/>
              </a:rPr>
              <a:pPr/>
              <a:t>53</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518527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altLang="fr-FR" b="0" dirty="0"/>
              <a:t>« La demande d’aide s’exprime lorsque le système ne se croit plus en mesure de fonctionner à partir des normes et des valeurs de la société admises par tous y compris par les membre du système. Dès lors, l’un d’eux le fait savoir à l’extérieur de la famille. » </a:t>
            </a:r>
          </a:p>
          <a:p>
            <a:endParaRPr lang="fr-FR"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11</a:t>
            </a:fld>
            <a:endParaRPr lang="fr-BE"/>
          </a:p>
        </p:txBody>
      </p:sp>
    </p:spTree>
    <p:extLst>
      <p:ext uri="{BB962C8B-B14F-4D97-AF65-F5344CB8AC3E}">
        <p14:creationId xmlns:p14="http://schemas.microsoft.com/office/powerpoint/2010/main" val="2944649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a:ln/>
        </p:spPr>
      </p:sp>
      <p:sp>
        <p:nvSpPr>
          <p:cNvPr id="1505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Chez l’enfant on observe des symptômes très variables en fonction de l’âge de l’enfant mais également selon la singularité propre de chaque enfant et famille. </a:t>
            </a:r>
          </a:p>
          <a:p>
            <a:endParaRPr lang="fr-FR" altLang="fr-FR" dirty="0"/>
          </a:p>
          <a:p>
            <a:r>
              <a:rPr lang="fr-BE" altLang="fr-FR" dirty="0"/>
              <a:t>Certains enfants peuvent présenter une souffrance dissociative, au cours de laquelle interviennent des processus neurologique qui les coupent de leurs émotions, les empêchant de ressentir la peur, la colère ou la tristesse. Si ce mécanisme de protection peut aider l’enfant à survivre à la violence et aux traumatisme sans réaction émotionnelle apparente à court terme, elle l’empêche cependant de ressentir et d’exprimer ses émotions verbalement et participe au fait de réduire les possibilités de demande d’aide et de soutien. Les émotions sont exprimées de manière non élaborée, par le biais de comportement inadaptés, anxieux, agressifs envers soi-même ou les autres. </a:t>
            </a:r>
          </a:p>
          <a:p>
            <a:endParaRPr lang="fr-FR" altLang="fr-FR" dirty="0"/>
          </a:p>
        </p:txBody>
      </p:sp>
      <p:sp>
        <p:nvSpPr>
          <p:cNvPr id="150532"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A05C6C-101B-4AA1-B438-6EF44622612D}" type="slidenum">
              <a:rPr lang="fr-BE" altLang="fr-FR">
                <a:solidFill>
                  <a:srgbClr val="000000"/>
                </a:solidFill>
                <a:latin typeface="Times New Roman" panose="02020603050405020304" pitchFamily="18" charset="0"/>
              </a:rPr>
              <a:pPr/>
              <a:t>54</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53799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a:ln/>
        </p:spPr>
      </p:sp>
      <p:sp>
        <p:nvSpPr>
          <p:cNvPr id="1505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Chez l’enfant on observe des symptômes très variables en fonction de l’âge de l’enfant mais également selon la singularité propre de chaque enfant et famille. </a:t>
            </a:r>
          </a:p>
          <a:p>
            <a:endParaRPr lang="fr-FR" altLang="fr-FR" dirty="0"/>
          </a:p>
          <a:p>
            <a:r>
              <a:rPr lang="fr-BE" altLang="fr-FR" dirty="0"/>
              <a:t>Certains enfants peuvent présenter une souffrance dissociative, au cours de laquelle interviennent des processus neurologique qui les coupent de leurs émotions, les empêchant de ressentir la peur, la colère ou la tristesse. Si ce mécanisme de protection peut aider l’enfant à survivre à la violence et aux traumatisme sans réaction émotionnelle apparente à court terme, elle l’empêche cependant de ressentir et d’exprimer ses émotions verbalement et participe au fait de réduire les possibilités de demande d’aide et de soutien. Les émotions sont exprimées de manière non élaborée, par le biais de comportement inadaptés, anxieux, agressifs envers soi-même ou les autres. </a:t>
            </a:r>
          </a:p>
          <a:p>
            <a:endParaRPr lang="fr-FR" altLang="fr-FR" dirty="0"/>
          </a:p>
        </p:txBody>
      </p:sp>
      <p:sp>
        <p:nvSpPr>
          <p:cNvPr id="150532"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A05C6C-101B-4AA1-B438-6EF44622612D}" type="slidenum">
              <a:rPr lang="fr-BE" altLang="fr-FR">
                <a:solidFill>
                  <a:srgbClr val="000000"/>
                </a:solidFill>
                <a:latin typeface="Times New Roman" panose="02020603050405020304" pitchFamily="18" charset="0"/>
              </a:rPr>
              <a:pPr/>
              <a:t>55</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257194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a:ln/>
        </p:spPr>
      </p:sp>
      <p:sp>
        <p:nvSpPr>
          <p:cNvPr id="1505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Chez l’enfant on observe des symptômes très variables en fonction de l’âge de l’enfant mais également selon la singularité propre de chaque enfant et famille. </a:t>
            </a:r>
          </a:p>
          <a:p>
            <a:endParaRPr lang="fr-FR" altLang="fr-FR" dirty="0"/>
          </a:p>
          <a:p>
            <a:r>
              <a:rPr lang="fr-BE" altLang="fr-FR" dirty="0"/>
              <a:t>Certains enfants peuvent présenter une souffrance dissociative, au cours de laquelle interviennent des processus neurologique qui les coupent de leurs émotions, les empêchant de ressentir la peur, la colère ou la tristesse. Si ce mécanisme de protection peut aider l’enfant à survivre à la violence et aux traumatisme sans réaction émotionnelle apparente à court terme, elle l’empêche cependant de ressentir et d’exprimer ses émotions verbalement et participe au fait de réduire les possibilités de demande d’aide et de soutien. Les émotions sont exprimées de manière non élaborée, par le biais de comportement inadaptés, anxieux, agressifs envers soi-même ou les autres. </a:t>
            </a:r>
          </a:p>
          <a:p>
            <a:endParaRPr lang="fr-FR" altLang="fr-FR" dirty="0"/>
          </a:p>
        </p:txBody>
      </p:sp>
      <p:sp>
        <p:nvSpPr>
          <p:cNvPr id="150532"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A05C6C-101B-4AA1-B438-6EF44622612D}" type="slidenum">
              <a:rPr lang="fr-BE" altLang="fr-FR">
                <a:solidFill>
                  <a:srgbClr val="000000"/>
                </a:solidFill>
                <a:latin typeface="Times New Roman" panose="02020603050405020304" pitchFamily="18" charset="0"/>
              </a:rPr>
              <a:pPr/>
              <a:t>56</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1329050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lnSpc>
                <a:spcPct val="150000"/>
              </a:lnSpc>
              <a:buFont typeface="Wingdings" panose="05000000000000000000" pitchFamily="2" charset="2"/>
              <a:buNone/>
              <a:defRPr/>
            </a:pPr>
            <a:r>
              <a:rPr lang="fr-BE" sz="1200" b="0" dirty="0"/>
              <a:t>De nombreuses recherches qualitatives révèlent que la réalité des enfants est très complexe et influencée par différents facteurs. Elles ont également recensés des thèmes récurrents dans le discours des enfants:</a:t>
            </a:r>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58</a:t>
            </a:fld>
            <a:endParaRPr lang="fr-BE"/>
          </a:p>
        </p:txBody>
      </p:sp>
    </p:spTree>
    <p:extLst>
      <p:ext uri="{BB962C8B-B14F-4D97-AF65-F5344CB8AC3E}">
        <p14:creationId xmlns:p14="http://schemas.microsoft.com/office/powerpoint/2010/main" val="2301133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Espace réservé de l'image des diapositives 1"/>
          <p:cNvSpPr>
            <a:spLocks noGrp="1" noRot="1" noChangeAspect="1" noTextEdit="1"/>
          </p:cNvSpPr>
          <p:nvPr>
            <p:ph type="sldImg"/>
          </p:nvPr>
        </p:nvSpPr>
        <p:spPr>
          <a:ln/>
        </p:spPr>
      </p:sp>
      <p:sp>
        <p:nvSpPr>
          <p:cNvPr id="153603"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a:t>Il y a beaucoup de facteurs de risque qui peuvent intervenir et qui s’entrecroisent. </a:t>
            </a:r>
          </a:p>
        </p:txBody>
      </p:sp>
      <p:sp>
        <p:nvSpPr>
          <p:cNvPr id="153604"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3286D8D8-F67A-41C8-A9C9-B38502A9A93F}" type="slidenum">
              <a:rPr lang="fr-BE" altLang="fr-FR">
                <a:solidFill>
                  <a:srgbClr val="000000"/>
                </a:solidFill>
                <a:latin typeface="Times New Roman" panose="02020603050405020304" pitchFamily="18" charset="0"/>
              </a:rPr>
              <a:pPr/>
              <a:t>60</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2358528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nSpc>
                <a:spcPct val="150000"/>
              </a:lnSpc>
              <a:buFont typeface="Wingdings" panose="05000000000000000000" pitchFamily="2" charset="2"/>
              <a:buChar char="Ø"/>
            </a:pPr>
            <a:r>
              <a:rPr lang="fr-BE" altLang="fr-FR" sz="1200" b="0" dirty="0"/>
              <a:t>Qu’en est-il du lien entre le parent « non-hébergeant » et l’enfant?</a:t>
            </a:r>
          </a:p>
          <a:p>
            <a:pPr>
              <a:lnSpc>
                <a:spcPct val="150000"/>
              </a:lnSpc>
              <a:buFont typeface="Wingdings" panose="05000000000000000000" pitchFamily="2" charset="2"/>
              <a:buChar char="Ø"/>
            </a:pPr>
            <a:r>
              <a:rPr lang="fr-BE" altLang="fr-FR" sz="1200" b="0" dirty="0"/>
              <a:t>Comment garantir la protection de l’enfant face à un parent qui a été violent avec sa (son) conjoint(e)?</a:t>
            </a:r>
          </a:p>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64</a:t>
            </a:fld>
            <a:endParaRPr lang="fr-BE"/>
          </a:p>
        </p:txBody>
      </p:sp>
    </p:spTree>
    <p:extLst>
      <p:ext uri="{BB962C8B-B14F-4D97-AF65-F5344CB8AC3E}">
        <p14:creationId xmlns:p14="http://schemas.microsoft.com/office/powerpoint/2010/main" val="2322676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486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85AA8E5A-D3A3-493A-A00B-DBC1FA7CFD5E}" type="slidenum">
              <a:rPr lang="fr-BE" altLang="fr-FR">
                <a:solidFill>
                  <a:srgbClr val="000000"/>
                </a:solidFill>
                <a:latin typeface="Times New Roman" panose="02020603050405020304" pitchFamily="18" charset="0"/>
              </a:rPr>
              <a:pPr/>
              <a:t>68</a:t>
            </a:fld>
            <a:endParaRPr lang="fr-BE" altLang="fr-FR">
              <a:solidFill>
                <a:srgbClr val="000000"/>
              </a:solidFill>
              <a:latin typeface="Times New Roman" panose="02020603050405020304" pitchFamily="18" charset="0"/>
            </a:endParaRPr>
          </a:p>
        </p:txBody>
      </p:sp>
      <p:sp>
        <p:nvSpPr>
          <p:cNvPr id="164867" name="Text Box 1"/>
          <p:cNvSpPr txBox="1">
            <a:spLocks noChangeArrowheads="1"/>
          </p:cNvSpPr>
          <p:nvPr/>
        </p:nvSpPr>
        <p:spPr bwMode="auto">
          <a:xfrm>
            <a:off x="4133850" y="9075738"/>
            <a:ext cx="31686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r" eaLnBrk="1">
              <a:buSzPct val="100000"/>
            </a:pPr>
            <a:fld id="{87C7ED00-6803-41FD-8669-EF5B98A8DEFC}" type="slidenum">
              <a:rPr lang="fr-FR" altLang="fr-FR">
                <a:solidFill>
                  <a:srgbClr val="000000"/>
                </a:solidFill>
              </a:rPr>
              <a:pPr algn="r" eaLnBrk="1">
                <a:buSzPct val="100000"/>
              </a:pPr>
              <a:t>68</a:t>
            </a:fld>
            <a:endParaRPr lang="fr-FR" altLang="fr-FR">
              <a:solidFill>
                <a:srgbClr val="000000"/>
              </a:solidFill>
            </a:endParaRPr>
          </a:p>
        </p:txBody>
      </p:sp>
      <p:sp>
        <p:nvSpPr>
          <p:cNvPr id="164868" name="Rectangle 2"/>
          <p:cNvSpPr>
            <a:spLocks noGrp="1" noRot="1" noChangeAspect="1" noChangeArrowheads="1" noTextEdit="1"/>
          </p:cNvSpPr>
          <p:nvPr>
            <p:ph type="sldImg"/>
          </p:nvPr>
        </p:nvSpPr>
        <p:spPr>
          <a:xfrm>
            <a:off x="1068388" y="674688"/>
            <a:ext cx="4440237" cy="3330575"/>
          </a:xfrm>
          <a:solidFill>
            <a:srgbClr val="FFFFFF"/>
          </a:solidFill>
          <a:ln/>
        </p:spPr>
      </p:sp>
      <p:sp>
        <p:nvSpPr>
          <p:cNvPr id="164869" name="Rectangle 3"/>
          <p:cNvSpPr>
            <a:spLocks noGrp="1" noChangeArrowheads="1"/>
          </p:cNvSpPr>
          <p:nvPr>
            <p:ph type="body" idx="1"/>
          </p:nvPr>
        </p:nvSpPr>
        <p:spPr>
          <a:xfrm>
            <a:off x="657225" y="4217988"/>
            <a:ext cx="5260975" cy="3997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fr-FR" altLang="fr-FR"/>
              <a:t>une personne sur 4, hommes et femmes à peu pres la meme chose en Europe</a:t>
            </a:r>
          </a:p>
          <a:p>
            <a:endParaRPr lang="fr-FR" altLang="fr-FR"/>
          </a:p>
          <a:p>
            <a:r>
              <a:rPr lang="fr-FR" altLang="fr-FR"/>
              <a:t>Il y a une difference entre dépistage et case finding :</a:t>
            </a:r>
            <a:endParaRPr lang="nl-BE" altLang="fr-FR"/>
          </a:p>
          <a:p>
            <a:r>
              <a:rPr lang="fr-BE" altLang="fr-FR"/>
              <a:t>Case finding : important quand il y a un </a:t>
            </a:r>
            <a:r>
              <a:rPr lang="fr-FR" altLang="fr-FR"/>
              <a:t>soupçon de violence</a:t>
            </a:r>
            <a:endParaRPr lang="nl-BE" altLang="fr-FR"/>
          </a:p>
          <a:p>
            <a:r>
              <a:rPr lang="fr-BE" altLang="fr-FR"/>
              <a:t>Screening : systématiquement tout le monde =&gt; </a:t>
            </a:r>
            <a:r>
              <a:rPr lang="fr-FR" altLang="fr-FR"/>
              <a:t>seulement nécessaire pour les femmes enceintes</a:t>
            </a:r>
            <a:r>
              <a:rPr lang="nl-BE" altLang="fr-FR"/>
              <a:t>. Essayer de le faire chaque semestre, mais pas toujours possible, donc une fois c’est déjà bien</a:t>
            </a:r>
          </a:p>
          <a:p>
            <a:endParaRPr lang="nl-BE" altLang="fr-FR"/>
          </a:p>
        </p:txBody>
      </p:sp>
    </p:spTree>
    <p:extLst>
      <p:ext uri="{BB962C8B-B14F-4D97-AF65-F5344CB8AC3E}">
        <p14:creationId xmlns:p14="http://schemas.microsoft.com/office/powerpoint/2010/main" val="2504520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890"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5E3FD0B-74B8-4CF1-BC6E-E8C8EF55E85A}" type="slidenum">
              <a:rPr lang="fr-BE" altLang="fr-FR">
                <a:solidFill>
                  <a:srgbClr val="000000"/>
                </a:solidFill>
                <a:latin typeface="Times New Roman" panose="02020603050405020304" pitchFamily="18" charset="0"/>
              </a:rPr>
              <a:pPr/>
              <a:t>69</a:t>
            </a:fld>
            <a:endParaRPr lang="fr-BE" altLang="fr-FR">
              <a:solidFill>
                <a:srgbClr val="000000"/>
              </a:solidFill>
              <a:latin typeface="Times New Roman" panose="02020603050405020304" pitchFamily="18" charset="0"/>
            </a:endParaRPr>
          </a:p>
        </p:txBody>
      </p:sp>
      <p:sp>
        <p:nvSpPr>
          <p:cNvPr id="165891" name="Text Box 1"/>
          <p:cNvSpPr txBox="1">
            <a:spLocks noChangeArrowheads="1"/>
          </p:cNvSpPr>
          <p:nvPr/>
        </p:nvSpPr>
        <p:spPr bwMode="auto">
          <a:xfrm>
            <a:off x="4133850" y="9075738"/>
            <a:ext cx="31686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r" eaLnBrk="1">
              <a:buSzPct val="100000"/>
            </a:pPr>
            <a:fld id="{0EE44480-337D-4561-812F-1739B6C3F742}" type="slidenum">
              <a:rPr lang="fr-FR" altLang="fr-FR">
                <a:solidFill>
                  <a:srgbClr val="000000"/>
                </a:solidFill>
              </a:rPr>
              <a:pPr algn="r" eaLnBrk="1">
                <a:buSzPct val="100000"/>
              </a:pPr>
              <a:t>69</a:t>
            </a:fld>
            <a:endParaRPr lang="fr-FR" altLang="fr-FR">
              <a:solidFill>
                <a:srgbClr val="000000"/>
              </a:solidFill>
            </a:endParaRPr>
          </a:p>
        </p:txBody>
      </p:sp>
      <p:sp>
        <p:nvSpPr>
          <p:cNvPr id="165892" name="Rectangle 2"/>
          <p:cNvSpPr>
            <a:spLocks noGrp="1" noRot="1" noChangeAspect="1" noChangeArrowheads="1" noTextEdit="1"/>
          </p:cNvSpPr>
          <p:nvPr>
            <p:ph type="sldImg"/>
          </p:nvPr>
        </p:nvSpPr>
        <p:spPr>
          <a:xfrm>
            <a:off x="1068388" y="674688"/>
            <a:ext cx="4440237" cy="3330575"/>
          </a:xfrm>
          <a:solidFill>
            <a:srgbClr val="FFFFFF"/>
          </a:solidFill>
          <a:ln/>
        </p:spPr>
      </p:sp>
      <p:sp>
        <p:nvSpPr>
          <p:cNvPr id="165893" name="Rectangle 3"/>
          <p:cNvSpPr>
            <a:spLocks noGrp="1" noChangeArrowheads="1"/>
          </p:cNvSpPr>
          <p:nvPr>
            <p:ph type="body" idx="1"/>
          </p:nvPr>
        </p:nvSpPr>
        <p:spPr>
          <a:xfrm>
            <a:off x="657225" y="4217988"/>
            <a:ext cx="5260975" cy="3997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38291047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998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71A14D35-E502-4D0A-9983-17DB3D8DCC35}" type="slidenum">
              <a:rPr lang="fr-BE" altLang="fr-FR">
                <a:solidFill>
                  <a:srgbClr val="000000"/>
                </a:solidFill>
                <a:latin typeface="Times New Roman" panose="02020603050405020304" pitchFamily="18" charset="0"/>
              </a:rPr>
              <a:pPr/>
              <a:t>70</a:t>
            </a:fld>
            <a:endParaRPr lang="fr-BE" altLang="fr-FR">
              <a:solidFill>
                <a:srgbClr val="000000"/>
              </a:solidFill>
              <a:latin typeface="Times New Roman" panose="02020603050405020304" pitchFamily="18" charset="0"/>
            </a:endParaRPr>
          </a:p>
        </p:txBody>
      </p:sp>
      <p:sp>
        <p:nvSpPr>
          <p:cNvPr id="169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69988"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20594972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1010"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058558B7-3392-4F47-933D-607187C6D172}" type="slidenum">
              <a:rPr lang="fr-BE" altLang="fr-FR">
                <a:solidFill>
                  <a:srgbClr val="000000"/>
                </a:solidFill>
                <a:latin typeface="Times New Roman" panose="02020603050405020304" pitchFamily="18" charset="0"/>
              </a:rPr>
              <a:pPr/>
              <a:t>71</a:t>
            </a:fld>
            <a:endParaRPr lang="fr-BE" altLang="fr-FR">
              <a:solidFill>
                <a:srgbClr val="000000"/>
              </a:solidFill>
              <a:latin typeface="Times New Roman" panose="02020603050405020304" pitchFamily="18" charset="0"/>
            </a:endParaRPr>
          </a:p>
        </p:txBody>
      </p:sp>
      <p:sp>
        <p:nvSpPr>
          <p:cNvPr id="171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71012"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3609824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just">
              <a:lnSpc>
                <a:spcPct val="115000"/>
              </a:lnSpc>
              <a:spcAft>
                <a:spcPts val="1008"/>
              </a:spcAft>
            </a:pPr>
            <a:r>
              <a:rPr lang="fr-BE" dirty="0">
                <a:ea typeface="Calibri"/>
                <a:cs typeface="Times New Roman"/>
              </a:rPr>
              <a:t>Lors d’une première rencontre avec  un usager, patient, client accompagné ou non de sa famille, de membres de son entourage ou d’intervenants divers , l’analyse de la demande est la première étape, incontournable parce qu’elle définira la relation, le cadre de son déroulement, ses objectifs, ses limites et son terme ainsi que l’articulation des collaborations avec les autres professionnels concernés par la situation.</a:t>
            </a:r>
          </a:p>
          <a:p>
            <a:pPr algn="just">
              <a:lnSpc>
                <a:spcPct val="115000"/>
              </a:lnSpc>
              <a:spcAft>
                <a:spcPts val="1008"/>
              </a:spcAft>
            </a:pPr>
            <a:endParaRPr lang="fr-BE" dirty="0">
              <a:ea typeface="Calibri"/>
              <a:cs typeface="Times New Roman"/>
            </a:endParaRPr>
          </a:p>
          <a:p>
            <a:pPr algn="just">
              <a:lnSpc>
                <a:spcPct val="115000"/>
              </a:lnSpc>
              <a:spcAft>
                <a:spcPts val="1008"/>
              </a:spcAft>
            </a:pPr>
            <a:endParaRPr lang="fr-BE" sz="1100" dirty="0">
              <a:ea typeface="Calibri"/>
              <a:cs typeface="Times New Roman"/>
            </a:endParaRPr>
          </a:p>
          <a:p>
            <a:r>
              <a:rPr lang="fr-BE" dirty="0">
                <a:ea typeface="Calibri"/>
                <a:cs typeface="Times New Roman"/>
              </a:rPr>
              <a:t>Elle doit être menée avec soin en prenant le temps nécessaire pour permettre à l’intervenant de créer progressivement un espace thérapeutique dégagé de toute pression pour lui-même et pour la famille et de permettre à celle-ci de s’approprier la démarche</a:t>
            </a:r>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14</a:t>
            </a:fld>
            <a:endParaRPr lang="fr-BE"/>
          </a:p>
        </p:txBody>
      </p:sp>
    </p:spTree>
    <p:extLst>
      <p:ext uri="{BB962C8B-B14F-4D97-AF65-F5344CB8AC3E}">
        <p14:creationId xmlns:p14="http://schemas.microsoft.com/office/powerpoint/2010/main" val="26243844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2034"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3415CD09-FEAE-4E52-830F-9114840C6450}" type="slidenum">
              <a:rPr lang="fr-BE" altLang="fr-FR">
                <a:solidFill>
                  <a:srgbClr val="000000"/>
                </a:solidFill>
                <a:latin typeface="Times New Roman" panose="02020603050405020304" pitchFamily="18" charset="0"/>
              </a:rPr>
              <a:pPr/>
              <a:t>72</a:t>
            </a:fld>
            <a:endParaRPr lang="fr-BE" altLang="fr-FR">
              <a:solidFill>
                <a:srgbClr val="000000"/>
              </a:solidFill>
              <a:latin typeface="Times New Roman" panose="02020603050405020304" pitchFamily="18" charset="0"/>
            </a:endParaRPr>
          </a:p>
        </p:txBody>
      </p:sp>
      <p:sp>
        <p:nvSpPr>
          <p:cNvPr id="172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72036"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22086194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3058"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06181151-6E09-413D-B16D-557B8E2EFED0}" type="slidenum">
              <a:rPr lang="fr-BE" altLang="fr-FR">
                <a:solidFill>
                  <a:srgbClr val="000000"/>
                </a:solidFill>
                <a:latin typeface="Times New Roman" panose="02020603050405020304" pitchFamily="18" charset="0"/>
              </a:rPr>
              <a:pPr/>
              <a:t>73</a:t>
            </a:fld>
            <a:endParaRPr lang="fr-BE" altLang="fr-FR">
              <a:solidFill>
                <a:srgbClr val="000000"/>
              </a:solidFill>
              <a:latin typeface="Times New Roman" panose="02020603050405020304" pitchFamily="18" charset="0"/>
            </a:endParaRPr>
          </a:p>
        </p:txBody>
      </p:sp>
      <p:sp>
        <p:nvSpPr>
          <p:cNvPr id="1730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73060"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2753351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6632CCD-C432-437D-A892-93E06922ADB0}" type="slidenum">
              <a:rPr lang="fr-BE" altLang="fr-FR">
                <a:solidFill>
                  <a:srgbClr val="000000"/>
                </a:solidFill>
                <a:latin typeface="Times New Roman" panose="02020603050405020304" pitchFamily="18" charset="0"/>
              </a:rPr>
              <a:pPr/>
              <a:t>74</a:t>
            </a:fld>
            <a:endParaRPr lang="fr-BE" altLang="fr-FR">
              <a:solidFill>
                <a:srgbClr val="000000"/>
              </a:solidFill>
              <a:latin typeface="Times New Roman" panose="02020603050405020304" pitchFamily="18" charset="0"/>
            </a:endParaRPr>
          </a:p>
        </p:txBody>
      </p:sp>
      <p:sp>
        <p:nvSpPr>
          <p:cNvPr id="1740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74084"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12985594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Espace réservé de l'image des diapositives 1"/>
          <p:cNvSpPr>
            <a:spLocks noGrp="1" noRot="1" noChangeAspect="1" noTextEdit="1"/>
          </p:cNvSpPr>
          <p:nvPr>
            <p:ph type="sldImg"/>
          </p:nvPr>
        </p:nvSpPr>
        <p:spPr>
          <a:ln/>
        </p:spPr>
      </p:sp>
      <p:sp>
        <p:nvSpPr>
          <p:cNvPr id="159747"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fr-FR" dirty="0"/>
              <a:t>Ce modèle permet de comprendre ce que vit l’enfant dans les différentes phases du cycle, l’impact que cette exposition a sur lui, mais également de proposer des pistes concrètes d’intervention tenant compte du contexte et des facteurs de protection. </a:t>
            </a:r>
          </a:p>
          <a:p>
            <a:endParaRPr lang="fr-FR" altLang="fr-FR" dirty="0"/>
          </a:p>
          <a:p>
            <a:r>
              <a:rPr lang="fr-FR" altLang="fr-FR" dirty="0"/>
              <a:t>Dans ce modèle, chaque phase du cycle est décomposée en quatre niveaux : </a:t>
            </a:r>
          </a:p>
          <a:p>
            <a:pPr>
              <a:buFont typeface="Times New Roman" panose="02020603050405020304" pitchFamily="18" charset="0"/>
              <a:buAutoNum type="arabicPeriod"/>
            </a:pPr>
            <a:r>
              <a:rPr lang="fr-FR" altLang="fr-FR" dirty="0"/>
              <a:t>Ce que l’enfant vit</a:t>
            </a:r>
          </a:p>
          <a:p>
            <a:pPr>
              <a:buFont typeface="Times New Roman" panose="02020603050405020304" pitchFamily="18" charset="0"/>
              <a:buAutoNum type="arabicPeriod"/>
            </a:pPr>
            <a:r>
              <a:rPr lang="fr-FR" altLang="fr-FR" dirty="0"/>
              <a:t>L’impact des violences conjugales</a:t>
            </a:r>
          </a:p>
          <a:p>
            <a:pPr>
              <a:buFont typeface="Times New Roman" panose="02020603050405020304" pitchFamily="18" charset="0"/>
              <a:buAutoNum type="arabicPeriod"/>
            </a:pPr>
            <a:r>
              <a:rPr lang="fr-FR" altLang="fr-FR" dirty="0"/>
              <a:t>Facteurs de protection</a:t>
            </a:r>
          </a:p>
          <a:p>
            <a:pPr>
              <a:buFont typeface="Times New Roman" panose="02020603050405020304" pitchFamily="18" charset="0"/>
              <a:buAutoNum type="arabicPeriod"/>
            </a:pPr>
            <a:r>
              <a:rPr lang="fr-FR" altLang="fr-FR" dirty="0"/>
              <a:t>Intervention ciblée</a:t>
            </a:r>
          </a:p>
        </p:txBody>
      </p:sp>
      <p:sp>
        <p:nvSpPr>
          <p:cNvPr id="159748" name="Espace réservé du numéro de diapositive 3"/>
          <p:cNvSpPr>
            <a:spLocks noGrp="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EA4D3A04-7B82-4667-A828-BFF286BEAB76}" type="slidenum">
              <a:rPr lang="fr-BE" altLang="fr-FR">
                <a:solidFill>
                  <a:srgbClr val="000000"/>
                </a:solidFill>
                <a:latin typeface="Times New Roman" panose="02020603050405020304" pitchFamily="18" charset="0"/>
              </a:rPr>
              <a:pPr/>
              <a:t>75</a:t>
            </a:fld>
            <a:endParaRPr lang="fr-BE" altLang="fr-FR">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650962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8202B84B-0D16-4BFD-8B12-27DBDCAFD2DB}" type="slidenum">
              <a:rPr lang="fr-BE" altLang="fr-FR">
                <a:solidFill>
                  <a:srgbClr val="000000"/>
                </a:solidFill>
                <a:latin typeface="Times New Roman" panose="02020603050405020304" pitchFamily="18" charset="0"/>
              </a:rPr>
              <a:pPr/>
              <a:t>76</a:t>
            </a:fld>
            <a:endParaRPr lang="fr-BE" altLang="fr-FR">
              <a:solidFill>
                <a:srgbClr val="000000"/>
              </a:solidFill>
              <a:latin typeface="Times New Roman" panose="02020603050405020304" pitchFamily="18" charset="0"/>
            </a:endParaRPr>
          </a:p>
        </p:txBody>
      </p:sp>
      <p:sp>
        <p:nvSpPr>
          <p:cNvPr id="1751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75108"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nl-BE" altLang="fr-FR"/>
          </a:p>
        </p:txBody>
      </p:sp>
    </p:spTree>
    <p:extLst>
      <p:ext uri="{BB962C8B-B14F-4D97-AF65-F5344CB8AC3E}">
        <p14:creationId xmlns:p14="http://schemas.microsoft.com/office/powerpoint/2010/main" val="64835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77500" lnSpcReduction="20000"/>
          </a:bodyPr>
          <a:lstStyle/>
          <a:p>
            <a:pPr algn="just">
              <a:lnSpc>
                <a:spcPct val="115000"/>
              </a:lnSpc>
              <a:spcAft>
                <a:spcPts val="1008"/>
              </a:spcAft>
            </a:pPr>
            <a:r>
              <a:rPr lang="fr-BE" dirty="0">
                <a:ea typeface="Calibri"/>
                <a:cs typeface="Times New Roman"/>
              </a:rPr>
              <a:t>Selon le Dictionnaire Larousse, la demande est une action de faire savoir à quelqu’un que l’on désire obtenir quelque chose de lui. Ce quelqu’un peut être un intervenant ou autre personne avec qui on s’autorise à parler de ses difficultés. C’est aussi le moment où l’on passe de la prise de conscience de la difficulté au désir de trouver une solution.</a:t>
            </a:r>
          </a:p>
          <a:p>
            <a:pPr algn="just">
              <a:lnSpc>
                <a:spcPct val="115000"/>
              </a:lnSpc>
              <a:spcAft>
                <a:spcPts val="1008"/>
              </a:spcAft>
            </a:pPr>
            <a:endParaRPr lang="fr-BE" sz="1100" dirty="0">
              <a:ea typeface="Calibri"/>
              <a:cs typeface="Times New Roman"/>
            </a:endParaRPr>
          </a:p>
          <a:p>
            <a:pPr algn="just">
              <a:lnSpc>
                <a:spcPct val="115000"/>
              </a:lnSpc>
              <a:spcAft>
                <a:spcPts val="1008"/>
              </a:spcAft>
            </a:pPr>
            <a:r>
              <a:rPr lang="fr-BE" dirty="0">
                <a:ea typeface="Calibri"/>
                <a:cs typeface="Times New Roman"/>
              </a:rPr>
              <a:t>Robert Neuberger distingue trois facettes de la demande pouvant être portées soit par une seule personne, soit par plusieurs : </a:t>
            </a:r>
            <a:endParaRPr lang="fr-BE" sz="1100" dirty="0">
              <a:ea typeface="Calibri"/>
              <a:cs typeface="Times New Roman"/>
            </a:endParaRPr>
          </a:p>
          <a:p>
            <a:pPr marL="345575" indent="-345575" algn="just">
              <a:lnSpc>
                <a:spcPct val="115000"/>
              </a:lnSpc>
              <a:buFont typeface="Calibri"/>
              <a:buChar char="-"/>
            </a:pPr>
            <a:r>
              <a:rPr lang="fr-BE" dirty="0">
                <a:ea typeface="Calibri"/>
                <a:cs typeface="Times New Roman"/>
              </a:rPr>
              <a:t>La première est le symptôme : celui qui le présente est celui qui porte le problème </a:t>
            </a:r>
            <a:endParaRPr lang="fr-BE" sz="1100" dirty="0">
              <a:ea typeface="Calibri"/>
              <a:cs typeface="Times New Roman"/>
            </a:endParaRPr>
          </a:p>
          <a:p>
            <a:pPr marL="345575" indent="-345575" algn="just">
              <a:lnSpc>
                <a:spcPct val="115000"/>
              </a:lnSpc>
              <a:buFont typeface="Calibri"/>
              <a:buChar char="-"/>
            </a:pPr>
            <a:r>
              <a:rPr lang="fr-BE" dirty="0">
                <a:ea typeface="Calibri"/>
                <a:cs typeface="Times New Roman"/>
              </a:rPr>
              <a:t>La deuxième est la souffrance : qui souffre le plus ou le moins ? celui qui présente le symptôme ou son entourage ?</a:t>
            </a:r>
            <a:endParaRPr lang="fr-BE" sz="1100" dirty="0">
              <a:ea typeface="Calibri"/>
              <a:cs typeface="Times New Roman"/>
            </a:endParaRPr>
          </a:p>
          <a:p>
            <a:pPr marL="345575" indent="-345575" algn="just">
              <a:lnSpc>
                <a:spcPct val="115000"/>
              </a:lnSpc>
              <a:spcAft>
                <a:spcPts val="1008"/>
              </a:spcAft>
              <a:buFont typeface="Calibri"/>
              <a:buChar char="-"/>
            </a:pPr>
            <a:r>
              <a:rPr lang="fr-BE" dirty="0">
                <a:ea typeface="Calibri"/>
                <a:cs typeface="Times New Roman"/>
              </a:rPr>
              <a:t>L’allégation : qui se charge de faire les démarches pour consulter  ou trouver de l’aide ?</a:t>
            </a:r>
          </a:p>
          <a:p>
            <a:pPr marL="345575" indent="-345575" algn="just">
              <a:lnSpc>
                <a:spcPct val="115000"/>
              </a:lnSpc>
              <a:spcAft>
                <a:spcPts val="1008"/>
              </a:spcAft>
              <a:buFont typeface="Calibri"/>
              <a:buChar char="-"/>
            </a:pPr>
            <a:endParaRPr lang="fr-BE" sz="1100" dirty="0">
              <a:ea typeface="Calibri"/>
              <a:cs typeface="Times New Roman"/>
            </a:endParaRPr>
          </a:p>
          <a:p>
            <a:pPr algn="just">
              <a:lnSpc>
                <a:spcPct val="115000"/>
              </a:lnSpc>
              <a:spcAft>
                <a:spcPts val="1008"/>
              </a:spcAft>
            </a:pPr>
            <a:r>
              <a:rPr lang="fr-BE" dirty="0">
                <a:ea typeface="Calibri"/>
                <a:cs typeface="Times New Roman"/>
              </a:rPr>
              <a:t>Si ces trois éléments de la demande sont réunis chez une même personne, R.Neuberger voit là une indication de thérapie individuelle.</a:t>
            </a:r>
          </a:p>
          <a:p>
            <a:pPr algn="just">
              <a:lnSpc>
                <a:spcPct val="115000"/>
              </a:lnSpc>
              <a:spcAft>
                <a:spcPts val="1008"/>
              </a:spcAft>
            </a:pPr>
            <a:r>
              <a:rPr lang="fr-BE" dirty="0">
                <a:ea typeface="Calibri"/>
                <a:cs typeface="Times New Roman"/>
              </a:rPr>
              <a:t>Répartis sur trois personnes différentes, c’est plutôt une indication de thérapie familiale. </a:t>
            </a:r>
          </a:p>
          <a:p>
            <a:pPr algn="just">
              <a:lnSpc>
                <a:spcPct val="115000"/>
              </a:lnSpc>
              <a:spcAft>
                <a:spcPts val="1008"/>
              </a:spcAft>
            </a:pPr>
            <a:endParaRPr lang="fr-BE" sz="1100" dirty="0">
              <a:ea typeface="Calibri"/>
              <a:cs typeface="Times New Roman"/>
            </a:endParaRPr>
          </a:p>
          <a:p>
            <a:r>
              <a:rPr lang="fr-BE" dirty="0">
                <a:ea typeface="Calibri"/>
                <a:cs typeface="Times New Roman"/>
              </a:rPr>
              <a:t>Plus délicat est le problème d’une demande qui n’émane directement d’aucun membre de la famille et est portée par un référent extérieur à la famille et qui  fait partie du réseau sanitaire ou psychosocial. Il est important de le garder présent durant tout le processus d’intervention : il peut s’agir du médecin généraliste pour les problèmes psychosomatiques, du juge, du psychologue intervenant en milieu scolaire, de l’assistant social et de l’éducateur. La  demande d’aide est proposée à la famille dans un contexte où elle est peu libre de le refuser au risque de mettre en échec d’emblée toute rencontre thérapeutique.</a:t>
            </a:r>
            <a:endParaRPr lang="fr-BE"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15</a:t>
            </a:fld>
            <a:endParaRPr lang="fr-BE"/>
          </a:p>
        </p:txBody>
      </p:sp>
    </p:spTree>
    <p:extLst>
      <p:ext uri="{BB962C8B-B14F-4D97-AF65-F5344CB8AC3E}">
        <p14:creationId xmlns:p14="http://schemas.microsoft.com/office/powerpoint/2010/main" val="1257096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342900" lvl="0" indent="-342900">
              <a:buFontTx/>
              <a:buChar char="-"/>
            </a:pPr>
            <a:r>
              <a:rPr lang="fr-FR" sz="1200" dirty="0">
                <a:solidFill>
                  <a:prstClr val="black"/>
                </a:solidFill>
                <a:latin typeface="Avenir Book"/>
                <a:cs typeface="Avenir Book"/>
              </a:rPr>
              <a:t>Passage à l’acte : signal d’alerte à replacer dans ses dimensions relationnelles</a:t>
            </a:r>
          </a:p>
          <a:p>
            <a:pPr lvl="0"/>
            <a:endParaRPr lang="fr-FR" sz="1200" dirty="0">
              <a:solidFill>
                <a:prstClr val="black"/>
              </a:solidFill>
              <a:latin typeface="Avenir Book"/>
              <a:cs typeface="Avenir Book"/>
            </a:endParaRPr>
          </a:p>
          <a:p>
            <a:pPr marL="342900" lvl="0" indent="-342900">
              <a:buFontTx/>
              <a:buChar char="-"/>
            </a:pPr>
            <a:r>
              <a:rPr lang="fr-FR" sz="1200" dirty="0">
                <a:solidFill>
                  <a:prstClr val="black"/>
                </a:solidFill>
                <a:latin typeface="Avenir Book"/>
                <a:cs typeface="Avenir Book"/>
              </a:rPr>
              <a:t>Signe de perturbation psy s’inscrivant dans un dysfonctionnement familial</a:t>
            </a:r>
          </a:p>
          <a:p>
            <a:pPr lvl="0"/>
            <a:endParaRPr lang="fr-FR" sz="1200" dirty="0">
              <a:solidFill>
                <a:prstClr val="black"/>
              </a:solidFill>
              <a:latin typeface="Avenir Book"/>
              <a:cs typeface="Avenir Book"/>
            </a:endParaRPr>
          </a:p>
          <a:p>
            <a:pPr marL="342900" lvl="0" indent="-342900">
              <a:buFontTx/>
              <a:buChar char="-"/>
            </a:pPr>
            <a:r>
              <a:rPr lang="fr-FR" sz="1200" dirty="0">
                <a:solidFill>
                  <a:prstClr val="black"/>
                </a:solidFill>
                <a:latin typeface="Avenir Book"/>
                <a:cs typeface="Avenir Book"/>
              </a:rPr>
              <a:t>Nécessité d’en comprendre le sens en explorant le fonctionnement familial</a:t>
            </a:r>
          </a:p>
          <a:p>
            <a:pPr lvl="0"/>
            <a:endParaRPr lang="fr-FR" sz="1200" dirty="0">
              <a:solidFill>
                <a:prstClr val="black"/>
              </a:solidFill>
              <a:latin typeface="Avenir Book"/>
              <a:cs typeface="Avenir Book"/>
            </a:endParaRPr>
          </a:p>
          <a:p>
            <a:pPr marL="342900" lvl="0" indent="-342900">
              <a:buFontTx/>
              <a:buChar char="-"/>
            </a:pPr>
            <a:r>
              <a:rPr lang="fr-FR" sz="1200" dirty="0">
                <a:solidFill>
                  <a:prstClr val="black"/>
                </a:solidFill>
                <a:latin typeface="Avenir Book"/>
                <a:cs typeface="Avenir Book"/>
              </a:rPr>
              <a:t>Afin de ne pas réduire l’adolescent à son acte et éviter toute stigmatisation</a:t>
            </a:r>
          </a:p>
          <a:p>
            <a:pPr lvl="0"/>
            <a:endParaRPr lang="fr-FR" sz="1200" dirty="0">
              <a:solidFill>
                <a:prstClr val="black"/>
              </a:solidFill>
              <a:latin typeface="Avenir Book"/>
              <a:cs typeface="Avenir Book"/>
            </a:endParaRPr>
          </a:p>
          <a:p>
            <a:pPr marL="342900" lvl="0" indent="-342900">
              <a:buFontTx/>
              <a:buChar char="-"/>
            </a:pPr>
            <a:r>
              <a:rPr lang="fr-FR" sz="1200" dirty="0">
                <a:solidFill>
                  <a:prstClr val="black"/>
                </a:solidFill>
                <a:latin typeface="Avenir Book"/>
                <a:cs typeface="Avenir Book"/>
              </a:rPr>
              <a:t>Pour une meilleure implication des parents dans une prise de conscience et une reconnaissance de leur responsabilité dans la prise en charge</a:t>
            </a:r>
          </a:p>
          <a:p>
            <a:pPr lvl="0"/>
            <a:endParaRPr lang="fr-FR" sz="1200" dirty="0">
              <a:solidFill>
                <a:prstClr val="black"/>
              </a:solidFill>
              <a:latin typeface="Avenir Book"/>
              <a:cs typeface="Avenir Book"/>
            </a:endParaRPr>
          </a:p>
          <a:p>
            <a:pPr marL="342900" lvl="0" indent="-342900">
              <a:buFontTx/>
              <a:buChar char="-"/>
            </a:pPr>
            <a:r>
              <a:rPr lang="fr-FR" sz="1200" dirty="0">
                <a:solidFill>
                  <a:prstClr val="black"/>
                </a:solidFill>
                <a:latin typeface="Avenir Book"/>
                <a:cs typeface="Avenir Book"/>
              </a:rPr>
              <a:t>Par un travail de soutien qui les mobilise dans leurs compétences et leur fonction d’autorité et de protection</a:t>
            </a:r>
            <a:endParaRPr lang="fr-FR" sz="1200" dirty="0">
              <a:latin typeface="Avenir Book"/>
              <a:cs typeface="Avenir Book"/>
            </a:endParaRPr>
          </a:p>
          <a:p>
            <a:endParaRPr lang="fr-FR" dirty="0"/>
          </a:p>
        </p:txBody>
      </p:sp>
      <p:sp>
        <p:nvSpPr>
          <p:cNvPr id="4" name="Espace réservé du numéro de diapositive 3"/>
          <p:cNvSpPr>
            <a:spLocks noGrp="1"/>
          </p:cNvSpPr>
          <p:nvPr>
            <p:ph type="sldNum" sz="quarter" idx="10"/>
          </p:nvPr>
        </p:nvSpPr>
        <p:spPr/>
        <p:txBody>
          <a:bodyPr/>
          <a:lstStyle/>
          <a:p>
            <a:fld id="{DD7966DF-9E00-4824-8342-80B170219FBB}" type="slidenum">
              <a:rPr lang="fr-BE" smtClean="0"/>
              <a:pPr/>
              <a:t>24</a:t>
            </a:fld>
            <a:endParaRPr lang="fr-BE"/>
          </a:p>
        </p:txBody>
      </p:sp>
    </p:spTree>
    <p:extLst>
      <p:ext uri="{BB962C8B-B14F-4D97-AF65-F5344CB8AC3E}">
        <p14:creationId xmlns:p14="http://schemas.microsoft.com/office/powerpoint/2010/main" val="476396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2098"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90844755-3B56-43AE-B573-32D700996046}" type="slidenum">
              <a:rPr lang="fr-BE" altLang="fr-FR">
                <a:solidFill>
                  <a:srgbClr val="000000"/>
                </a:solidFill>
                <a:latin typeface="Times New Roman" panose="02020603050405020304" pitchFamily="18" charset="0"/>
              </a:rPr>
              <a:pPr/>
              <a:t>29</a:t>
            </a:fld>
            <a:endParaRPr lang="fr-BE" altLang="fr-FR">
              <a:solidFill>
                <a:srgbClr val="000000"/>
              </a:solidFill>
              <a:latin typeface="Times New Roman" panose="02020603050405020304" pitchFamily="18" charset="0"/>
            </a:endParaRPr>
          </a:p>
        </p:txBody>
      </p:sp>
      <p:sp>
        <p:nvSpPr>
          <p:cNvPr id="1320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2100"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fr-FR" altLang="fr-FR" b="1" dirty="0"/>
              <a:t>Faux</a:t>
            </a:r>
            <a:r>
              <a:rPr lang="fr-FR" altLang="fr-FR" dirty="0"/>
              <a:t>. La violence intrafamiliale surgit tant dans des familles au niveau d’éducation élevé que faible, à revenu élevé, bas, voire inexistant, dans des familles avec des jeunes ou des personnes âgées, d’origine autochtone ou étrangère, des gens profondément  croyants ou très athées. </a:t>
            </a:r>
          </a:p>
          <a:p>
            <a:r>
              <a:rPr lang="fr-FR" altLang="fr-FR" dirty="0"/>
              <a:t>En d’autres mots, le milieu joue très peu de rôle dans la violence intrafamiliale, bien que  certains </a:t>
            </a:r>
            <a:r>
              <a:rPr lang="fr-FR" altLang="fr-FR" b="1" dirty="0"/>
              <a:t>contextes fragiles </a:t>
            </a:r>
            <a:r>
              <a:rPr lang="fr-FR" altLang="fr-FR" dirty="0"/>
              <a:t>peuvent être plus propices au développement de ces violences. Certains facteurs de risque augmentent par ailleurs la possibilité pour certaines personnes d’être impliquées dans des situations de violence. Ainsi, il est prouvé que des personnes à revenus faibles risquent trois fois plus d’être confrontées à la violence.</a:t>
            </a:r>
            <a:endParaRPr lang="nl-BE" altLang="fr-FR" dirty="0"/>
          </a:p>
          <a:p>
            <a:endParaRPr lang="nl-BE" altLang="fr-FR" dirty="0"/>
          </a:p>
        </p:txBody>
      </p:sp>
    </p:spTree>
    <p:extLst>
      <p:ext uri="{BB962C8B-B14F-4D97-AF65-F5344CB8AC3E}">
        <p14:creationId xmlns:p14="http://schemas.microsoft.com/office/powerpoint/2010/main" val="2971816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22"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AC1233DC-5B12-4B64-B7FE-E15E98949562}" type="slidenum">
              <a:rPr lang="fr-BE" altLang="fr-FR">
                <a:solidFill>
                  <a:srgbClr val="000000"/>
                </a:solidFill>
                <a:latin typeface="Times New Roman" panose="02020603050405020304" pitchFamily="18" charset="0"/>
              </a:rPr>
              <a:pPr/>
              <a:t>30</a:t>
            </a:fld>
            <a:endParaRPr lang="fr-BE" altLang="fr-FR">
              <a:solidFill>
                <a:srgbClr val="000000"/>
              </a:solidFill>
              <a:latin typeface="Times New Roman" panose="02020603050405020304" pitchFamily="18" charset="0"/>
            </a:endParaRPr>
          </a:p>
        </p:txBody>
      </p:sp>
      <p:sp>
        <p:nvSpPr>
          <p:cNvPr id="1331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3124"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nl-BE" altLang="fr-FR" b="1" dirty="0"/>
              <a:t>Faux</a:t>
            </a:r>
            <a:r>
              <a:rPr lang="nl-BE" altLang="fr-FR" dirty="0"/>
              <a:t>: </a:t>
            </a:r>
            <a:r>
              <a:rPr lang="nl-BE" altLang="fr-FR" dirty="0" err="1"/>
              <a:t>Selon</a:t>
            </a:r>
            <a:r>
              <a:rPr lang="nl-BE" altLang="fr-FR" dirty="0"/>
              <a:t> des recherches </a:t>
            </a:r>
            <a:r>
              <a:rPr lang="nl-BE" altLang="fr-FR" dirty="0" err="1"/>
              <a:t>récentes</a:t>
            </a:r>
            <a:r>
              <a:rPr lang="nl-BE" altLang="fr-FR" dirty="0"/>
              <a:t>, </a:t>
            </a:r>
            <a:r>
              <a:rPr lang="nl-BE" altLang="fr-FR" dirty="0" err="1"/>
              <a:t>il</a:t>
            </a:r>
            <a:r>
              <a:rPr lang="nl-BE" altLang="fr-FR" dirty="0"/>
              <a:t> </a:t>
            </a:r>
            <a:r>
              <a:rPr lang="nl-BE" altLang="fr-FR" dirty="0" err="1"/>
              <a:t>semble</a:t>
            </a:r>
            <a:r>
              <a:rPr lang="nl-BE" altLang="fr-FR" dirty="0"/>
              <a:t> que les </a:t>
            </a:r>
            <a:r>
              <a:rPr lang="nl-BE" altLang="fr-FR" dirty="0" err="1"/>
              <a:t>femmes</a:t>
            </a:r>
            <a:r>
              <a:rPr lang="nl-BE" altLang="fr-FR" dirty="0"/>
              <a:t> </a:t>
            </a:r>
            <a:r>
              <a:rPr lang="nl-BE" altLang="fr-FR" dirty="0" err="1"/>
              <a:t>sont</a:t>
            </a:r>
            <a:r>
              <a:rPr lang="nl-BE" altLang="fr-FR" dirty="0"/>
              <a:t> plus </a:t>
            </a:r>
            <a:r>
              <a:rPr lang="nl-BE" altLang="fr-FR" dirty="0" err="1"/>
              <a:t>souvent</a:t>
            </a:r>
            <a:r>
              <a:rPr lang="nl-BE" altLang="fr-FR" dirty="0"/>
              <a:t> </a:t>
            </a:r>
            <a:r>
              <a:rPr lang="nl-BE" altLang="fr-FR" dirty="0" err="1"/>
              <a:t>auteures</a:t>
            </a:r>
            <a:r>
              <a:rPr lang="nl-BE" altLang="fr-FR" dirty="0"/>
              <a:t> de </a:t>
            </a:r>
            <a:r>
              <a:rPr lang="nl-BE" altLang="fr-FR" dirty="0" err="1"/>
              <a:t>violence</a:t>
            </a:r>
            <a:r>
              <a:rPr lang="nl-BE" altLang="fr-FR" dirty="0"/>
              <a:t> verbale, </a:t>
            </a:r>
            <a:r>
              <a:rPr lang="nl-BE" altLang="fr-FR" dirty="0" err="1"/>
              <a:t>émotionnelle</a:t>
            </a:r>
            <a:r>
              <a:rPr lang="nl-BE" altLang="fr-FR" dirty="0"/>
              <a:t>  </a:t>
            </a:r>
            <a:r>
              <a:rPr lang="nl-BE" altLang="fr-FR" dirty="0" err="1"/>
              <a:t>psychique</a:t>
            </a:r>
            <a:r>
              <a:rPr lang="nl-BE" altLang="fr-FR" dirty="0"/>
              <a:t> et </a:t>
            </a:r>
            <a:r>
              <a:rPr lang="nl-BE" altLang="fr-FR" dirty="0" err="1"/>
              <a:t>également</a:t>
            </a:r>
            <a:r>
              <a:rPr lang="nl-BE" altLang="fr-FR" dirty="0"/>
              <a:t> </a:t>
            </a:r>
            <a:r>
              <a:rPr lang="nl-BE" altLang="fr-FR" dirty="0" err="1"/>
              <a:t>physique</a:t>
            </a:r>
            <a:r>
              <a:rPr lang="nl-BE" altLang="fr-FR" dirty="0"/>
              <a:t> . </a:t>
            </a:r>
            <a:r>
              <a:rPr lang="nl-BE" altLang="fr-FR" dirty="0" err="1"/>
              <a:t>Cependant</a:t>
            </a:r>
            <a:r>
              <a:rPr lang="nl-BE" altLang="fr-FR" dirty="0"/>
              <a:t>, </a:t>
            </a:r>
            <a:r>
              <a:rPr lang="nl-BE" altLang="fr-FR" dirty="0" err="1"/>
              <a:t>quand</a:t>
            </a:r>
            <a:r>
              <a:rPr lang="nl-BE" altLang="fr-FR" dirty="0"/>
              <a:t> les </a:t>
            </a:r>
            <a:r>
              <a:rPr lang="nl-BE" altLang="fr-FR" dirty="0" err="1"/>
              <a:t>hommes</a:t>
            </a:r>
            <a:r>
              <a:rPr lang="nl-BE" altLang="fr-FR" dirty="0"/>
              <a:t> </a:t>
            </a:r>
            <a:r>
              <a:rPr lang="nl-BE" altLang="fr-FR" dirty="0" err="1"/>
              <a:t>sont</a:t>
            </a:r>
            <a:r>
              <a:rPr lang="nl-BE" altLang="fr-FR" dirty="0"/>
              <a:t> auteurs de </a:t>
            </a:r>
            <a:r>
              <a:rPr lang="nl-BE" altLang="fr-FR" dirty="0" err="1"/>
              <a:t>violence</a:t>
            </a:r>
            <a:r>
              <a:rPr lang="nl-BE" altLang="fr-FR" dirty="0"/>
              <a:t> </a:t>
            </a:r>
            <a:r>
              <a:rPr lang="nl-BE" altLang="fr-FR" dirty="0" err="1"/>
              <a:t>physisque</a:t>
            </a:r>
            <a:r>
              <a:rPr lang="nl-BE" altLang="fr-FR" dirty="0"/>
              <a:t>, les </a:t>
            </a:r>
            <a:r>
              <a:rPr lang="nl-BE" altLang="fr-FR" dirty="0" err="1"/>
              <a:t>conséquences</a:t>
            </a:r>
            <a:r>
              <a:rPr lang="nl-BE" altLang="fr-FR" dirty="0"/>
              <a:t> </a:t>
            </a:r>
            <a:r>
              <a:rPr lang="nl-BE" altLang="fr-FR" dirty="0" err="1"/>
              <a:t>sont</a:t>
            </a:r>
            <a:r>
              <a:rPr lang="nl-BE" altLang="fr-FR" dirty="0"/>
              <a:t> plus </a:t>
            </a:r>
            <a:r>
              <a:rPr lang="nl-BE" altLang="fr-FR" dirty="0" err="1"/>
              <a:t>sévères</a:t>
            </a:r>
            <a:r>
              <a:rPr lang="nl-BE" altLang="fr-FR" dirty="0"/>
              <a:t> et la </a:t>
            </a:r>
            <a:r>
              <a:rPr lang="nl-BE" altLang="fr-FR" dirty="0" err="1"/>
              <a:t>violence</a:t>
            </a:r>
            <a:r>
              <a:rPr lang="nl-BE" altLang="fr-FR" dirty="0"/>
              <a:t> </a:t>
            </a:r>
            <a:r>
              <a:rPr lang="nl-BE" altLang="fr-FR" dirty="0" err="1"/>
              <a:t>sexuelle</a:t>
            </a:r>
            <a:r>
              <a:rPr lang="nl-BE" altLang="fr-FR" dirty="0"/>
              <a:t> </a:t>
            </a:r>
            <a:r>
              <a:rPr lang="nl-BE" altLang="fr-FR" dirty="0" err="1"/>
              <a:t>est</a:t>
            </a:r>
            <a:r>
              <a:rPr lang="nl-BE" altLang="fr-FR" dirty="0"/>
              <a:t> plus </a:t>
            </a:r>
            <a:r>
              <a:rPr lang="nl-BE" altLang="fr-FR" dirty="0" err="1"/>
              <a:t>souvent</a:t>
            </a:r>
            <a:r>
              <a:rPr lang="nl-BE" altLang="fr-FR" dirty="0"/>
              <a:t> </a:t>
            </a:r>
            <a:r>
              <a:rPr lang="nl-BE" altLang="fr-FR" dirty="0" err="1"/>
              <a:t>commise</a:t>
            </a:r>
            <a:r>
              <a:rPr lang="nl-BE" altLang="fr-FR" dirty="0"/>
              <a:t> par les </a:t>
            </a:r>
            <a:r>
              <a:rPr lang="nl-BE" altLang="fr-FR" dirty="0" err="1"/>
              <a:t>hommes</a:t>
            </a:r>
            <a:r>
              <a:rPr lang="nl-BE" altLang="fr-FR" dirty="0"/>
              <a:t> .</a:t>
            </a:r>
          </a:p>
          <a:p>
            <a:endParaRPr lang="nl-BE" altLang="fr-FR" dirty="0"/>
          </a:p>
          <a:p>
            <a:endParaRPr lang="nl-BE" altLang="fr-FR" dirty="0"/>
          </a:p>
        </p:txBody>
      </p:sp>
    </p:spTree>
    <p:extLst>
      <p:ext uri="{BB962C8B-B14F-4D97-AF65-F5344CB8AC3E}">
        <p14:creationId xmlns:p14="http://schemas.microsoft.com/office/powerpoint/2010/main" val="997568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4146"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D4A0599B-3D1C-4C64-9EE0-072627D3CE26}" type="slidenum">
              <a:rPr lang="fr-BE" altLang="fr-FR">
                <a:solidFill>
                  <a:srgbClr val="000000"/>
                </a:solidFill>
                <a:latin typeface="Times New Roman" panose="02020603050405020304" pitchFamily="18" charset="0"/>
              </a:rPr>
              <a:pPr/>
              <a:t>31</a:t>
            </a:fld>
            <a:endParaRPr lang="fr-BE" altLang="fr-FR">
              <a:solidFill>
                <a:srgbClr val="000000"/>
              </a:solidFill>
              <a:latin typeface="Times New Roman" panose="02020603050405020304" pitchFamily="18" charset="0"/>
            </a:endParaRPr>
          </a:p>
        </p:txBody>
      </p:sp>
      <p:sp>
        <p:nvSpPr>
          <p:cNvPr id="13414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4148"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fr-FR" altLang="fr-FR" b="1" dirty="0"/>
              <a:t>Faux</a:t>
            </a:r>
            <a:r>
              <a:rPr lang="fr-FR" altLang="fr-FR" dirty="0"/>
              <a:t>. D’après des recherches scientifiques, le fait d’être exposé à la violence verbale et/ou physique entre parents et partenaires augmente le risque pour l’enfant (aussi bien garçons que filles) de devenir à son tour victime et/ou agresseur. Quand l’enfant subit personnellement des actes de violence, il/elle court davantage le risque de troubles du développement ainsi qu’une possibilité de </a:t>
            </a:r>
            <a:r>
              <a:rPr lang="fr-FR" altLang="fr-FR" dirty="0" err="1"/>
              <a:t>revictimisation</a:t>
            </a:r>
            <a:r>
              <a:rPr lang="fr-FR" altLang="fr-FR" dirty="0"/>
              <a:t> et de perpétration. Un enfant témoin de violence conjugale entre ses parents subit les mêmes séquelles que s’il la subissait personnellement. La plupart des enfants se trouvent d’ailleurs dans la même pièce ou dans une pièce contiguë.</a:t>
            </a:r>
            <a:endParaRPr lang="nl-BE" altLang="fr-FR" dirty="0"/>
          </a:p>
          <a:p>
            <a:endParaRPr lang="nl-BE" altLang="fr-FR" dirty="0"/>
          </a:p>
          <a:p>
            <a:r>
              <a:rPr lang="fr-FR" altLang="fr-FR" dirty="0"/>
              <a:t>Les disputes, les conflits et les désaccords dans un couple parental font partie de la vie. Il est important qu’un enfant puisse se rendre compte que lorsque ses parents ne sont pas d’accord entre eux, le conflit peut se régler via la parole dans le respect de chacun. L’enfant comprend alors que chaque personne est singulière, différente, que des avis divergents peuvent coexister entre les adultes et que les disputes peuvent se régler par la parole et sans risques.</a:t>
            </a:r>
          </a:p>
          <a:p>
            <a:r>
              <a:rPr lang="fr-FR" altLang="fr-FR" dirty="0"/>
              <a:t>Par contre, quand les conflits relèvent d’une dynamique de non respect, de disqualification vis-à-vis de l’autre voir de rapport de force, la dispute est alors préjudiciable pour l’enfant.</a:t>
            </a:r>
          </a:p>
          <a:p>
            <a:r>
              <a:rPr lang="fr-FR" altLang="fr-FR" dirty="0"/>
              <a:t>Quand on parle de violence conjugale entre parents, cela ne se résume pas uniquement à des moments de violence physique entre parents mais ça comprend aussi la violence psychique, la violence verbale, les insultes et menaces proférées devant l’enfant et le chantage affectif dont l’enfant est témoin. La violence parentale comprend également ces mêmes scènes lorsqu’elles ont lieues en l’absence de l’enfant et qu’elles laissent l’autre parent épuisé, déprimé, sidéré, incapable de répondre à son enfant sur le pourquoi de ses pleurs, de ses bleus, sur le pourquoi des silences à ses questions.</a:t>
            </a:r>
          </a:p>
          <a:p>
            <a:endParaRPr lang="nl-BE" altLang="fr-FR" dirty="0"/>
          </a:p>
        </p:txBody>
      </p:sp>
    </p:spTree>
    <p:extLst>
      <p:ext uri="{BB962C8B-B14F-4D97-AF65-F5344CB8AC3E}">
        <p14:creationId xmlns:p14="http://schemas.microsoft.com/office/powerpoint/2010/main" val="259736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6194" name="Rectangle 7"/>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15900" indent="-215900">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fld id="{DF8A4A6B-7E8F-4B3E-A1FF-79BB7ED4BF33}" type="slidenum">
              <a:rPr lang="fr-BE" altLang="fr-FR">
                <a:solidFill>
                  <a:srgbClr val="000000"/>
                </a:solidFill>
                <a:latin typeface="Times New Roman" panose="02020603050405020304" pitchFamily="18" charset="0"/>
              </a:rPr>
              <a:pPr/>
              <a:t>32</a:t>
            </a:fld>
            <a:endParaRPr lang="fr-BE" altLang="fr-FR">
              <a:solidFill>
                <a:srgbClr val="000000"/>
              </a:solidFill>
              <a:latin typeface="Times New Roman" panose="02020603050405020304" pitchFamily="18" charset="0"/>
            </a:endParaRPr>
          </a:p>
        </p:txBody>
      </p:sp>
      <p:sp>
        <p:nvSpPr>
          <p:cNvPr id="13619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136196" name="Rectangle 2"/>
          <p:cNvSpPr>
            <a:spLocks noGrp="1" noChangeArrowheads="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fr-FR"/>
              <a:t>FAUX When a man has no sex for some time, nothing happens</a:t>
            </a:r>
            <a:endParaRPr lang="nl-BE" altLang="fr-FR"/>
          </a:p>
        </p:txBody>
      </p:sp>
    </p:spTree>
    <p:extLst>
      <p:ext uri="{BB962C8B-B14F-4D97-AF65-F5344CB8AC3E}">
        <p14:creationId xmlns:p14="http://schemas.microsoft.com/office/powerpoint/2010/main" val="2458382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330541885"/>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2024750053"/>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48270409"/>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1488508320"/>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132233033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7711156"/>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3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7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4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19140000">
            <a:off x="689750" y="1736083"/>
            <a:ext cx="5922209" cy="1204306"/>
          </a:xfrm>
        </p:spPr>
        <p:txBody>
          <a:bodyPr>
            <a:normAutofit fontScale="90000"/>
          </a:bodyPr>
          <a:lstStyle/>
          <a:p>
            <a:r>
              <a:rPr lang="fr-BE" dirty="0"/>
              <a:t>Approche transdisciplinaire de la maltraitance infantile: entre soin et protection</a:t>
            </a:r>
          </a:p>
        </p:txBody>
      </p:sp>
      <p:sp>
        <p:nvSpPr>
          <p:cNvPr id="7" name="Sous-titre 6">
            <a:extLst>
              <a:ext uri="{FF2B5EF4-FFF2-40B4-BE49-F238E27FC236}">
                <a16:creationId xmlns:a16="http://schemas.microsoft.com/office/drawing/2014/main" id="{D2081315-6260-DA4A-BDDB-A37611BC7455}"/>
              </a:ext>
            </a:extLst>
          </p:cNvPr>
          <p:cNvSpPr>
            <a:spLocks noGrp="1"/>
          </p:cNvSpPr>
          <p:nvPr>
            <p:ph type="subTitle" idx="1"/>
          </p:nvPr>
        </p:nvSpPr>
        <p:spPr>
          <a:xfrm rot="19140000">
            <a:off x="1130053" y="2250573"/>
            <a:ext cx="7182550" cy="329259"/>
          </a:xfrm>
        </p:spPr>
        <p:txBody>
          <a:bodyPr>
            <a:normAutofit fontScale="77500" lnSpcReduction="20000"/>
          </a:bodyPr>
          <a:lstStyle/>
          <a:p>
            <a:r>
              <a:rPr lang="fr-FR" dirty="0"/>
              <a:t>La famille, le couple parental, dynamique et dysfonctionnement</a:t>
            </a:r>
          </a:p>
        </p:txBody>
      </p:sp>
      <p:sp>
        <p:nvSpPr>
          <p:cNvPr id="4" name="ZoneTexte 3"/>
          <p:cNvSpPr txBox="1"/>
          <p:nvPr/>
        </p:nvSpPr>
        <p:spPr>
          <a:xfrm>
            <a:off x="4572000" y="5445224"/>
            <a:ext cx="4248472" cy="1077218"/>
          </a:xfrm>
          <a:prstGeom prst="rect">
            <a:avLst/>
          </a:prstGeom>
          <a:noFill/>
        </p:spPr>
        <p:txBody>
          <a:bodyPr wrap="square" rtlCol="0">
            <a:spAutoFit/>
          </a:bodyPr>
          <a:lstStyle/>
          <a:p>
            <a:pPr algn="ctr"/>
            <a:r>
              <a:rPr lang="fr-FR" sz="1600" b="1" dirty="0"/>
              <a:t>Atelier RPJM/ SOS enfants ULB –CHU St Pierre </a:t>
            </a:r>
          </a:p>
          <a:p>
            <a:pPr algn="ctr"/>
            <a:r>
              <a:rPr lang="fr-FR" sz="1600" b="1" dirty="0"/>
              <a:t>Juillet 2019</a:t>
            </a:r>
          </a:p>
          <a:p>
            <a:pPr algn="ctr"/>
            <a:r>
              <a:rPr lang="fr-FR" sz="1600" dirty="0"/>
              <a:t>Thierno </a:t>
            </a:r>
            <a:r>
              <a:rPr lang="fr-FR" sz="1600" dirty="0" err="1"/>
              <a:t>Sagna</a:t>
            </a:r>
            <a:endParaRPr lang="fr-FR" sz="1600" dirty="0"/>
          </a:p>
          <a:p>
            <a:pPr algn="ctr"/>
            <a:r>
              <a:rPr lang="fr-FR" sz="1600" dirty="0"/>
              <a:t>Dr Brigitte Vanthournout</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692696"/>
            <a:ext cx="2016224" cy="1735286"/>
          </a:xfrm>
          <a:prstGeom prst="rect">
            <a:avLst/>
          </a:prstGeom>
        </p:spPr>
      </p:pic>
      <p:pic>
        <p:nvPicPr>
          <p:cNvPr id="6" name="Image 5">
            <a:extLst>
              <a:ext uri="{FF2B5EF4-FFF2-40B4-BE49-F238E27FC236}">
                <a16:creationId xmlns:a16="http://schemas.microsoft.com/office/drawing/2014/main" id="{BA976518-CCEC-5747-A190-564A9245054F}"/>
              </a:ext>
            </a:extLst>
          </p:cNvPr>
          <p:cNvPicPr>
            <a:picLocks noChangeAspect="1"/>
          </p:cNvPicPr>
          <p:nvPr/>
        </p:nvPicPr>
        <p:blipFill>
          <a:blip r:embed="rId3"/>
          <a:stretch>
            <a:fillRect/>
          </a:stretch>
        </p:blipFill>
        <p:spPr>
          <a:xfrm>
            <a:off x="5468311" y="3076159"/>
            <a:ext cx="2160240" cy="2163563"/>
          </a:xfrm>
          <a:prstGeom prst="rect">
            <a:avLst/>
          </a:prstGeom>
        </p:spPr>
      </p:pic>
      <p:sp>
        <p:nvSpPr>
          <p:cNvPr id="3" name="ZoneTexte 2">
            <a:extLst>
              <a:ext uri="{FF2B5EF4-FFF2-40B4-BE49-F238E27FC236}">
                <a16:creationId xmlns:a16="http://schemas.microsoft.com/office/drawing/2014/main" id="{FD696D97-47D3-6D4D-BE0B-5534BB296B80}"/>
              </a:ext>
            </a:extLst>
          </p:cNvPr>
          <p:cNvSpPr txBox="1"/>
          <p:nvPr/>
        </p:nvSpPr>
        <p:spPr>
          <a:xfrm>
            <a:off x="6062285" y="3761910"/>
            <a:ext cx="955619" cy="923330"/>
          </a:xfrm>
          <a:prstGeom prst="rect">
            <a:avLst/>
          </a:prstGeom>
          <a:noFill/>
        </p:spPr>
        <p:txBody>
          <a:bodyPr wrap="square" rtlCol="0">
            <a:spAutoFit/>
          </a:bodyPr>
          <a:lstStyle/>
          <a:p>
            <a:r>
              <a:rPr lang="fr-FR" sz="5400" dirty="0"/>
              <a:t>J3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2"/>
          <p:cNvSpPr>
            <a:spLocks noGrp="1" noChangeArrowheads="1"/>
          </p:cNvSpPr>
          <p:nvPr>
            <p:ph type="title"/>
          </p:nvPr>
        </p:nvSpPr>
        <p:spPr>
          <a:xfrm>
            <a:off x="681256" y="268062"/>
            <a:ext cx="7520940" cy="758984"/>
          </a:xfrm>
        </p:spPr>
        <p:txBody>
          <a:bodyPr/>
          <a:lstStyle/>
          <a:p>
            <a:pPr eaLnBrk="1" hangingPunct="1"/>
            <a:r>
              <a:rPr lang="fr-BE" altLang="fr-FR" dirty="0"/>
              <a:t>Les parents maltraitants ne demandent pas d’aide</a:t>
            </a:r>
            <a:endParaRPr lang="fr-FR" altLang="fr-FR" dirty="0"/>
          </a:p>
        </p:txBody>
      </p:sp>
      <p:sp>
        <p:nvSpPr>
          <p:cNvPr id="80899" name="Rectangle 3"/>
          <p:cNvSpPr>
            <a:spLocks noGrp="1" noChangeArrowheads="1"/>
          </p:cNvSpPr>
          <p:nvPr>
            <p:ph idx="1"/>
          </p:nvPr>
        </p:nvSpPr>
        <p:spPr>
          <a:xfrm>
            <a:off x="251520" y="1052736"/>
            <a:ext cx="8568952" cy="4896544"/>
          </a:xfrm>
        </p:spPr>
        <p:txBody>
          <a:bodyPr>
            <a:noAutofit/>
          </a:bodyPr>
          <a:lstStyle/>
          <a:p>
            <a:pPr marL="109537" indent="0" eaLnBrk="1" hangingPunct="1">
              <a:lnSpc>
                <a:spcPct val="170000"/>
              </a:lnSpc>
              <a:buFont typeface="Georgia" panose="02040502050405020303" pitchFamily="18" charset="0"/>
              <a:buNone/>
              <a:defRPr/>
            </a:pPr>
            <a:r>
              <a:rPr lang="fr-BE" altLang="fr-FR" sz="1800" dirty="0"/>
              <a:t>J.-P. </a:t>
            </a:r>
            <a:r>
              <a:rPr lang="fr-BE" altLang="fr-FR" sz="1800" dirty="0" err="1"/>
              <a:t>Mugnier</a:t>
            </a:r>
            <a:r>
              <a:rPr lang="fr-BE" altLang="fr-FR" sz="1800" dirty="0"/>
              <a:t> </a:t>
            </a:r>
            <a:r>
              <a:rPr lang="fr-BE" altLang="fr-FR" sz="1800" b="0" dirty="0"/>
              <a:t>est amené à faire le constat suivant: </a:t>
            </a:r>
          </a:p>
          <a:p>
            <a:pPr eaLnBrk="1" hangingPunct="1">
              <a:lnSpc>
                <a:spcPct val="170000"/>
              </a:lnSpc>
              <a:defRPr/>
            </a:pPr>
            <a:r>
              <a:rPr lang="fr-BE" altLang="fr-FR" sz="1800" b="0" dirty="0"/>
              <a:t>« </a:t>
            </a:r>
            <a:r>
              <a:rPr lang="fr-BE" altLang="fr-FR" sz="1800" b="0" i="1" dirty="0"/>
              <a:t>plus les parents se rendent coupables de sévices graves, qu’ils soient de nature sexuelle ou physique, plus leur souffrance est grande  tout comme celle infligée à leurs enfants, moins il leur est facile de demander de l’aide</a:t>
            </a:r>
            <a:r>
              <a:rPr lang="fr-BE" altLang="fr-FR" sz="1800" b="0" dirty="0"/>
              <a:t> ». </a:t>
            </a:r>
          </a:p>
          <a:p>
            <a:pPr eaLnBrk="1" hangingPunct="1">
              <a:lnSpc>
                <a:spcPct val="170000"/>
              </a:lnSpc>
              <a:buFont typeface="Wingdings" pitchFamily="2" charset="2"/>
              <a:buNone/>
              <a:defRPr/>
            </a:pPr>
            <a:r>
              <a:rPr lang="fr-BE" altLang="fr-FR" sz="1800" b="0" dirty="0"/>
              <a:t>Ce qui pourrait s’expliquer par le fait que « </a:t>
            </a:r>
            <a:r>
              <a:rPr lang="fr-BE" altLang="fr-FR" sz="1800" b="0" i="1" dirty="0"/>
              <a:t>la peur des parents s’ils venaient à se dénoncer serait  de perdre leur statut d’être humain »</a:t>
            </a:r>
            <a:r>
              <a:rPr lang="fr-BE" altLang="fr-FR" sz="1800" b="0" dirty="0"/>
              <a:t>. </a:t>
            </a:r>
          </a:p>
          <a:p>
            <a:pPr eaLnBrk="1" hangingPunct="1">
              <a:lnSpc>
                <a:spcPct val="170000"/>
              </a:lnSpc>
              <a:defRPr/>
            </a:pPr>
            <a:r>
              <a:rPr lang="fr-BE" altLang="fr-FR" sz="1800" b="0" dirty="0"/>
              <a:t>« </a:t>
            </a:r>
            <a:r>
              <a:rPr lang="fr-BE" altLang="fr-FR" sz="1800" b="0" i="1" dirty="0"/>
              <a:t>Cette peur est également présente chez les enfants: plus ceux-ci ont été entrainés dans des actes contre nature dont ils n’ont pu se soustraire, plus ils peuvent craindre, si cela vient à être su, de se voir définitivement privé d’un avenir meilleur</a:t>
            </a:r>
            <a:r>
              <a:rPr lang="fr-BE" altLang="fr-FR" sz="1800" b="0" dirty="0"/>
              <a:t>. »</a:t>
            </a:r>
            <a:endParaRPr lang="fr-FR" altLang="fr-FR" sz="1800" b="0" dirty="0"/>
          </a:p>
        </p:txBody>
      </p:sp>
    </p:spTree>
    <p:extLst>
      <p:ext uri="{BB962C8B-B14F-4D97-AF65-F5344CB8AC3E}">
        <p14:creationId xmlns:p14="http://schemas.microsoft.com/office/powerpoint/2010/main" val="3412921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AutoShape 2"/>
          <p:cNvSpPr>
            <a:spLocks noGrp="1" noChangeArrowheads="1"/>
          </p:cNvSpPr>
          <p:nvPr>
            <p:ph type="title"/>
          </p:nvPr>
        </p:nvSpPr>
        <p:spPr>
          <a:xfrm>
            <a:off x="539750" y="-27384"/>
            <a:ext cx="8229600" cy="1066800"/>
          </a:xfrm>
        </p:spPr>
        <p:txBody>
          <a:bodyPr/>
          <a:lstStyle/>
          <a:p>
            <a:pPr eaLnBrk="1" hangingPunct="1"/>
            <a:r>
              <a:rPr lang="fr-FR" altLang="fr-FR" dirty="0"/>
              <a:t>Les demandes masquées d’aide</a:t>
            </a:r>
          </a:p>
        </p:txBody>
      </p:sp>
      <p:sp>
        <p:nvSpPr>
          <p:cNvPr id="92163" name="Rectangle 3"/>
          <p:cNvSpPr>
            <a:spLocks noGrp="1" noChangeArrowheads="1"/>
          </p:cNvSpPr>
          <p:nvPr>
            <p:ph idx="1"/>
          </p:nvPr>
        </p:nvSpPr>
        <p:spPr>
          <a:xfrm>
            <a:off x="179512" y="836712"/>
            <a:ext cx="8885600" cy="5220580"/>
          </a:xfrm>
        </p:spPr>
        <p:txBody>
          <a:bodyPr>
            <a:noAutofit/>
          </a:bodyPr>
          <a:lstStyle/>
          <a:p>
            <a:pPr eaLnBrk="1" hangingPunct="1">
              <a:lnSpc>
                <a:spcPct val="150000"/>
              </a:lnSpc>
            </a:pPr>
            <a:r>
              <a:rPr lang="fr-BE" altLang="fr-FR" sz="1800" b="0" dirty="0"/>
              <a:t>Les demandes d’aide ne se formulent pas toujours comme on s’y attend, il s’agira donc pour les professionnels d’être attentifs aux signes extérieurs de la souffrance </a:t>
            </a:r>
            <a:r>
              <a:rPr lang="fr-BE" altLang="fr-FR" sz="1800" b="0" dirty="0" err="1"/>
              <a:t>intra-familiale</a:t>
            </a:r>
            <a:r>
              <a:rPr lang="fr-BE" altLang="fr-FR" sz="1800" b="0" dirty="0"/>
              <a:t>.</a:t>
            </a:r>
          </a:p>
          <a:p>
            <a:pPr eaLnBrk="1" hangingPunct="1">
              <a:lnSpc>
                <a:spcPct val="150000"/>
              </a:lnSpc>
            </a:pPr>
            <a:r>
              <a:rPr lang="fr-BE" altLang="fr-FR" sz="1800" b="0" dirty="0"/>
              <a:t>Ces signes sont multiples :</a:t>
            </a:r>
          </a:p>
          <a:p>
            <a:pPr eaLnBrk="1" hangingPunct="1">
              <a:lnSpc>
                <a:spcPct val="150000"/>
              </a:lnSpc>
              <a:buFont typeface="Wingdings" panose="05000000000000000000" pitchFamily="2" charset="2"/>
              <a:buNone/>
            </a:pPr>
            <a:r>
              <a:rPr lang="fr-BE" altLang="fr-FR" sz="1800" b="0" dirty="0"/>
              <a:t>	- ne pas scolariser son enfant, </a:t>
            </a:r>
          </a:p>
          <a:p>
            <a:pPr eaLnBrk="1" hangingPunct="1">
              <a:lnSpc>
                <a:spcPct val="150000"/>
              </a:lnSpc>
              <a:buFont typeface="Wingdings" panose="05000000000000000000" pitchFamily="2" charset="2"/>
              <a:buNone/>
            </a:pPr>
            <a:r>
              <a:rPr lang="fr-BE" altLang="fr-FR" sz="1800" b="0" dirty="0"/>
              <a:t>	- l’envoyer à l’école avec des hématomes </a:t>
            </a:r>
          </a:p>
          <a:p>
            <a:pPr eaLnBrk="1" hangingPunct="1">
              <a:lnSpc>
                <a:spcPct val="150000"/>
              </a:lnSpc>
              <a:buFont typeface="Wingdings" panose="05000000000000000000" pitchFamily="2" charset="2"/>
              <a:buNone/>
            </a:pPr>
            <a:r>
              <a:rPr lang="fr-BE" altLang="fr-FR" sz="1800" b="0" dirty="0"/>
              <a:t>	- se rendre à l’école alcoolisé, </a:t>
            </a:r>
          </a:p>
          <a:p>
            <a:pPr eaLnBrk="1" hangingPunct="1">
              <a:lnSpc>
                <a:spcPct val="150000"/>
              </a:lnSpc>
              <a:buFont typeface="Wingdings" panose="05000000000000000000" pitchFamily="2" charset="2"/>
              <a:buNone/>
            </a:pPr>
            <a:r>
              <a:rPr lang="fr-BE" altLang="fr-FR" sz="1800" b="0" dirty="0"/>
              <a:t>	- nier la souffrance de l’enfant lorsqu’elle s’exprime par des tr du comportement ou de la personnalité, </a:t>
            </a:r>
          </a:p>
          <a:p>
            <a:pPr eaLnBrk="1" hangingPunct="1">
              <a:lnSpc>
                <a:spcPct val="150000"/>
              </a:lnSpc>
              <a:buFont typeface="Wingdings" panose="05000000000000000000" pitchFamily="2" charset="2"/>
              <a:buNone/>
            </a:pPr>
            <a:r>
              <a:rPr lang="fr-BE" altLang="fr-FR" sz="1800" b="0" dirty="0"/>
              <a:t>	- mettre ceux-ci sur le compte de sa méchanceté ou de sa volonté de nuire à ses parents, etc...</a:t>
            </a:r>
            <a:endParaRPr lang="fr-FR" altLang="fr-FR" sz="1800" b="0" dirty="0"/>
          </a:p>
        </p:txBody>
      </p:sp>
      <p:pic>
        <p:nvPicPr>
          <p:cNvPr id="92164" name="Picture 23" descr="MC90041132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724128" y="2710880"/>
            <a:ext cx="8112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3802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AutoShape 2"/>
          <p:cNvSpPr>
            <a:spLocks noGrp="1" noChangeArrowheads="1"/>
          </p:cNvSpPr>
          <p:nvPr>
            <p:ph type="title"/>
          </p:nvPr>
        </p:nvSpPr>
        <p:spPr/>
        <p:txBody>
          <a:bodyPr/>
          <a:lstStyle/>
          <a:p>
            <a:pPr eaLnBrk="1" hangingPunct="1"/>
            <a:r>
              <a:rPr lang="fr-BE" altLang="fr-FR" dirty="0"/>
              <a:t>Conclusions</a:t>
            </a:r>
            <a:endParaRPr lang="fr-FR" altLang="fr-FR" dirty="0"/>
          </a:p>
        </p:txBody>
      </p:sp>
      <p:sp>
        <p:nvSpPr>
          <p:cNvPr id="94211" name="Rectangle 3"/>
          <p:cNvSpPr>
            <a:spLocks noGrp="1" noChangeArrowheads="1"/>
          </p:cNvSpPr>
          <p:nvPr>
            <p:ph idx="1"/>
          </p:nvPr>
        </p:nvSpPr>
        <p:spPr>
          <a:xfrm>
            <a:off x="468630" y="1196752"/>
            <a:ext cx="8229600" cy="4608512"/>
          </a:xfrm>
        </p:spPr>
        <p:txBody>
          <a:bodyPr>
            <a:normAutofit fontScale="92500" lnSpcReduction="10000"/>
          </a:bodyPr>
          <a:lstStyle/>
          <a:p>
            <a:pPr eaLnBrk="1" hangingPunct="1">
              <a:lnSpc>
                <a:spcPct val="150000"/>
              </a:lnSpc>
            </a:pPr>
            <a:r>
              <a:rPr lang="fr-BE" altLang="fr-FR" sz="2000" b="0" dirty="0"/>
              <a:t>Avoir en tête la loyauté qui relie les enfants à leurs parents qui ne leur permet pas de demander de l’aide. D’où l’importance pour les professionnels d’être attentif aux signes de malaise et de souffrance des enfants. </a:t>
            </a:r>
          </a:p>
          <a:p>
            <a:pPr eaLnBrk="1" hangingPunct="1">
              <a:lnSpc>
                <a:spcPct val="150000"/>
              </a:lnSpc>
            </a:pPr>
            <a:r>
              <a:rPr lang="fr-BE" altLang="fr-FR" sz="2000" b="0" dirty="0"/>
              <a:t>Avoir en tête les difficultés parfois insurmontables des parents à demander de l’aide. Si la MT se sait qu’en est-il de leur statut d’être humain? Quelles conséquences reconnaître la MT pourrait entraîner? </a:t>
            </a:r>
          </a:p>
          <a:p>
            <a:pPr eaLnBrk="1" hangingPunct="1">
              <a:lnSpc>
                <a:spcPct val="150000"/>
              </a:lnSpc>
            </a:pPr>
            <a:r>
              <a:rPr lang="fr-BE" altLang="fr-FR" sz="2000" b="0" dirty="0"/>
              <a:t>Enoncer les faits ET les émotions que ces faits suscitent dans le chef des différents protagonistes</a:t>
            </a:r>
          </a:p>
          <a:p>
            <a:pPr eaLnBrk="1" hangingPunct="1">
              <a:lnSpc>
                <a:spcPct val="150000"/>
              </a:lnSpc>
            </a:pPr>
            <a:r>
              <a:rPr lang="fr-BE" altLang="fr-FR" sz="2000" b="0" dirty="0"/>
              <a:t>Garder une position empathique envers l’enfant ET envers le(s) parent(s). </a:t>
            </a:r>
          </a:p>
          <a:p>
            <a:pPr eaLnBrk="1" hangingPunct="1">
              <a:lnSpc>
                <a:spcPct val="150000"/>
              </a:lnSpc>
            </a:pPr>
            <a:r>
              <a:rPr lang="fr-BE" altLang="fr-FR" sz="2000" b="0" dirty="0"/>
              <a:t>Avoir en tête la potentielle histoire difficile des parents MT. </a:t>
            </a:r>
            <a:endParaRPr lang="fr-FR" altLang="fr-FR" sz="2000" b="0" dirty="0"/>
          </a:p>
        </p:txBody>
      </p:sp>
    </p:spTree>
    <p:extLst>
      <p:ext uri="{BB962C8B-B14F-4D97-AF65-F5344CB8AC3E}">
        <p14:creationId xmlns:p14="http://schemas.microsoft.com/office/powerpoint/2010/main" val="67578241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E47E66-771F-6D4D-975B-A1F40A78D9A9}"/>
              </a:ext>
            </a:extLst>
          </p:cNvPr>
          <p:cNvSpPr>
            <a:spLocks noGrp="1"/>
          </p:cNvSpPr>
          <p:nvPr>
            <p:ph type="title"/>
          </p:nvPr>
        </p:nvSpPr>
        <p:spPr/>
        <p:txBody>
          <a:bodyPr/>
          <a:lstStyle/>
          <a:p>
            <a:r>
              <a:rPr lang="fr-FR" dirty="0"/>
              <a:t>Intervention systémique</a:t>
            </a:r>
          </a:p>
        </p:txBody>
      </p:sp>
      <p:sp>
        <p:nvSpPr>
          <p:cNvPr id="3" name="Espace réservé du texte 2">
            <a:extLst>
              <a:ext uri="{FF2B5EF4-FFF2-40B4-BE49-F238E27FC236}">
                <a16:creationId xmlns:a16="http://schemas.microsoft.com/office/drawing/2014/main" id="{620EC16D-9FDD-BE4A-9A0D-998A844EF38E}"/>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1803288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340768"/>
            <a:ext cx="7848872" cy="4464496"/>
          </a:xfrm>
        </p:spPr>
        <p:txBody>
          <a:bodyPr>
            <a:noAutofit/>
          </a:bodyPr>
          <a:lstStyle/>
          <a:p>
            <a:pPr marL="809244" lvl="3" indent="-342900">
              <a:lnSpc>
                <a:spcPct val="150000"/>
              </a:lnSpc>
              <a:buFont typeface="Wingdings" panose="05000000000000000000" pitchFamily="2" charset="2"/>
              <a:buChar char="Ø"/>
            </a:pPr>
            <a:r>
              <a:rPr lang="fr-BE" sz="2000" b="0" dirty="0">
                <a:cs typeface="Calibri" pitchFamily="34" charset="0"/>
              </a:rPr>
              <a:t>Première étape incontournable !</a:t>
            </a:r>
            <a:endParaRPr lang="fr-BE" sz="2000" dirty="0">
              <a:cs typeface="Calibri" pitchFamily="34" charset="0"/>
            </a:endParaRPr>
          </a:p>
          <a:p>
            <a:pPr marL="809244" lvl="3" indent="-342900">
              <a:lnSpc>
                <a:spcPct val="150000"/>
              </a:lnSpc>
              <a:buFont typeface="Wingdings" panose="05000000000000000000" pitchFamily="2" charset="2"/>
              <a:buChar char="Ø"/>
            </a:pPr>
            <a:r>
              <a:rPr lang="fr-BE" sz="2000" b="0" dirty="0">
                <a:cs typeface="Calibri" pitchFamily="34" charset="0"/>
              </a:rPr>
              <a:t>Définir la relation, le cadre de son déroulement, ses objectifs, ses limites et son terme ainsi que l’articulation des collaborations avec les autres professionnels concernés par la situation</a:t>
            </a:r>
            <a:r>
              <a:rPr lang="fr-BE" sz="2000" dirty="0">
                <a:cs typeface="Calibri" pitchFamily="34" charset="0"/>
              </a:rPr>
              <a:t>.</a:t>
            </a:r>
            <a:endParaRPr lang="fr-BE" sz="2000" b="0" dirty="0">
              <a:cs typeface="Calibri" pitchFamily="34" charset="0"/>
            </a:endParaRPr>
          </a:p>
          <a:p>
            <a:pPr marL="809244" lvl="3" indent="-342900">
              <a:lnSpc>
                <a:spcPct val="150000"/>
              </a:lnSpc>
              <a:buFont typeface="Wingdings" panose="05000000000000000000" pitchFamily="2" charset="2"/>
              <a:buChar char="Ø"/>
            </a:pPr>
            <a:r>
              <a:rPr lang="fr-BE" sz="2000" b="0" dirty="0">
                <a:cs typeface="Calibri" pitchFamily="34" charset="0"/>
              </a:rPr>
              <a:t>En vue de créer un espace d’accompagnement dégagé de toute pression pour l’intervenant et la famille.</a:t>
            </a:r>
          </a:p>
          <a:p>
            <a:pPr marL="809244" lvl="3" indent="-342900">
              <a:lnSpc>
                <a:spcPct val="150000"/>
              </a:lnSpc>
              <a:buFont typeface="Wingdings" panose="05000000000000000000" pitchFamily="2" charset="2"/>
              <a:buChar char="Ø"/>
            </a:pPr>
            <a:r>
              <a:rPr lang="fr-FR" sz="2000" dirty="0"/>
              <a:t>Établir un cadre de prise en charge et </a:t>
            </a:r>
            <a:r>
              <a:rPr lang="fr-FR" sz="2000" dirty="0" err="1"/>
              <a:t>co</a:t>
            </a:r>
            <a:r>
              <a:rPr lang="fr-FR" sz="2000" dirty="0"/>
              <a:t>-construire la demande</a:t>
            </a:r>
          </a:p>
        </p:txBody>
      </p:sp>
      <p:sp>
        <p:nvSpPr>
          <p:cNvPr id="5" name="Titre 1"/>
          <p:cNvSpPr>
            <a:spLocks noGrp="1"/>
          </p:cNvSpPr>
          <p:nvPr>
            <p:ph type="title"/>
          </p:nvPr>
        </p:nvSpPr>
        <p:spPr>
          <a:xfrm>
            <a:off x="1187624" y="288031"/>
            <a:ext cx="5832648" cy="692697"/>
          </a:xfrm>
        </p:spPr>
        <p:txBody>
          <a:bodyPr/>
          <a:lstStyle/>
          <a:p>
            <a:pPr algn="ctr"/>
            <a:r>
              <a:rPr lang="fr-BE" sz="3200" cap="none" dirty="0">
                <a:ea typeface="Avenir Next" charset="0"/>
                <a:cs typeface="Avenir Next" charset="0"/>
              </a:rPr>
              <a:t>LA RENCONTRE</a:t>
            </a:r>
            <a:endParaRPr lang="fr-BE" cap="none" dirty="0">
              <a:ea typeface="Avenir Next" charset="0"/>
              <a:cs typeface="Avenir Next" charset="0"/>
            </a:endParaRPr>
          </a:p>
        </p:txBody>
      </p:sp>
    </p:spTree>
    <p:extLst>
      <p:ext uri="{BB962C8B-B14F-4D97-AF65-F5344CB8AC3E}">
        <p14:creationId xmlns:p14="http://schemas.microsoft.com/office/powerpoint/2010/main" val="2614287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579125"/>
            <a:ext cx="7992888" cy="3195693"/>
          </a:xfrm>
        </p:spPr>
        <p:txBody>
          <a:bodyPr>
            <a:noAutofit/>
          </a:bodyPr>
          <a:lstStyle/>
          <a:p>
            <a:pPr marL="0" indent="0" algn="ctr"/>
            <a:r>
              <a:rPr lang="fr-BE" sz="2400" b="0" dirty="0">
                <a:cs typeface="Avenir Book"/>
              </a:rPr>
              <a:t>Les 3 facettes de la </a:t>
            </a:r>
            <a:r>
              <a:rPr lang="fr-BE" sz="2400" dirty="0">
                <a:cs typeface="Avenir Book"/>
              </a:rPr>
              <a:t>demande</a:t>
            </a:r>
            <a:r>
              <a:rPr lang="fr-BE" sz="2400" b="0" dirty="0">
                <a:cs typeface="Avenir Book"/>
              </a:rPr>
              <a:t> (selon Neuburger)</a:t>
            </a:r>
          </a:p>
          <a:p>
            <a:pPr marL="0" indent="0"/>
            <a:r>
              <a:rPr lang="fr-BE" sz="2400" b="0" dirty="0">
                <a:cs typeface="Avenir Book"/>
              </a:rPr>
              <a:t>    </a:t>
            </a:r>
          </a:p>
          <a:p>
            <a:pPr marL="0" indent="0"/>
            <a:r>
              <a:rPr lang="fr-BE" sz="2400" b="0" dirty="0"/>
              <a:t>         </a:t>
            </a:r>
          </a:p>
        </p:txBody>
      </p:sp>
      <p:sp>
        <p:nvSpPr>
          <p:cNvPr id="5" name="Titre 1"/>
          <p:cNvSpPr>
            <a:spLocks noGrp="1"/>
          </p:cNvSpPr>
          <p:nvPr>
            <p:ph type="title"/>
          </p:nvPr>
        </p:nvSpPr>
        <p:spPr>
          <a:xfrm>
            <a:off x="1907704" y="243364"/>
            <a:ext cx="4896544" cy="809372"/>
          </a:xfrm>
        </p:spPr>
        <p:txBody>
          <a:bodyPr/>
          <a:lstStyle/>
          <a:p>
            <a:pPr algn="ctr"/>
            <a:r>
              <a:rPr lang="fr-BE" sz="3200" cap="none" dirty="0">
                <a:ea typeface="Avenir Next" charset="0"/>
                <a:cs typeface="Avenir Next" charset="0"/>
              </a:rPr>
              <a:t>LA DEMANDE</a:t>
            </a:r>
          </a:p>
        </p:txBody>
      </p:sp>
      <p:sp>
        <p:nvSpPr>
          <p:cNvPr id="2" name="Ellipse 1"/>
          <p:cNvSpPr/>
          <p:nvPr/>
        </p:nvSpPr>
        <p:spPr>
          <a:xfrm>
            <a:off x="1907704" y="2204864"/>
            <a:ext cx="1872208" cy="1800200"/>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Symptôme</a:t>
            </a:r>
          </a:p>
        </p:txBody>
      </p:sp>
      <p:sp>
        <p:nvSpPr>
          <p:cNvPr id="6" name="Ellipse 5"/>
          <p:cNvSpPr/>
          <p:nvPr/>
        </p:nvSpPr>
        <p:spPr>
          <a:xfrm>
            <a:off x="3563888" y="2204864"/>
            <a:ext cx="1872208" cy="18002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Souffrance</a:t>
            </a:r>
          </a:p>
        </p:txBody>
      </p:sp>
      <p:sp>
        <p:nvSpPr>
          <p:cNvPr id="7" name="Ellipse 6"/>
          <p:cNvSpPr/>
          <p:nvPr/>
        </p:nvSpPr>
        <p:spPr>
          <a:xfrm>
            <a:off x="5220072" y="2276872"/>
            <a:ext cx="1872208" cy="1800200"/>
          </a:xfrm>
          <a:prstGeom prst="ellipse">
            <a:avLst/>
          </a:prstGeom>
          <a:solidFill>
            <a:schemeClr val="tx1">
              <a:lumMod val="65000"/>
              <a:lumOff val="3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latin typeface="Avenir Book"/>
                <a:cs typeface="Avenir Book"/>
              </a:rPr>
              <a:t>Allégation</a:t>
            </a:r>
          </a:p>
        </p:txBody>
      </p:sp>
    </p:spTree>
    <p:extLst>
      <p:ext uri="{BB962C8B-B14F-4D97-AF65-F5344CB8AC3E}">
        <p14:creationId xmlns:p14="http://schemas.microsoft.com/office/powerpoint/2010/main" val="788122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contenu 2"/>
          <p:cNvSpPr>
            <a:spLocks noGrp="1"/>
          </p:cNvSpPr>
          <p:nvPr>
            <p:ph idx="1"/>
          </p:nvPr>
        </p:nvSpPr>
        <p:spPr>
          <a:xfrm>
            <a:off x="323528" y="1124744"/>
            <a:ext cx="8352928" cy="4752528"/>
          </a:xfrm>
        </p:spPr>
        <p:txBody>
          <a:bodyPr>
            <a:normAutofit fontScale="92500" lnSpcReduction="20000"/>
          </a:bodyPr>
          <a:lstStyle/>
          <a:p>
            <a:pPr marL="0" indent="0" eaLnBrk="1" hangingPunct="1">
              <a:lnSpc>
                <a:spcPct val="160000"/>
              </a:lnSpc>
              <a:spcBef>
                <a:spcPts val="0"/>
              </a:spcBef>
              <a:spcAft>
                <a:spcPts val="1200"/>
              </a:spcAft>
              <a:defRPr/>
            </a:pPr>
            <a:r>
              <a:rPr lang="fr-BE" sz="2000" b="0" dirty="0">
                <a:cs typeface="Avenir Book"/>
              </a:rPr>
              <a:t>L’évaluation vise à mettre en lumière l’impact des problèmes en identifiant et en mettant en lien:</a:t>
            </a:r>
          </a:p>
          <a:p>
            <a:pPr marL="457200" lvl="3" indent="-169164">
              <a:lnSpc>
                <a:spcPct val="160000"/>
              </a:lnSpc>
              <a:spcBef>
                <a:spcPts val="0"/>
              </a:spcBef>
              <a:spcAft>
                <a:spcPts val="1200"/>
              </a:spcAft>
              <a:defRPr/>
            </a:pPr>
            <a:r>
              <a:rPr lang="fr-BE" sz="2000" b="0" dirty="0">
                <a:cs typeface="Avenir Book"/>
              </a:rPr>
              <a:t>les facteurs de risque (conduites parentales inadéquates, violence et mauvais traitements dans la famille, toxicomanie des parents)</a:t>
            </a:r>
          </a:p>
          <a:p>
            <a:pPr marL="457200" lvl="3" indent="-169164">
              <a:lnSpc>
                <a:spcPct val="160000"/>
              </a:lnSpc>
              <a:spcBef>
                <a:spcPts val="0"/>
              </a:spcBef>
              <a:spcAft>
                <a:spcPts val="1200"/>
              </a:spcAft>
              <a:defRPr/>
            </a:pPr>
            <a:r>
              <a:rPr lang="fr-BE" sz="2000" b="0" dirty="0">
                <a:cs typeface="Avenir Book"/>
              </a:rPr>
              <a:t>les facteurs de protection et les ressources (qualité des liens familiaux)</a:t>
            </a:r>
          </a:p>
          <a:p>
            <a:pPr marL="0" indent="0" eaLnBrk="1" hangingPunct="1">
              <a:lnSpc>
                <a:spcPct val="160000"/>
              </a:lnSpc>
              <a:spcBef>
                <a:spcPts val="0"/>
              </a:spcBef>
              <a:spcAft>
                <a:spcPts val="1200"/>
              </a:spcAft>
              <a:defRPr/>
            </a:pPr>
            <a:r>
              <a:rPr lang="fr-BE" sz="2000" b="0" dirty="0">
                <a:cs typeface="Avenir Book"/>
              </a:rPr>
              <a:t>	et à comprendre le sens et la fonction du problème.</a:t>
            </a:r>
          </a:p>
          <a:p>
            <a:pPr marL="0" indent="0" eaLnBrk="1" hangingPunct="1">
              <a:lnSpc>
                <a:spcPct val="160000"/>
              </a:lnSpc>
              <a:spcBef>
                <a:spcPts val="0"/>
              </a:spcBef>
              <a:spcAft>
                <a:spcPts val="1200"/>
              </a:spcAft>
              <a:defRPr/>
            </a:pPr>
            <a:r>
              <a:rPr lang="fr-BE" sz="2000" b="0" dirty="0">
                <a:cs typeface="Avenir Book"/>
              </a:rPr>
              <a:t>L’évaluation mène à des hypothèses et à des recommandations pour établir un plan de traitement.</a:t>
            </a:r>
          </a:p>
          <a:p>
            <a:pPr marL="0" indent="0" eaLnBrk="1" hangingPunct="1">
              <a:lnSpc>
                <a:spcPct val="160000"/>
              </a:lnSpc>
              <a:spcBef>
                <a:spcPts val="0"/>
              </a:spcBef>
              <a:spcAft>
                <a:spcPts val="1200"/>
              </a:spcAft>
              <a:defRPr/>
            </a:pPr>
            <a:r>
              <a:rPr lang="fr-BE" sz="2000" b="0" dirty="0">
                <a:cs typeface="Avenir Book"/>
              </a:rPr>
              <a:t>L’évaluation instaure un processus de changement.</a:t>
            </a:r>
          </a:p>
          <a:p>
            <a:pPr eaLnBrk="1" hangingPunct="1">
              <a:lnSpc>
                <a:spcPct val="160000"/>
              </a:lnSpc>
              <a:spcBef>
                <a:spcPts val="0"/>
              </a:spcBef>
              <a:spcAft>
                <a:spcPts val="1200"/>
              </a:spcAft>
              <a:defRPr/>
            </a:pPr>
            <a:endParaRPr lang="fr-BE" sz="2000" b="0" dirty="0">
              <a:cs typeface="Avenir Book"/>
            </a:endParaRPr>
          </a:p>
        </p:txBody>
      </p:sp>
      <p:sp>
        <p:nvSpPr>
          <p:cNvPr id="5" name="Titre 1"/>
          <p:cNvSpPr txBox="1">
            <a:spLocks/>
          </p:cNvSpPr>
          <p:nvPr/>
        </p:nvSpPr>
        <p:spPr>
          <a:xfrm>
            <a:off x="19456" y="0"/>
            <a:ext cx="9124543"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Pourquoi ?</a:t>
            </a:r>
          </a:p>
        </p:txBody>
      </p:sp>
    </p:spTree>
    <p:extLst>
      <p:ext uri="{BB962C8B-B14F-4D97-AF65-F5344CB8AC3E}">
        <p14:creationId xmlns:p14="http://schemas.microsoft.com/office/powerpoint/2010/main" val="2819002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idx="1"/>
          </p:nvPr>
        </p:nvSpPr>
        <p:spPr>
          <a:xfrm>
            <a:off x="683569" y="1700808"/>
            <a:ext cx="7704856" cy="3744416"/>
          </a:xfrm>
        </p:spPr>
        <p:txBody>
          <a:bodyPr>
            <a:noAutofit/>
          </a:bodyPr>
          <a:lstStyle/>
          <a:p>
            <a:pPr>
              <a:spcBef>
                <a:spcPct val="0"/>
              </a:spcBef>
              <a:spcAft>
                <a:spcPts val="1200"/>
              </a:spcAft>
              <a:buFont typeface="Arial"/>
              <a:buChar char="•"/>
            </a:pPr>
            <a:r>
              <a:rPr lang="fr-BE" altLang="fr-FR" sz="2000" b="0" dirty="0">
                <a:cs typeface="Avenir Book"/>
              </a:rPr>
              <a:t>L’évaluation débute dès la salle d’attente</a:t>
            </a:r>
          </a:p>
          <a:p>
            <a:pPr>
              <a:spcBef>
                <a:spcPct val="0"/>
              </a:spcBef>
              <a:spcAft>
                <a:spcPts val="1200"/>
              </a:spcAft>
              <a:buFont typeface="Arial"/>
              <a:buChar char="•"/>
            </a:pPr>
            <a:r>
              <a:rPr lang="fr-BE" altLang="fr-FR" sz="2000" b="0" dirty="0">
                <a:cs typeface="Avenir Book"/>
              </a:rPr>
              <a:t>Tenir compte du cadre (qui demande/offre quoi à qui et comment)</a:t>
            </a:r>
          </a:p>
          <a:p>
            <a:pPr>
              <a:spcBef>
                <a:spcPct val="0"/>
              </a:spcBef>
              <a:spcAft>
                <a:spcPts val="1200"/>
              </a:spcAft>
              <a:buFont typeface="Arial"/>
              <a:buChar char="•"/>
            </a:pPr>
            <a:r>
              <a:rPr lang="fr-BE" altLang="fr-FR" sz="2000" b="0" dirty="0">
                <a:cs typeface="Avenir Book"/>
              </a:rPr>
              <a:t>Un préalable incontournable: </a:t>
            </a:r>
            <a:r>
              <a:rPr lang="fr-BE" altLang="fr-FR" sz="2000" dirty="0">
                <a:solidFill>
                  <a:schemeClr val="accent2"/>
                </a:solidFill>
                <a:cs typeface="Avenir Book"/>
              </a:rPr>
              <a:t>l’affiliation</a:t>
            </a:r>
            <a:r>
              <a:rPr lang="fr-BE" altLang="fr-FR" sz="2000" dirty="0">
                <a:cs typeface="Avenir Book"/>
              </a:rPr>
              <a:t> !!</a:t>
            </a:r>
          </a:p>
          <a:p>
            <a:pPr>
              <a:spcBef>
                <a:spcPct val="0"/>
              </a:spcBef>
              <a:spcAft>
                <a:spcPts val="1200"/>
              </a:spcAft>
              <a:buFont typeface="Arial"/>
              <a:buChar char="•"/>
            </a:pPr>
            <a:r>
              <a:rPr lang="fr-BE" altLang="fr-FR" sz="2000" b="0" dirty="0">
                <a:cs typeface="Avenir Book"/>
              </a:rPr>
              <a:t>L’évaluateur fait partie du système, il est donc son 1</a:t>
            </a:r>
            <a:r>
              <a:rPr lang="fr-BE" altLang="fr-FR" sz="2000" b="0" baseline="30000" dirty="0">
                <a:cs typeface="Avenir Book"/>
              </a:rPr>
              <a:t>er</a:t>
            </a:r>
            <a:r>
              <a:rPr lang="fr-BE" altLang="fr-FR" sz="2000" b="0" dirty="0">
                <a:cs typeface="Avenir Book"/>
              </a:rPr>
              <a:t> outil (engagement)</a:t>
            </a:r>
          </a:p>
          <a:p>
            <a:pPr>
              <a:spcBef>
                <a:spcPct val="0"/>
              </a:spcBef>
              <a:spcAft>
                <a:spcPts val="1200"/>
              </a:spcAft>
              <a:buFont typeface="Arial"/>
              <a:buChar char="•"/>
            </a:pPr>
            <a:r>
              <a:rPr lang="fr-BE" altLang="fr-FR" sz="2000" b="0" dirty="0">
                <a:cs typeface="Avenir Book"/>
              </a:rPr>
              <a:t>Laisser se jouer les patterns transactionnels</a:t>
            </a:r>
          </a:p>
          <a:p>
            <a:pPr>
              <a:spcBef>
                <a:spcPct val="0"/>
              </a:spcBef>
              <a:spcAft>
                <a:spcPts val="1200"/>
              </a:spcAft>
              <a:buFont typeface="Arial"/>
              <a:buChar char="•"/>
            </a:pPr>
            <a:r>
              <a:rPr lang="fr-BE" altLang="fr-FR" sz="2000" b="0" dirty="0">
                <a:cs typeface="Avenir Book"/>
              </a:rPr>
              <a:t>Grand angle (global) et gros plan (symptôme) </a:t>
            </a:r>
          </a:p>
        </p:txBody>
      </p:sp>
      <p:sp>
        <p:nvSpPr>
          <p:cNvPr id="4" name="Titre 1"/>
          <p:cNvSpPr txBox="1">
            <a:spLocks/>
          </p:cNvSpPr>
          <p:nvPr/>
        </p:nvSpPr>
        <p:spPr>
          <a:xfrm>
            <a:off x="1259633" y="0"/>
            <a:ext cx="655272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Comment ?</a:t>
            </a:r>
          </a:p>
        </p:txBody>
      </p:sp>
    </p:spTree>
    <p:extLst>
      <p:ext uri="{BB962C8B-B14F-4D97-AF65-F5344CB8AC3E}">
        <p14:creationId xmlns:p14="http://schemas.microsoft.com/office/powerpoint/2010/main" val="2792392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Espace réservé du contenu 2"/>
          <p:cNvSpPr>
            <a:spLocks noGrp="1"/>
          </p:cNvSpPr>
          <p:nvPr>
            <p:ph idx="1"/>
          </p:nvPr>
        </p:nvSpPr>
        <p:spPr>
          <a:xfrm>
            <a:off x="572203" y="1484784"/>
            <a:ext cx="7240158" cy="4103662"/>
          </a:xfrm>
        </p:spPr>
        <p:txBody>
          <a:bodyPr>
            <a:normAutofit/>
          </a:bodyPr>
          <a:lstStyle/>
          <a:p>
            <a:pPr marL="542925" indent="-542925">
              <a:spcBef>
                <a:spcPct val="0"/>
              </a:spcBef>
              <a:spcAft>
                <a:spcPts val="1200"/>
              </a:spcAft>
              <a:buFont typeface="Courier New" panose="02070309020205020404" pitchFamily="49" charset="0"/>
              <a:buChar char="o"/>
            </a:pPr>
            <a:r>
              <a:rPr lang="fr-BE" altLang="fr-FR" sz="2000" b="0" dirty="0">
                <a:cs typeface="Avenir Book"/>
              </a:rPr>
              <a:t>Qualité de la communication </a:t>
            </a:r>
          </a:p>
          <a:p>
            <a:pPr marL="542925" indent="-542925">
              <a:spcBef>
                <a:spcPct val="0"/>
              </a:spcBef>
              <a:spcAft>
                <a:spcPts val="1200"/>
              </a:spcAft>
              <a:buFont typeface="Courier New" panose="02070309020205020404" pitchFamily="49" charset="0"/>
              <a:buChar char="o"/>
            </a:pPr>
            <a:r>
              <a:rPr lang="fr-BE" altLang="fr-FR" sz="2000" b="0" dirty="0">
                <a:cs typeface="Avenir Book"/>
              </a:rPr>
              <a:t>Structure</a:t>
            </a:r>
          </a:p>
          <a:p>
            <a:pPr marL="542925" indent="-542925">
              <a:spcBef>
                <a:spcPct val="0"/>
              </a:spcBef>
              <a:spcAft>
                <a:spcPts val="1200"/>
              </a:spcAft>
              <a:buFont typeface="Courier New" panose="02070309020205020404" pitchFamily="49" charset="0"/>
              <a:buChar char="o"/>
            </a:pPr>
            <a:r>
              <a:rPr lang="fr-BE" altLang="fr-FR" sz="2000" b="0" dirty="0">
                <a:cs typeface="Avenir Book"/>
              </a:rPr>
              <a:t>Climat affectif</a:t>
            </a:r>
          </a:p>
          <a:p>
            <a:pPr marL="542925" indent="-542925">
              <a:spcBef>
                <a:spcPct val="0"/>
              </a:spcBef>
              <a:spcAft>
                <a:spcPts val="1200"/>
              </a:spcAft>
              <a:buFont typeface="Courier New" panose="02070309020205020404" pitchFamily="49" charset="0"/>
              <a:buChar char="o"/>
            </a:pPr>
            <a:r>
              <a:rPr lang="fr-BE" altLang="fr-FR" sz="2000" b="0" dirty="0">
                <a:cs typeface="Avenir Book"/>
              </a:rPr>
              <a:t>Système de croyances</a:t>
            </a:r>
          </a:p>
          <a:p>
            <a:pPr marL="542925" indent="-542925">
              <a:spcBef>
                <a:spcPct val="0"/>
              </a:spcBef>
              <a:spcAft>
                <a:spcPts val="1200"/>
              </a:spcAft>
              <a:buFont typeface="Courier New" panose="02070309020205020404" pitchFamily="49" charset="0"/>
              <a:buChar char="o"/>
            </a:pPr>
            <a:r>
              <a:rPr lang="fr-BE" altLang="fr-FR" sz="2000" b="0" dirty="0">
                <a:cs typeface="Avenir Book"/>
              </a:rPr>
              <a:t>Dynamique du couple fondateur</a:t>
            </a:r>
          </a:p>
          <a:p>
            <a:pPr marL="542925" indent="-542925">
              <a:spcBef>
                <a:spcPct val="0"/>
              </a:spcBef>
              <a:spcAft>
                <a:spcPts val="1200"/>
              </a:spcAft>
              <a:buFont typeface="Courier New" panose="02070309020205020404" pitchFamily="49" charset="0"/>
              <a:buChar char="o"/>
            </a:pPr>
            <a:r>
              <a:rPr lang="fr-BE" altLang="fr-FR" sz="2000" b="0" dirty="0">
                <a:cs typeface="Avenir Book"/>
              </a:rPr>
              <a:t>Transgénérationnel et histoire</a:t>
            </a:r>
          </a:p>
          <a:p>
            <a:pPr marL="542925" indent="-542925">
              <a:spcBef>
                <a:spcPct val="0"/>
              </a:spcBef>
              <a:spcAft>
                <a:spcPts val="1200"/>
              </a:spcAft>
              <a:buFont typeface="Courier New" panose="02070309020205020404" pitchFamily="49" charset="0"/>
              <a:buChar char="o"/>
            </a:pPr>
            <a:r>
              <a:rPr lang="fr-BE" altLang="fr-FR" sz="2000" b="0" dirty="0">
                <a:cs typeface="Avenir Book"/>
              </a:rPr>
              <a:t>Rapport avec l’extérieur</a:t>
            </a:r>
          </a:p>
          <a:p>
            <a:pPr marL="542925" indent="-542925">
              <a:spcBef>
                <a:spcPct val="0"/>
              </a:spcBef>
              <a:spcAft>
                <a:spcPts val="1200"/>
              </a:spcAft>
              <a:buFont typeface="Courier New" panose="02070309020205020404" pitchFamily="49" charset="0"/>
              <a:buChar char="o"/>
            </a:pPr>
            <a:r>
              <a:rPr lang="fr-BE" altLang="fr-FR" sz="2000" b="0" dirty="0">
                <a:cs typeface="Avenir Book"/>
              </a:rPr>
              <a:t>Impact des caractéristiques personnelles</a:t>
            </a:r>
          </a:p>
        </p:txBody>
      </p:sp>
      <p:sp>
        <p:nvSpPr>
          <p:cNvPr id="5" name="Titre 1"/>
          <p:cNvSpPr txBox="1">
            <a:spLocks/>
          </p:cNvSpPr>
          <p:nvPr/>
        </p:nvSpPr>
        <p:spPr>
          <a:xfrm>
            <a:off x="1043609" y="0"/>
            <a:ext cx="6984776"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dirty="0"/>
              <a:t>L’ EVALUATIOn</a:t>
            </a:r>
          </a:p>
          <a:p>
            <a:pPr algn="ctr"/>
            <a:r>
              <a:rPr lang="fr-BE" cap="none" dirty="0"/>
              <a:t>Quoi ?</a:t>
            </a:r>
          </a:p>
        </p:txBody>
      </p:sp>
    </p:spTree>
    <p:extLst>
      <p:ext uri="{BB962C8B-B14F-4D97-AF65-F5344CB8AC3E}">
        <p14:creationId xmlns:p14="http://schemas.microsoft.com/office/powerpoint/2010/main" val="3329645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contenu 2"/>
          <p:cNvSpPr>
            <a:spLocks noGrp="1"/>
          </p:cNvSpPr>
          <p:nvPr>
            <p:ph idx="1"/>
          </p:nvPr>
        </p:nvSpPr>
        <p:spPr>
          <a:xfrm>
            <a:off x="755575" y="1052513"/>
            <a:ext cx="7272809" cy="4968775"/>
          </a:xfrm>
        </p:spPr>
        <p:txBody>
          <a:bodyPr>
            <a:normAutofit fontScale="92500"/>
          </a:bodyPr>
          <a:lstStyle/>
          <a:p>
            <a:pPr marL="542925" indent="-542925">
              <a:lnSpc>
                <a:spcPct val="150000"/>
              </a:lnSpc>
              <a:spcBef>
                <a:spcPct val="0"/>
              </a:spcBef>
              <a:spcAft>
                <a:spcPts val="1200"/>
              </a:spcAft>
            </a:pPr>
            <a:r>
              <a:rPr lang="fr-BE" altLang="fr-FR" sz="2000" b="0" dirty="0">
                <a:cs typeface="Avenir Book"/>
              </a:rPr>
              <a:t>Qualité de la communication </a:t>
            </a:r>
          </a:p>
          <a:p>
            <a:pPr marL="942975" lvl="1" indent="-542925">
              <a:lnSpc>
                <a:spcPct val="150000"/>
              </a:lnSpc>
              <a:spcBef>
                <a:spcPct val="0"/>
              </a:spcBef>
              <a:spcAft>
                <a:spcPts val="1200"/>
              </a:spcAft>
            </a:pPr>
            <a:r>
              <a:rPr lang="fr-BE" altLang="fr-FR" sz="2000" dirty="0">
                <a:cs typeface="Avenir Book"/>
              </a:rPr>
              <a:t>Verbale et non-verbale; cohérence; clarté; directe; qualité des échanges; expression des émotions…</a:t>
            </a:r>
            <a:endParaRPr lang="fr-BE" altLang="fr-FR" sz="2000" b="0" dirty="0">
              <a:cs typeface="Avenir Book"/>
            </a:endParaRPr>
          </a:p>
          <a:p>
            <a:pPr marL="542925" indent="-542925">
              <a:lnSpc>
                <a:spcPct val="150000"/>
              </a:lnSpc>
              <a:spcBef>
                <a:spcPct val="0"/>
              </a:spcBef>
              <a:spcAft>
                <a:spcPts val="1200"/>
              </a:spcAft>
            </a:pPr>
            <a:r>
              <a:rPr lang="fr-BE" altLang="fr-FR" sz="2000" b="0" dirty="0">
                <a:cs typeface="Avenir Book"/>
              </a:rPr>
              <a:t>Structure</a:t>
            </a:r>
          </a:p>
          <a:p>
            <a:pPr marL="942975" lvl="1" indent="-542925">
              <a:lnSpc>
                <a:spcPct val="150000"/>
              </a:lnSpc>
              <a:spcBef>
                <a:spcPct val="0"/>
              </a:spcBef>
              <a:spcAft>
                <a:spcPts val="1200"/>
              </a:spcAft>
            </a:pPr>
            <a:r>
              <a:rPr lang="fr-BE" altLang="fr-FR" sz="2000" dirty="0">
                <a:cs typeface="Avenir Book"/>
              </a:rPr>
              <a:t>Ordre des générations: parents, enfants et grands-parents</a:t>
            </a:r>
          </a:p>
          <a:p>
            <a:pPr marL="942975" lvl="1" indent="-542925">
              <a:lnSpc>
                <a:spcPct val="150000"/>
              </a:lnSpc>
              <a:spcBef>
                <a:spcPct val="0"/>
              </a:spcBef>
              <a:spcAft>
                <a:spcPts val="1200"/>
              </a:spcAft>
            </a:pPr>
            <a:r>
              <a:rPr lang="fr-BE" altLang="fr-FR" sz="2000" dirty="0">
                <a:cs typeface="Avenir Book"/>
              </a:rPr>
              <a:t>Frontières  entre générations et sous-systèmes (couple, fratrie…); hiérarchie; règles; rôles; fonctions…</a:t>
            </a:r>
          </a:p>
          <a:p>
            <a:pPr marL="942975" lvl="1" indent="-542925">
              <a:lnSpc>
                <a:spcPct val="150000"/>
              </a:lnSpc>
              <a:spcBef>
                <a:spcPct val="0"/>
              </a:spcBef>
              <a:spcAft>
                <a:spcPts val="1200"/>
              </a:spcAft>
            </a:pPr>
            <a:r>
              <a:rPr lang="fr-BE" altLang="fr-FR" sz="2000" dirty="0">
                <a:cs typeface="Avenir Book"/>
              </a:rPr>
              <a:t>Alliances,  conflits, coalitions, instigation, triangulations, parentification…</a:t>
            </a:r>
          </a:p>
          <a:p>
            <a:pPr marL="542925" indent="-542925">
              <a:lnSpc>
                <a:spcPct val="150000"/>
              </a:lnSpc>
              <a:spcBef>
                <a:spcPct val="0"/>
              </a:spcBef>
              <a:spcAft>
                <a:spcPts val="1200"/>
              </a:spcAft>
              <a:buFont typeface="Calibri" pitchFamily="34" charset="0"/>
              <a:buAutoNum type="arabicPeriod"/>
            </a:pPr>
            <a:endParaRPr lang="fr-BE" altLang="fr-FR" sz="2000" b="0" dirty="0">
              <a:cs typeface="Avenir Book"/>
            </a:endParaRPr>
          </a:p>
        </p:txBody>
      </p:sp>
      <p:sp>
        <p:nvSpPr>
          <p:cNvPr id="5" name="Titre 1"/>
          <p:cNvSpPr txBox="1">
            <a:spLocks/>
          </p:cNvSpPr>
          <p:nvPr/>
        </p:nvSpPr>
        <p:spPr>
          <a:xfrm>
            <a:off x="1547665" y="144016"/>
            <a:ext cx="619268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Quoi?</a:t>
            </a:r>
          </a:p>
        </p:txBody>
      </p:sp>
    </p:spTree>
    <p:extLst>
      <p:ext uri="{BB962C8B-B14F-4D97-AF65-F5344CB8AC3E}">
        <p14:creationId xmlns:p14="http://schemas.microsoft.com/office/powerpoint/2010/main" val="921369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D4FECB5-DE41-FA44-9CED-CA6497F59BFF}"/>
              </a:ext>
            </a:extLst>
          </p:cNvPr>
          <p:cNvSpPr>
            <a:spLocks noGrp="1"/>
          </p:cNvSpPr>
          <p:nvPr>
            <p:ph type="title"/>
          </p:nvPr>
        </p:nvSpPr>
        <p:spPr/>
        <p:txBody>
          <a:bodyPr/>
          <a:lstStyle/>
          <a:p>
            <a:r>
              <a:rPr lang="fr-FR" dirty="0"/>
              <a:t>Dynamique familiale</a:t>
            </a:r>
          </a:p>
        </p:txBody>
      </p:sp>
      <p:sp>
        <p:nvSpPr>
          <p:cNvPr id="3" name="Espace réservé du texte 2">
            <a:extLst>
              <a:ext uri="{FF2B5EF4-FFF2-40B4-BE49-F238E27FC236}">
                <a16:creationId xmlns:a16="http://schemas.microsoft.com/office/drawing/2014/main" id="{23CD212D-997F-0341-946E-F0E0AE7730BE}"/>
              </a:ext>
            </a:extLst>
          </p:cNvPr>
          <p:cNvSpPr>
            <a:spLocks noGrp="1"/>
          </p:cNvSpPr>
          <p:nvPr>
            <p:ph type="body" idx="1"/>
          </p:nvPr>
        </p:nvSpPr>
        <p:spPr/>
        <p:txBody>
          <a:bodyPr/>
          <a:lstStyle/>
          <a:p>
            <a:endParaRPr lang="fr-FR"/>
          </a:p>
        </p:txBody>
      </p:sp>
      <p:pic>
        <p:nvPicPr>
          <p:cNvPr id="4" name="Picture 3">
            <a:extLst>
              <a:ext uri="{FF2B5EF4-FFF2-40B4-BE49-F238E27FC236}">
                <a16:creationId xmlns:a16="http://schemas.microsoft.com/office/drawing/2014/main" id="{756830C9-142E-284E-8AC6-A1F2861A0C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0900" y="3013226"/>
            <a:ext cx="3570553" cy="3253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44696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a:spLocks noGrp="1"/>
          </p:cNvSpPr>
          <p:nvPr>
            <p:ph idx="1"/>
          </p:nvPr>
        </p:nvSpPr>
        <p:spPr>
          <a:xfrm>
            <a:off x="395536" y="1268760"/>
            <a:ext cx="8136904" cy="4581872"/>
          </a:xfrm>
        </p:spPr>
        <p:txBody>
          <a:bodyPr>
            <a:normAutofit/>
          </a:bodyPr>
          <a:lstStyle/>
          <a:p>
            <a:pPr marL="542925" indent="-542925">
              <a:lnSpc>
                <a:spcPct val="150000"/>
              </a:lnSpc>
              <a:spcBef>
                <a:spcPts val="0"/>
              </a:spcBef>
              <a:spcAft>
                <a:spcPts val="1200"/>
              </a:spcAft>
              <a:defRPr/>
            </a:pPr>
            <a:r>
              <a:rPr lang="fr-BE" sz="2000" b="0" dirty="0">
                <a:cs typeface="Avenir Book"/>
              </a:rPr>
              <a:t>Climat affectif</a:t>
            </a:r>
          </a:p>
          <a:p>
            <a:pPr marL="942975" lvl="1" indent="-542925">
              <a:lnSpc>
                <a:spcPct val="150000"/>
              </a:lnSpc>
              <a:spcBef>
                <a:spcPts val="0"/>
              </a:spcBef>
              <a:spcAft>
                <a:spcPts val="1200"/>
              </a:spcAft>
              <a:defRPr/>
            </a:pPr>
            <a:r>
              <a:rPr lang="fr-BE" sz="2000" dirty="0">
                <a:cs typeface="Avenir Book"/>
              </a:rPr>
              <a:t>Cohésion: qualité des liens émotionnels </a:t>
            </a:r>
          </a:p>
          <a:p>
            <a:pPr marL="942975" lvl="1" indent="-542925">
              <a:lnSpc>
                <a:spcPct val="150000"/>
              </a:lnSpc>
              <a:spcBef>
                <a:spcPts val="0"/>
              </a:spcBef>
              <a:spcAft>
                <a:spcPts val="1200"/>
              </a:spcAft>
              <a:defRPr/>
            </a:pPr>
            <a:r>
              <a:rPr lang="fr-BE" sz="2000" dirty="0">
                <a:cs typeface="Avenir Book"/>
              </a:rPr>
              <a:t>Ambiance affective; intérêt des membres envers les autres; différenciation et appartenance; palette de émotions; gestion des conflits…</a:t>
            </a:r>
          </a:p>
          <a:p>
            <a:pPr marL="542925" indent="-542925">
              <a:lnSpc>
                <a:spcPct val="150000"/>
              </a:lnSpc>
              <a:spcBef>
                <a:spcPts val="0"/>
              </a:spcBef>
              <a:spcAft>
                <a:spcPts val="1200"/>
              </a:spcAft>
              <a:defRPr/>
            </a:pPr>
            <a:r>
              <a:rPr lang="fr-BE" sz="2000" b="0" dirty="0">
                <a:cs typeface="Avenir Book"/>
              </a:rPr>
              <a:t>Système de croyances</a:t>
            </a:r>
          </a:p>
          <a:p>
            <a:pPr marL="942975" lvl="1" indent="-542925">
              <a:lnSpc>
                <a:spcPct val="150000"/>
              </a:lnSpc>
              <a:spcBef>
                <a:spcPts val="0"/>
              </a:spcBef>
              <a:spcAft>
                <a:spcPts val="1200"/>
              </a:spcAft>
              <a:defRPr/>
            </a:pPr>
            <a:r>
              <a:rPr lang="fr-BE" sz="2000" dirty="0">
                <a:cs typeface="Avenir Book"/>
              </a:rPr>
              <a:t>Mythes familiaux, valeurs, normes, culture…</a:t>
            </a:r>
          </a:p>
        </p:txBody>
      </p:sp>
      <p:sp>
        <p:nvSpPr>
          <p:cNvPr id="6" name="Titre 1"/>
          <p:cNvSpPr txBox="1">
            <a:spLocks/>
          </p:cNvSpPr>
          <p:nvPr/>
        </p:nvSpPr>
        <p:spPr>
          <a:xfrm>
            <a:off x="1547665" y="144016"/>
            <a:ext cx="619268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Quoi?</a:t>
            </a:r>
          </a:p>
        </p:txBody>
      </p:sp>
    </p:spTree>
    <p:extLst>
      <p:ext uri="{BB962C8B-B14F-4D97-AF65-F5344CB8AC3E}">
        <p14:creationId xmlns:p14="http://schemas.microsoft.com/office/powerpoint/2010/main" val="2456365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contenu 2"/>
          <p:cNvSpPr>
            <a:spLocks noGrp="1"/>
          </p:cNvSpPr>
          <p:nvPr>
            <p:ph idx="1"/>
          </p:nvPr>
        </p:nvSpPr>
        <p:spPr>
          <a:xfrm>
            <a:off x="467543" y="1341438"/>
            <a:ext cx="7776865" cy="4751858"/>
          </a:xfrm>
        </p:spPr>
        <p:txBody>
          <a:bodyPr>
            <a:normAutofit/>
          </a:bodyPr>
          <a:lstStyle/>
          <a:p>
            <a:pPr marL="542925" indent="-542925">
              <a:lnSpc>
                <a:spcPct val="150000"/>
              </a:lnSpc>
              <a:spcBef>
                <a:spcPct val="0"/>
              </a:spcBef>
              <a:spcAft>
                <a:spcPts val="1200"/>
              </a:spcAft>
            </a:pPr>
            <a:r>
              <a:rPr lang="fr-BE" altLang="fr-FR" sz="2000" b="0" dirty="0">
                <a:cs typeface="Avenir Book"/>
              </a:rPr>
              <a:t>Dynamique du couple fondateur</a:t>
            </a:r>
          </a:p>
          <a:p>
            <a:pPr marL="942975" lvl="1" indent="-542925">
              <a:lnSpc>
                <a:spcPct val="150000"/>
              </a:lnSpc>
              <a:spcBef>
                <a:spcPct val="0"/>
              </a:spcBef>
              <a:spcAft>
                <a:spcPts val="1200"/>
              </a:spcAft>
            </a:pPr>
            <a:r>
              <a:rPr lang="fr-BE" altLang="fr-FR" sz="2000" dirty="0">
                <a:cs typeface="Avenir Book"/>
              </a:rPr>
              <a:t>Qualité de la fonction conjugale (intimité, complicité…)</a:t>
            </a:r>
          </a:p>
          <a:p>
            <a:pPr marL="942975" lvl="1" indent="-542925">
              <a:lnSpc>
                <a:spcPct val="150000"/>
              </a:lnSpc>
              <a:spcBef>
                <a:spcPct val="0"/>
              </a:spcBef>
              <a:spcAft>
                <a:spcPts val="1200"/>
              </a:spcAft>
            </a:pPr>
            <a:r>
              <a:rPr lang="fr-BE" altLang="fr-FR" sz="2000" dirty="0">
                <a:cs typeface="Avenir Book"/>
              </a:rPr>
              <a:t>Gestion des désaccords</a:t>
            </a:r>
          </a:p>
          <a:p>
            <a:pPr marL="942975" lvl="1" indent="-542925">
              <a:lnSpc>
                <a:spcPct val="150000"/>
              </a:lnSpc>
              <a:spcBef>
                <a:spcPct val="0"/>
              </a:spcBef>
              <a:spcAft>
                <a:spcPts val="1200"/>
              </a:spcAft>
            </a:pPr>
            <a:r>
              <a:rPr lang="fr-BE" altLang="fr-FR" sz="2000" dirty="0">
                <a:cs typeface="Avenir Book"/>
              </a:rPr>
              <a:t>Manière d’assumer les fonctions parentales</a:t>
            </a:r>
          </a:p>
          <a:p>
            <a:pPr marL="542925" indent="-542925">
              <a:lnSpc>
                <a:spcPct val="150000"/>
              </a:lnSpc>
              <a:spcBef>
                <a:spcPct val="0"/>
              </a:spcBef>
              <a:spcAft>
                <a:spcPts val="1200"/>
              </a:spcAft>
            </a:pPr>
            <a:r>
              <a:rPr lang="fr-BE" altLang="fr-FR" sz="2000" b="0" dirty="0">
                <a:cs typeface="Avenir Book"/>
              </a:rPr>
              <a:t>Transgénérationnel et histoire</a:t>
            </a:r>
          </a:p>
          <a:p>
            <a:pPr marL="942975" lvl="1" indent="-542925">
              <a:lnSpc>
                <a:spcPct val="150000"/>
              </a:lnSpc>
              <a:spcBef>
                <a:spcPct val="0"/>
              </a:spcBef>
              <a:spcAft>
                <a:spcPts val="1200"/>
              </a:spcAft>
            </a:pPr>
            <a:r>
              <a:rPr lang="fr-BE" altLang="fr-FR" sz="2000" dirty="0">
                <a:cs typeface="Avenir Book"/>
              </a:rPr>
              <a:t>Influence des familles d’origine (3 générations); cycles de vie; ressources adaptatives; traumas…</a:t>
            </a:r>
          </a:p>
          <a:p>
            <a:pPr marL="942975" lvl="1" indent="-542925">
              <a:lnSpc>
                <a:spcPct val="150000"/>
              </a:lnSpc>
              <a:spcBef>
                <a:spcPct val="0"/>
              </a:spcBef>
              <a:spcAft>
                <a:spcPts val="1200"/>
              </a:spcAft>
            </a:pPr>
            <a:r>
              <a:rPr lang="fr-BE" altLang="fr-FR" sz="2000" dirty="0">
                <a:cs typeface="Avenir Book"/>
              </a:rPr>
              <a:t>Historique de l’aide</a:t>
            </a:r>
          </a:p>
        </p:txBody>
      </p:sp>
      <p:sp>
        <p:nvSpPr>
          <p:cNvPr id="4" name="Titre 1"/>
          <p:cNvSpPr txBox="1">
            <a:spLocks/>
          </p:cNvSpPr>
          <p:nvPr/>
        </p:nvSpPr>
        <p:spPr>
          <a:xfrm>
            <a:off x="1547665" y="144016"/>
            <a:ext cx="619268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Quoi?</a:t>
            </a:r>
          </a:p>
        </p:txBody>
      </p:sp>
    </p:spTree>
    <p:extLst>
      <p:ext uri="{BB962C8B-B14F-4D97-AF65-F5344CB8AC3E}">
        <p14:creationId xmlns:p14="http://schemas.microsoft.com/office/powerpoint/2010/main" val="1611641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contenu 2"/>
          <p:cNvSpPr>
            <a:spLocks noGrp="1"/>
          </p:cNvSpPr>
          <p:nvPr>
            <p:ph idx="1"/>
          </p:nvPr>
        </p:nvSpPr>
        <p:spPr>
          <a:xfrm>
            <a:off x="755576" y="1484784"/>
            <a:ext cx="6840761" cy="4103687"/>
          </a:xfrm>
        </p:spPr>
        <p:txBody>
          <a:bodyPr/>
          <a:lstStyle/>
          <a:p>
            <a:pPr marL="542925" indent="-542925">
              <a:lnSpc>
                <a:spcPct val="150000"/>
              </a:lnSpc>
              <a:spcBef>
                <a:spcPct val="0"/>
              </a:spcBef>
              <a:spcAft>
                <a:spcPts val="1200"/>
              </a:spcAft>
            </a:pPr>
            <a:r>
              <a:rPr lang="fr-BE" altLang="fr-FR" sz="2000" b="0" dirty="0">
                <a:cs typeface="Avenir Book"/>
              </a:rPr>
              <a:t>Rapport à l’extérieur</a:t>
            </a:r>
          </a:p>
          <a:p>
            <a:pPr marL="942975" lvl="1" indent="-542925">
              <a:lnSpc>
                <a:spcPct val="150000"/>
              </a:lnSpc>
              <a:spcBef>
                <a:spcPct val="0"/>
              </a:spcBef>
              <a:spcAft>
                <a:spcPts val="1200"/>
              </a:spcAft>
            </a:pPr>
            <a:r>
              <a:rPr lang="fr-BE" altLang="fr-FR" sz="2000" dirty="0">
                <a:cs typeface="Avenir Book"/>
              </a:rPr>
              <a:t>Soutien externe</a:t>
            </a:r>
          </a:p>
          <a:p>
            <a:pPr marL="942975" lvl="1" indent="-542925">
              <a:lnSpc>
                <a:spcPct val="150000"/>
              </a:lnSpc>
              <a:spcBef>
                <a:spcPct val="0"/>
              </a:spcBef>
              <a:spcAft>
                <a:spcPts val="1200"/>
              </a:spcAft>
            </a:pPr>
            <a:r>
              <a:rPr lang="fr-BE" altLang="fr-FR" sz="2000" dirty="0">
                <a:cs typeface="Avenir Book"/>
              </a:rPr>
              <a:t>Ouverture/fermeture envers le monde extérieur</a:t>
            </a:r>
          </a:p>
          <a:p>
            <a:pPr marL="542925" indent="-542925">
              <a:lnSpc>
                <a:spcPct val="150000"/>
              </a:lnSpc>
              <a:spcBef>
                <a:spcPct val="0"/>
              </a:spcBef>
              <a:spcAft>
                <a:spcPts val="1200"/>
              </a:spcAft>
            </a:pPr>
            <a:r>
              <a:rPr lang="fr-BE" altLang="fr-FR" sz="2000" b="0" dirty="0">
                <a:cs typeface="Avenir Book"/>
              </a:rPr>
              <a:t>Impact des caractéristiques personnelles</a:t>
            </a:r>
          </a:p>
          <a:p>
            <a:pPr marL="942975" lvl="1" indent="-542925">
              <a:lnSpc>
                <a:spcPct val="150000"/>
              </a:lnSpc>
              <a:spcBef>
                <a:spcPct val="0"/>
              </a:spcBef>
              <a:spcAft>
                <a:spcPts val="1200"/>
              </a:spcAft>
            </a:pPr>
            <a:r>
              <a:rPr lang="fr-BE" altLang="fr-FR" sz="2000" dirty="0">
                <a:cs typeface="Avenir Book"/>
              </a:rPr>
              <a:t>Style d’attachement, santé, événements de vie négatifs…</a:t>
            </a:r>
          </a:p>
          <a:p>
            <a:pPr marL="542925" indent="-542925">
              <a:lnSpc>
                <a:spcPct val="150000"/>
              </a:lnSpc>
              <a:spcBef>
                <a:spcPct val="0"/>
              </a:spcBef>
              <a:spcAft>
                <a:spcPts val="1200"/>
              </a:spcAft>
              <a:buFont typeface="Calibri" pitchFamily="34" charset="0"/>
              <a:buAutoNum type="arabicPeriod"/>
            </a:pPr>
            <a:endParaRPr lang="fr-BE" altLang="fr-FR" sz="3600" b="0" dirty="0"/>
          </a:p>
        </p:txBody>
      </p:sp>
      <p:sp>
        <p:nvSpPr>
          <p:cNvPr id="4" name="Titre 1"/>
          <p:cNvSpPr txBox="1">
            <a:spLocks/>
          </p:cNvSpPr>
          <p:nvPr/>
        </p:nvSpPr>
        <p:spPr>
          <a:xfrm>
            <a:off x="1547665" y="188640"/>
            <a:ext cx="619268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L’ EVALUATIOn</a:t>
            </a:r>
          </a:p>
          <a:p>
            <a:pPr algn="ctr"/>
            <a:r>
              <a:rPr lang="fr-BE" sz="3200" cap="none" dirty="0"/>
              <a:t>Quoi?</a:t>
            </a:r>
          </a:p>
        </p:txBody>
      </p:sp>
    </p:spTree>
    <p:extLst>
      <p:ext uri="{BB962C8B-B14F-4D97-AF65-F5344CB8AC3E}">
        <p14:creationId xmlns:p14="http://schemas.microsoft.com/office/powerpoint/2010/main" val="22552171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L’affiliation</a:t>
            </a:r>
          </a:p>
        </p:txBody>
      </p:sp>
      <p:sp>
        <p:nvSpPr>
          <p:cNvPr id="3" name="Espace réservé du contenu 2"/>
          <p:cNvSpPr>
            <a:spLocks noGrp="1"/>
          </p:cNvSpPr>
          <p:nvPr>
            <p:ph idx="1"/>
          </p:nvPr>
        </p:nvSpPr>
        <p:spPr/>
        <p:txBody>
          <a:bodyPr/>
          <a:lstStyle/>
          <a:p>
            <a:endParaRPr lang="fr-BE"/>
          </a:p>
        </p:txBody>
      </p:sp>
      <p:sp>
        <p:nvSpPr>
          <p:cNvPr id="4" name="Espace réservé du texte 3"/>
          <p:cNvSpPr>
            <a:spLocks noGrp="1"/>
          </p:cNvSpPr>
          <p:nvPr>
            <p:ph type="body" sz="half" idx="2"/>
          </p:nvPr>
        </p:nvSpPr>
        <p:spPr/>
        <p:txBody>
          <a:bodyPr/>
          <a:lstStyle/>
          <a:p>
            <a:endParaRPr lang="fr-BE" dirty="0"/>
          </a:p>
        </p:txBody>
      </p:sp>
    </p:spTree>
    <p:extLst>
      <p:ext uri="{BB962C8B-B14F-4D97-AF65-F5344CB8AC3E}">
        <p14:creationId xmlns:p14="http://schemas.microsoft.com/office/powerpoint/2010/main" val="2910498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51520" y="1240299"/>
            <a:ext cx="8784976" cy="4708981"/>
          </a:xfrm>
          <a:prstGeom prst="rect">
            <a:avLst/>
          </a:prstGeom>
          <a:noFill/>
        </p:spPr>
        <p:txBody>
          <a:bodyPr wrap="square" rtlCol="0">
            <a:spAutoFit/>
          </a:bodyPr>
          <a:lstStyle/>
          <a:p>
            <a:pPr marL="342900" lvl="0" indent="-342900">
              <a:lnSpc>
                <a:spcPct val="150000"/>
              </a:lnSpc>
              <a:buFontTx/>
              <a:buChar char="-"/>
            </a:pPr>
            <a:r>
              <a:rPr lang="fr-FR" sz="2000" dirty="0">
                <a:solidFill>
                  <a:prstClr val="black"/>
                </a:solidFill>
                <a:cs typeface="Avenir Book"/>
              </a:rPr>
              <a:t>Passage à l’acte : signal d’alerte à replacer dans ses dimensions relationnelles</a:t>
            </a:r>
          </a:p>
          <a:p>
            <a:pPr marL="342900" lvl="0" indent="-342900">
              <a:lnSpc>
                <a:spcPct val="150000"/>
              </a:lnSpc>
              <a:buFontTx/>
              <a:buChar char="-"/>
            </a:pPr>
            <a:r>
              <a:rPr lang="fr-FR" sz="2000" dirty="0">
                <a:solidFill>
                  <a:prstClr val="black"/>
                </a:solidFill>
                <a:cs typeface="Avenir Book"/>
              </a:rPr>
              <a:t>Signe de perturbation psychique s’inscrivant dans un dysfonctionnement familial</a:t>
            </a:r>
          </a:p>
          <a:p>
            <a:pPr marL="342900" lvl="0" indent="-342900">
              <a:lnSpc>
                <a:spcPct val="150000"/>
              </a:lnSpc>
              <a:buFontTx/>
              <a:buChar char="-"/>
            </a:pPr>
            <a:r>
              <a:rPr lang="fr-FR" sz="2000" dirty="0">
                <a:solidFill>
                  <a:prstClr val="black"/>
                </a:solidFill>
                <a:cs typeface="Avenir Book"/>
              </a:rPr>
              <a:t>Nécessité d’en comprendre le sens en explorant le fonctionnement familial</a:t>
            </a:r>
          </a:p>
          <a:p>
            <a:pPr marL="342900" lvl="0" indent="-342900">
              <a:lnSpc>
                <a:spcPct val="150000"/>
              </a:lnSpc>
              <a:buFontTx/>
              <a:buChar char="-"/>
            </a:pPr>
            <a:r>
              <a:rPr lang="fr-FR" sz="2000" dirty="0">
                <a:solidFill>
                  <a:prstClr val="black"/>
                </a:solidFill>
                <a:cs typeface="Avenir Book"/>
              </a:rPr>
              <a:t>Afin de ne pas réduire l’adolescent à son acte et éviter toute stigmatisation</a:t>
            </a:r>
          </a:p>
          <a:p>
            <a:pPr marL="342900" lvl="0" indent="-342900">
              <a:lnSpc>
                <a:spcPct val="150000"/>
              </a:lnSpc>
              <a:buFontTx/>
              <a:buChar char="-"/>
            </a:pPr>
            <a:r>
              <a:rPr lang="fr-FR" sz="2000" dirty="0">
                <a:solidFill>
                  <a:prstClr val="black"/>
                </a:solidFill>
                <a:cs typeface="Avenir Book"/>
              </a:rPr>
              <a:t>Pour une meilleure implication des parents dans une prise de conscience et une reconnaissance de leur responsabilité dans la prise en charge</a:t>
            </a:r>
          </a:p>
          <a:p>
            <a:pPr marL="342900" lvl="0" indent="-342900">
              <a:lnSpc>
                <a:spcPct val="150000"/>
              </a:lnSpc>
              <a:buFontTx/>
              <a:buChar char="-"/>
            </a:pPr>
            <a:r>
              <a:rPr lang="fr-FR" sz="2000" dirty="0">
                <a:solidFill>
                  <a:prstClr val="black"/>
                </a:solidFill>
                <a:cs typeface="Avenir Book"/>
              </a:rPr>
              <a:t>Par un travail de soutien qui les mobilise dans leurs compétences et leur fonction d’autorité et de protection</a:t>
            </a:r>
            <a:endParaRPr lang="fr-FR" sz="2000" dirty="0">
              <a:cs typeface="Avenir Book"/>
            </a:endParaRPr>
          </a:p>
          <a:p>
            <a:pPr>
              <a:lnSpc>
                <a:spcPct val="150000"/>
              </a:lnSpc>
            </a:pPr>
            <a:endParaRPr lang="fr-FR" sz="2000" dirty="0">
              <a:cs typeface="Avenir Book"/>
            </a:endParaRPr>
          </a:p>
        </p:txBody>
      </p:sp>
      <p:sp>
        <p:nvSpPr>
          <p:cNvPr id="3" name="Titre 1"/>
          <p:cNvSpPr txBox="1">
            <a:spLocks/>
          </p:cNvSpPr>
          <p:nvPr/>
        </p:nvSpPr>
        <p:spPr>
          <a:xfrm>
            <a:off x="395537" y="0"/>
            <a:ext cx="8352928"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cap="none" dirty="0"/>
              <a:t>POURQUOI S’AFFILIER AUX DIFFÉRENTS TYPES DE FAMILLE ?</a:t>
            </a:r>
          </a:p>
        </p:txBody>
      </p:sp>
    </p:spTree>
    <p:extLst>
      <p:ext uri="{BB962C8B-B14F-4D97-AF65-F5344CB8AC3E}">
        <p14:creationId xmlns:p14="http://schemas.microsoft.com/office/powerpoint/2010/main" val="3633482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611561" y="1484784"/>
            <a:ext cx="7776864" cy="3785652"/>
          </a:xfrm>
          <a:prstGeom prst="rect">
            <a:avLst/>
          </a:prstGeom>
          <a:noFill/>
        </p:spPr>
        <p:txBody>
          <a:bodyPr wrap="square" rtlCol="0">
            <a:spAutoFit/>
          </a:bodyPr>
          <a:lstStyle/>
          <a:p>
            <a:pPr algn="ctr">
              <a:lnSpc>
                <a:spcPct val="150000"/>
              </a:lnSpc>
            </a:pPr>
            <a:r>
              <a:rPr lang="fr-FR" sz="2000" dirty="0">
                <a:cs typeface="Avenir Book"/>
              </a:rPr>
              <a:t>Se promener et d’identifier à la souplesse, à la rigidité, au chaos.</a:t>
            </a:r>
          </a:p>
          <a:p>
            <a:pPr algn="ctr">
              <a:lnSpc>
                <a:spcPct val="150000"/>
              </a:lnSpc>
            </a:pPr>
            <a:r>
              <a:rPr lang="fr-FR" sz="2000" dirty="0">
                <a:cs typeface="Avenir Book"/>
              </a:rPr>
              <a:t>Expérimenter les trois avant de choisir.</a:t>
            </a:r>
          </a:p>
          <a:p>
            <a:pPr algn="ctr">
              <a:lnSpc>
                <a:spcPct val="150000"/>
              </a:lnSpc>
            </a:pPr>
            <a:r>
              <a:rPr lang="fr-FR" sz="2000" i="1" dirty="0">
                <a:cs typeface="Avenir Book"/>
              </a:rPr>
              <a:t>Observation</a:t>
            </a:r>
          </a:p>
          <a:p>
            <a:pPr algn="ctr">
              <a:lnSpc>
                <a:spcPct val="150000"/>
              </a:lnSpc>
            </a:pPr>
            <a:r>
              <a:rPr lang="fr-FR" sz="2000" i="1" dirty="0">
                <a:cs typeface="Avenir Book"/>
              </a:rPr>
              <a:t>Discussion</a:t>
            </a:r>
          </a:p>
          <a:p>
            <a:pPr algn="ctr">
              <a:lnSpc>
                <a:spcPct val="150000"/>
              </a:lnSpc>
            </a:pPr>
            <a:r>
              <a:rPr lang="fr-FR" sz="2000" i="1" dirty="0">
                <a:cs typeface="Avenir Book"/>
              </a:rPr>
              <a:t>Définir les avantages et inconvénients de chacun.</a:t>
            </a:r>
          </a:p>
          <a:p>
            <a:pPr algn="ctr">
              <a:lnSpc>
                <a:spcPct val="150000"/>
              </a:lnSpc>
            </a:pPr>
            <a:endParaRPr lang="fr-FR" sz="2000" dirty="0">
              <a:cs typeface="Avenir Book"/>
            </a:endParaRPr>
          </a:p>
          <a:p>
            <a:pPr algn="ctr">
              <a:lnSpc>
                <a:spcPct val="150000"/>
              </a:lnSpc>
            </a:pPr>
            <a:r>
              <a:rPr lang="fr-FR" sz="2000" dirty="0">
                <a:cs typeface="Avenir Book"/>
              </a:rPr>
              <a:t>Sculpture des différents groupes.</a:t>
            </a:r>
          </a:p>
          <a:p>
            <a:pPr algn="ctr">
              <a:lnSpc>
                <a:spcPct val="150000"/>
              </a:lnSpc>
            </a:pPr>
            <a:r>
              <a:rPr lang="fr-FR" sz="2000" dirty="0">
                <a:cs typeface="Avenir Book"/>
              </a:rPr>
              <a:t>Exercice de déséquilibre.</a:t>
            </a:r>
          </a:p>
        </p:txBody>
      </p:sp>
      <p:sp>
        <p:nvSpPr>
          <p:cNvPr id="3" name="Titre 1"/>
          <p:cNvSpPr txBox="1">
            <a:spLocks/>
          </p:cNvSpPr>
          <p:nvPr/>
        </p:nvSpPr>
        <p:spPr>
          <a:xfrm>
            <a:off x="611561" y="0"/>
            <a:ext cx="7704856" cy="980728"/>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fr-BE" sz="3200" dirty="0"/>
              <a:t>Affiliation: Mise en situation</a:t>
            </a:r>
            <a:endParaRPr lang="fr-BE" sz="3200" cap="none" dirty="0"/>
          </a:p>
        </p:txBody>
      </p:sp>
    </p:spTree>
    <p:extLst>
      <p:ext uri="{BB962C8B-B14F-4D97-AF65-F5344CB8AC3E}">
        <p14:creationId xmlns:p14="http://schemas.microsoft.com/office/powerpoint/2010/main" val="339801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Violence conjugale</a:t>
            </a:r>
          </a:p>
        </p:txBody>
      </p:sp>
      <p:sp>
        <p:nvSpPr>
          <p:cNvPr id="3" name="Espace réservé du texte 2"/>
          <p:cNvSpPr>
            <a:spLocks noGrp="1"/>
          </p:cNvSpPr>
          <p:nvPr>
            <p:ph type="body" idx="1"/>
          </p:nvPr>
        </p:nvSpPr>
        <p:spPr/>
        <p:txBody>
          <a:bodyPr/>
          <a:lstStyle/>
          <a:p>
            <a:endParaRPr lang="fr-BE"/>
          </a:p>
        </p:txBody>
      </p:sp>
      <p:pic>
        <p:nvPicPr>
          <p:cNvPr id="4" name="Picture 4">
            <a:extLst>
              <a:ext uri="{FF2B5EF4-FFF2-40B4-BE49-F238E27FC236}">
                <a16:creationId xmlns:a16="http://schemas.microsoft.com/office/drawing/2014/main" id="{2352E452-EB84-6C4C-B970-34D943BDDA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041644"/>
            <a:ext cx="3570553" cy="3196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0847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pot de sensibilisation contre les violences conjugales pour la journée de la femme.mp4">
            <a:hlinkClick r:id="" action="ppaction://media"/>
            <a:extLst>
              <a:ext uri="{FF2B5EF4-FFF2-40B4-BE49-F238E27FC236}">
                <a16:creationId xmlns:a16="http://schemas.microsoft.com/office/drawing/2014/main" id="{7E3AC7B0-0309-CF47-9496-A934F481191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04403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Mythes ou réalités?</a:t>
            </a:r>
          </a:p>
        </p:txBody>
      </p:sp>
      <p:sp>
        <p:nvSpPr>
          <p:cNvPr id="3" name="Espace réservé du contenu 2"/>
          <p:cNvSpPr>
            <a:spLocks noGrp="1"/>
          </p:cNvSpPr>
          <p:nvPr>
            <p:ph idx="1"/>
          </p:nvPr>
        </p:nvSpPr>
        <p:spPr/>
        <p:txBody>
          <a:bodyPr/>
          <a:lstStyle/>
          <a:p>
            <a:endParaRPr lang="fr-BE"/>
          </a:p>
        </p:txBody>
      </p:sp>
      <p:sp>
        <p:nvSpPr>
          <p:cNvPr id="4" name="Espace réservé du texte 3"/>
          <p:cNvSpPr>
            <a:spLocks noGrp="1"/>
          </p:cNvSpPr>
          <p:nvPr>
            <p:ph type="body" sz="half" idx="2"/>
          </p:nvPr>
        </p:nvSpPr>
        <p:spPr/>
        <p:txBody>
          <a:bodyPr/>
          <a:lstStyle/>
          <a:p>
            <a:endParaRPr lang="fr-BE" dirty="0"/>
          </a:p>
        </p:txBody>
      </p:sp>
    </p:spTree>
    <p:extLst>
      <p:ext uri="{BB962C8B-B14F-4D97-AF65-F5344CB8AC3E}">
        <p14:creationId xmlns:p14="http://schemas.microsoft.com/office/powerpoint/2010/main" val="4161766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1"/>
          <p:cNvSpPr txBox="1">
            <a:spLocks noChangeArrowheads="1"/>
          </p:cNvSpPr>
          <p:nvPr/>
        </p:nvSpPr>
        <p:spPr bwMode="auto">
          <a:xfrm>
            <a:off x="827088" y="1600200"/>
            <a:ext cx="785971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1. </a:t>
            </a:r>
            <a:r>
              <a:rPr lang="fr-FR" altLang="fr-FR" sz="2400" dirty="0">
                <a:solidFill>
                  <a:srgbClr val="000000"/>
                </a:solidFill>
                <a:latin typeface="+mn-lt"/>
              </a:rPr>
              <a:t>La violence intrafamiliale est plus fréquente au sein de familles d’une classe sociale inférieure ou d’origine étrangère.</a:t>
            </a:r>
          </a:p>
        </p:txBody>
      </p:sp>
    </p:spTree>
    <p:extLst>
      <p:ext uri="{BB962C8B-B14F-4D97-AF65-F5344CB8AC3E}">
        <p14:creationId xmlns:p14="http://schemas.microsoft.com/office/powerpoint/2010/main" val="26513545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idx="4294967295"/>
          </p:nvPr>
        </p:nvSpPr>
        <p:spPr>
          <a:xfrm>
            <a:off x="589663" y="764704"/>
            <a:ext cx="8229600" cy="1066800"/>
          </a:xfrm>
        </p:spPr>
        <p:txBody>
          <a:bodyPr/>
          <a:lstStyle/>
          <a:p>
            <a:r>
              <a:rPr lang="fr-FR" altLang="fr-FR" dirty="0"/>
              <a:t>Dynamique familiale- généralités </a:t>
            </a:r>
          </a:p>
        </p:txBody>
      </p:sp>
      <p:sp>
        <p:nvSpPr>
          <p:cNvPr id="87043" name="Content Placeholder 2"/>
          <p:cNvSpPr>
            <a:spLocks noGrp="1"/>
          </p:cNvSpPr>
          <p:nvPr>
            <p:ph idx="4294967295"/>
          </p:nvPr>
        </p:nvSpPr>
        <p:spPr>
          <a:xfrm>
            <a:off x="419800" y="1831504"/>
            <a:ext cx="8569325" cy="4176712"/>
          </a:xfrm>
        </p:spPr>
        <p:txBody>
          <a:bodyPr>
            <a:normAutofit/>
          </a:bodyPr>
          <a:lstStyle/>
          <a:p>
            <a:pPr>
              <a:lnSpc>
                <a:spcPct val="150000"/>
              </a:lnSpc>
            </a:pPr>
            <a:r>
              <a:rPr lang="fr-BE" altLang="fr-FR" sz="2000" b="0" dirty="0"/>
              <a:t>« La famille »: système composé de membres liés par un attachement émotif profond, par un sentiment d’appartenance à ce groupe et qui s’identifient comme étant membres de la famille.</a:t>
            </a:r>
          </a:p>
          <a:p>
            <a:pPr>
              <a:lnSpc>
                <a:spcPct val="150000"/>
              </a:lnSpc>
            </a:pPr>
            <a:r>
              <a:rPr lang="fr-BE" altLang="fr-FR" sz="2000" b="0" dirty="0"/>
              <a:t>La famille type dite « normale » n’existe pas, il existe une infinité de familles</a:t>
            </a:r>
            <a:r>
              <a:rPr lang="fr-FR" altLang="fr-FR" sz="2000" b="0" dirty="0"/>
              <a:t>. Chaque famille a son langage particulier et ses règles spécifiques qui régissent son fonctionnement relationnel. </a:t>
            </a:r>
          </a:p>
          <a:p>
            <a:pPr>
              <a:lnSpc>
                <a:spcPct val="150000"/>
              </a:lnSpc>
              <a:buFont typeface="Wingdings" panose="05000000000000000000" pitchFamily="2" charset="2"/>
              <a:buNone/>
            </a:pPr>
            <a:r>
              <a:rPr lang="fr-FR" altLang="fr-FR" sz="2000" b="0" dirty="0"/>
              <a:t>Les familles ne sont pas figées, elle sont dynamiques et chacune d’elles possède des compétences pour assurer l’homéostasie de son système. </a:t>
            </a:r>
          </a:p>
        </p:txBody>
      </p:sp>
    </p:spTree>
    <p:extLst>
      <p:ext uri="{BB962C8B-B14F-4D97-AF65-F5344CB8AC3E}">
        <p14:creationId xmlns:p14="http://schemas.microsoft.com/office/powerpoint/2010/main" val="13658687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
          <p:cNvSpPr txBox="1">
            <a:spLocks noChangeArrowheads="1"/>
          </p:cNvSpPr>
          <p:nvPr/>
        </p:nvSpPr>
        <p:spPr bwMode="auto">
          <a:xfrm>
            <a:off x="755650" y="1600201"/>
            <a:ext cx="7931150" cy="211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2. </a:t>
            </a:r>
            <a:r>
              <a:rPr lang="fr-FR" altLang="fr-FR" sz="2400" dirty="0">
                <a:solidFill>
                  <a:srgbClr val="000000"/>
                </a:solidFill>
                <a:latin typeface="+mn-lt"/>
              </a:rPr>
              <a:t>Dans 90% des cas de violence conjugale, les victimes sont des femmes et les auteurs sont des hommes</a:t>
            </a:r>
            <a:r>
              <a:rPr lang="nl-BE" altLang="fr-FR" sz="2400" dirty="0">
                <a:solidFill>
                  <a:srgbClr val="000000"/>
                </a:solidFill>
                <a:latin typeface="+mn-lt"/>
              </a:rPr>
              <a:t>.</a:t>
            </a:r>
          </a:p>
        </p:txBody>
      </p:sp>
    </p:spTree>
    <p:extLst>
      <p:ext uri="{BB962C8B-B14F-4D97-AF65-F5344CB8AC3E}">
        <p14:creationId xmlns:p14="http://schemas.microsoft.com/office/powerpoint/2010/main" val="77995842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642938" y="1624013"/>
            <a:ext cx="8043862" cy="2813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3. </a:t>
            </a:r>
            <a:r>
              <a:rPr lang="fr-FR" altLang="fr-FR" sz="2400" dirty="0">
                <a:solidFill>
                  <a:srgbClr val="000000"/>
                </a:solidFill>
                <a:latin typeface="+mn-lt"/>
              </a:rPr>
              <a:t>L’enfant de parents violents n’en subira pas les conséquences plus tard, tant qu’il ne subit pas lui-même de maltraitance physique.</a:t>
            </a:r>
            <a:r>
              <a:rPr lang="nl-BE" altLang="fr-FR" sz="2400" dirty="0">
                <a:solidFill>
                  <a:srgbClr val="000000"/>
                </a:solidFill>
                <a:latin typeface="+mn-lt"/>
              </a:rPr>
              <a:t> </a:t>
            </a:r>
          </a:p>
        </p:txBody>
      </p:sp>
    </p:spTree>
    <p:extLst>
      <p:ext uri="{BB962C8B-B14F-4D97-AF65-F5344CB8AC3E}">
        <p14:creationId xmlns:p14="http://schemas.microsoft.com/office/powerpoint/2010/main" val="318056770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1"/>
          <p:cNvSpPr txBox="1">
            <a:spLocks noChangeArrowheads="1"/>
          </p:cNvSpPr>
          <p:nvPr/>
        </p:nvSpPr>
        <p:spPr bwMode="auto">
          <a:xfrm>
            <a:off x="755650" y="1600201"/>
            <a:ext cx="7931150" cy="218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4. </a:t>
            </a:r>
            <a:r>
              <a:rPr lang="fr-FR" altLang="fr-FR" sz="2400" dirty="0">
                <a:solidFill>
                  <a:srgbClr val="000000"/>
                </a:solidFill>
                <a:latin typeface="+mn-lt"/>
              </a:rPr>
              <a:t>Les hommes doivent avoir des rapports sexuels fréquents sinon ils se fâchent et deviennent agressifs. </a:t>
            </a:r>
          </a:p>
        </p:txBody>
      </p:sp>
      <p:sp>
        <p:nvSpPr>
          <p:cNvPr id="37892" name="Slide Number Placehold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r"/>
            <a:fld id="{41C05C3D-3353-465A-BD59-69A43FFA898F}" type="slidenum">
              <a:rPr lang="fr-BE" altLang="fr-FR">
                <a:solidFill>
                  <a:srgbClr val="000000"/>
                </a:solidFill>
              </a:rPr>
              <a:pPr algn="r"/>
              <a:t>32</a:t>
            </a:fld>
            <a:endParaRPr lang="fr-BE" altLang="fr-FR">
              <a:solidFill>
                <a:srgbClr val="000000"/>
              </a:solidFill>
            </a:endParaRPr>
          </a:p>
        </p:txBody>
      </p:sp>
    </p:spTree>
    <p:extLst>
      <p:ext uri="{BB962C8B-B14F-4D97-AF65-F5344CB8AC3E}">
        <p14:creationId xmlns:p14="http://schemas.microsoft.com/office/powerpoint/2010/main" val="20894376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Text Box 2"/>
          <p:cNvSpPr txBox="1">
            <a:spLocks noChangeArrowheads="1"/>
          </p:cNvSpPr>
          <p:nvPr/>
        </p:nvSpPr>
        <p:spPr bwMode="auto">
          <a:xfrm>
            <a:off x="642938" y="1484313"/>
            <a:ext cx="8043862" cy="216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5. </a:t>
            </a:r>
            <a:r>
              <a:rPr lang="fr-FR" altLang="fr-FR" sz="2400" dirty="0">
                <a:solidFill>
                  <a:srgbClr val="000000"/>
                </a:solidFill>
                <a:latin typeface="+mn-lt"/>
              </a:rPr>
              <a:t>Si une femme ne se défend pas vraiment, c’est qu’elle veut tout simplement des rapports sexuels</a:t>
            </a:r>
            <a:r>
              <a:rPr lang="nl-BE" altLang="fr-FR" sz="2400" dirty="0">
                <a:solidFill>
                  <a:srgbClr val="000000"/>
                </a:solidFill>
                <a:latin typeface="+mn-lt"/>
              </a:rPr>
              <a:t>.</a:t>
            </a:r>
          </a:p>
        </p:txBody>
      </p:sp>
    </p:spTree>
    <p:extLst>
      <p:ext uri="{BB962C8B-B14F-4D97-AF65-F5344CB8AC3E}">
        <p14:creationId xmlns:p14="http://schemas.microsoft.com/office/powerpoint/2010/main" val="42285948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
          <p:cNvSpPr txBox="1">
            <a:spLocks noChangeArrowheads="1"/>
          </p:cNvSpPr>
          <p:nvPr/>
        </p:nvSpPr>
        <p:spPr bwMode="auto">
          <a:xfrm>
            <a:off x="755576" y="1556792"/>
            <a:ext cx="7931150" cy="2188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700"/>
              </a:spcBef>
              <a:buSzPct val="100000"/>
            </a:pPr>
            <a:r>
              <a:rPr lang="nl-BE" altLang="fr-FR" sz="2400" dirty="0">
                <a:solidFill>
                  <a:srgbClr val="000000"/>
                </a:solidFill>
                <a:latin typeface="+mn-lt"/>
              </a:rPr>
              <a:t>6. </a:t>
            </a:r>
            <a:r>
              <a:rPr lang="fr-FR" altLang="fr-FR" sz="2400" dirty="0">
                <a:solidFill>
                  <a:srgbClr val="000000"/>
                </a:solidFill>
                <a:latin typeface="+mn-lt"/>
              </a:rPr>
              <a:t>Les gens trouvent déplacé que les dispensateurs de soins demandent au patient s’il/elle est victime de violence intrafamiliale. </a:t>
            </a:r>
          </a:p>
        </p:txBody>
      </p:sp>
    </p:spTree>
    <p:extLst>
      <p:ext uri="{BB962C8B-B14F-4D97-AF65-F5344CB8AC3E}">
        <p14:creationId xmlns:p14="http://schemas.microsoft.com/office/powerpoint/2010/main" val="9929847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Définition et généralités</a:t>
            </a:r>
          </a:p>
        </p:txBody>
      </p:sp>
      <p:sp>
        <p:nvSpPr>
          <p:cNvPr id="3" name="Espace réservé du contenu 2"/>
          <p:cNvSpPr>
            <a:spLocks noGrp="1"/>
          </p:cNvSpPr>
          <p:nvPr>
            <p:ph idx="1"/>
          </p:nvPr>
        </p:nvSpPr>
        <p:spPr/>
        <p:txBody>
          <a:bodyPr/>
          <a:lstStyle/>
          <a:p>
            <a:endParaRPr lang="fr-BE"/>
          </a:p>
        </p:txBody>
      </p:sp>
      <p:sp>
        <p:nvSpPr>
          <p:cNvPr id="4" name="Espace réservé du texte 3"/>
          <p:cNvSpPr>
            <a:spLocks noGrp="1"/>
          </p:cNvSpPr>
          <p:nvPr>
            <p:ph type="body" sz="half" idx="2"/>
          </p:nvPr>
        </p:nvSpPr>
        <p:spPr/>
        <p:txBody>
          <a:bodyPr/>
          <a:lstStyle/>
          <a:p>
            <a:endParaRPr lang="fr-BE"/>
          </a:p>
        </p:txBody>
      </p:sp>
    </p:spTree>
    <p:extLst>
      <p:ext uri="{BB962C8B-B14F-4D97-AF65-F5344CB8AC3E}">
        <p14:creationId xmlns:p14="http://schemas.microsoft.com/office/powerpoint/2010/main" val="17800853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55576" y="504096"/>
            <a:ext cx="7520940" cy="548640"/>
          </a:xfrm>
        </p:spPr>
        <p:txBody>
          <a:bodyPr/>
          <a:lstStyle/>
          <a:p>
            <a:pPr eaLnBrk="1" hangingPunct="1"/>
            <a:r>
              <a:rPr lang="fr-FR" altLang="fr-FR" dirty="0"/>
              <a:t>Définition</a:t>
            </a:r>
          </a:p>
        </p:txBody>
      </p:sp>
      <p:sp>
        <p:nvSpPr>
          <p:cNvPr id="6147" name="Content Placeholder 2"/>
          <p:cNvSpPr>
            <a:spLocks noGrp="1"/>
          </p:cNvSpPr>
          <p:nvPr>
            <p:ph idx="1"/>
          </p:nvPr>
        </p:nvSpPr>
        <p:spPr>
          <a:xfrm>
            <a:off x="251520" y="1340768"/>
            <a:ext cx="8640960" cy="4320480"/>
          </a:xfrm>
        </p:spPr>
        <p:txBody>
          <a:bodyPr>
            <a:noAutofit/>
          </a:bodyPr>
          <a:lstStyle/>
          <a:p>
            <a:pPr eaLnBrk="1" hangingPunct="1">
              <a:lnSpc>
                <a:spcPct val="150000"/>
              </a:lnSpc>
              <a:buFont typeface="Wingdings" panose="05000000000000000000" pitchFamily="2" charset="2"/>
              <a:buNone/>
            </a:pPr>
            <a:r>
              <a:rPr lang="fr-FR" altLang="fr-FR" sz="2000" b="0" dirty="0"/>
              <a:t>« Toute forme de violence physique, sexuelle, psychique ou économique entre les époux ou personnes </a:t>
            </a:r>
            <a:r>
              <a:rPr lang="fr-FR" altLang="fr-FR" sz="2000" b="0" dirty="0" err="1"/>
              <a:t>cohabitantes</a:t>
            </a:r>
            <a:r>
              <a:rPr lang="fr-FR" altLang="fr-FR" sz="2000" b="0" dirty="0"/>
              <a:t> ou ayant cohabité (même occasionnellement) et entretenant ou ayant entretenu une relation affective et sexuelle durable. »</a:t>
            </a:r>
          </a:p>
          <a:p>
            <a:pPr>
              <a:lnSpc>
                <a:spcPct val="150000"/>
              </a:lnSpc>
            </a:pPr>
            <a:r>
              <a:rPr lang="fr-BE" altLang="fr-FR" sz="2000" b="0" dirty="0"/>
              <a:t>Les violences dans les relations intimes sont un ensemble de comportements, d'actes, d'attitudes de l'un des partenaires ou ex-partenaires qui visent à contrôler et dominer l'autre. </a:t>
            </a:r>
          </a:p>
          <a:p>
            <a:pPr eaLnBrk="1" hangingPunct="1">
              <a:lnSpc>
                <a:spcPct val="150000"/>
              </a:lnSpc>
              <a:buFont typeface="Wingdings" panose="05000000000000000000" pitchFamily="2" charset="2"/>
              <a:buNone/>
            </a:pPr>
            <a:endParaRPr lang="fr-FR" altLang="fr-FR" sz="2000" b="0" dirty="0"/>
          </a:p>
          <a:p>
            <a:pPr eaLnBrk="1" hangingPunct="1">
              <a:lnSpc>
                <a:spcPct val="150000"/>
              </a:lnSpc>
              <a:buFont typeface="Wingdings" panose="05000000000000000000" pitchFamily="2" charset="2"/>
              <a:buNone/>
            </a:pPr>
            <a:endParaRPr lang="fr-FR" altLang="fr-FR" sz="2000" b="0" dirty="0"/>
          </a:p>
          <a:p>
            <a:pPr eaLnBrk="1" hangingPunct="1">
              <a:lnSpc>
                <a:spcPct val="150000"/>
              </a:lnSpc>
              <a:buFont typeface="Wingdings" panose="05000000000000000000" pitchFamily="2" charset="2"/>
              <a:buNone/>
            </a:pPr>
            <a:endParaRPr lang="fr-FR" altLang="fr-FR" sz="2000" b="0" dirty="0"/>
          </a:p>
          <a:p>
            <a:pPr eaLnBrk="1" hangingPunct="1">
              <a:lnSpc>
                <a:spcPct val="150000"/>
              </a:lnSpc>
            </a:pPr>
            <a:endParaRPr lang="fr-FR" altLang="fr-FR" sz="2000" b="0" dirty="0"/>
          </a:p>
        </p:txBody>
      </p:sp>
    </p:spTree>
    <p:extLst>
      <p:ext uri="{BB962C8B-B14F-4D97-AF65-F5344CB8AC3E}">
        <p14:creationId xmlns:p14="http://schemas.microsoft.com/office/powerpoint/2010/main" val="897273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p:txBody>
          <a:bodyPr/>
          <a:lstStyle/>
          <a:p>
            <a:endParaRPr lang="fr-BE" altLang="fr-FR"/>
          </a:p>
        </p:txBody>
      </p:sp>
      <p:sp>
        <p:nvSpPr>
          <p:cNvPr id="7171" name="Espace réservé du contenu 2"/>
          <p:cNvSpPr>
            <a:spLocks noGrp="1"/>
          </p:cNvSpPr>
          <p:nvPr>
            <p:ph idx="1"/>
          </p:nvPr>
        </p:nvSpPr>
        <p:spPr>
          <a:xfrm>
            <a:off x="822960" y="1700808"/>
            <a:ext cx="7520940" cy="3888432"/>
          </a:xfrm>
        </p:spPr>
        <p:txBody>
          <a:bodyPr>
            <a:noAutofit/>
          </a:bodyPr>
          <a:lstStyle/>
          <a:p>
            <a:pPr marL="0" indent="0">
              <a:lnSpc>
                <a:spcPct val="150000"/>
              </a:lnSpc>
              <a:buFont typeface="Wingdings" panose="05000000000000000000" pitchFamily="2" charset="2"/>
              <a:buNone/>
            </a:pPr>
            <a:r>
              <a:rPr lang="fr-BE" altLang="fr-FR" sz="2000" b="0" dirty="0"/>
              <a:t>L’OMS précise en 2002 que sont également compris dans cette définition:</a:t>
            </a:r>
          </a:p>
          <a:p>
            <a:pPr>
              <a:lnSpc>
                <a:spcPct val="150000"/>
              </a:lnSpc>
              <a:buSzPct val="35000"/>
              <a:buFont typeface="Wingdings" panose="05000000000000000000" pitchFamily="2" charset="2"/>
              <a:buChar char="q"/>
            </a:pPr>
            <a:r>
              <a:rPr lang="fr-BE" altLang="fr-FR" sz="2000" b="0" dirty="0"/>
              <a:t>La menace de tels actes</a:t>
            </a:r>
          </a:p>
          <a:p>
            <a:pPr>
              <a:lnSpc>
                <a:spcPct val="150000"/>
              </a:lnSpc>
              <a:buSzPct val="35000"/>
              <a:buFont typeface="Wingdings" panose="05000000000000000000" pitchFamily="2" charset="2"/>
              <a:buChar char="q"/>
            </a:pPr>
            <a:r>
              <a:rPr lang="fr-BE" altLang="fr-FR" sz="2000" b="0" dirty="0"/>
              <a:t>La contrainte</a:t>
            </a:r>
          </a:p>
          <a:p>
            <a:pPr>
              <a:lnSpc>
                <a:spcPct val="150000"/>
              </a:lnSpc>
              <a:buSzPct val="35000"/>
              <a:buFont typeface="Wingdings" panose="05000000000000000000" pitchFamily="2" charset="2"/>
              <a:buChar char="q"/>
            </a:pPr>
            <a:r>
              <a:rPr lang="fr-BE" altLang="fr-FR" sz="2000" b="0" dirty="0"/>
              <a:t>La privation arbitraire de liberté</a:t>
            </a:r>
          </a:p>
          <a:p>
            <a:pPr>
              <a:lnSpc>
                <a:spcPct val="150000"/>
              </a:lnSpc>
              <a:buSzPct val="35000"/>
              <a:buFont typeface="Wingdings" panose="05000000000000000000" pitchFamily="2" charset="2"/>
              <a:buChar char="q"/>
            </a:pPr>
            <a:r>
              <a:rPr lang="fr-BE" altLang="fr-FR" sz="2000" b="0" dirty="0"/>
              <a:t>Dans la vie publique / En privé</a:t>
            </a:r>
          </a:p>
        </p:txBody>
      </p:sp>
    </p:spTree>
    <p:extLst>
      <p:ext uri="{BB962C8B-B14F-4D97-AF65-F5344CB8AC3E}">
        <p14:creationId xmlns:p14="http://schemas.microsoft.com/office/powerpoint/2010/main" val="17989823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51520" y="365760"/>
            <a:ext cx="8568630" cy="1047016"/>
          </a:xfrm>
        </p:spPr>
        <p:txBody>
          <a:bodyPr/>
          <a:lstStyle/>
          <a:p>
            <a:pPr algn="ctr" eaLnBrk="1" hangingPunct="1"/>
            <a:r>
              <a:rPr lang="fr-FR" altLang="fr-FR" dirty="0"/>
              <a:t>Violence Conjugale ou Conflit Conjugal : Distinction</a:t>
            </a:r>
          </a:p>
        </p:txBody>
      </p:sp>
      <p:sp>
        <p:nvSpPr>
          <p:cNvPr id="3" name="Content Placeholder 2"/>
          <p:cNvSpPr>
            <a:spLocks noGrp="1"/>
          </p:cNvSpPr>
          <p:nvPr>
            <p:ph idx="1"/>
          </p:nvPr>
        </p:nvSpPr>
        <p:spPr>
          <a:xfrm>
            <a:off x="251520" y="1700808"/>
            <a:ext cx="3816424" cy="4464496"/>
          </a:xfrm>
        </p:spPr>
        <p:txBody>
          <a:bodyPr>
            <a:normAutofit fontScale="92500" lnSpcReduction="20000"/>
          </a:bodyPr>
          <a:lstStyle/>
          <a:p>
            <a:pPr eaLnBrk="1" hangingPunct="1">
              <a:lnSpc>
                <a:spcPct val="150000"/>
              </a:lnSpc>
              <a:buFontTx/>
              <a:buNone/>
              <a:defRPr/>
            </a:pPr>
            <a:r>
              <a:rPr lang="fr-FR" sz="2000" i="1" dirty="0">
                <a:solidFill>
                  <a:srgbClr val="002060"/>
                </a:solidFill>
              </a:rPr>
              <a:t>	VIOLENCE CONJUGALE</a:t>
            </a:r>
            <a:endParaRPr lang="fr-FR" sz="2000" dirty="0">
              <a:solidFill>
                <a:srgbClr val="002060"/>
              </a:solidFill>
            </a:endParaRPr>
          </a:p>
          <a:p>
            <a:pPr eaLnBrk="1" hangingPunct="1">
              <a:lnSpc>
                <a:spcPct val="150000"/>
              </a:lnSpc>
              <a:buFontTx/>
              <a:buNone/>
              <a:defRPr/>
            </a:pPr>
            <a:r>
              <a:rPr lang="fr-FR" sz="2000" b="0" dirty="0"/>
              <a:t>	L'intention est une prise de pouvoir sur l'autre, peu importe ce qui déclenchera le conflit.  Cette intention est camouflée, dissimulée. Ce n'est pas une perte de contrôle, au contraire. Ces stratégies de prise de pouvoir sont organisées, récurrentes, cycliques, s'inscrivent dans la durée.</a:t>
            </a:r>
            <a:endParaRPr lang="fr-FR" sz="2000" b="0" i="1" dirty="0">
              <a:effectLst>
                <a:outerShdw blurRad="38100" dist="38100" dir="2700000" algn="tl">
                  <a:srgbClr val="C0C0C0"/>
                </a:outerShdw>
              </a:effectLst>
            </a:endParaRPr>
          </a:p>
          <a:p>
            <a:pPr eaLnBrk="1" hangingPunct="1">
              <a:lnSpc>
                <a:spcPct val="150000"/>
              </a:lnSpc>
              <a:defRPr/>
            </a:pPr>
            <a:endParaRPr lang="fr-FR" sz="2000" b="0" dirty="0"/>
          </a:p>
        </p:txBody>
      </p:sp>
      <p:sp>
        <p:nvSpPr>
          <p:cNvPr id="9220" name="Rectangle 3"/>
          <p:cNvSpPr>
            <a:spLocks noChangeArrowheads="1"/>
          </p:cNvSpPr>
          <p:nvPr/>
        </p:nvSpPr>
        <p:spPr bwMode="auto">
          <a:xfrm>
            <a:off x="5112017" y="1809397"/>
            <a:ext cx="403225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9pPr>
          </a:lstStyle>
          <a:p>
            <a:pPr eaLnBrk="1" hangingPunct="1">
              <a:lnSpc>
                <a:spcPct val="150000"/>
              </a:lnSpc>
              <a:spcBef>
                <a:spcPct val="0"/>
              </a:spcBef>
              <a:buClrTx/>
              <a:buSzTx/>
              <a:buFontTx/>
              <a:buNone/>
            </a:pPr>
            <a:r>
              <a:rPr lang="fr-FR" altLang="fr-FR" sz="2000" dirty="0">
                <a:latin typeface="+mn-lt"/>
              </a:rPr>
              <a:t> </a:t>
            </a:r>
            <a:r>
              <a:rPr lang="fr-FR" altLang="fr-FR" sz="2000" b="1" i="1" dirty="0">
                <a:solidFill>
                  <a:srgbClr val="002060"/>
                </a:solidFill>
                <a:latin typeface="+mn-lt"/>
              </a:rPr>
              <a:t>CONFLIT CONJUGAL</a:t>
            </a:r>
          </a:p>
          <a:p>
            <a:pPr eaLnBrk="1" hangingPunct="1">
              <a:lnSpc>
                <a:spcPct val="150000"/>
              </a:lnSpc>
              <a:spcBef>
                <a:spcPct val="0"/>
              </a:spcBef>
              <a:buClrTx/>
              <a:buSzTx/>
              <a:buFontTx/>
              <a:buNone/>
            </a:pPr>
            <a:endParaRPr lang="fr-FR" altLang="fr-FR" sz="2000" dirty="0">
              <a:latin typeface="+mn-lt"/>
            </a:endParaRPr>
          </a:p>
          <a:p>
            <a:pPr eaLnBrk="1" hangingPunct="1">
              <a:lnSpc>
                <a:spcPct val="150000"/>
              </a:lnSpc>
              <a:spcBef>
                <a:spcPct val="0"/>
              </a:spcBef>
              <a:buClrTx/>
              <a:buSzTx/>
              <a:buFontTx/>
              <a:buNone/>
            </a:pPr>
            <a:r>
              <a:rPr lang="fr-FR" altLang="fr-FR" sz="2000" dirty="0">
                <a:latin typeface="+mn-lt"/>
              </a:rPr>
              <a:t> Deux points de vue s’opposent.</a:t>
            </a:r>
            <a:endParaRPr lang="fr-FR" altLang="fr-FR" sz="2000" b="1" i="1" dirty="0">
              <a:solidFill>
                <a:srgbClr val="FF1812"/>
              </a:solidFill>
              <a:latin typeface="+mn-lt"/>
            </a:endParaRPr>
          </a:p>
          <a:p>
            <a:pPr eaLnBrk="1" hangingPunct="1">
              <a:lnSpc>
                <a:spcPct val="150000"/>
              </a:lnSpc>
              <a:spcBef>
                <a:spcPct val="0"/>
              </a:spcBef>
              <a:buClrTx/>
              <a:buSzTx/>
              <a:buFontTx/>
              <a:buNone/>
            </a:pPr>
            <a:r>
              <a:rPr lang="fr-FR" altLang="fr-FR" sz="2000" b="1" dirty="0">
                <a:solidFill>
                  <a:srgbClr val="002060"/>
                </a:solidFill>
                <a:latin typeface="+mn-lt"/>
              </a:rPr>
              <a:t>Il y a réciprocité des interactions</a:t>
            </a:r>
            <a:r>
              <a:rPr lang="fr-FR" altLang="fr-FR" sz="2000" dirty="0">
                <a:solidFill>
                  <a:srgbClr val="002060"/>
                </a:solidFill>
                <a:latin typeface="+mn-lt"/>
              </a:rPr>
              <a:t>, </a:t>
            </a:r>
            <a:r>
              <a:rPr lang="fr-FR" altLang="fr-FR" sz="2000" dirty="0">
                <a:latin typeface="+mn-lt"/>
              </a:rPr>
              <a:t>pouvant aller dans les cas les plus extrêmes jusqu’au recours à des actes de violence physique. </a:t>
            </a:r>
          </a:p>
          <a:p>
            <a:pPr eaLnBrk="1" hangingPunct="1">
              <a:lnSpc>
                <a:spcPct val="150000"/>
              </a:lnSpc>
              <a:spcBef>
                <a:spcPct val="0"/>
              </a:spcBef>
              <a:buClrTx/>
              <a:buSzTx/>
              <a:buFontTx/>
              <a:buNone/>
            </a:pPr>
            <a:endParaRPr lang="fr-FR" altLang="fr-FR" sz="2000" dirty="0">
              <a:latin typeface="+mn-lt"/>
            </a:endParaRPr>
          </a:p>
          <a:p>
            <a:pPr eaLnBrk="1" hangingPunct="1">
              <a:lnSpc>
                <a:spcPct val="150000"/>
              </a:lnSpc>
              <a:spcBef>
                <a:spcPct val="0"/>
              </a:spcBef>
              <a:buClrTx/>
              <a:buSzTx/>
              <a:buFontTx/>
              <a:buNone/>
            </a:pPr>
            <a:r>
              <a:rPr lang="fr-FR" altLang="fr-FR" sz="2000" dirty="0">
                <a:latin typeface="+mn-lt"/>
              </a:rPr>
              <a:t>		ONED 2008</a:t>
            </a:r>
          </a:p>
        </p:txBody>
      </p:sp>
    </p:spTree>
    <p:extLst>
      <p:ext uri="{BB962C8B-B14F-4D97-AF65-F5344CB8AC3E}">
        <p14:creationId xmlns:p14="http://schemas.microsoft.com/office/powerpoint/2010/main" val="3841844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683568" y="1124744"/>
            <a:ext cx="7693025" cy="4968552"/>
          </a:xfrm>
        </p:spPr>
        <p:txBody>
          <a:bodyPr>
            <a:noAutofit/>
          </a:bodyPr>
          <a:lstStyle/>
          <a:p>
            <a:pPr eaLnBrk="1" hangingPunct="1">
              <a:lnSpc>
                <a:spcPct val="150000"/>
              </a:lnSpc>
              <a:buFont typeface="Wingdings" panose="05000000000000000000" pitchFamily="2" charset="2"/>
              <a:buChar char="§"/>
            </a:pPr>
            <a:r>
              <a:rPr lang="fr-FR" altLang="fr-FR" sz="2000" b="0" dirty="0"/>
              <a:t>Violences psychologiques: humilier, harceler, menacer, isoler…</a:t>
            </a:r>
          </a:p>
          <a:p>
            <a:pPr eaLnBrk="1" hangingPunct="1">
              <a:lnSpc>
                <a:spcPct val="150000"/>
              </a:lnSpc>
              <a:buFont typeface="Wingdings" panose="05000000000000000000" pitchFamily="2" charset="2"/>
              <a:buChar char="§"/>
            </a:pPr>
            <a:r>
              <a:rPr lang="fr-FR" altLang="fr-FR" sz="2000" b="0" dirty="0"/>
              <a:t>Violences verbales: insulter, crier, injurier…</a:t>
            </a:r>
          </a:p>
          <a:p>
            <a:pPr eaLnBrk="1" hangingPunct="1">
              <a:lnSpc>
                <a:spcPct val="150000"/>
              </a:lnSpc>
              <a:buFont typeface="Wingdings" panose="05000000000000000000" pitchFamily="2" charset="2"/>
              <a:buChar char="§"/>
            </a:pPr>
            <a:r>
              <a:rPr lang="fr-FR" altLang="fr-FR" sz="2000" b="0" dirty="0"/>
              <a:t>Violences économiques: contrôler, exploiter illégalement ou non</a:t>
            </a:r>
          </a:p>
          <a:p>
            <a:pPr eaLnBrk="1" hangingPunct="1">
              <a:lnSpc>
                <a:spcPct val="150000"/>
              </a:lnSpc>
              <a:buFont typeface="Wingdings" panose="05000000000000000000" pitchFamily="2" charset="2"/>
              <a:buChar char="§"/>
            </a:pPr>
            <a:r>
              <a:rPr lang="fr-FR" altLang="fr-FR" sz="2000" b="0" dirty="0"/>
              <a:t>Violences sexuelles: imposer des pratiques sexuelles, attouchements…</a:t>
            </a:r>
          </a:p>
          <a:p>
            <a:pPr>
              <a:lnSpc>
                <a:spcPct val="150000"/>
              </a:lnSpc>
              <a:buFont typeface="Wingdings" panose="05000000000000000000" pitchFamily="2" charset="2"/>
              <a:buChar char="§"/>
            </a:pPr>
            <a:r>
              <a:rPr lang="fr-BE" altLang="fr-FR" sz="2000" b="0" dirty="0"/>
              <a:t>Violences physiques: bousculer, gifler, coups, armes…</a:t>
            </a:r>
          </a:p>
          <a:p>
            <a:pPr>
              <a:lnSpc>
                <a:spcPct val="150000"/>
              </a:lnSpc>
              <a:buFont typeface="Wingdings" panose="05000000000000000000" pitchFamily="2" charset="2"/>
              <a:buChar char="§"/>
            </a:pPr>
            <a:r>
              <a:rPr lang="fr-BE" altLang="fr-FR" sz="2000" b="0" dirty="0"/>
              <a:t>Violences symboliques: s’en prendre aux objets personnels, aux animaux de l’autre…</a:t>
            </a:r>
          </a:p>
          <a:p>
            <a:pPr>
              <a:lnSpc>
                <a:spcPct val="150000"/>
              </a:lnSpc>
              <a:buFont typeface="Wingdings" panose="05000000000000000000" pitchFamily="2" charset="2"/>
              <a:buChar char="§"/>
            </a:pPr>
            <a:r>
              <a:rPr lang="fr-BE" altLang="fr-FR" sz="2000" b="0" dirty="0"/>
              <a:t>Utilisation des enfants : faire du mal, disqualifier</a:t>
            </a:r>
          </a:p>
          <a:p>
            <a:pPr eaLnBrk="1" hangingPunct="1">
              <a:lnSpc>
                <a:spcPct val="150000"/>
              </a:lnSpc>
              <a:buFont typeface="Wingdings" panose="05000000000000000000" pitchFamily="2" charset="2"/>
              <a:buChar char="§"/>
            </a:pPr>
            <a:endParaRPr lang="fr-FR" altLang="fr-FR" sz="2000" b="0" dirty="0"/>
          </a:p>
        </p:txBody>
      </p:sp>
      <p:sp>
        <p:nvSpPr>
          <p:cNvPr id="10243" name="Title 4"/>
          <p:cNvSpPr>
            <a:spLocks noGrp="1"/>
          </p:cNvSpPr>
          <p:nvPr>
            <p:ph type="title"/>
          </p:nvPr>
        </p:nvSpPr>
        <p:spPr>
          <a:xfrm>
            <a:off x="683568" y="404664"/>
            <a:ext cx="7520940" cy="548640"/>
          </a:xfrm>
        </p:spPr>
        <p:txBody>
          <a:bodyPr/>
          <a:lstStyle/>
          <a:p>
            <a:pPr eaLnBrk="1" hangingPunct="1"/>
            <a:r>
              <a:rPr lang="fr-FR" altLang="fr-FR" dirty="0"/>
              <a:t>Typologie</a:t>
            </a:r>
          </a:p>
        </p:txBody>
      </p:sp>
    </p:spTree>
    <p:extLst>
      <p:ext uri="{BB962C8B-B14F-4D97-AF65-F5344CB8AC3E}">
        <p14:creationId xmlns:p14="http://schemas.microsoft.com/office/powerpoint/2010/main" val="1334059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AutoShape 2"/>
          <p:cNvSpPr>
            <a:spLocks noGrp="1" noChangeArrowheads="1"/>
          </p:cNvSpPr>
          <p:nvPr>
            <p:ph type="title" idx="4294967295"/>
          </p:nvPr>
        </p:nvSpPr>
        <p:spPr>
          <a:xfrm>
            <a:off x="1043608" y="764704"/>
            <a:ext cx="7521575" cy="549275"/>
          </a:xfrm>
        </p:spPr>
        <p:txBody>
          <a:bodyPr/>
          <a:lstStyle/>
          <a:p>
            <a:r>
              <a:rPr lang="fr-FR" altLang="fr-FR" dirty="0"/>
              <a:t>Dynamique familiale- généralités (2)</a:t>
            </a:r>
          </a:p>
        </p:txBody>
      </p:sp>
      <p:sp>
        <p:nvSpPr>
          <p:cNvPr id="88067" name="Rectangle 3"/>
          <p:cNvSpPr>
            <a:spLocks noGrp="1" noChangeArrowheads="1"/>
          </p:cNvSpPr>
          <p:nvPr>
            <p:ph type="body" idx="4294967295"/>
          </p:nvPr>
        </p:nvSpPr>
        <p:spPr>
          <a:xfrm>
            <a:off x="539552" y="1556792"/>
            <a:ext cx="8229600" cy="3960813"/>
          </a:xfrm>
        </p:spPr>
        <p:txBody>
          <a:bodyPr>
            <a:normAutofit/>
          </a:bodyPr>
          <a:lstStyle/>
          <a:p>
            <a:pPr>
              <a:lnSpc>
                <a:spcPct val="150000"/>
              </a:lnSpc>
              <a:buFont typeface="Wingdings" panose="05000000000000000000" pitchFamily="2" charset="2"/>
              <a:buNone/>
            </a:pPr>
            <a:r>
              <a:rPr lang="fr-FR" altLang="fr-FR" sz="2000" b="0" dirty="0"/>
              <a:t>La dynamique familiale joue un rôle prépondérant dans le développement de l’enfant ainsi que dans son évolution. </a:t>
            </a:r>
          </a:p>
          <a:p>
            <a:pPr>
              <a:lnSpc>
                <a:spcPct val="150000"/>
              </a:lnSpc>
              <a:buFont typeface="Wingdings" panose="05000000000000000000" pitchFamily="2" charset="2"/>
              <a:buNone/>
            </a:pPr>
            <a:r>
              <a:rPr lang="fr-FR" altLang="fr-FR" sz="2000" b="0" dirty="0"/>
              <a:t>Si on adopte le point de vue systémique, il n’est pas possible de comprendre un phénomène tant que le champ d’observation n’est pas assez large pour y inclure le contexte au sein duquel le dit phénomène se déroule. </a:t>
            </a:r>
            <a:endParaRPr lang="fr-BE" altLang="fr-FR" sz="2000" b="0" dirty="0"/>
          </a:p>
          <a:p>
            <a:pPr>
              <a:lnSpc>
                <a:spcPct val="150000"/>
              </a:lnSpc>
              <a:buFont typeface="Wingdings" panose="05000000000000000000" pitchFamily="2" charset="2"/>
              <a:buNone/>
            </a:pPr>
            <a:r>
              <a:rPr lang="fr-FR" altLang="fr-FR" sz="2000" b="0" dirty="0"/>
              <a:t>Les symptômes des enfants peuvent être vus comme le signe extérieur de relations perturbées au sein de la famille.</a:t>
            </a:r>
          </a:p>
        </p:txBody>
      </p:sp>
    </p:spTree>
    <p:extLst>
      <p:ext uri="{BB962C8B-B14F-4D97-AF65-F5344CB8AC3E}">
        <p14:creationId xmlns:p14="http://schemas.microsoft.com/office/powerpoint/2010/main" val="34277827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116633"/>
            <a:ext cx="7520940" cy="884224"/>
          </a:xfrm>
        </p:spPr>
        <p:txBody>
          <a:bodyPr/>
          <a:lstStyle/>
          <a:p>
            <a:pPr algn="ctr"/>
            <a:r>
              <a:rPr lang="fr-BE" dirty="0"/>
              <a:t>Cycle de la violence conjugale et </a:t>
            </a:r>
            <a:br>
              <a:rPr lang="fr-BE" dirty="0"/>
            </a:br>
            <a:r>
              <a:rPr lang="fr-BE" dirty="0"/>
              <a:t>vécu du couple</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2489212599"/>
              </p:ext>
            </p:extLst>
          </p:nvPr>
        </p:nvGraphicFramePr>
        <p:xfrm>
          <a:off x="822325" y="1918189"/>
          <a:ext cx="7521575" cy="3579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p:cNvSpPr txBox="1"/>
          <p:nvPr/>
        </p:nvSpPr>
        <p:spPr>
          <a:xfrm>
            <a:off x="3707904" y="1290246"/>
            <a:ext cx="1728192" cy="338554"/>
          </a:xfrm>
          <a:prstGeom prst="rect">
            <a:avLst/>
          </a:prstGeom>
          <a:solidFill>
            <a:schemeClr val="accent6">
              <a:lumMod val="90000"/>
            </a:schemeClr>
          </a:solidFill>
        </p:spPr>
        <p:txBody>
          <a:bodyPr wrap="square" rtlCol="0">
            <a:spAutoFit/>
          </a:bodyPr>
          <a:lstStyle/>
          <a:p>
            <a:r>
              <a:rPr lang="fr-BE" sz="1600" dirty="0"/>
              <a:t>Peur - insécurité</a:t>
            </a:r>
          </a:p>
        </p:txBody>
      </p:sp>
      <p:sp>
        <p:nvSpPr>
          <p:cNvPr id="6" name="ZoneTexte 5"/>
          <p:cNvSpPr txBox="1"/>
          <p:nvPr/>
        </p:nvSpPr>
        <p:spPr>
          <a:xfrm>
            <a:off x="6660232" y="3490796"/>
            <a:ext cx="1368152" cy="338554"/>
          </a:xfrm>
          <a:prstGeom prst="rect">
            <a:avLst/>
          </a:prstGeom>
          <a:solidFill>
            <a:schemeClr val="accent6">
              <a:lumMod val="75000"/>
            </a:schemeClr>
          </a:solidFill>
        </p:spPr>
        <p:txBody>
          <a:bodyPr wrap="square" rtlCol="0">
            <a:spAutoFit/>
          </a:bodyPr>
          <a:lstStyle/>
          <a:p>
            <a:r>
              <a:rPr lang="fr-BE" sz="1600" dirty="0"/>
              <a:t>État de choc</a:t>
            </a:r>
          </a:p>
        </p:txBody>
      </p:sp>
      <p:sp>
        <p:nvSpPr>
          <p:cNvPr id="7" name="ZoneTexte 6"/>
          <p:cNvSpPr txBox="1"/>
          <p:nvPr/>
        </p:nvSpPr>
        <p:spPr>
          <a:xfrm>
            <a:off x="3707904" y="5610726"/>
            <a:ext cx="1800200" cy="338554"/>
          </a:xfrm>
          <a:prstGeom prst="rect">
            <a:avLst/>
          </a:prstGeom>
          <a:solidFill>
            <a:schemeClr val="accent6">
              <a:lumMod val="75000"/>
            </a:schemeClr>
          </a:solidFill>
        </p:spPr>
        <p:txBody>
          <a:bodyPr wrap="square" rtlCol="0">
            <a:spAutoFit/>
          </a:bodyPr>
          <a:lstStyle/>
          <a:p>
            <a:r>
              <a:rPr lang="fr-BE" sz="1600" dirty="0"/>
              <a:t>Doute- culpabilité</a:t>
            </a:r>
          </a:p>
        </p:txBody>
      </p:sp>
      <p:sp>
        <p:nvSpPr>
          <p:cNvPr id="8" name="ZoneTexte 7"/>
          <p:cNvSpPr txBox="1"/>
          <p:nvPr/>
        </p:nvSpPr>
        <p:spPr>
          <a:xfrm>
            <a:off x="1691680" y="3522494"/>
            <a:ext cx="864096" cy="338554"/>
          </a:xfrm>
          <a:prstGeom prst="rect">
            <a:avLst/>
          </a:prstGeom>
          <a:solidFill>
            <a:schemeClr val="accent6">
              <a:lumMod val="75000"/>
            </a:schemeClr>
          </a:solidFill>
        </p:spPr>
        <p:txBody>
          <a:bodyPr wrap="square" rtlCol="0">
            <a:spAutoFit/>
          </a:bodyPr>
          <a:lstStyle/>
          <a:p>
            <a:r>
              <a:rPr lang="fr-BE" sz="1600" dirty="0"/>
              <a:t>Espoir</a:t>
            </a:r>
          </a:p>
        </p:txBody>
      </p:sp>
    </p:spTree>
    <p:extLst>
      <p:ext uri="{BB962C8B-B14F-4D97-AF65-F5344CB8AC3E}">
        <p14:creationId xmlns:p14="http://schemas.microsoft.com/office/powerpoint/2010/main" val="2186861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E DERNIER MAUX - court métrage sur les violences conjugales #nerienlaisserpasser.mp4">
            <a:hlinkClick r:id="" action="ppaction://media"/>
            <a:extLst>
              <a:ext uri="{FF2B5EF4-FFF2-40B4-BE49-F238E27FC236}">
                <a16:creationId xmlns:a16="http://schemas.microsoft.com/office/drawing/2014/main" id="{B9EE1FB7-6B4E-2B44-978E-702E6023616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01770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24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conséquences</a:t>
            </a:r>
          </a:p>
        </p:txBody>
      </p:sp>
      <p:sp>
        <p:nvSpPr>
          <p:cNvPr id="3" name="Espace réservé du contenu 2"/>
          <p:cNvSpPr>
            <a:spLocks noGrp="1"/>
          </p:cNvSpPr>
          <p:nvPr>
            <p:ph idx="1"/>
          </p:nvPr>
        </p:nvSpPr>
        <p:spPr/>
        <p:txBody>
          <a:bodyPr/>
          <a:lstStyle/>
          <a:p>
            <a:endParaRPr lang="fr-BE"/>
          </a:p>
        </p:txBody>
      </p:sp>
      <p:sp>
        <p:nvSpPr>
          <p:cNvPr id="4" name="Espace réservé du texte 3"/>
          <p:cNvSpPr>
            <a:spLocks noGrp="1"/>
          </p:cNvSpPr>
          <p:nvPr>
            <p:ph type="body" sz="half" idx="2"/>
          </p:nvPr>
        </p:nvSpPr>
        <p:spPr/>
        <p:txBody>
          <a:bodyPr/>
          <a:lstStyle/>
          <a:p>
            <a:endParaRPr lang="fr-BE"/>
          </a:p>
        </p:txBody>
      </p:sp>
    </p:spTree>
    <p:extLst>
      <p:ext uri="{BB962C8B-B14F-4D97-AF65-F5344CB8AC3E}">
        <p14:creationId xmlns:p14="http://schemas.microsoft.com/office/powerpoint/2010/main" val="14574614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1"/>
          <p:cNvSpPr txBox="1">
            <a:spLocks noChangeArrowheads="1"/>
          </p:cNvSpPr>
          <p:nvPr/>
        </p:nvSpPr>
        <p:spPr bwMode="auto">
          <a:xfrm>
            <a:off x="504032" y="332656"/>
            <a:ext cx="8532812"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5000" rIns="90000" bIns="450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pPr>
            <a:r>
              <a:rPr lang="fr-FR" altLang="fr-FR" sz="2800" dirty="0">
                <a:solidFill>
                  <a:schemeClr val="tx1"/>
                </a:solidFill>
                <a:latin typeface="+mj-lt"/>
              </a:rPr>
              <a:t>Conséquences </a:t>
            </a:r>
            <a:r>
              <a:rPr lang="fr-BE" altLang="fr-FR" sz="2800" dirty="0">
                <a:solidFill>
                  <a:schemeClr val="tx1"/>
                </a:solidFill>
                <a:latin typeface="+mj-lt"/>
              </a:rPr>
              <a:t>potentielles </a:t>
            </a:r>
            <a:r>
              <a:rPr lang="fr-FR" altLang="fr-FR" sz="2800" dirty="0">
                <a:solidFill>
                  <a:schemeClr val="tx1"/>
                </a:solidFill>
                <a:latin typeface="+mj-lt"/>
              </a:rPr>
              <a:t>de VIF et VS: </a:t>
            </a:r>
          </a:p>
          <a:p>
            <a:pPr algn="ctr" eaLnBrk="1" hangingPunct="1">
              <a:buSzPct val="100000"/>
            </a:pPr>
            <a:r>
              <a:rPr lang="fr-FR" altLang="fr-FR" sz="2800" dirty="0">
                <a:solidFill>
                  <a:schemeClr val="tx1"/>
                </a:solidFill>
                <a:latin typeface="+mj-lt"/>
              </a:rPr>
              <a:t>souvent multiples &amp; à long terme</a:t>
            </a:r>
          </a:p>
        </p:txBody>
      </p:sp>
      <p:sp>
        <p:nvSpPr>
          <p:cNvPr id="48131" name="Text Box 2"/>
          <p:cNvSpPr txBox="1">
            <a:spLocks noChangeArrowheads="1"/>
          </p:cNvSpPr>
          <p:nvPr/>
        </p:nvSpPr>
        <p:spPr bwMode="auto">
          <a:xfrm>
            <a:off x="1008063" y="1772816"/>
            <a:ext cx="7524750" cy="38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5000" rIns="90000" bIns="45000"/>
          <a:lstStyle>
            <a:lvl1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1pPr>
            <a:lvl2pPr marL="457200">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2pPr>
            <a:lvl3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3pPr>
            <a:lvl4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4pPr>
            <a:lvl5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38"/>
              </a:spcBef>
              <a:buClr>
                <a:srgbClr val="000000"/>
              </a:buClr>
              <a:buSzPct val="100000"/>
              <a:buFont typeface="Times New Roman" panose="02020603050405020304" pitchFamily="18" charset="0"/>
              <a:buNone/>
            </a:pPr>
            <a:r>
              <a:rPr lang="fr-FR" altLang="fr-FR" sz="2000" b="1" dirty="0">
                <a:solidFill>
                  <a:schemeClr val="tx1"/>
                </a:solidFill>
                <a:latin typeface="+mn-lt"/>
                <a:cs typeface="Arial" panose="020B0604020202020204" pitchFamily="34" charset="0"/>
              </a:rPr>
              <a:t>Physiques</a:t>
            </a:r>
            <a:r>
              <a:rPr lang="fr-FR" altLang="fr-FR" sz="2000" dirty="0">
                <a:solidFill>
                  <a:schemeClr val="tx1"/>
                </a:solidFill>
                <a:latin typeface="+mn-lt"/>
                <a:cs typeface="Arial" panose="020B0604020202020204" pitchFamily="34" charset="0"/>
              </a:rPr>
              <a:t>: </a:t>
            </a:r>
            <a:r>
              <a:rPr lang="fr-FR" altLang="fr-FR" sz="2000" dirty="0">
                <a:solidFill>
                  <a:schemeClr val="tx1"/>
                </a:solidFill>
                <a:latin typeface="+mn-lt"/>
                <a:ea typeface="MS PGothic" panose="020B0600070205080204" pitchFamily="34" charset="-128"/>
              </a:rPr>
              <a:t>plaies, fractures, décès,…</a:t>
            </a:r>
          </a:p>
          <a:p>
            <a:pPr>
              <a:lnSpc>
                <a:spcPct val="150000"/>
              </a:lnSpc>
              <a:spcBef>
                <a:spcPts val="638"/>
              </a:spcBef>
              <a:buClr>
                <a:srgbClr val="000000"/>
              </a:buClr>
              <a:buSzPct val="100000"/>
            </a:pPr>
            <a:r>
              <a:rPr lang="fr-FR" altLang="fr-FR" sz="2000" b="1" dirty="0">
                <a:solidFill>
                  <a:schemeClr val="tx1"/>
                </a:solidFill>
                <a:cs typeface="Arial" panose="020B0604020202020204" pitchFamily="34" charset="0"/>
              </a:rPr>
              <a:t>Sexuelles &amp; reproductives</a:t>
            </a:r>
            <a:r>
              <a:rPr lang="fr-FR" altLang="fr-FR" sz="2000" dirty="0">
                <a:solidFill>
                  <a:schemeClr val="tx1"/>
                </a:solidFill>
                <a:cs typeface="Arial" panose="020B0604020202020204" pitchFamily="34" charset="0"/>
              </a:rPr>
              <a:t>: </a:t>
            </a:r>
            <a:r>
              <a:rPr lang="fr-FR" altLang="fr-FR" sz="2000" dirty="0">
                <a:solidFill>
                  <a:schemeClr val="tx1"/>
                </a:solidFill>
                <a:ea typeface="MS PGothic" panose="020B0600070205080204" pitchFamily="34" charset="-128"/>
              </a:rPr>
              <a:t>MST, fistules, grossesse non désirée, …</a:t>
            </a:r>
          </a:p>
          <a:p>
            <a:pPr>
              <a:lnSpc>
                <a:spcPct val="150000"/>
              </a:lnSpc>
              <a:spcBef>
                <a:spcPts val="638"/>
              </a:spcBef>
              <a:buClr>
                <a:srgbClr val="000000"/>
              </a:buClr>
              <a:buSzPct val="45000"/>
            </a:pPr>
            <a:r>
              <a:rPr lang="fr-BE" altLang="fr-FR" sz="2000" b="1" dirty="0">
                <a:solidFill>
                  <a:schemeClr val="tx1"/>
                </a:solidFill>
                <a:ea typeface="MS PGothic" panose="020B0600070205080204" pitchFamily="34" charset="-128"/>
              </a:rPr>
              <a:t>Psychique &amp; psychologique</a:t>
            </a:r>
            <a:r>
              <a:rPr lang="fr-BE" altLang="fr-FR" sz="2000" dirty="0">
                <a:solidFill>
                  <a:schemeClr val="tx1"/>
                </a:solidFill>
                <a:ea typeface="MS PGothic" panose="020B0600070205080204" pitchFamily="34" charset="-128"/>
              </a:rPr>
              <a:t>: fatigue, angoisses, SSPT, troubles de l’humeur, addiction, négligence de soi, suicide, …</a:t>
            </a:r>
          </a:p>
          <a:p>
            <a:pPr>
              <a:lnSpc>
                <a:spcPct val="200000"/>
              </a:lnSpc>
              <a:spcBef>
                <a:spcPts val="638"/>
              </a:spcBef>
              <a:buClr>
                <a:srgbClr val="000000"/>
              </a:buClr>
              <a:buSzPct val="45000"/>
            </a:pPr>
            <a:r>
              <a:rPr lang="fr-BE" altLang="fr-FR" sz="2000" b="1" dirty="0">
                <a:solidFill>
                  <a:schemeClr val="tx1"/>
                </a:solidFill>
                <a:ea typeface="MS PGothic" panose="020B0600070205080204" pitchFamily="34" charset="-128"/>
              </a:rPr>
              <a:t>Socio-économique</a:t>
            </a:r>
            <a:r>
              <a:rPr lang="fr-BE" altLang="fr-FR" sz="2000" dirty="0">
                <a:solidFill>
                  <a:schemeClr val="tx1"/>
                </a:solidFill>
                <a:ea typeface="MS PGothic" panose="020B0600070205080204" pitchFamily="34" charset="-128"/>
              </a:rPr>
              <a:t>: Isolement, Incapacité de travail, Pauvreté</a:t>
            </a:r>
          </a:p>
          <a:p>
            <a:pPr>
              <a:lnSpc>
                <a:spcPct val="150000"/>
              </a:lnSpc>
              <a:spcBef>
                <a:spcPts val="638"/>
              </a:spcBef>
              <a:buClr>
                <a:srgbClr val="000000"/>
              </a:buClr>
              <a:buSzPct val="45000"/>
            </a:pPr>
            <a:endParaRPr lang="fr-BE" altLang="fr-FR" sz="2000" dirty="0">
              <a:solidFill>
                <a:schemeClr val="tx1"/>
              </a:solidFill>
              <a:ea typeface="MS PGothic" panose="020B0600070205080204" pitchFamily="34" charset="-128"/>
            </a:endParaRPr>
          </a:p>
          <a:p>
            <a:pPr>
              <a:lnSpc>
                <a:spcPct val="150000"/>
              </a:lnSpc>
              <a:spcBef>
                <a:spcPts val="638"/>
              </a:spcBef>
              <a:buClr>
                <a:srgbClr val="000000"/>
              </a:buClr>
              <a:buSzPct val="100000"/>
            </a:pPr>
            <a:endParaRPr lang="fr-FR" altLang="fr-FR" sz="2000" dirty="0">
              <a:solidFill>
                <a:schemeClr val="tx1"/>
              </a:solidFill>
              <a:ea typeface="MS PGothic" panose="020B0600070205080204" pitchFamily="34" charset="-128"/>
            </a:endParaRPr>
          </a:p>
          <a:p>
            <a:pPr>
              <a:lnSpc>
                <a:spcPct val="150000"/>
              </a:lnSpc>
              <a:spcBef>
                <a:spcPts val="638"/>
              </a:spcBef>
              <a:buClr>
                <a:srgbClr val="000000"/>
              </a:buClr>
              <a:buSzPct val="100000"/>
            </a:pPr>
            <a:endParaRPr lang="fr-FR" altLang="fr-FR" sz="2000" dirty="0">
              <a:solidFill>
                <a:schemeClr val="tx1"/>
              </a:solidFill>
              <a:ea typeface="MS PGothic" panose="020B0600070205080204" pitchFamily="34" charset="-128"/>
            </a:endParaRPr>
          </a:p>
          <a:p>
            <a:pPr eaLnBrk="1" hangingPunct="1">
              <a:lnSpc>
                <a:spcPct val="90000"/>
              </a:lnSpc>
              <a:spcBef>
                <a:spcPts val="638"/>
              </a:spcBef>
              <a:buClr>
                <a:srgbClr val="000000"/>
              </a:buClr>
              <a:buSzPct val="100000"/>
              <a:buFont typeface="Times New Roman" panose="02020603050405020304" pitchFamily="18" charset="0"/>
              <a:buNone/>
            </a:pPr>
            <a:endParaRPr lang="fr-FR" altLang="fr-FR" sz="2000" dirty="0">
              <a:solidFill>
                <a:schemeClr val="tx1"/>
              </a:solidFill>
              <a:latin typeface="+mn-lt"/>
              <a:cs typeface="Arial" panose="020B0604020202020204" pitchFamily="34" charset="0"/>
            </a:endParaRPr>
          </a:p>
          <a:p>
            <a:pPr eaLnBrk="1" hangingPunct="1">
              <a:lnSpc>
                <a:spcPct val="90000"/>
              </a:lnSpc>
              <a:spcBef>
                <a:spcPts val="638"/>
              </a:spcBef>
              <a:buClr>
                <a:srgbClr val="000000"/>
              </a:buClr>
              <a:buSzPct val="100000"/>
              <a:buFont typeface="Arial" panose="020B0604020202020204" pitchFamily="34" charset="0"/>
              <a:buNone/>
            </a:pPr>
            <a:endParaRPr lang="fr-FR" altLang="fr-FR" sz="2000" dirty="0">
              <a:solidFill>
                <a:schemeClr val="tx1"/>
              </a:solidFill>
              <a:latin typeface="+mn-lt"/>
            </a:endParaRPr>
          </a:p>
          <a:p>
            <a:pPr eaLnBrk="1" hangingPunct="1">
              <a:lnSpc>
                <a:spcPct val="80000"/>
              </a:lnSpc>
              <a:spcBef>
                <a:spcPts val="638"/>
              </a:spcBef>
              <a:buClr>
                <a:srgbClr val="000000"/>
              </a:buClr>
              <a:buSzPct val="100000"/>
              <a:buFont typeface="Arial" panose="020B0604020202020204" pitchFamily="34" charset="0"/>
              <a:buNone/>
            </a:pPr>
            <a:endParaRPr lang="fr-FR" altLang="fr-FR" sz="2000" dirty="0">
              <a:solidFill>
                <a:schemeClr val="tx1"/>
              </a:solidFill>
              <a:latin typeface="+mn-lt"/>
            </a:endParaRPr>
          </a:p>
          <a:p>
            <a:pPr eaLnBrk="1" hangingPunct="1">
              <a:lnSpc>
                <a:spcPct val="80000"/>
              </a:lnSpc>
              <a:spcBef>
                <a:spcPts val="638"/>
              </a:spcBef>
              <a:buClr>
                <a:srgbClr val="000000"/>
              </a:buClr>
              <a:buSzPct val="100000"/>
              <a:buFont typeface="Arial" panose="020B0604020202020204" pitchFamily="34" charset="0"/>
              <a:buNone/>
            </a:pPr>
            <a:endParaRPr lang="fr-FR" altLang="fr-FR" sz="2000" dirty="0">
              <a:solidFill>
                <a:schemeClr val="tx1"/>
              </a:solidFill>
              <a:latin typeface="+mn-lt"/>
            </a:endParaRPr>
          </a:p>
          <a:p>
            <a:pPr eaLnBrk="1" hangingPunct="1">
              <a:lnSpc>
                <a:spcPct val="80000"/>
              </a:lnSpc>
              <a:spcBef>
                <a:spcPts val="638"/>
              </a:spcBef>
              <a:buClr>
                <a:srgbClr val="000000"/>
              </a:buClr>
              <a:buSzPct val="100000"/>
              <a:buFont typeface="Arial" panose="020B0604020202020204" pitchFamily="34" charset="0"/>
              <a:buNone/>
            </a:pPr>
            <a:endParaRPr lang="fr-FR" altLang="fr-FR" sz="2000" dirty="0">
              <a:solidFill>
                <a:schemeClr val="tx1"/>
              </a:solidFill>
              <a:latin typeface="+mn-lt"/>
            </a:endParaRPr>
          </a:p>
        </p:txBody>
      </p:sp>
    </p:spTree>
    <p:extLst>
      <p:ext uri="{BB962C8B-B14F-4D97-AF65-F5344CB8AC3E}">
        <p14:creationId xmlns:p14="http://schemas.microsoft.com/office/powerpoint/2010/main" val="2197241870"/>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4"/>
          </p:nvPr>
        </p:nvSpPr>
        <p:spPr/>
      </p:sp>
      <p:sp>
        <p:nvSpPr>
          <p:cNvPr id="3" name="Titre 2"/>
          <p:cNvSpPr>
            <a:spLocks noGrp="1"/>
          </p:cNvSpPr>
          <p:nvPr>
            <p:ph type="title"/>
          </p:nvPr>
        </p:nvSpPr>
        <p:spPr/>
        <p:txBody>
          <a:bodyPr/>
          <a:lstStyle/>
          <a:p>
            <a:r>
              <a:rPr lang="fr-BE" dirty="0"/>
              <a:t>Conséquences sur l’enfant</a:t>
            </a:r>
          </a:p>
        </p:txBody>
      </p:sp>
      <p:sp>
        <p:nvSpPr>
          <p:cNvPr id="4" name="Espace réservé du texte 3"/>
          <p:cNvSpPr>
            <a:spLocks noGrp="1"/>
          </p:cNvSpPr>
          <p:nvPr>
            <p:ph type="body" sz="half" idx="2"/>
          </p:nvPr>
        </p:nvSpPr>
        <p:spPr/>
        <p:txBody>
          <a:bodyPr/>
          <a:lstStyle/>
          <a:p>
            <a:endParaRPr lang="fr-BE"/>
          </a:p>
        </p:txBody>
      </p:sp>
    </p:spTree>
    <p:extLst>
      <p:ext uri="{BB962C8B-B14F-4D97-AF65-F5344CB8AC3E}">
        <p14:creationId xmlns:p14="http://schemas.microsoft.com/office/powerpoint/2010/main" val="963877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2960" y="159504"/>
            <a:ext cx="7520940" cy="754896"/>
          </a:xfrm>
        </p:spPr>
        <p:txBody>
          <a:bodyPr/>
          <a:lstStyle/>
          <a:p>
            <a:pPr algn="ctr"/>
            <a:r>
              <a:rPr lang="fr-BE" dirty="0"/>
              <a:t>Cycle de la violence conjugale et </a:t>
            </a:r>
            <a:br>
              <a:rPr lang="fr-BE" dirty="0"/>
            </a:br>
            <a:r>
              <a:rPr lang="fr-BE" dirty="0"/>
              <a:t>vécu de l’enfant</a:t>
            </a:r>
          </a:p>
        </p:txBody>
      </p:sp>
      <p:graphicFrame>
        <p:nvGraphicFramePr>
          <p:cNvPr id="4" name="Espace réservé du contenu 3"/>
          <p:cNvGraphicFramePr>
            <a:graphicFrameLocks noGrp="1"/>
          </p:cNvGraphicFramePr>
          <p:nvPr>
            <p:ph idx="1"/>
            <p:extLst>
              <p:ext uri="{D42A27DB-BD31-4B8C-83A1-F6EECF244321}">
                <p14:modId xmlns:p14="http://schemas.microsoft.com/office/powerpoint/2010/main" val="2489212599"/>
              </p:ext>
            </p:extLst>
          </p:nvPr>
        </p:nvGraphicFramePr>
        <p:xfrm>
          <a:off x="822325" y="1918189"/>
          <a:ext cx="7521575" cy="3579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p:cNvSpPr txBox="1"/>
          <p:nvPr/>
        </p:nvSpPr>
        <p:spPr>
          <a:xfrm>
            <a:off x="5148064" y="1434262"/>
            <a:ext cx="1728192" cy="338554"/>
          </a:xfrm>
          <a:prstGeom prst="rect">
            <a:avLst/>
          </a:prstGeom>
          <a:solidFill>
            <a:schemeClr val="accent6">
              <a:lumMod val="75000"/>
            </a:schemeClr>
          </a:solidFill>
        </p:spPr>
        <p:txBody>
          <a:bodyPr wrap="square" rtlCol="0">
            <a:spAutoFit/>
          </a:bodyPr>
          <a:lstStyle/>
          <a:p>
            <a:r>
              <a:rPr lang="fr-BE" sz="1600" dirty="0"/>
              <a:t>Peur - insécurité</a:t>
            </a:r>
          </a:p>
        </p:txBody>
      </p:sp>
      <p:sp>
        <p:nvSpPr>
          <p:cNvPr id="6" name="ZoneTexte 5"/>
          <p:cNvSpPr txBox="1"/>
          <p:nvPr/>
        </p:nvSpPr>
        <p:spPr>
          <a:xfrm>
            <a:off x="6372200" y="3234462"/>
            <a:ext cx="1332148" cy="338554"/>
          </a:xfrm>
          <a:prstGeom prst="rect">
            <a:avLst/>
          </a:prstGeom>
          <a:solidFill>
            <a:schemeClr val="accent6">
              <a:lumMod val="75000"/>
            </a:schemeClr>
          </a:solidFill>
        </p:spPr>
        <p:txBody>
          <a:bodyPr wrap="square" rtlCol="0">
            <a:spAutoFit/>
          </a:bodyPr>
          <a:lstStyle/>
          <a:p>
            <a:r>
              <a:rPr lang="fr-BE" sz="1600" dirty="0"/>
              <a:t>État de choc</a:t>
            </a:r>
          </a:p>
        </p:txBody>
      </p:sp>
      <p:sp>
        <p:nvSpPr>
          <p:cNvPr id="7" name="ZoneTexte 6"/>
          <p:cNvSpPr txBox="1"/>
          <p:nvPr/>
        </p:nvSpPr>
        <p:spPr>
          <a:xfrm>
            <a:off x="5148064" y="5034662"/>
            <a:ext cx="1800200" cy="338554"/>
          </a:xfrm>
          <a:prstGeom prst="rect">
            <a:avLst/>
          </a:prstGeom>
          <a:solidFill>
            <a:schemeClr val="accent6">
              <a:lumMod val="75000"/>
            </a:schemeClr>
          </a:solidFill>
        </p:spPr>
        <p:txBody>
          <a:bodyPr wrap="square" rtlCol="0">
            <a:spAutoFit/>
          </a:bodyPr>
          <a:lstStyle/>
          <a:p>
            <a:r>
              <a:rPr lang="fr-BE" sz="1600" dirty="0"/>
              <a:t>Doute- culpabilité</a:t>
            </a:r>
          </a:p>
        </p:txBody>
      </p:sp>
      <p:sp>
        <p:nvSpPr>
          <p:cNvPr id="8" name="ZoneTexte 7"/>
          <p:cNvSpPr txBox="1"/>
          <p:nvPr/>
        </p:nvSpPr>
        <p:spPr>
          <a:xfrm>
            <a:off x="251520" y="3234462"/>
            <a:ext cx="2520280" cy="338554"/>
          </a:xfrm>
          <a:prstGeom prst="rect">
            <a:avLst/>
          </a:prstGeom>
          <a:solidFill>
            <a:schemeClr val="accent6">
              <a:lumMod val="75000"/>
            </a:schemeClr>
          </a:solidFill>
        </p:spPr>
        <p:txBody>
          <a:bodyPr wrap="square" rtlCol="0">
            <a:spAutoFit/>
          </a:bodyPr>
          <a:lstStyle/>
          <a:p>
            <a:r>
              <a:rPr lang="fr-BE" sz="1600" dirty="0"/>
              <a:t>Espoir</a:t>
            </a:r>
          </a:p>
        </p:txBody>
      </p:sp>
      <p:sp>
        <p:nvSpPr>
          <p:cNvPr id="9" name="ZoneTexte 8"/>
          <p:cNvSpPr txBox="1"/>
          <p:nvPr/>
        </p:nvSpPr>
        <p:spPr>
          <a:xfrm>
            <a:off x="5148064" y="1764105"/>
            <a:ext cx="1728192" cy="584775"/>
          </a:xfrm>
          <a:prstGeom prst="rect">
            <a:avLst/>
          </a:prstGeom>
          <a:solidFill>
            <a:schemeClr val="accent5">
              <a:lumMod val="40000"/>
              <a:lumOff val="60000"/>
            </a:schemeClr>
          </a:solidFill>
        </p:spPr>
        <p:txBody>
          <a:bodyPr wrap="square" rtlCol="0">
            <a:spAutoFit/>
          </a:bodyPr>
          <a:lstStyle/>
          <a:p>
            <a:r>
              <a:rPr lang="fr-BE" sz="1600" i="1" dirty="0"/>
              <a:t>Insécurité- </a:t>
            </a:r>
          </a:p>
          <a:p>
            <a:r>
              <a:rPr lang="fr-BE" sz="1600" i="1" dirty="0"/>
              <a:t>inquiétude</a:t>
            </a:r>
          </a:p>
        </p:txBody>
      </p:sp>
      <p:sp>
        <p:nvSpPr>
          <p:cNvPr id="10" name="ZoneTexte 9"/>
          <p:cNvSpPr txBox="1"/>
          <p:nvPr/>
        </p:nvSpPr>
        <p:spPr>
          <a:xfrm>
            <a:off x="6372200" y="3534107"/>
            <a:ext cx="1332148" cy="830997"/>
          </a:xfrm>
          <a:prstGeom prst="rect">
            <a:avLst/>
          </a:prstGeom>
          <a:solidFill>
            <a:schemeClr val="accent5">
              <a:lumMod val="40000"/>
              <a:lumOff val="60000"/>
            </a:schemeClr>
          </a:solidFill>
        </p:spPr>
        <p:txBody>
          <a:bodyPr wrap="square" rtlCol="0">
            <a:spAutoFit/>
          </a:bodyPr>
          <a:lstStyle/>
          <a:p>
            <a:r>
              <a:rPr lang="fr-BE" sz="1600" i="1" dirty="0"/>
              <a:t>Terreur sidération chaos</a:t>
            </a:r>
          </a:p>
        </p:txBody>
      </p:sp>
      <p:sp>
        <p:nvSpPr>
          <p:cNvPr id="11" name="ZoneTexte 10"/>
          <p:cNvSpPr txBox="1"/>
          <p:nvPr/>
        </p:nvSpPr>
        <p:spPr>
          <a:xfrm>
            <a:off x="5148064" y="5364505"/>
            <a:ext cx="1800200" cy="338554"/>
          </a:xfrm>
          <a:prstGeom prst="rect">
            <a:avLst/>
          </a:prstGeom>
          <a:solidFill>
            <a:schemeClr val="accent5">
              <a:lumMod val="40000"/>
              <a:lumOff val="60000"/>
            </a:schemeClr>
          </a:solidFill>
        </p:spPr>
        <p:txBody>
          <a:bodyPr wrap="square" rtlCol="0">
            <a:spAutoFit/>
          </a:bodyPr>
          <a:lstStyle/>
          <a:p>
            <a:r>
              <a:rPr lang="fr-BE" sz="1600" i="1" dirty="0"/>
              <a:t>Confusion</a:t>
            </a:r>
          </a:p>
        </p:txBody>
      </p:sp>
      <p:sp>
        <p:nvSpPr>
          <p:cNvPr id="12" name="ZoneTexte 11"/>
          <p:cNvSpPr txBox="1"/>
          <p:nvPr/>
        </p:nvSpPr>
        <p:spPr>
          <a:xfrm>
            <a:off x="251520" y="3534107"/>
            <a:ext cx="2520280" cy="830997"/>
          </a:xfrm>
          <a:prstGeom prst="rect">
            <a:avLst/>
          </a:prstGeom>
          <a:solidFill>
            <a:schemeClr val="accent5">
              <a:lumMod val="40000"/>
              <a:lumOff val="60000"/>
            </a:schemeClr>
          </a:solidFill>
        </p:spPr>
        <p:txBody>
          <a:bodyPr wrap="square" rtlCol="0">
            <a:spAutoFit/>
          </a:bodyPr>
          <a:lstStyle/>
          <a:p>
            <a:r>
              <a:rPr lang="fr-BE" sz="1600" i="1" dirty="0"/>
              <a:t>Calme étrange fausse harmonie sentiment d’abandon</a:t>
            </a:r>
          </a:p>
        </p:txBody>
      </p:sp>
      <p:sp>
        <p:nvSpPr>
          <p:cNvPr id="13" name="ZoneTexte 12"/>
          <p:cNvSpPr txBox="1"/>
          <p:nvPr/>
        </p:nvSpPr>
        <p:spPr>
          <a:xfrm>
            <a:off x="251520" y="5364505"/>
            <a:ext cx="2088232" cy="338554"/>
          </a:xfrm>
          <a:prstGeom prst="rect">
            <a:avLst/>
          </a:prstGeom>
          <a:solidFill>
            <a:schemeClr val="accent6">
              <a:lumMod val="90000"/>
            </a:schemeClr>
          </a:solidFill>
        </p:spPr>
        <p:txBody>
          <a:bodyPr wrap="square" rtlCol="0">
            <a:spAutoFit/>
          </a:bodyPr>
          <a:lstStyle/>
          <a:p>
            <a:r>
              <a:rPr lang="fr-BE" sz="1600" dirty="0"/>
              <a:t>Vécu du couple</a:t>
            </a:r>
          </a:p>
        </p:txBody>
      </p:sp>
      <p:sp>
        <p:nvSpPr>
          <p:cNvPr id="14" name="ZoneTexte 13"/>
          <p:cNvSpPr txBox="1"/>
          <p:nvPr/>
        </p:nvSpPr>
        <p:spPr>
          <a:xfrm>
            <a:off x="251520" y="5661248"/>
            <a:ext cx="2088232" cy="338554"/>
          </a:xfrm>
          <a:prstGeom prst="rect">
            <a:avLst/>
          </a:prstGeom>
          <a:solidFill>
            <a:schemeClr val="accent5">
              <a:lumMod val="40000"/>
              <a:lumOff val="60000"/>
            </a:schemeClr>
          </a:solidFill>
        </p:spPr>
        <p:txBody>
          <a:bodyPr wrap="square" rtlCol="0">
            <a:spAutoFit/>
          </a:bodyPr>
          <a:lstStyle/>
          <a:p>
            <a:r>
              <a:rPr lang="fr-BE" sz="1600" i="1" dirty="0"/>
              <a:t>Vécu de l’enfant</a:t>
            </a:r>
          </a:p>
        </p:txBody>
      </p:sp>
    </p:spTree>
    <p:extLst>
      <p:ext uri="{BB962C8B-B14F-4D97-AF65-F5344CB8AC3E}">
        <p14:creationId xmlns:p14="http://schemas.microsoft.com/office/powerpoint/2010/main" val="199023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p:cNvSpPr>
          <p:nvPr>
            <p:ph type="title"/>
          </p:nvPr>
        </p:nvSpPr>
        <p:spPr>
          <a:xfrm>
            <a:off x="822960" y="365760"/>
            <a:ext cx="7520940" cy="975008"/>
          </a:xfrm>
        </p:spPr>
        <p:txBody>
          <a:bodyPr>
            <a:noAutofit/>
          </a:bodyPr>
          <a:lstStyle/>
          <a:p>
            <a:pPr algn="ctr"/>
            <a:r>
              <a:rPr lang="fr-BE" dirty="0"/>
              <a:t>La violence conjugale : </a:t>
            </a:r>
            <a:br>
              <a:rPr lang="fr-BE" dirty="0"/>
            </a:br>
            <a:r>
              <a:rPr lang="fr-BE" dirty="0"/>
              <a:t>une maltraitance reconnue comme telle</a:t>
            </a:r>
            <a:endParaRPr lang="fr-FR" dirty="0"/>
          </a:p>
        </p:txBody>
      </p:sp>
      <p:sp>
        <p:nvSpPr>
          <p:cNvPr id="83971" name="Rectangle 3"/>
          <p:cNvSpPr>
            <a:spLocks noGrp="1"/>
          </p:cNvSpPr>
          <p:nvPr>
            <p:ph sz="quarter" idx="1"/>
          </p:nvPr>
        </p:nvSpPr>
        <p:spPr>
          <a:xfrm>
            <a:off x="323528" y="1484784"/>
            <a:ext cx="8640960" cy="4752528"/>
          </a:xfrm>
        </p:spPr>
        <p:txBody>
          <a:bodyPr>
            <a:noAutofit/>
          </a:bodyPr>
          <a:lstStyle/>
          <a:p>
            <a:pPr>
              <a:lnSpc>
                <a:spcPct val="150000"/>
              </a:lnSpc>
            </a:pPr>
            <a:r>
              <a:rPr lang="fr-BE" sz="2000" b="0" dirty="0"/>
              <a:t>Q</a:t>
            </a:r>
            <a:r>
              <a:rPr lang="fr-FR" sz="2000" b="0" dirty="0" err="1"/>
              <a:t>uand</a:t>
            </a:r>
            <a:r>
              <a:rPr lang="fr-FR" sz="2000" b="0" dirty="0"/>
              <a:t> les conflits conjugaux relèvent d’une dynamique de non respect, de disqualification vis-à-vis de l’autre voire de rapport de force, la dispute est alors préjudiciable pour l’enfant.</a:t>
            </a:r>
            <a:endParaRPr lang="fr-FR" sz="2000" b="0" i="1" dirty="0">
              <a:solidFill>
                <a:schemeClr val="accent1"/>
              </a:solidFill>
            </a:endParaRPr>
          </a:p>
          <a:p>
            <a:pPr>
              <a:lnSpc>
                <a:spcPct val="150000"/>
              </a:lnSpc>
            </a:pPr>
            <a:r>
              <a:rPr lang="fr-FR" sz="2000" b="0" dirty="0"/>
              <a:t>Quand on parle de violence conjugale entre parents, cela ne se résume pas uniquement à des moments de violence physique entre parents mais ça comprend aussi la violence psychique, la violence verbale, les insultes et menaces proférées devant l’enfant et le chantage affectif dont l’enfant est témoin.</a:t>
            </a:r>
            <a:r>
              <a:rPr lang="fr-BE" sz="2000" b="0" i="1" dirty="0">
                <a:solidFill>
                  <a:schemeClr val="accent1"/>
                </a:solidFill>
                <a:sym typeface="Wingdings" pitchFamily="2" charset="2"/>
              </a:rPr>
              <a:t> </a:t>
            </a:r>
          </a:p>
          <a:p>
            <a:pPr>
              <a:lnSpc>
                <a:spcPct val="150000"/>
              </a:lnSpc>
            </a:pPr>
            <a:r>
              <a:rPr lang="fr-BE" sz="2000" b="0" i="1" dirty="0">
                <a:solidFill>
                  <a:schemeClr val="accent1"/>
                </a:solidFill>
                <a:sym typeface="Wingdings" pitchFamily="2" charset="2"/>
              </a:rPr>
              <a:t>!!! En présence ou en l’absence de l’enfant !! </a:t>
            </a:r>
            <a:endParaRPr lang="fr-FR" sz="2000" b="0" dirty="0"/>
          </a:p>
          <a:p>
            <a:pPr>
              <a:lnSpc>
                <a:spcPct val="150000"/>
              </a:lnSpc>
              <a:buFont typeface="Arial" charset="0"/>
              <a:buNone/>
            </a:pPr>
            <a:endParaRPr lang="fr-FR" sz="2000" b="0" dirty="0"/>
          </a:p>
        </p:txBody>
      </p:sp>
    </p:spTree>
    <p:extLst>
      <p:ext uri="{BB962C8B-B14F-4D97-AF65-F5344CB8AC3E}">
        <p14:creationId xmlns:p14="http://schemas.microsoft.com/office/powerpoint/2010/main" val="19056948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re 1"/>
          <p:cNvSpPr>
            <a:spLocks noGrp="1"/>
          </p:cNvSpPr>
          <p:nvPr>
            <p:ph type="title"/>
          </p:nvPr>
        </p:nvSpPr>
        <p:spPr>
          <a:xfrm>
            <a:off x="457200" y="278160"/>
            <a:ext cx="8229600" cy="990600"/>
          </a:xfrm>
        </p:spPr>
        <p:txBody>
          <a:bodyPr>
            <a:normAutofit/>
          </a:bodyPr>
          <a:lstStyle/>
          <a:p>
            <a:pPr algn="ctr"/>
            <a:r>
              <a:rPr lang="fr-BE" dirty="0">
                <a:solidFill>
                  <a:schemeClr val="accent2"/>
                </a:solidFill>
              </a:rPr>
              <a:t>Échantillon enfants &lt;4 ans victimes de VC</a:t>
            </a:r>
            <a:br>
              <a:rPr lang="fr-BE" dirty="0">
                <a:solidFill>
                  <a:schemeClr val="accent2"/>
                </a:solidFill>
              </a:rPr>
            </a:br>
            <a:r>
              <a:rPr lang="fr-BE" dirty="0">
                <a:solidFill>
                  <a:schemeClr val="accent2"/>
                </a:solidFill>
              </a:rPr>
              <a:t> </a:t>
            </a:r>
            <a:r>
              <a:rPr lang="fr-BE" sz="1800" dirty="0">
                <a:solidFill>
                  <a:schemeClr val="accent2"/>
                </a:solidFill>
              </a:rPr>
              <a:t>étude CHU St Pierre- SOS enfants ULB</a:t>
            </a:r>
            <a:endParaRPr lang="fr-BE" sz="1600" dirty="0">
              <a:solidFill>
                <a:schemeClr val="accent2"/>
              </a:solidFill>
            </a:endParaRPr>
          </a:p>
        </p:txBody>
      </p:sp>
      <p:sp>
        <p:nvSpPr>
          <p:cNvPr id="5" name="Rectangle 4"/>
          <p:cNvSpPr/>
          <p:nvPr/>
        </p:nvSpPr>
        <p:spPr>
          <a:xfrm>
            <a:off x="1187450" y="1773238"/>
            <a:ext cx="2160588" cy="7191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31747" name="ZoneTexte 5"/>
          <p:cNvSpPr txBox="1">
            <a:spLocks noChangeArrowheads="1"/>
          </p:cNvSpPr>
          <p:nvPr/>
        </p:nvSpPr>
        <p:spPr bwMode="auto">
          <a:xfrm>
            <a:off x="1187450" y="1809750"/>
            <a:ext cx="2152650" cy="646113"/>
          </a:xfrm>
          <a:prstGeom prst="rect">
            <a:avLst/>
          </a:prstGeom>
          <a:noFill/>
          <a:ln w="9525">
            <a:noFill/>
            <a:miter lim="800000"/>
            <a:headEnd/>
            <a:tailEnd/>
          </a:ln>
        </p:spPr>
        <p:txBody>
          <a:bodyPr>
            <a:spAutoFit/>
          </a:bodyPr>
          <a:lstStyle/>
          <a:p>
            <a:pPr algn="ctr"/>
            <a:r>
              <a:rPr lang="fr-BE">
                <a:latin typeface="Calibri" pitchFamily="34" charset="0"/>
              </a:rPr>
              <a:t>66 </a:t>
            </a:r>
          </a:p>
          <a:p>
            <a:pPr algn="ctr"/>
            <a:r>
              <a:rPr lang="fr-BE">
                <a:latin typeface="Calibri" pitchFamily="34" charset="0"/>
              </a:rPr>
              <a:t>&lt; signlts SOS</a:t>
            </a:r>
          </a:p>
        </p:txBody>
      </p:sp>
      <p:sp>
        <p:nvSpPr>
          <p:cNvPr id="7" name="Rectangle 6"/>
          <p:cNvSpPr/>
          <p:nvPr/>
        </p:nvSpPr>
        <p:spPr>
          <a:xfrm>
            <a:off x="5364163" y="1851025"/>
            <a:ext cx="2160587" cy="6477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31749" name="ZoneTexte 7"/>
          <p:cNvSpPr txBox="1">
            <a:spLocks noChangeArrowheads="1"/>
          </p:cNvSpPr>
          <p:nvPr/>
        </p:nvSpPr>
        <p:spPr bwMode="auto">
          <a:xfrm>
            <a:off x="5364163" y="1846263"/>
            <a:ext cx="2151062" cy="646112"/>
          </a:xfrm>
          <a:prstGeom prst="rect">
            <a:avLst/>
          </a:prstGeom>
          <a:noFill/>
          <a:ln w="9525">
            <a:noFill/>
            <a:miter lim="800000"/>
            <a:headEnd/>
            <a:tailEnd/>
          </a:ln>
        </p:spPr>
        <p:txBody>
          <a:bodyPr>
            <a:spAutoFit/>
          </a:bodyPr>
          <a:lstStyle/>
          <a:p>
            <a:pPr algn="ctr"/>
            <a:r>
              <a:rPr lang="fr-BE">
                <a:latin typeface="Calibri" pitchFamily="34" charset="0"/>
              </a:rPr>
              <a:t>38 </a:t>
            </a:r>
          </a:p>
          <a:p>
            <a:r>
              <a:rPr lang="fr-BE">
                <a:latin typeface="Calibri" pitchFamily="34" charset="0"/>
              </a:rPr>
              <a:t>NN &lt;dépistage FE</a:t>
            </a:r>
          </a:p>
        </p:txBody>
      </p:sp>
      <p:sp>
        <p:nvSpPr>
          <p:cNvPr id="9" name="Rectangle 8"/>
          <p:cNvSpPr/>
          <p:nvPr/>
        </p:nvSpPr>
        <p:spPr>
          <a:xfrm>
            <a:off x="3348038" y="3149600"/>
            <a:ext cx="1920875" cy="7921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31751" name="ZoneTexte 9"/>
          <p:cNvSpPr txBox="1">
            <a:spLocks noChangeArrowheads="1"/>
          </p:cNvSpPr>
          <p:nvPr/>
        </p:nvSpPr>
        <p:spPr bwMode="auto">
          <a:xfrm>
            <a:off x="3635375" y="3325813"/>
            <a:ext cx="1296988" cy="461962"/>
          </a:xfrm>
          <a:prstGeom prst="rect">
            <a:avLst/>
          </a:prstGeom>
          <a:noFill/>
          <a:ln w="9525">
            <a:noFill/>
            <a:miter lim="800000"/>
            <a:headEnd/>
            <a:tailEnd/>
          </a:ln>
        </p:spPr>
        <p:txBody>
          <a:bodyPr>
            <a:spAutoFit/>
          </a:bodyPr>
          <a:lstStyle/>
          <a:p>
            <a:pPr algn="ctr"/>
            <a:r>
              <a:rPr lang="fr-BE" sz="2400">
                <a:latin typeface="Calibri" pitchFamily="34" charset="0"/>
              </a:rPr>
              <a:t>104</a:t>
            </a:r>
          </a:p>
        </p:txBody>
      </p:sp>
      <p:sp>
        <p:nvSpPr>
          <p:cNvPr id="11" name="Rectangle 10"/>
          <p:cNvSpPr/>
          <p:nvPr/>
        </p:nvSpPr>
        <p:spPr>
          <a:xfrm>
            <a:off x="5821363" y="4797425"/>
            <a:ext cx="1920875" cy="792163"/>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12" name="Rectangle 11"/>
          <p:cNvSpPr/>
          <p:nvPr/>
        </p:nvSpPr>
        <p:spPr>
          <a:xfrm>
            <a:off x="3348038" y="4797425"/>
            <a:ext cx="1920875" cy="792163"/>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13" name="Rectangle 12"/>
          <p:cNvSpPr/>
          <p:nvPr/>
        </p:nvSpPr>
        <p:spPr>
          <a:xfrm>
            <a:off x="900113" y="4797425"/>
            <a:ext cx="1920875" cy="792163"/>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BE">
              <a:solidFill>
                <a:srgbClr val="FFFFFF"/>
              </a:solidFill>
              <a:ea typeface="ＭＳ Ｐゴシック" charset="0"/>
              <a:cs typeface="ＭＳ Ｐゴシック" charset="0"/>
            </a:endParaRPr>
          </a:p>
        </p:txBody>
      </p:sp>
      <p:sp>
        <p:nvSpPr>
          <p:cNvPr id="31755" name="ZoneTexte 13"/>
          <p:cNvSpPr txBox="1">
            <a:spLocks noChangeArrowheads="1"/>
          </p:cNvSpPr>
          <p:nvPr/>
        </p:nvSpPr>
        <p:spPr bwMode="auto">
          <a:xfrm>
            <a:off x="1116013" y="4870450"/>
            <a:ext cx="1511300" cy="646113"/>
          </a:xfrm>
          <a:prstGeom prst="rect">
            <a:avLst/>
          </a:prstGeom>
          <a:noFill/>
          <a:ln w="9525">
            <a:noFill/>
            <a:miter lim="800000"/>
            <a:headEnd/>
            <a:tailEnd/>
          </a:ln>
        </p:spPr>
        <p:txBody>
          <a:bodyPr>
            <a:spAutoFit/>
          </a:bodyPr>
          <a:lstStyle/>
          <a:p>
            <a:pPr algn="ctr"/>
            <a:r>
              <a:rPr lang="fr-BE" dirty="0">
                <a:latin typeface="Calibri" pitchFamily="34" charset="0"/>
              </a:rPr>
              <a:t>44(42%)</a:t>
            </a:r>
          </a:p>
          <a:p>
            <a:pPr algn="ctr"/>
            <a:r>
              <a:rPr lang="fr-BE" dirty="0">
                <a:latin typeface="Calibri" pitchFamily="34" charset="0"/>
              </a:rPr>
              <a:t>MT-VC+</a:t>
            </a:r>
          </a:p>
        </p:txBody>
      </p:sp>
      <p:sp>
        <p:nvSpPr>
          <p:cNvPr id="31756" name="ZoneTexte 14"/>
          <p:cNvSpPr txBox="1">
            <a:spLocks noChangeArrowheads="1"/>
          </p:cNvSpPr>
          <p:nvPr/>
        </p:nvSpPr>
        <p:spPr bwMode="auto">
          <a:xfrm>
            <a:off x="3708400" y="4878388"/>
            <a:ext cx="1150938" cy="646112"/>
          </a:xfrm>
          <a:prstGeom prst="rect">
            <a:avLst/>
          </a:prstGeom>
          <a:noFill/>
          <a:ln w="9525">
            <a:noFill/>
            <a:miter lim="800000"/>
            <a:headEnd/>
            <a:tailEnd/>
          </a:ln>
        </p:spPr>
        <p:txBody>
          <a:bodyPr>
            <a:spAutoFit/>
          </a:bodyPr>
          <a:lstStyle/>
          <a:p>
            <a:pPr algn="ctr"/>
            <a:r>
              <a:rPr lang="fr-BE" dirty="0">
                <a:latin typeface="Calibri" pitchFamily="34" charset="0"/>
              </a:rPr>
              <a:t>37(36%)</a:t>
            </a:r>
          </a:p>
          <a:p>
            <a:pPr algn="ctr"/>
            <a:r>
              <a:rPr lang="fr-BE" dirty="0">
                <a:latin typeface="Calibri" pitchFamily="34" charset="0"/>
              </a:rPr>
              <a:t>MT+VC-</a:t>
            </a:r>
          </a:p>
        </p:txBody>
      </p:sp>
      <p:sp>
        <p:nvSpPr>
          <p:cNvPr id="31757" name="ZoneTexte 15"/>
          <p:cNvSpPr txBox="1">
            <a:spLocks noChangeArrowheads="1"/>
          </p:cNvSpPr>
          <p:nvPr/>
        </p:nvSpPr>
        <p:spPr bwMode="auto">
          <a:xfrm>
            <a:off x="6097588" y="4870450"/>
            <a:ext cx="1368425" cy="646113"/>
          </a:xfrm>
          <a:prstGeom prst="rect">
            <a:avLst/>
          </a:prstGeom>
          <a:noFill/>
          <a:ln w="9525">
            <a:noFill/>
            <a:miter lim="800000"/>
            <a:headEnd/>
            <a:tailEnd/>
          </a:ln>
        </p:spPr>
        <p:txBody>
          <a:bodyPr>
            <a:spAutoFit/>
          </a:bodyPr>
          <a:lstStyle/>
          <a:p>
            <a:pPr algn="ctr"/>
            <a:r>
              <a:rPr lang="fr-BE" dirty="0">
                <a:latin typeface="Calibri" pitchFamily="34" charset="0"/>
              </a:rPr>
              <a:t>23(22%)</a:t>
            </a:r>
          </a:p>
          <a:p>
            <a:pPr algn="ctr"/>
            <a:r>
              <a:rPr lang="fr-BE" dirty="0">
                <a:latin typeface="Calibri" pitchFamily="34" charset="0"/>
              </a:rPr>
              <a:t>MT+VC+</a:t>
            </a:r>
          </a:p>
        </p:txBody>
      </p:sp>
      <p:cxnSp>
        <p:nvCxnSpPr>
          <p:cNvPr id="18" name="Connecteur droit avec flèche 17"/>
          <p:cNvCxnSpPr/>
          <p:nvPr/>
        </p:nvCxnSpPr>
        <p:spPr>
          <a:xfrm>
            <a:off x="2987675" y="2498725"/>
            <a:ext cx="360363" cy="5699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H="1">
            <a:off x="5148263" y="2498725"/>
            <a:ext cx="673100" cy="5699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H="1">
            <a:off x="2627313" y="3941763"/>
            <a:ext cx="865187" cy="8556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4140200" y="3941763"/>
            <a:ext cx="0" cy="8556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4643438" y="3941763"/>
            <a:ext cx="1454150" cy="7826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4520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re 1"/>
          <p:cNvSpPr>
            <a:spLocks noGrp="1"/>
          </p:cNvSpPr>
          <p:nvPr>
            <p:ph type="title"/>
          </p:nvPr>
        </p:nvSpPr>
        <p:spPr>
          <a:xfrm>
            <a:off x="0" y="-99392"/>
            <a:ext cx="9144000" cy="1301750"/>
          </a:xfrm>
        </p:spPr>
        <p:txBody>
          <a:bodyPr>
            <a:normAutofit/>
          </a:bodyPr>
          <a:lstStyle/>
          <a:p>
            <a:pPr algn="ctr"/>
            <a:r>
              <a:rPr lang="fr-BE" altLang="x-none" sz="2800" b="0" dirty="0">
                <a:solidFill>
                  <a:schemeClr val="accent2"/>
                </a:solidFill>
                <a:ea typeface="ＭＳ Ｐゴシック" charset="-128"/>
                <a:cs typeface="ＭＳ Ｐゴシック" charset="-128"/>
              </a:rPr>
              <a:t>Analyse comparative au test en fonction du sexe et de la présence ou non de VC, MT</a:t>
            </a:r>
          </a:p>
        </p:txBody>
      </p:sp>
      <p:graphicFrame>
        <p:nvGraphicFramePr>
          <p:cNvPr id="4" name="Espace réservé du contenu 3"/>
          <p:cNvGraphicFramePr>
            <a:graphicFrameLocks noGrp="1"/>
          </p:cNvGraphicFramePr>
          <p:nvPr>
            <p:ph idx="1"/>
          </p:nvPr>
        </p:nvGraphicFramePr>
        <p:xfrm>
          <a:off x="684213" y="1628775"/>
          <a:ext cx="7775575" cy="3959227"/>
        </p:xfrm>
        <a:graphic>
          <a:graphicData uri="http://schemas.openxmlformats.org/drawingml/2006/table">
            <a:tbl>
              <a:tblPr/>
              <a:tblGrid>
                <a:gridCol w="2465387">
                  <a:extLst>
                    <a:ext uri="{9D8B030D-6E8A-4147-A177-3AD203B41FA5}">
                      <a16:colId xmlns:a16="http://schemas.microsoft.com/office/drawing/2014/main" val="20000"/>
                    </a:ext>
                  </a:extLst>
                </a:gridCol>
                <a:gridCol w="1419225">
                  <a:extLst>
                    <a:ext uri="{9D8B030D-6E8A-4147-A177-3AD203B41FA5}">
                      <a16:colId xmlns:a16="http://schemas.microsoft.com/office/drawing/2014/main" val="20001"/>
                    </a:ext>
                  </a:extLst>
                </a:gridCol>
                <a:gridCol w="1308100">
                  <a:extLst>
                    <a:ext uri="{9D8B030D-6E8A-4147-A177-3AD203B41FA5}">
                      <a16:colId xmlns:a16="http://schemas.microsoft.com/office/drawing/2014/main" val="20002"/>
                    </a:ext>
                  </a:extLst>
                </a:gridCol>
                <a:gridCol w="1304925">
                  <a:extLst>
                    <a:ext uri="{9D8B030D-6E8A-4147-A177-3AD203B41FA5}">
                      <a16:colId xmlns:a16="http://schemas.microsoft.com/office/drawing/2014/main" val="20003"/>
                    </a:ext>
                  </a:extLst>
                </a:gridCol>
                <a:gridCol w="1277938">
                  <a:extLst>
                    <a:ext uri="{9D8B030D-6E8A-4147-A177-3AD203B41FA5}">
                      <a16:colId xmlns:a16="http://schemas.microsoft.com/office/drawing/2014/main" val="20004"/>
                    </a:ext>
                  </a:extLst>
                </a:gridCol>
              </a:tblGrid>
              <a:tr h="790573">
                <a:tc rowSpan="2">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a:ln>
                            <a:noFill/>
                          </a:ln>
                          <a:solidFill>
                            <a:srgbClr val="FFFFFF"/>
                          </a:solidFill>
                          <a:effectLst/>
                          <a:latin typeface="Calibri" charset="0"/>
                          <a:ea typeface="ＭＳ Ｐゴシック" charset="-128"/>
                        </a:rPr>
                        <a:t> </a:t>
                      </a:r>
                      <a:endParaRPr kumimoji="0" lang="fr-BE" altLang="x-none" sz="2000" b="1"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a:ln>
                            <a:noFill/>
                          </a:ln>
                          <a:solidFill>
                            <a:srgbClr val="FFFFFF"/>
                          </a:solidFill>
                          <a:effectLst/>
                          <a:latin typeface="Calibri" charset="0"/>
                          <a:ea typeface="ＭＳ Ｐゴシック" charset="-128"/>
                        </a:rPr>
                        <a:t>Résultats globalement  « dans les normes » , n=25</a:t>
                      </a:r>
                      <a:endParaRPr kumimoji="0" lang="fr-BE" altLang="x-none" sz="2000" b="1"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tc gridSpan="2">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a:ln>
                            <a:noFill/>
                          </a:ln>
                          <a:solidFill>
                            <a:srgbClr val="FFFFFF"/>
                          </a:solidFill>
                          <a:effectLst/>
                          <a:latin typeface="Calibri" charset="0"/>
                          <a:ea typeface="ＭＳ Ｐゴシック" charset="-128"/>
                        </a:rPr>
                        <a:t>Résultats globalement « hors normes » ou/et hétérogènes , n=34</a:t>
                      </a:r>
                      <a:endParaRPr kumimoji="0" lang="fr-BE" altLang="x-none" sz="2000" b="1"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fr-FR"/>
                    </a:p>
                  </a:txBody>
                  <a:tcPr/>
                </a:tc>
                <a:extLst>
                  <a:ext uri="{0D108BD9-81ED-4DB2-BD59-A6C34878D82A}">
                    <a16:rowId xmlns:a16="http://schemas.microsoft.com/office/drawing/2014/main" val="10000"/>
                  </a:ext>
                </a:extLst>
              </a:tr>
              <a:tr h="401638">
                <a:tc vMerge="1">
                  <a:txBody>
                    <a:bodyPr/>
                    <a:lstStyle/>
                    <a:p>
                      <a:endParaRPr lang="fr-FR"/>
                    </a:p>
                  </a:txBody>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n</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n</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1"/>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a:ln>
                            <a:noFill/>
                          </a:ln>
                          <a:solidFill>
                            <a:srgbClr val="FFFFFF"/>
                          </a:solidFill>
                          <a:effectLst/>
                          <a:latin typeface="Calibri" charset="0"/>
                          <a:ea typeface="ＭＳ Ｐゴシック" charset="-128"/>
                        </a:rPr>
                        <a:t>Sexe </a:t>
                      </a:r>
                      <a:endParaRPr kumimoji="0" lang="fr-BE" altLang="x-none" sz="2000" b="1"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 </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dirty="0">
                          <a:ln>
                            <a:noFill/>
                          </a:ln>
                          <a:solidFill>
                            <a:srgbClr val="FFFFFF"/>
                          </a:solidFill>
                          <a:effectLst/>
                          <a:latin typeface="Calibri" charset="0"/>
                          <a:ea typeface="ＭＳ Ｐゴシック" charset="-128"/>
                        </a:rPr>
                        <a:t>Filles (26) </a:t>
                      </a:r>
                      <a:endParaRPr kumimoji="0" lang="fr-BE" altLang="x-none" sz="2000" b="1"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15/26</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57,7%</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11/26</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42,3%</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dirty="0">
                          <a:ln>
                            <a:noFill/>
                          </a:ln>
                          <a:solidFill>
                            <a:srgbClr val="FFFFFF"/>
                          </a:solidFill>
                          <a:effectLst/>
                          <a:latin typeface="Calibri" charset="0"/>
                          <a:ea typeface="ＭＳ Ｐゴシック" charset="-128"/>
                        </a:rPr>
                        <a:t>Garçons (33)</a:t>
                      </a:r>
                      <a:endParaRPr kumimoji="0" lang="fr-BE" altLang="x-none" sz="2000" b="1"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10/33</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30.0%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23/33</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70,0%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a:ln>
                            <a:noFill/>
                          </a:ln>
                          <a:solidFill>
                            <a:srgbClr val="FFFFFF"/>
                          </a:solidFill>
                          <a:effectLst/>
                          <a:latin typeface="Calibri" charset="0"/>
                          <a:ea typeface="ＭＳ Ｐゴシック" charset="-128"/>
                        </a:rPr>
                        <a:t>Groupe d</a:t>
                      </a:r>
                      <a:r>
                        <a:rPr kumimoji="0" lang="ja-JP" altLang="fr-FR" sz="1600" b="1" i="0" u="none" strike="noStrike" cap="none" normalizeH="0" baseline="0">
                          <a:ln>
                            <a:noFill/>
                          </a:ln>
                          <a:solidFill>
                            <a:srgbClr val="FFFFFF"/>
                          </a:solidFill>
                          <a:effectLst/>
                          <a:latin typeface="Calibri" charset="0"/>
                          <a:ea typeface="ＭＳ Ｐゴシック" charset="-128"/>
                        </a:rPr>
                        <a:t>’</a:t>
                      </a:r>
                      <a:r>
                        <a:rPr kumimoji="0" lang="fr-FR" altLang="ja-JP" sz="1600" b="1" i="0" u="none" strike="noStrike" cap="none" normalizeH="0" baseline="0">
                          <a:ln>
                            <a:noFill/>
                          </a:ln>
                          <a:solidFill>
                            <a:srgbClr val="FFFFFF"/>
                          </a:solidFill>
                          <a:effectLst/>
                          <a:latin typeface="Calibri" charset="0"/>
                          <a:ea typeface="ＭＳ Ｐゴシック" charset="-128"/>
                        </a:rPr>
                        <a:t>inclusion</a:t>
                      </a:r>
                      <a:endParaRPr kumimoji="0" lang="fr-BE" altLang="x-none" sz="2000" b="1"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a:ln>
                            <a:noFill/>
                          </a:ln>
                          <a:solidFill>
                            <a:srgbClr val="000000"/>
                          </a:solidFill>
                          <a:effectLst/>
                          <a:latin typeface="Calibri" charset="0"/>
                          <a:ea typeface="ＭＳ Ｐゴシック" charset="-128"/>
                        </a:rPr>
                        <a:t> </a:t>
                      </a:r>
                      <a:endParaRPr kumimoji="0" lang="fr-BE" altLang="x-none" sz="2000" b="0" i="0" u="none" strike="noStrike" cap="none" normalizeH="0" baseline="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dirty="0">
                          <a:ln>
                            <a:noFill/>
                          </a:ln>
                          <a:solidFill>
                            <a:srgbClr val="FFFFFF"/>
                          </a:solidFill>
                          <a:effectLst/>
                          <a:latin typeface="Calibri" charset="0"/>
                          <a:ea typeface="ＭＳ Ｐゴシック" charset="-128"/>
                        </a:rPr>
                        <a:t>MT+VC+ (15)</a:t>
                      </a:r>
                      <a:endParaRPr kumimoji="0" lang="fr-BE" altLang="x-none" sz="2000" b="1"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5/15</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33,3%</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10/15</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66,7%</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dirty="0">
                          <a:ln>
                            <a:noFill/>
                          </a:ln>
                          <a:solidFill>
                            <a:srgbClr val="FFFFFF"/>
                          </a:solidFill>
                          <a:effectLst/>
                          <a:latin typeface="Calibri" charset="0"/>
                          <a:ea typeface="ＭＳ Ｐゴシック" charset="-128"/>
                        </a:rPr>
                        <a:t>MT+VC- (20)</a:t>
                      </a:r>
                      <a:endParaRPr kumimoji="0" lang="fr-BE" altLang="x-none" sz="2000" b="1"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11/20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55,0%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9/20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45,0%</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395288">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fr-FR" altLang="x-none" sz="1600" b="1" i="0" u="none" strike="noStrike" cap="none" normalizeH="0" baseline="0" dirty="0">
                          <a:ln>
                            <a:noFill/>
                          </a:ln>
                          <a:solidFill>
                            <a:srgbClr val="FFFFFF"/>
                          </a:solidFill>
                          <a:effectLst/>
                          <a:latin typeface="Calibri" charset="0"/>
                          <a:ea typeface="ＭＳ Ｐゴシック" charset="-128"/>
                        </a:rPr>
                        <a:t>MT-VC+ (24)</a:t>
                      </a:r>
                      <a:endParaRPr kumimoji="0" lang="fr-BE" altLang="x-none" sz="2000" b="1"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9/24</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37.5%</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15/24</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a:spcBef>
                          <a:spcPct val="20000"/>
                        </a:spcBef>
                        <a:buFont typeface="Arial" charset="0"/>
                        <a:defRPr sz="2800">
                          <a:solidFill>
                            <a:schemeClr val="tx1"/>
                          </a:solidFill>
                          <a:latin typeface="Calibri" charset="0"/>
                          <a:ea typeface="ＭＳ Ｐゴシック" charset="-128"/>
                        </a:defRPr>
                      </a:lvl1pPr>
                      <a:lvl2pPr marL="742950" indent="-285750">
                        <a:spcBef>
                          <a:spcPct val="20000"/>
                        </a:spcBef>
                        <a:buFont typeface="Arial" charset="0"/>
                        <a:defRPr sz="2400">
                          <a:solidFill>
                            <a:schemeClr val="tx1"/>
                          </a:solidFill>
                          <a:latin typeface="Calibri" charset="0"/>
                          <a:ea typeface="ＭＳ Ｐゴシック" charset="-128"/>
                        </a:defRPr>
                      </a:lvl2pPr>
                      <a:lvl3pPr marL="1143000" indent="-228600">
                        <a:spcBef>
                          <a:spcPct val="20000"/>
                        </a:spcBef>
                        <a:buFont typeface="Arial" charset="0"/>
                        <a:defRPr sz="2000">
                          <a:solidFill>
                            <a:schemeClr val="tx1"/>
                          </a:solidFill>
                          <a:latin typeface="Calibri" charset="0"/>
                          <a:ea typeface="ＭＳ Ｐゴシック" charset="-128"/>
                        </a:defRPr>
                      </a:lvl3pPr>
                      <a:lvl4pPr marL="1600200" indent="-228600">
                        <a:spcBef>
                          <a:spcPct val="20000"/>
                        </a:spcBef>
                        <a:buFont typeface="Arial" charset="0"/>
                        <a:defRPr>
                          <a:solidFill>
                            <a:schemeClr val="tx1"/>
                          </a:solidFill>
                          <a:latin typeface="Calibri" charset="0"/>
                          <a:ea typeface="ＭＳ Ｐゴシック" charset="-128"/>
                        </a:defRPr>
                      </a:lvl4pPr>
                      <a:lvl5pPr marL="2057400" indent="-228600">
                        <a:spcBef>
                          <a:spcPct val="20000"/>
                        </a:spcBef>
                        <a:buFont typeface="Arial" charset="0"/>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defRPr>
                          <a:solidFill>
                            <a:schemeClr val="tx1"/>
                          </a:solidFill>
                          <a:latin typeface="Calibri" charset="0"/>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altLang="x-none" sz="1600" b="0" i="0" u="none" strike="noStrike" cap="none" normalizeH="0" baseline="0" dirty="0">
                          <a:ln>
                            <a:noFill/>
                          </a:ln>
                          <a:solidFill>
                            <a:srgbClr val="000000"/>
                          </a:solidFill>
                          <a:effectLst/>
                          <a:latin typeface="Calibri" charset="0"/>
                          <a:ea typeface="ＭＳ Ｐゴシック" charset="-128"/>
                        </a:rPr>
                        <a:t>62,5%</a:t>
                      </a:r>
                      <a:endParaRPr kumimoji="0" lang="fr-BE" altLang="x-none" sz="2000" b="0" i="0" u="none" strike="noStrike" cap="none" normalizeH="0" baseline="0" dirty="0">
                        <a:ln>
                          <a:noFill/>
                        </a:ln>
                        <a:solidFill>
                          <a:srgbClr val="000000"/>
                        </a:solidFill>
                        <a:effectLst/>
                        <a:latin typeface="Helvetica" charset="0"/>
                        <a:ea typeface="ＭＳ Ｐゴシック" charset="-128"/>
                      </a:endParaRPr>
                    </a:p>
                  </a:txBody>
                  <a:tcPr marL="68569" marR="68569"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bl>
          </a:graphicData>
        </a:graphic>
      </p:graphicFrame>
      <p:sp>
        <p:nvSpPr>
          <p:cNvPr id="5" name="Ellipse 4"/>
          <p:cNvSpPr/>
          <p:nvPr/>
        </p:nvSpPr>
        <p:spPr>
          <a:xfrm>
            <a:off x="7451725" y="3503613"/>
            <a:ext cx="649288" cy="50323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BE">
              <a:solidFill>
                <a:srgbClr val="FFFFFF"/>
              </a:solidFill>
              <a:ea typeface="ＭＳ Ｐゴシック" charset="0"/>
              <a:cs typeface="ＭＳ Ｐゴシック" charset="0"/>
            </a:endParaRPr>
          </a:p>
        </p:txBody>
      </p:sp>
      <p:sp>
        <p:nvSpPr>
          <p:cNvPr id="6" name="Ellipse 5"/>
          <p:cNvSpPr/>
          <p:nvPr/>
        </p:nvSpPr>
        <p:spPr>
          <a:xfrm>
            <a:off x="4932363" y="4652963"/>
            <a:ext cx="576262" cy="5048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BE">
              <a:solidFill>
                <a:srgbClr val="FFFFFF"/>
              </a:solidFill>
              <a:ea typeface="ＭＳ Ｐゴシック" charset="0"/>
              <a:cs typeface="ＭＳ Ｐゴシック" charset="0"/>
            </a:endParaRPr>
          </a:p>
        </p:txBody>
      </p:sp>
      <p:sp>
        <p:nvSpPr>
          <p:cNvPr id="9" name="Ellipse 8"/>
          <p:cNvSpPr/>
          <p:nvPr/>
        </p:nvSpPr>
        <p:spPr>
          <a:xfrm>
            <a:off x="7451725" y="4292600"/>
            <a:ext cx="649288" cy="5048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BE">
              <a:solidFill>
                <a:srgbClr val="FFFFFF"/>
              </a:solidFill>
              <a:ea typeface="ＭＳ Ｐゴシック" charset="0"/>
              <a:cs typeface="ＭＳ Ｐゴシック" charset="0"/>
            </a:endParaRPr>
          </a:p>
        </p:txBody>
      </p:sp>
      <p:sp>
        <p:nvSpPr>
          <p:cNvPr id="8" name="Ellipse 7"/>
          <p:cNvSpPr/>
          <p:nvPr/>
        </p:nvSpPr>
        <p:spPr>
          <a:xfrm>
            <a:off x="7462838" y="5083175"/>
            <a:ext cx="649287" cy="5048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BE">
              <a:solidFill>
                <a:srgbClr val="FFFFFF"/>
              </a:solidFill>
              <a:ea typeface="ＭＳ Ｐゴシック" charset="0"/>
              <a:cs typeface="ＭＳ Ｐゴシック" charset="0"/>
            </a:endParaRPr>
          </a:p>
        </p:txBody>
      </p:sp>
    </p:spTree>
    <p:extLst>
      <p:ext uri="{BB962C8B-B14F-4D97-AF65-F5344CB8AC3E}">
        <p14:creationId xmlns:p14="http://schemas.microsoft.com/office/powerpoint/2010/main" val="2046554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Espace réservé du contenu 2"/>
          <p:cNvSpPr>
            <a:spLocks noGrp="1"/>
          </p:cNvSpPr>
          <p:nvPr>
            <p:ph idx="1"/>
          </p:nvPr>
        </p:nvSpPr>
        <p:spPr>
          <a:xfrm>
            <a:off x="611560" y="1484784"/>
            <a:ext cx="8229600" cy="4248472"/>
          </a:xfrm>
        </p:spPr>
        <p:txBody>
          <a:bodyPr>
            <a:normAutofit fontScale="92500" lnSpcReduction="10000"/>
          </a:bodyPr>
          <a:lstStyle/>
          <a:p>
            <a:pPr>
              <a:lnSpc>
                <a:spcPct val="150000"/>
              </a:lnSpc>
              <a:buFont typeface="Calibri" charset="0"/>
              <a:buChar char="•"/>
            </a:pPr>
            <a:r>
              <a:rPr lang="fr-BE" altLang="x-none" sz="2000" b="0" dirty="0">
                <a:ea typeface="MS PGothic" charset="-128"/>
                <a:cs typeface="ＭＳ Ｐゴシック" charset="-128"/>
              </a:rPr>
              <a:t>Les plus jeunes (majorité de NN)</a:t>
            </a:r>
          </a:p>
          <a:p>
            <a:pPr>
              <a:lnSpc>
                <a:spcPct val="150000"/>
              </a:lnSpc>
              <a:buFont typeface="Calibri" charset="0"/>
              <a:buChar char="•"/>
            </a:pPr>
            <a:r>
              <a:rPr lang="fr-BE" altLang="x-none" sz="2000" b="0" dirty="0">
                <a:ea typeface="MS PGothic" charset="-128"/>
                <a:cs typeface="ＭＳ Ｐゴシック" charset="-128"/>
              </a:rPr>
              <a:t>Meilleure qualité relationnelle d</a:t>
            </a:r>
            <a:r>
              <a:rPr lang="fr-BE" altLang="fr-FR" sz="2000" b="0" dirty="0">
                <a:ea typeface="MS PGothic" charset="-128"/>
                <a:cs typeface="ＭＳ Ｐゴシック" charset="-128"/>
              </a:rPr>
              <a:t>’</a:t>
            </a:r>
            <a:r>
              <a:rPr lang="fr-BE" altLang="x-none" sz="2000" b="0" dirty="0">
                <a:ea typeface="MS PGothic" charset="-128"/>
                <a:cs typeface="ＭＳ Ｐゴシック" charset="-128"/>
              </a:rPr>
              <a:t>attachement (Style d</a:t>
            </a:r>
            <a:r>
              <a:rPr lang="fr-BE" altLang="fr-FR" sz="2000" b="0" dirty="0">
                <a:ea typeface="MS PGothic" charset="-128"/>
                <a:cs typeface="ＭＳ Ｐゴシック" charset="-128"/>
              </a:rPr>
              <a:t>’</a:t>
            </a:r>
            <a:r>
              <a:rPr lang="fr-BE" altLang="x-none" sz="2000" b="0" dirty="0">
                <a:ea typeface="MS PGothic" charset="-128"/>
                <a:cs typeface="ＭＳ Ｐゴシック" charset="-128"/>
              </a:rPr>
              <a:t>interaction et Sensibilité maternelle)</a:t>
            </a:r>
          </a:p>
          <a:p>
            <a:pPr>
              <a:lnSpc>
                <a:spcPct val="150000"/>
              </a:lnSpc>
            </a:pPr>
            <a:endParaRPr lang="fr-BE" altLang="x-none" sz="2000" b="0" dirty="0">
              <a:ea typeface="MS PGothic" charset="-128"/>
              <a:cs typeface="ＭＳ Ｐゴシック" charset="-128"/>
            </a:endParaRPr>
          </a:p>
          <a:p>
            <a:pPr>
              <a:lnSpc>
                <a:spcPct val="150000"/>
              </a:lnSpc>
            </a:pPr>
            <a:r>
              <a:rPr lang="fr-BE" altLang="x-none" sz="2000" b="0" dirty="0">
                <a:ea typeface="MS PGothic" charset="-128"/>
                <a:cs typeface="ＭＳ Ｐゴシック" charset="-128"/>
              </a:rPr>
              <a:t>Hypothèse permettant d</a:t>
            </a:r>
            <a:r>
              <a:rPr lang="fr-BE" altLang="fr-FR" sz="2000" b="0" dirty="0">
                <a:ea typeface="MS PGothic" charset="-128"/>
                <a:cs typeface="ＭＳ Ｐゴシック" charset="-128"/>
              </a:rPr>
              <a:t>’</a:t>
            </a:r>
            <a:r>
              <a:rPr lang="fr-BE" altLang="x-none" sz="2000" b="0" dirty="0">
                <a:ea typeface="MS PGothic" charset="-128"/>
                <a:cs typeface="ＭＳ Ｐゴシック" charset="-128"/>
              </a:rPr>
              <a:t>expliquer la bonne qualité relationnelle d</a:t>
            </a:r>
            <a:r>
              <a:rPr lang="fr-BE" altLang="fr-FR" sz="2000" b="0" dirty="0">
                <a:ea typeface="MS PGothic" charset="-128"/>
                <a:cs typeface="ＭＳ Ｐゴシック" charset="-128"/>
              </a:rPr>
              <a:t>’</a:t>
            </a:r>
            <a:r>
              <a:rPr lang="fr-BE" altLang="x-none" sz="2000" b="0" dirty="0">
                <a:ea typeface="MS PGothic" charset="-128"/>
                <a:cs typeface="ＭＳ Ｐゴシック" charset="-128"/>
              </a:rPr>
              <a:t>attachement</a:t>
            </a:r>
          </a:p>
          <a:p>
            <a:pPr lvl="3">
              <a:lnSpc>
                <a:spcPct val="150000"/>
              </a:lnSpc>
              <a:buFont typeface="Calibri" charset="0"/>
              <a:buChar char="•"/>
            </a:pPr>
            <a:r>
              <a:rPr lang="fr-BE" altLang="x-none" sz="2000" dirty="0">
                <a:ea typeface="MS PGothic" charset="-128"/>
              </a:rPr>
              <a:t>Naissance = Effet lune de miel?</a:t>
            </a:r>
          </a:p>
          <a:p>
            <a:pPr lvl="3">
              <a:lnSpc>
                <a:spcPct val="150000"/>
              </a:lnSpc>
              <a:buFont typeface="Calibri" charset="0"/>
              <a:buChar char="•"/>
            </a:pPr>
            <a:r>
              <a:rPr lang="fr-BE" altLang="x-none" sz="2000" dirty="0">
                <a:ea typeface="MS PGothic" charset="-128"/>
              </a:rPr>
              <a:t>Bébé « sauveur »</a:t>
            </a:r>
          </a:p>
          <a:p>
            <a:pPr lvl="3">
              <a:lnSpc>
                <a:spcPct val="150000"/>
              </a:lnSpc>
              <a:buFont typeface="Calibri" charset="0"/>
              <a:buChar char="•"/>
            </a:pPr>
            <a:r>
              <a:rPr lang="fr-BE" altLang="x-none" sz="2000" dirty="0">
                <a:ea typeface="MS PGothic" charset="-128"/>
              </a:rPr>
              <a:t>Impact du BZT?</a:t>
            </a:r>
          </a:p>
          <a:p>
            <a:pPr>
              <a:lnSpc>
                <a:spcPct val="150000"/>
              </a:lnSpc>
            </a:pPr>
            <a:endParaRPr lang="fr-BE" altLang="x-none" sz="2000" b="0" dirty="0">
              <a:ea typeface="MS PGothic" charset="-128"/>
              <a:cs typeface="ＭＳ Ｐゴシック" charset="-128"/>
            </a:endParaRPr>
          </a:p>
        </p:txBody>
      </p:sp>
      <p:sp>
        <p:nvSpPr>
          <p:cNvPr id="56323" name="ZoneTexte 1"/>
          <p:cNvSpPr txBox="1">
            <a:spLocks noChangeArrowheads="1"/>
          </p:cNvSpPr>
          <p:nvPr/>
        </p:nvSpPr>
        <p:spPr bwMode="auto">
          <a:xfrm>
            <a:off x="1044153" y="457508"/>
            <a:ext cx="6480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cs typeface="ＭＳ Ｐゴシック"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a:spcBef>
                <a:spcPct val="0"/>
              </a:spcBef>
              <a:buFontTx/>
              <a:buNone/>
            </a:pPr>
            <a:r>
              <a:rPr lang="fr-FR" altLang="x-none" sz="2800" dirty="0">
                <a:solidFill>
                  <a:schemeClr val="accent2"/>
                </a:solidFill>
                <a:latin typeface="+mj-lt"/>
              </a:rPr>
              <a:t>GROUPE D’ENFANTS MT- VC+</a:t>
            </a:r>
          </a:p>
        </p:txBody>
      </p:sp>
    </p:spTree>
    <p:extLst>
      <p:ext uri="{BB962C8B-B14F-4D97-AF65-F5344CB8AC3E}">
        <p14:creationId xmlns:p14="http://schemas.microsoft.com/office/powerpoint/2010/main" val="735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contenu 2"/>
          <p:cNvSpPr>
            <a:spLocks noGrp="1"/>
          </p:cNvSpPr>
          <p:nvPr>
            <p:ph idx="1"/>
          </p:nvPr>
        </p:nvSpPr>
        <p:spPr>
          <a:xfrm>
            <a:off x="1043608" y="1700808"/>
            <a:ext cx="7344816" cy="3645643"/>
          </a:xfrm>
        </p:spPr>
        <p:txBody>
          <a:bodyPr>
            <a:normAutofit/>
          </a:bodyPr>
          <a:lstStyle/>
          <a:p>
            <a:pPr eaLnBrk="1" hangingPunct="1">
              <a:lnSpc>
                <a:spcPct val="100000"/>
              </a:lnSpc>
            </a:pPr>
            <a:r>
              <a:rPr lang="fr-FR" sz="2400" b="0" dirty="0"/>
              <a:t>L’enfant dans la tête du parent:</a:t>
            </a:r>
            <a:r>
              <a:rPr lang="fr-FR" sz="2000" b="0" dirty="0"/>
              <a:t> </a:t>
            </a:r>
          </a:p>
          <a:p>
            <a:pPr eaLnBrk="1" hangingPunct="1">
              <a:lnSpc>
                <a:spcPct val="100000"/>
              </a:lnSpc>
            </a:pPr>
            <a:r>
              <a:rPr lang="fr-FR" sz="2000" b="0" dirty="0"/>
              <a:t>	l’enfant rêvé?,  l’enfant narcissique?,...        </a:t>
            </a:r>
          </a:p>
          <a:p>
            <a:pPr eaLnBrk="1" hangingPunct="1">
              <a:lnSpc>
                <a:spcPct val="100000"/>
              </a:lnSpc>
            </a:pPr>
            <a:r>
              <a:rPr lang="fr-FR" sz="2400" b="0" dirty="0"/>
              <a:t>L’enfant que le parent a été:</a:t>
            </a:r>
            <a:endParaRPr lang="fr-BE" b="0" dirty="0"/>
          </a:p>
          <a:p>
            <a:pPr eaLnBrk="1" hangingPunct="1">
              <a:lnSpc>
                <a:spcPct val="100000"/>
              </a:lnSpc>
            </a:pPr>
            <a:r>
              <a:rPr lang="fr-BE" sz="2400" b="0" i="1" dirty="0"/>
              <a:t>	</a:t>
            </a:r>
            <a:r>
              <a:rPr lang="fr-BE" sz="2000" b="0" dirty="0"/>
              <a:t>ouverture sur l’histoire parentale</a:t>
            </a:r>
          </a:p>
          <a:p>
            <a:pPr eaLnBrk="1" hangingPunct="1">
              <a:lnSpc>
                <a:spcPct val="100000"/>
              </a:lnSpc>
            </a:pPr>
            <a:endParaRPr lang="fr-BE" sz="2400" b="0" i="1" dirty="0"/>
          </a:p>
          <a:p>
            <a:pPr eaLnBrk="1" hangingPunct="1">
              <a:lnSpc>
                <a:spcPct val="100000"/>
              </a:lnSpc>
            </a:pPr>
            <a:r>
              <a:rPr lang="fr-BE" sz="2400" b="0" i="1" dirty="0"/>
              <a:t>L’enfant maltraité amène sur la scène le couple, ses échecs, les failles narcissiques du parent, d’anciens traumatismes non symbolisés.</a:t>
            </a:r>
          </a:p>
          <a:p>
            <a:pPr eaLnBrk="1" hangingPunct="1"/>
            <a:endParaRPr lang="fr-FR" b="0" dirty="0"/>
          </a:p>
          <a:p>
            <a:pPr eaLnBrk="1" hangingPunct="1"/>
            <a:endParaRPr lang="fr-FR" b="0" dirty="0"/>
          </a:p>
          <a:p>
            <a:pPr eaLnBrk="1" hangingPunct="1"/>
            <a:endParaRPr lang="fr-FR" b="0" dirty="0"/>
          </a:p>
          <a:p>
            <a:pPr eaLnBrk="1" hangingPunct="1"/>
            <a:endParaRPr lang="fr-FR" b="0" dirty="0"/>
          </a:p>
        </p:txBody>
      </p:sp>
      <p:sp>
        <p:nvSpPr>
          <p:cNvPr id="2" name="Titre 1"/>
          <p:cNvSpPr>
            <a:spLocks noGrp="1"/>
          </p:cNvSpPr>
          <p:nvPr>
            <p:ph type="title"/>
          </p:nvPr>
        </p:nvSpPr>
        <p:spPr>
          <a:xfrm>
            <a:off x="323850" y="44624"/>
            <a:ext cx="8208963" cy="1450975"/>
          </a:xfrm>
        </p:spPr>
        <p:txBody>
          <a:bodyPr rtlCol="0"/>
          <a:lstStyle/>
          <a:p>
            <a:pPr eaLnBrk="1" fontAlgn="auto" hangingPunct="1">
              <a:spcAft>
                <a:spcPts val="0"/>
              </a:spcAft>
              <a:defRPr/>
            </a:pPr>
            <a:r>
              <a:rPr lang="fr-FR" dirty="0">
                <a:solidFill>
                  <a:schemeClr val="tx1">
                    <a:lumMod val="75000"/>
                    <a:lumOff val="25000"/>
                  </a:schemeClr>
                </a:solidFill>
              </a:rPr>
              <a:t>L’enfant maltraité, de qui s’agit il?</a:t>
            </a:r>
          </a:p>
        </p:txBody>
      </p:sp>
    </p:spTree>
    <p:extLst>
      <p:ext uri="{BB962C8B-B14F-4D97-AF65-F5344CB8AC3E}">
        <p14:creationId xmlns:p14="http://schemas.microsoft.com/office/powerpoint/2010/main" val="27037430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re 1"/>
          <p:cNvSpPr>
            <a:spLocks noGrp="1"/>
          </p:cNvSpPr>
          <p:nvPr>
            <p:ph type="title"/>
          </p:nvPr>
        </p:nvSpPr>
        <p:spPr>
          <a:xfrm>
            <a:off x="468313" y="557808"/>
            <a:ext cx="8229600" cy="1143000"/>
          </a:xfrm>
        </p:spPr>
        <p:txBody>
          <a:bodyPr/>
          <a:lstStyle/>
          <a:p>
            <a:pPr algn="ctr"/>
            <a:r>
              <a:rPr lang="fr-FR" altLang="x-none" dirty="0">
                <a:solidFill>
                  <a:schemeClr val="accent2"/>
                </a:solidFill>
                <a:ea typeface="MS PGothic" charset="-128"/>
                <a:cs typeface="Arial" charset="0"/>
              </a:rPr>
              <a:t>Groupe d’enfants MT- VC+</a:t>
            </a:r>
            <a:br>
              <a:rPr lang="fr-FR" altLang="x-none" dirty="0">
                <a:solidFill>
                  <a:schemeClr val="accent2"/>
                </a:solidFill>
                <a:ea typeface="MS PGothic" charset="-128"/>
                <a:cs typeface="Arial" charset="0"/>
              </a:rPr>
            </a:br>
            <a:endParaRPr lang="fr-BE" altLang="x-none" dirty="0">
              <a:solidFill>
                <a:schemeClr val="accent2"/>
              </a:solidFill>
              <a:ea typeface="MS PGothic" charset="-128"/>
              <a:cs typeface="Arial" charset="0"/>
            </a:endParaRPr>
          </a:p>
        </p:txBody>
      </p:sp>
      <p:sp>
        <p:nvSpPr>
          <p:cNvPr id="57346" name="Espace réservé du contenu 2"/>
          <p:cNvSpPr>
            <a:spLocks noGrp="1"/>
          </p:cNvSpPr>
          <p:nvPr>
            <p:ph idx="1"/>
          </p:nvPr>
        </p:nvSpPr>
        <p:spPr>
          <a:xfrm>
            <a:off x="323528" y="1988840"/>
            <a:ext cx="8568952" cy="2520280"/>
          </a:xfrm>
        </p:spPr>
        <p:txBody>
          <a:bodyPr>
            <a:normAutofit/>
          </a:bodyPr>
          <a:lstStyle/>
          <a:p>
            <a:pPr>
              <a:lnSpc>
                <a:spcPct val="150000"/>
              </a:lnSpc>
            </a:pPr>
            <a:r>
              <a:rPr lang="fr-BE" altLang="x-none" sz="2000" b="0" dirty="0">
                <a:ea typeface="MS PGothic" charset="-128"/>
                <a:cs typeface="ＭＳ Ｐゴシック" charset="-128"/>
              </a:rPr>
              <a:t>Hypothèses permettant d</a:t>
            </a:r>
            <a:r>
              <a:rPr lang="fr-BE" altLang="fr-FR" sz="2000" b="0" dirty="0">
                <a:ea typeface="MS PGothic" charset="-128"/>
                <a:cs typeface="ＭＳ Ｐゴシック" charset="-128"/>
              </a:rPr>
              <a:t>’</a:t>
            </a:r>
            <a:r>
              <a:rPr lang="fr-BE" altLang="x-none" sz="2000" b="0" dirty="0">
                <a:ea typeface="MS PGothic" charset="-128"/>
                <a:cs typeface="ＭＳ Ｐゴシック" charset="-128"/>
              </a:rPr>
              <a:t>expliquer l</a:t>
            </a:r>
            <a:r>
              <a:rPr lang="fr-BE" altLang="fr-FR" sz="2000" b="0" dirty="0">
                <a:ea typeface="MS PGothic" charset="-128"/>
                <a:cs typeface="ＭＳ Ｐゴシック" charset="-128"/>
              </a:rPr>
              <a:t>’</a:t>
            </a:r>
            <a:r>
              <a:rPr lang="fr-BE" altLang="x-none" sz="2000" b="0" dirty="0">
                <a:ea typeface="MS PGothic" charset="-128"/>
                <a:cs typeface="ＭＳ Ｐゴシック" charset="-128"/>
              </a:rPr>
              <a:t>importance des scores « hors normes » ou hétérogènes :</a:t>
            </a:r>
          </a:p>
          <a:p>
            <a:pPr lvl="3">
              <a:lnSpc>
                <a:spcPct val="150000"/>
              </a:lnSpc>
              <a:buFont typeface="Calibri" charset="0"/>
              <a:buChar char="•"/>
            </a:pPr>
            <a:r>
              <a:rPr lang="fr-BE" altLang="x-none" sz="2000" dirty="0">
                <a:ea typeface="MS PGothic" charset="-128"/>
              </a:rPr>
              <a:t>Impact de la VC </a:t>
            </a:r>
          </a:p>
          <a:p>
            <a:pPr lvl="3">
              <a:lnSpc>
                <a:spcPct val="150000"/>
              </a:lnSpc>
              <a:buFont typeface="Calibri" charset="0"/>
              <a:buChar char="•"/>
            </a:pPr>
            <a:r>
              <a:rPr lang="fr-BE" altLang="x-none" sz="2000" dirty="0">
                <a:ea typeface="MS PGothic" charset="-128"/>
              </a:rPr>
              <a:t>Impact des facteurs environnementaux</a:t>
            </a:r>
          </a:p>
          <a:p>
            <a:pPr lvl="3">
              <a:lnSpc>
                <a:spcPct val="150000"/>
              </a:lnSpc>
              <a:buFont typeface="Calibri" charset="0"/>
              <a:buChar char="•"/>
            </a:pPr>
            <a:r>
              <a:rPr lang="fr-BE" altLang="x-none" sz="2000" dirty="0">
                <a:ea typeface="MS PGothic" charset="-128"/>
              </a:rPr>
              <a:t>! Enfants très jeunes, labilité +++</a:t>
            </a:r>
          </a:p>
        </p:txBody>
      </p:sp>
    </p:spTree>
    <p:extLst>
      <p:ext uri="{BB962C8B-B14F-4D97-AF65-F5344CB8AC3E}">
        <p14:creationId xmlns:p14="http://schemas.microsoft.com/office/powerpoint/2010/main" val="22225502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re 1"/>
          <p:cNvSpPr>
            <a:spLocks noGrp="1"/>
          </p:cNvSpPr>
          <p:nvPr>
            <p:ph type="title"/>
          </p:nvPr>
        </p:nvSpPr>
        <p:spPr>
          <a:xfrm>
            <a:off x="179388" y="476250"/>
            <a:ext cx="8505825" cy="1143000"/>
          </a:xfrm>
        </p:spPr>
        <p:txBody>
          <a:bodyPr rtlCol="0">
            <a:normAutofit/>
          </a:bodyPr>
          <a:lstStyle/>
          <a:p>
            <a:pPr algn="ctr" fontAlgn="auto">
              <a:spcAft>
                <a:spcPts val="0"/>
              </a:spcAft>
              <a:defRPr/>
            </a:pPr>
            <a:r>
              <a:rPr lang="fr-FR" dirty="0">
                <a:solidFill>
                  <a:schemeClr val="accent2"/>
                </a:solidFill>
              </a:rPr>
              <a:t>Résultats concernant les enfants &lt; 4 ans</a:t>
            </a:r>
            <a:br>
              <a:rPr lang="fr-FR" dirty="0">
                <a:solidFill>
                  <a:schemeClr val="accent2"/>
                </a:solidFill>
              </a:rPr>
            </a:br>
            <a:endParaRPr lang="fr-BE" dirty="0">
              <a:solidFill>
                <a:schemeClr val="accent2"/>
              </a:solidFill>
            </a:endParaRPr>
          </a:p>
        </p:txBody>
      </p:sp>
      <p:sp>
        <p:nvSpPr>
          <p:cNvPr id="58370" name="Espace réservé du contenu 2"/>
          <p:cNvSpPr>
            <a:spLocks noGrp="1"/>
          </p:cNvSpPr>
          <p:nvPr>
            <p:ph sz="quarter" idx="1"/>
          </p:nvPr>
        </p:nvSpPr>
        <p:spPr>
          <a:xfrm>
            <a:off x="317500" y="1772816"/>
            <a:ext cx="8229600" cy="3384277"/>
          </a:xfrm>
        </p:spPr>
        <p:txBody>
          <a:bodyPr>
            <a:normAutofit/>
          </a:bodyPr>
          <a:lstStyle/>
          <a:p>
            <a:pPr>
              <a:lnSpc>
                <a:spcPct val="150000"/>
              </a:lnSpc>
            </a:pPr>
            <a:r>
              <a:rPr lang="fr-FR" sz="2000" b="0" dirty="0"/>
              <a:t>Un impact négatif sur le développement de l</a:t>
            </a:r>
            <a:r>
              <a:rPr lang="fr-FR" altLang="fr-FR" sz="2000" b="0" dirty="0"/>
              <a:t>’</a:t>
            </a:r>
            <a:r>
              <a:rPr lang="fr-FR" sz="2000" b="0" dirty="0"/>
              <a:t>enfant plus important pour la violence conjugale que pour la maltraitance. </a:t>
            </a:r>
          </a:p>
          <a:p>
            <a:pPr>
              <a:lnSpc>
                <a:spcPct val="150000"/>
              </a:lnSpc>
            </a:pPr>
            <a:r>
              <a:rPr lang="fr-FR" sz="2000" b="0" dirty="0"/>
              <a:t>Un impact négatif sur la qualité relationnelle d</a:t>
            </a:r>
            <a:r>
              <a:rPr lang="fr-FR" altLang="fr-FR" sz="2000" b="0" dirty="0"/>
              <a:t>’</a:t>
            </a:r>
            <a:r>
              <a:rPr lang="fr-FR" sz="2000" b="0" dirty="0"/>
              <a:t>attachement mère-enfant plus important pour la maltraitance. </a:t>
            </a:r>
          </a:p>
          <a:p>
            <a:pPr>
              <a:lnSpc>
                <a:spcPct val="150000"/>
              </a:lnSpc>
            </a:pPr>
            <a:r>
              <a:rPr lang="fr-FR" sz="2000" b="0" dirty="0"/>
              <a:t>L</a:t>
            </a:r>
            <a:r>
              <a:rPr lang="fr-FR" altLang="fr-FR" sz="2000" b="0" dirty="0"/>
              <a:t>’</a:t>
            </a:r>
            <a:r>
              <a:rPr lang="fr-FR" sz="2000" b="0" dirty="0"/>
              <a:t>impact négatif sur le développement de l</a:t>
            </a:r>
            <a:r>
              <a:rPr lang="fr-FR" altLang="fr-FR" sz="2000" b="0" dirty="0"/>
              <a:t>’</a:t>
            </a:r>
            <a:r>
              <a:rPr lang="fr-FR" sz="2000" b="0" dirty="0"/>
              <a:t>enfant semble renforcé en cas de cooccurrence des 2 formes de violence.</a:t>
            </a:r>
            <a:endParaRPr lang="fr-BE" sz="2000" b="0" dirty="0"/>
          </a:p>
        </p:txBody>
      </p:sp>
    </p:spTree>
    <p:extLst>
      <p:ext uri="{BB962C8B-B14F-4D97-AF65-F5344CB8AC3E}">
        <p14:creationId xmlns:p14="http://schemas.microsoft.com/office/powerpoint/2010/main" val="29859336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AutoShape 2"/>
          <p:cNvSpPr>
            <a:spLocks noChangeArrowheads="1"/>
          </p:cNvSpPr>
          <p:nvPr/>
        </p:nvSpPr>
        <p:spPr bwMode="auto">
          <a:xfrm>
            <a:off x="395536" y="265687"/>
            <a:ext cx="8532813" cy="7651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buFont typeface="Times New Roman" panose="02020603050405020304" pitchFamily="18" charset="0"/>
              <a:buNone/>
            </a:pPr>
            <a:r>
              <a:rPr lang="fr-BE" altLang="fr-FR" sz="2800" dirty="0">
                <a:solidFill>
                  <a:schemeClr val="tx1"/>
                </a:solidFill>
                <a:latin typeface="+mj-lt"/>
              </a:rPr>
              <a:t>CONSÉQUENCES POTENTIELLES DE VIF SUR L’ENFANT</a:t>
            </a:r>
          </a:p>
          <a:p>
            <a:pPr algn="ctr" eaLnBrk="1" hangingPunct="1">
              <a:buSzPct val="100000"/>
              <a:buFont typeface="Times New Roman" panose="02020603050405020304" pitchFamily="18" charset="0"/>
              <a:buNone/>
            </a:pPr>
            <a:r>
              <a:rPr lang="fr-BE" altLang="fr-FR" sz="2800" dirty="0">
                <a:solidFill>
                  <a:schemeClr val="tx1"/>
                </a:solidFill>
                <a:latin typeface="+mj-lt"/>
              </a:rPr>
              <a:t>Avant la naissance</a:t>
            </a:r>
          </a:p>
        </p:txBody>
      </p:sp>
      <p:sp>
        <p:nvSpPr>
          <p:cNvPr id="52228" name="TextBox 5"/>
          <p:cNvSpPr txBox="1">
            <a:spLocks noChangeArrowheads="1"/>
          </p:cNvSpPr>
          <p:nvPr/>
        </p:nvSpPr>
        <p:spPr bwMode="auto">
          <a:xfrm>
            <a:off x="404121" y="1423804"/>
            <a:ext cx="8280920" cy="419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Calibri" panose="020F0502020204030204" pitchFamily="34" charset="0"/>
                <a:ea typeface="Microsoft YaHei" panose="020B0503020204020204" pitchFamily="34" charset="-122"/>
              </a:defRPr>
            </a:lvl1pPr>
            <a:lvl2pPr>
              <a:defRPr>
                <a:solidFill>
                  <a:schemeClr val="bg1"/>
                </a:solidFill>
                <a:latin typeface="Calibri" panose="020F0502020204030204" pitchFamily="34" charset="0"/>
                <a:ea typeface="Microsoft YaHei" panose="020B0503020204020204" pitchFamily="34" charset="-122"/>
              </a:defRPr>
            </a:lvl2pPr>
            <a:lvl3pPr>
              <a:defRPr>
                <a:solidFill>
                  <a:schemeClr val="bg1"/>
                </a:solidFill>
                <a:latin typeface="Calibri" panose="020F0502020204030204" pitchFamily="34" charset="0"/>
                <a:ea typeface="Microsoft YaHei" panose="020B0503020204020204" pitchFamily="34" charset="-122"/>
              </a:defRPr>
            </a:lvl3pPr>
            <a:lvl4pPr>
              <a:defRPr>
                <a:solidFill>
                  <a:schemeClr val="bg1"/>
                </a:solidFill>
                <a:latin typeface="Calibri" panose="020F0502020204030204" pitchFamily="34" charset="0"/>
                <a:ea typeface="Microsoft YaHei" panose="020B0503020204020204" pitchFamily="34" charset="-122"/>
              </a:defRPr>
            </a:lvl4pPr>
            <a:lvl5pPr>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9pPr>
          </a:lstStyle>
          <a:p>
            <a:pPr>
              <a:lnSpc>
                <a:spcPct val="150000"/>
              </a:lnSpc>
              <a:buClr>
                <a:srgbClr val="20608F"/>
              </a:buClr>
              <a:buFont typeface="Wingdings" panose="05000000000000000000" pitchFamily="2" charset="2"/>
              <a:buChar char="§"/>
            </a:pPr>
            <a:r>
              <a:rPr lang="fr-BE" altLang="fr-FR" sz="2000" dirty="0">
                <a:solidFill>
                  <a:schemeClr val="tx1"/>
                </a:solidFill>
                <a:latin typeface="+mn-lt"/>
              </a:rPr>
              <a:t>Modifications neurobiologiques au niveau cérébral =  stress toxique précoce (« stress psychosocial chronique »)</a:t>
            </a:r>
          </a:p>
          <a:p>
            <a:pPr lvl="2">
              <a:lnSpc>
                <a:spcPct val="150000"/>
              </a:lnSpc>
              <a:buClr>
                <a:srgbClr val="20608F"/>
              </a:buClr>
              <a:buFont typeface="Wingdings" panose="05000000000000000000" pitchFamily="2" charset="2"/>
              <a:buChar char="§"/>
            </a:pPr>
            <a:r>
              <a:rPr lang="fr-BE" altLang="fr-FR" sz="2000" dirty="0">
                <a:solidFill>
                  <a:schemeClr val="tx1"/>
                </a:solidFill>
                <a:latin typeface="+mn-lt"/>
              </a:rPr>
              <a:t> Conséquences objectivables (diminution de la taille du cerveau)</a:t>
            </a:r>
          </a:p>
          <a:p>
            <a:pPr lvl="2">
              <a:lnSpc>
                <a:spcPct val="150000"/>
              </a:lnSpc>
              <a:buClr>
                <a:srgbClr val="20608F"/>
              </a:buClr>
              <a:buFont typeface="Wingdings" panose="05000000000000000000" pitchFamily="2" charset="2"/>
              <a:buChar char="§"/>
            </a:pPr>
            <a:r>
              <a:rPr lang="fr-BE" altLang="fr-FR" sz="2000" dirty="0">
                <a:solidFill>
                  <a:schemeClr val="tx1"/>
                </a:solidFill>
                <a:latin typeface="+mn-lt"/>
              </a:rPr>
              <a:t> Conséquences observables ( hyperactivité à tout stimulus stressant)</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a:p>
            <a:pPr>
              <a:lnSpc>
                <a:spcPct val="150000"/>
              </a:lnSpc>
              <a:buClr>
                <a:srgbClr val="20608F"/>
              </a:buClr>
              <a:buFont typeface="Wingdings" panose="05000000000000000000" pitchFamily="2" charset="2"/>
              <a:buChar char="§"/>
            </a:pPr>
            <a:r>
              <a:rPr lang="fr-FR" altLang="fr-FR" sz="2000" dirty="0">
                <a:solidFill>
                  <a:schemeClr val="tx1"/>
                </a:solidFill>
                <a:latin typeface="+mn-lt"/>
              </a:rPr>
              <a:t>In utero : </a:t>
            </a:r>
            <a:r>
              <a:rPr lang="fr-FR" altLang="fr-FR" sz="2000" i="1" dirty="0">
                <a:solidFill>
                  <a:schemeClr val="tx1"/>
                </a:solidFill>
                <a:latin typeface="+mn-lt"/>
              </a:rPr>
              <a:t>Blessures, naissance prématurée, mort fœtale, FC, petit poids de </a:t>
            </a:r>
            <a:r>
              <a:rPr lang="fr-FR" altLang="fr-FR" sz="2000" i="1" dirty="0" err="1">
                <a:solidFill>
                  <a:schemeClr val="tx1"/>
                </a:solidFill>
                <a:latin typeface="+mn-lt"/>
              </a:rPr>
              <a:t>nce</a:t>
            </a:r>
            <a:r>
              <a:rPr lang="fr-FR" altLang="fr-FR" sz="2000" i="1" dirty="0">
                <a:solidFill>
                  <a:schemeClr val="tx1"/>
                </a:solidFill>
                <a:latin typeface="+mn-lt"/>
              </a:rPr>
              <a:t>,...</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p:txBody>
      </p:sp>
    </p:spTree>
    <p:extLst>
      <p:ext uri="{BB962C8B-B14F-4D97-AF65-F5344CB8AC3E}">
        <p14:creationId xmlns:p14="http://schemas.microsoft.com/office/powerpoint/2010/main" val="24457622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AutoShape 2"/>
          <p:cNvSpPr>
            <a:spLocks noChangeArrowheads="1"/>
          </p:cNvSpPr>
          <p:nvPr/>
        </p:nvSpPr>
        <p:spPr bwMode="auto">
          <a:xfrm>
            <a:off x="395536" y="265687"/>
            <a:ext cx="8532813" cy="7651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buFont typeface="Times New Roman" panose="02020603050405020304" pitchFamily="18" charset="0"/>
              <a:buNone/>
            </a:pPr>
            <a:r>
              <a:rPr lang="fr-BE" altLang="fr-FR" sz="2800" dirty="0">
                <a:solidFill>
                  <a:schemeClr val="tx1"/>
                </a:solidFill>
                <a:latin typeface="+mj-lt"/>
              </a:rPr>
              <a:t>CONSÉQUENCES POTENTIELLES DE VIF SUR L’ENFANT</a:t>
            </a:r>
          </a:p>
          <a:p>
            <a:pPr algn="ctr" eaLnBrk="1" hangingPunct="1">
              <a:buSzPct val="100000"/>
              <a:buFont typeface="Times New Roman" panose="02020603050405020304" pitchFamily="18" charset="0"/>
              <a:buNone/>
            </a:pPr>
            <a:r>
              <a:rPr lang="fr-BE" altLang="fr-FR" sz="2800" dirty="0">
                <a:solidFill>
                  <a:schemeClr val="tx1"/>
                </a:solidFill>
                <a:latin typeface="+mj-lt"/>
              </a:rPr>
              <a:t>De 0 à 2 ans</a:t>
            </a:r>
          </a:p>
        </p:txBody>
      </p:sp>
      <p:sp>
        <p:nvSpPr>
          <p:cNvPr id="52228" name="TextBox 5"/>
          <p:cNvSpPr txBox="1">
            <a:spLocks noChangeArrowheads="1"/>
          </p:cNvSpPr>
          <p:nvPr/>
        </p:nvSpPr>
        <p:spPr bwMode="auto">
          <a:xfrm>
            <a:off x="467544" y="1838519"/>
            <a:ext cx="8280920" cy="327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Calibri" panose="020F0502020204030204" pitchFamily="34" charset="0"/>
                <a:ea typeface="Microsoft YaHei" panose="020B0503020204020204" pitchFamily="34" charset="-122"/>
              </a:defRPr>
            </a:lvl1pPr>
            <a:lvl2pPr>
              <a:defRPr>
                <a:solidFill>
                  <a:schemeClr val="bg1"/>
                </a:solidFill>
                <a:latin typeface="Calibri" panose="020F0502020204030204" pitchFamily="34" charset="0"/>
                <a:ea typeface="Microsoft YaHei" panose="020B0503020204020204" pitchFamily="34" charset="-122"/>
              </a:defRPr>
            </a:lvl2pPr>
            <a:lvl3pPr>
              <a:defRPr>
                <a:solidFill>
                  <a:schemeClr val="bg1"/>
                </a:solidFill>
                <a:latin typeface="Calibri" panose="020F0502020204030204" pitchFamily="34" charset="0"/>
                <a:ea typeface="Microsoft YaHei" panose="020B0503020204020204" pitchFamily="34" charset="-122"/>
              </a:defRPr>
            </a:lvl3pPr>
            <a:lvl4pPr>
              <a:defRPr>
                <a:solidFill>
                  <a:schemeClr val="bg1"/>
                </a:solidFill>
                <a:latin typeface="Calibri" panose="020F0502020204030204" pitchFamily="34" charset="0"/>
                <a:ea typeface="Microsoft YaHei" panose="020B0503020204020204" pitchFamily="34" charset="-122"/>
              </a:defRPr>
            </a:lvl4pPr>
            <a:lvl5pPr>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9pPr>
          </a:lstStyle>
          <a:p>
            <a:pPr>
              <a:lnSpc>
                <a:spcPct val="150000"/>
              </a:lnSpc>
              <a:buClr>
                <a:srgbClr val="20608F"/>
              </a:buClr>
              <a:buFont typeface="Wingdings" panose="05000000000000000000" pitchFamily="2" charset="2"/>
              <a:buChar char="§"/>
            </a:pPr>
            <a:r>
              <a:rPr lang="fr-BE" altLang="fr-FR" sz="2000" dirty="0">
                <a:solidFill>
                  <a:schemeClr val="tx1"/>
                </a:solidFill>
                <a:latin typeface="+mn-lt"/>
              </a:rPr>
              <a:t>Ces bébés (&lt; 12 mois) montrent plus de détresse aux conflits verbaux non-violents que leurs pairs (</a:t>
            </a:r>
            <a:r>
              <a:rPr lang="fr-BE" altLang="fr-FR" sz="2000" dirty="0" err="1">
                <a:solidFill>
                  <a:schemeClr val="tx1"/>
                </a:solidFill>
                <a:latin typeface="+mn-lt"/>
              </a:rPr>
              <a:t>DeJonghe</a:t>
            </a:r>
            <a:r>
              <a:rPr lang="fr-BE" altLang="fr-FR" sz="2000" dirty="0">
                <a:solidFill>
                  <a:schemeClr val="tx1"/>
                </a:solidFill>
                <a:latin typeface="+mn-lt"/>
              </a:rPr>
              <a:t> et al. 2005) </a:t>
            </a:r>
            <a:endParaRPr lang="fr-FR" altLang="fr-FR" sz="2000" dirty="0">
              <a:solidFill>
                <a:schemeClr val="tx1"/>
              </a:solidFill>
              <a:latin typeface="+mn-lt"/>
            </a:endParaRP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a:p>
            <a:pPr>
              <a:lnSpc>
                <a:spcPct val="150000"/>
              </a:lnSpc>
              <a:buClr>
                <a:srgbClr val="20608F"/>
              </a:buClr>
              <a:buFont typeface="Wingdings" panose="05000000000000000000" pitchFamily="2" charset="2"/>
              <a:buChar char="§"/>
            </a:pPr>
            <a:r>
              <a:rPr lang="fr-FR" altLang="fr-FR" sz="2000" dirty="0">
                <a:solidFill>
                  <a:schemeClr val="tx1"/>
                </a:solidFill>
                <a:latin typeface="+mn-lt"/>
              </a:rPr>
              <a:t>0 à 2 ans : </a:t>
            </a:r>
            <a:r>
              <a:rPr lang="fr-FR" altLang="fr-FR" sz="2000" i="1" dirty="0">
                <a:solidFill>
                  <a:schemeClr val="tx1"/>
                </a:solidFill>
                <a:latin typeface="+mn-lt"/>
              </a:rPr>
              <a:t>Troubles de l’attachement, troubles alimentaires, troubles du sommeil, crises, pleurs excessifs, retard </a:t>
            </a:r>
            <a:r>
              <a:rPr lang="fr-FR" altLang="fr-FR" sz="2000" i="1" dirty="0" err="1">
                <a:solidFill>
                  <a:schemeClr val="tx1"/>
                </a:solidFill>
                <a:latin typeface="+mn-lt"/>
              </a:rPr>
              <a:t>staturo</a:t>
            </a:r>
            <a:r>
              <a:rPr lang="fr-FR" altLang="fr-FR" sz="2000" i="1" dirty="0">
                <a:solidFill>
                  <a:schemeClr val="tx1"/>
                </a:solidFill>
                <a:latin typeface="+mn-lt"/>
              </a:rPr>
              <a:t> pondéral, retrait relationnel...</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p:txBody>
      </p:sp>
    </p:spTree>
    <p:extLst>
      <p:ext uri="{BB962C8B-B14F-4D97-AF65-F5344CB8AC3E}">
        <p14:creationId xmlns:p14="http://schemas.microsoft.com/office/powerpoint/2010/main" val="6413731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AutoShape 2"/>
          <p:cNvSpPr>
            <a:spLocks noChangeArrowheads="1"/>
          </p:cNvSpPr>
          <p:nvPr/>
        </p:nvSpPr>
        <p:spPr bwMode="auto">
          <a:xfrm>
            <a:off x="395536" y="265687"/>
            <a:ext cx="8532813" cy="7651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buFont typeface="Times New Roman" panose="02020603050405020304" pitchFamily="18" charset="0"/>
              <a:buNone/>
            </a:pPr>
            <a:r>
              <a:rPr lang="fr-BE" altLang="fr-FR" sz="2800" dirty="0">
                <a:solidFill>
                  <a:schemeClr val="tx1"/>
                </a:solidFill>
                <a:latin typeface="+mj-lt"/>
              </a:rPr>
              <a:t>CONSÉQUENCES POTENTIELLES DE VIF SUR L’ENFANT</a:t>
            </a:r>
          </a:p>
          <a:p>
            <a:pPr algn="ctr" eaLnBrk="1" hangingPunct="1">
              <a:buSzPct val="100000"/>
              <a:buFont typeface="Times New Roman" panose="02020603050405020304" pitchFamily="18" charset="0"/>
              <a:buNone/>
            </a:pPr>
            <a:r>
              <a:rPr lang="fr-BE" altLang="fr-FR" sz="2800" dirty="0">
                <a:solidFill>
                  <a:schemeClr val="tx1"/>
                </a:solidFill>
                <a:latin typeface="+mj-lt"/>
              </a:rPr>
              <a:t>De 3 à 6 ans</a:t>
            </a:r>
          </a:p>
        </p:txBody>
      </p:sp>
      <p:sp>
        <p:nvSpPr>
          <p:cNvPr id="52228" name="TextBox 5"/>
          <p:cNvSpPr txBox="1">
            <a:spLocks noChangeArrowheads="1"/>
          </p:cNvSpPr>
          <p:nvPr/>
        </p:nvSpPr>
        <p:spPr bwMode="auto">
          <a:xfrm>
            <a:off x="467544" y="1030862"/>
            <a:ext cx="8280920"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Calibri" panose="020F0502020204030204" pitchFamily="34" charset="0"/>
                <a:ea typeface="Microsoft YaHei" panose="020B0503020204020204" pitchFamily="34" charset="-122"/>
              </a:defRPr>
            </a:lvl1pPr>
            <a:lvl2pPr>
              <a:defRPr>
                <a:solidFill>
                  <a:schemeClr val="bg1"/>
                </a:solidFill>
                <a:latin typeface="Calibri" panose="020F0502020204030204" pitchFamily="34" charset="0"/>
                <a:ea typeface="Microsoft YaHei" panose="020B0503020204020204" pitchFamily="34" charset="-122"/>
              </a:defRPr>
            </a:lvl2pPr>
            <a:lvl3pPr>
              <a:defRPr>
                <a:solidFill>
                  <a:schemeClr val="bg1"/>
                </a:solidFill>
                <a:latin typeface="Calibri" panose="020F0502020204030204" pitchFamily="34" charset="0"/>
                <a:ea typeface="Microsoft YaHei" panose="020B0503020204020204" pitchFamily="34" charset="-122"/>
              </a:defRPr>
            </a:lvl3pPr>
            <a:lvl4pPr>
              <a:defRPr>
                <a:solidFill>
                  <a:schemeClr val="bg1"/>
                </a:solidFill>
                <a:latin typeface="Calibri" panose="020F0502020204030204" pitchFamily="34" charset="0"/>
                <a:ea typeface="Microsoft YaHei" panose="020B0503020204020204" pitchFamily="34" charset="-122"/>
              </a:defRPr>
            </a:lvl4pPr>
            <a:lvl5pPr>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9pPr>
          </a:lstStyle>
          <a:p>
            <a:pPr>
              <a:lnSpc>
                <a:spcPct val="150000"/>
              </a:lnSpc>
              <a:buClr>
                <a:srgbClr val="20608F"/>
              </a:buClr>
              <a:buFont typeface="Wingdings" panose="05000000000000000000" pitchFamily="2" charset="2"/>
              <a:buChar char="§"/>
            </a:pPr>
            <a:r>
              <a:rPr lang="fr-BE" altLang="fr-FR" sz="2000" dirty="0">
                <a:solidFill>
                  <a:schemeClr val="tx1"/>
                </a:solidFill>
                <a:latin typeface="+mn-lt"/>
              </a:rPr>
              <a:t>Les enfants entre 3 et 6 ans montrent le plus de symptômes en lien avec la violence conjugale. (Hughes, 1998, Sullivan 2000)</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Ils sont particulièrement sensibles aux modèles inadaptés de gestion des émotions comme la colère et la peur.</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Ils pensent que la violence est de leur faute.(Baker &amp; Cunningham, 2004)</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Difficulté accrue lors des moments de séparation</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a:p>
            <a:pPr>
              <a:lnSpc>
                <a:spcPct val="150000"/>
              </a:lnSpc>
              <a:buClr>
                <a:srgbClr val="20608F"/>
              </a:buClr>
              <a:buFont typeface="Wingdings" panose="05000000000000000000" pitchFamily="2" charset="2"/>
              <a:buChar char="§"/>
            </a:pPr>
            <a:r>
              <a:rPr lang="fr-FR" altLang="fr-FR" sz="2000" dirty="0">
                <a:solidFill>
                  <a:schemeClr val="tx1"/>
                </a:solidFill>
                <a:latin typeface="+mn-lt"/>
              </a:rPr>
              <a:t>3 à 6 ans :  </a:t>
            </a:r>
            <a:r>
              <a:rPr lang="fr-FR" altLang="fr-FR" sz="2000" i="1" dirty="0">
                <a:solidFill>
                  <a:schemeClr val="tx1"/>
                </a:solidFill>
                <a:latin typeface="+mn-lt"/>
              </a:rPr>
              <a:t>Plaintes somatiques, énurésie/encoprésie, cauchemars, anxiété, PTSD, déficiences verbales et/ou intellectuelles, agressivité...</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p:txBody>
      </p:sp>
    </p:spTree>
    <p:extLst>
      <p:ext uri="{BB962C8B-B14F-4D97-AF65-F5344CB8AC3E}">
        <p14:creationId xmlns:p14="http://schemas.microsoft.com/office/powerpoint/2010/main" val="37706574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AutoShape 2"/>
          <p:cNvSpPr>
            <a:spLocks noChangeArrowheads="1"/>
          </p:cNvSpPr>
          <p:nvPr/>
        </p:nvSpPr>
        <p:spPr bwMode="auto">
          <a:xfrm>
            <a:off x="395536" y="265687"/>
            <a:ext cx="8532813" cy="7651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buFont typeface="Times New Roman" panose="02020603050405020304" pitchFamily="18" charset="0"/>
              <a:buNone/>
            </a:pPr>
            <a:r>
              <a:rPr lang="fr-BE" altLang="fr-FR" sz="2800" dirty="0">
                <a:solidFill>
                  <a:schemeClr val="tx1"/>
                </a:solidFill>
                <a:latin typeface="+mj-lt"/>
              </a:rPr>
              <a:t>CONSÉQUENCES POTENTIELLES DE VIF SUR L’ENFANT</a:t>
            </a:r>
          </a:p>
          <a:p>
            <a:pPr algn="ctr" eaLnBrk="1" hangingPunct="1">
              <a:buSzPct val="100000"/>
              <a:buFont typeface="Times New Roman" panose="02020603050405020304" pitchFamily="18" charset="0"/>
              <a:buNone/>
            </a:pPr>
            <a:r>
              <a:rPr lang="fr-BE" altLang="fr-FR" sz="2800" dirty="0">
                <a:solidFill>
                  <a:schemeClr val="tx1"/>
                </a:solidFill>
                <a:latin typeface="+mj-lt"/>
              </a:rPr>
              <a:t>De 7 à 10 ans</a:t>
            </a:r>
          </a:p>
        </p:txBody>
      </p:sp>
      <p:sp>
        <p:nvSpPr>
          <p:cNvPr id="52228" name="TextBox 5"/>
          <p:cNvSpPr txBox="1">
            <a:spLocks noChangeArrowheads="1"/>
          </p:cNvSpPr>
          <p:nvPr/>
        </p:nvSpPr>
        <p:spPr bwMode="auto">
          <a:xfrm>
            <a:off x="467543" y="1808902"/>
            <a:ext cx="8460805" cy="327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Calibri" panose="020F0502020204030204" pitchFamily="34" charset="0"/>
                <a:ea typeface="Microsoft YaHei" panose="020B0503020204020204" pitchFamily="34" charset="-122"/>
              </a:defRPr>
            </a:lvl1pPr>
            <a:lvl2pPr>
              <a:defRPr>
                <a:solidFill>
                  <a:schemeClr val="bg1"/>
                </a:solidFill>
                <a:latin typeface="Calibri" panose="020F0502020204030204" pitchFamily="34" charset="0"/>
                <a:ea typeface="Microsoft YaHei" panose="020B0503020204020204" pitchFamily="34" charset="-122"/>
              </a:defRPr>
            </a:lvl2pPr>
            <a:lvl3pPr>
              <a:defRPr>
                <a:solidFill>
                  <a:schemeClr val="bg1"/>
                </a:solidFill>
                <a:latin typeface="Calibri" panose="020F0502020204030204" pitchFamily="34" charset="0"/>
                <a:ea typeface="Microsoft YaHei" panose="020B0503020204020204" pitchFamily="34" charset="-122"/>
              </a:defRPr>
            </a:lvl3pPr>
            <a:lvl4pPr>
              <a:defRPr>
                <a:solidFill>
                  <a:schemeClr val="bg1"/>
                </a:solidFill>
                <a:latin typeface="Calibri" panose="020F0502020204030204" pitchFamily="34" charset="0"/>
                <a:ea typeface="Microsoft YaHei" panose="020B0503020204020204" pitchFamily="34" charset="-122"/>
              </a:defRPr>
            </a:lvl4pPr>
            <a:lvl5pPr>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9pPr>
          </a:lstStyle>
          <a:p>
            <a:pPr>
              <a:lnSpc>
                <a:spcPct val="150000"/>
              </a:lnSpc>
              <a:buClr>
                <a:srgbClr val="20608F"/>
              </a:buClr>
              <a:buFont typeface="Wingdings" panose="05000000000000000000" pitchFamily="2" charset="2"/>
              <a:buChar char="§"/>
            </a:pPr>
            <a:r>
              <a:rPr lang="fr-BE" altLang="fr-FR" sz="2000" dirty="0">
                <a:solidFill>
                  <a:schemeClr val="tx1"/>
                </a:solidFill>
                <a:latin typeface="+mn-lt"/>
              </a:rPr>
              <a:t>Conscience +++ de la peur chez leur mère. </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Plus susceptible aux rationalisations concernant la violence. </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Affecté dans ses liens avec des pairs (honte, secret). </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a:p>
            <a:pPr>
              <a:lnSpc>
                <a:spcPct val="150000"/>
              </a:lnSpc>
              <a:buClr>
                <a:srgbClr val="20608F"/>
              </a:buClr>
              <a:buFont typeface="Wingdings" panose="05000000000000000000" pitchFamily="2" charset="2"/>
              <a:buChar char="§"/>
            </a:pPr>
            <a:r>
              <a:rPr lang="fr-FR" altLang="fr-FR" sz="2000" dirty="0">
                <a:solidFill>
                  <a:schemeClr val="tx1"/>
                </a:solidFill>
                <a:latin typeface="+mn-lt"/>
              </a:rPr>
              <a:t>7 à 10 ans : </a:t>
            </a:r>
            <a:r>
              <a:rPr lang="fr-FR" altLang="fr-FR" sz="2000" i="1" dirty="0">
                <a:solidFill>
                  <a:schemeClr val="tx1"/>
                </a:solidFill>
                <a:latin typeface="+mn-lt"/>
              </a:rPr>
              <a:t>Plaintes somatiques, anxiété, dépression, PTSD, faible estime de soi, échec scolaire, agressivité, repli sur soi, ...</a:t>
            </a:r>
          </a:p>
          <a:p>
            <a:pPr>
              <a:lnSpc>
                <a:spcPct val="150000"/>
              </a:lnSpc>
              <a:buClr>
                <a:srgbClr val="20608F"/>
              </a:buClr>
              <a:buFont typeface="Wingdings" panose="05000000000000000000" pitchFamily="2" charset="2"/>
              <a:buChar char="§"/>
            </a:pPr>
            <a:endParaRPr lang="fr-FR" altLang="fr-FR" sz="2000" dirty="0">
              <a:solidFill>
                <a:schemeClr val="tx1"/>
              </a:solidFill>
              <a:latin typeface="+mn-lt"/>
            </a:endParaRPr>
          </a:p>
        </p:txBody>
      </p:sp>
    </p:spTree>
    <p:extLst>
      <p:ext uri="{BB962C8B-B14F-4D97-AF65-F5344CB8AC3E}">
        <p14:creationId xmlns:p14="http://schemas.microsoft.com/office/powerpoint/2010/main" val="142741304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AutoShape 2"/>
          <p:cNvSpPr>
            <a:spLocks noChangeArrowheads="1"/>
          </p:cNvSpPr>
          <p:nvPr/>
        </p:nvSpPr>
        <p:spPr bwMode="auto">
          <a:xfrm>
            <a:off x="395536" y="265687"/>
            <a:ext cx="8532813" cy="765175"/>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algn="ctr" eaLnBrk="1" hangingPunct="1">
              <a:buSzPct val="100000"/>
              <a:buFont typeface="Times New Roman" panose="02020603050405020304" pitchFamily="18" charset="0"/>
              <a:buNone/>
            </a:pPr>
            <a:r>
              <a:rPr lang="fr-BE" altLang="fr-FR" sz="2800" dirty="0">
                <a:solidFill>
                  <a:schemeClr val="tx1"/>
                </a:solidFill>
                <a:latin typeface="+mj-lt"/>
              </a:rPr>
              <a:t>CONSÉQUENCES POTENTIELLES DE VIF SUR L’ENFANT</a:t>
            </a:r>
          </a:p>
          <a:p>
            <a:pPr algn="ctr" eaLnBrk="1" hangingPunct="1">
              <a:buSzPct val="100000"/>
              <a:buFont typeface="Times New Roman" panose="02020603050405020304" pitchFamily="18" charset="0"/>
              <a:buNone/>
            </a:pPr>
            <a:r>
              <a:rPr lang="fr-BE" altLang="fr-FR" sz="2800" dirty="0">
                <a:solidFill>
                  <a:schemeClr val="tx1"/>
                </a:solidFill>
                <a:latin typeface="+mj-lt"/>
              </a:rPr>
              <a:t>À l’adolescence</a:t>
            </a:r>
          </a:p>
        </p:txBody>
      </p:sp>
      <p:sp>
        <p:nvSpPr>
          <p:cNvPr id="52228" name="TextBox 5"/>
          <p:cNvSpPr txBox="1">
            <a:spLocks noChangeArrowheads="1"/>
          </p:cNvSpPr>
          <p:nvPr/>
        </p:nvSpPr>
        <p:spPr bwMode="auto">
          <a:xfrm>
            <a:off x="395536" y="1268760"/>
            <a:ext cx="828092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bg1"/>
                </a:solidFill>
                <a:latin typeface="Calibri" panose="020F0502020204030204" pitchFamily="34" charset="0"/>
                <a:ea typeface="Microsoft YaHei" panose="020B0503020204020204" pitchFamily="34" charset="-122"/>
              </a:defRPr>
            </a:lvl1pPr>
            <a:lvl2pPr>
              <a:defRPr>
                <a:solidFill>
                  <a:schemeClr val="bg1"/>
                </a:solidFill>
                <a:latin typeface="Calibri" panose="020F0502020204030204" pitchFamily="34" charset="0"/>
                <a:ea typeface="Microsoft YaHei" panose="020B0503020204020204" pitchFamily="34" charset="-122"/>
              </a:defRPr>
            </a:lvl2pPr>
            <a:lvl3pPr>
              <a:defRPr>
                <a:solidFill>
                  <a:schemeClr val="bg1"/>
                </a:solidFill>
                <a:latin typeface="Calibri" panose="020F0502020204030204" pitchFamily="34" charset="0"/>
                <a:ea typeface="Microsoft YaHei" panose="020B0503020204020204" pitchFamily="34" charset="-122"/>
              </a:defRPr>
            </a:lvl3pPr>
            <a:lvl4pPr>
              <a:defRPr>
                <a:solidFill>
                  <a:schemeClr val="bg1"/>
                </a:solidFill>
                <a:latin typeface="Calibri" panose="020F0502020204030204" pitchFamily="34" charset="0"/>
                <a:ea typeface="Microsoft YaHei" panose="020B0503020204020204" pitchFamily="34" charset="-122"/>
              </a:defRPr>
            </a:lvl4pPr>
            <a:lvl5pPr>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defRPr>
                <a:solidFill>
                  <a:schemeClr val="bg1"/>
                </a:solidFill>
                <a:latin typeface="Calibri" panose="020F0502020204030204" pitchFamily="34" charset="0"/>
                <a:ea typeface="Microsoft YaHei" panose="020B0503020204020204" pitchFamily="34" charset="-122"/>
              </a:defRPr>
            </a:lvl9pPr>
          </a:lstStyle>
          <a:p>
            <a:pPr>
              <a:lnSpc>
                <a:spcPct val="150000"/>
              </a:lnSpc>
              <a:buClr>
                <a:srgbClr val="20608F"/>
              </a:buClr>
              <a:buFont typeface="Wingdings" panose="05000000000000000000" pitchFamily="2" charset="2"/>
              <a:buChar char="§"/>
            </a:pPr>
            <a:r>
              <a:rPr lang="fr-BE" altLang="fr-FR" sz="2000" dirty="0">
                <a:solidFill>
                  <a:schemeClr val="tx1"/>
                </a:solidFill>
                <a:latin typeface="+mn-lt"/>
              </a:rPr>
              <a:t>Actes agressifs</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Mise en danger (pour protéger la victime)</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Difficultés scolaires</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Comportements à risque</a:t>
            </a:r>
          </a:p>
          <a:p>
            <a:pPr>
              <a:lnSpc>
                <a:spcPct val="150000"/>
              </a:lnSpc>
              <a:buClr>
                <a:srgbClr val="20608F"/>
              </a:buClr>
              <a:buFont typeface="Wingdings" panose="05000000000000000000" pitchFamily="2" charset="2"/>
              <a:buChar char="§"/>
            </a:pPr>
            <a:r>
              <a:rPr lang="fr-BE" altLang="fr-FR" sz="2000" dirty="0">
                <a:solidFill>
                  <a:schemeClr val="tx1"/>
                </a:solidFill>
                <a:latin typeface="+mn-lt"/>
              </a:rPr>
              <a:t>Réplication de la violence dans leur couple. (</a:t>
            </a:r>
            <a:r>
              <a:rPr lang="fr-BE" altLang="fr-FR" sz="2000" dirty="0" err="1">
                <a:solidFill>
                  <a:schemeClr val="tx1"/>
                </a:solidFill>
                <a:latin typeface="+mn-lt"/>
              </a:rPr>
              <a:t>Volpe</a:t>
            </a:r>
            <a:r>
              <a:rPr lang="fr-BE" altLang="fr-FR" sz="2000" dirty="0">
                <a:solidFill>
                  <a:schemeClr val="tx1"/>
                </a:solidFill>
                <a:latin typeface="+mn-lt"/>
              </a:rPr>
              <a:t>, 1996)</a:t>
            </a:r>
          </a:p>
          <a:p>
            <a:pPr marL="0" indent="0">
              <a:lnSpc>
                <a:spcPct val="150000"/>
              </a:lnSpc>
              <a:buClr>
                <a:srgbClr val="20608F"/>
              </a:buClr>
            </a:pPr>
            <a:endParaRPr lang="fr-FR" altLang="fr-FR" sz="2000" b="1" dirty="0">
              <a:solidFill>
                <a:schemeClr val="tx1"/>
              </a:solidFill>
              <a:latin typeface="+mn-lt"/>
            </a:endParaRPr>
          </a:p>
          <a:p>
            <a:pPr>
              <a:lnSpc>
                <a:spcPct val="150000"/>
              </a:lnSpc>
              <a:buClr>
                <a:srgbClr val="20608F"/>
              </a:buClr>
              <a:buFont typeface="Wingdings" panose="05000000000000000000" pitchFamily="2" charset="2"/>
              <a:buChar char="§"/>
            </a:pPr>
            <a:r>
              <a:rPr lang="fr-FR" altLang="fr-FR" sz="2000" b="1" dirty="0">
                <a:solidFill>
                  <a:schemeClr val="tx1"/>
                </a:solidFill>
                <a:latin typeface="+mn-lt"/>
              </a:rPr>
              <a:t>11 à 18 ans</a:t>
            </a:r>
            <a:r>
              <a:rPr lang="fr-FR" altLang="fr-FR" sz="2000" dirty="0">
                <a:solidFill>
                  <a:schemeClr val="tx1"/>
                </a:solidFill>
                <a:latin typeface="+mn-lt"/>
              </a:rPr>
              <a:t> : </a:t>
            </a:r>
            <a:r>
              <a:rPr lang="fr-FR" altLang="fr-FR" sz="2000" i="1" dirty="0">
                <a:solidFill>
                  <a:schemeClr val="tx1"/>
                </a:solidFill>
                <a:latin typeface="+mn-lt"/>
              </a:rPr>
              <a:t>Dépression, plainte somatiques, tentative de suicide, évitement, faible estime de soi, échec scolaire, décrochage scolaire, alcool, grossesse précoce, violence,…</a:t>
            </a:r>
          </a:p>
        </p:txBody>
      </p:sp>
    </p:spTree>
    <p:extLst>
      <p:ext uri="{BB962C8B-B14F-4D97-AF65-F5344CB8AC3E}">
        <p14:creationId xmlns:p14="http://schemas.microsoft.com/office/powerpoint/2010/main" val="2874134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188640"/>
            <a:ext cx="7520940" cy="692656"/>
          </a:xfrm>
        </p:spPr>
        <p:txBody>
          <a:bodyPr/>
          <a:lstStyle/>
          <a:p>
            <a:pPr eaLnBrk="1" hangingPunct="1">
              <a:defRPr/>
            </a:pPr>
            <a:br>
              <a:rPr lang="en-GB" dirty="0"/>
            </a:br>
            <a:r>
              <a:rPr lang="fr-FR" dirty="0"/>
              <a:t>Conséquences de la violence conjugale</a:t>
            </a:r>
          </a:p>
        </p:txBody>
      </p:sp>
      <p:sp>
        <p:nvSpPr>
          <p:cNvPr id="25603" name="Content Placeholder 2"/>
          <p:cNvSpPr>
            <a:spLocks noGrp="1"/>
          </p:cNvSpPr>
          <p:nvPr>
            <p:ph idx="1"/>
          </p:nvPr>
        </p:nvSpPr>
        <p:spPr>
          <a:xfrm>
            <a:off x="251520" y="1052736"/>
            <a:ext cx="8496944" cy="4968552"/>
          </a:xfrm>
        </p:spPr>
        <p:txBody>
          <a:bodyPr>
            <a:noAutofit/>
          </a:bodyPr>
          <a:lstStyle/>
          <a:p>
            <a:pPr algn="ctr">
              <a:lnSpc>
                <a:spcPct val="150000"/>
              </a:lnSpc>
            </a:pPr>
            <a:r>
              <a:rPr lang="fr-FR" altLang="fr-FR" sz="1800" b="0" i="1" dirty="0"/>
              <a:t>ÉTAT</a:t>
            </a:r>
            <a:r>
              <a:rPr lang="en-GB" altLang="fr-FR" sz="1800" b="0" i="1" dirty="0"/>
              <a:t> DE STRESS POST </a:t>
            </a:r>
            <a:r>
              <a:rPr lang="fr-FR" altLang="fr-FR" sz="1800" b="0" i="1" dirty="0"/>
              <a:t>TRAUMATIQUE</a:t>
            </a:r>
            <a:r>
              <a:rPr lang="fr-FR" altLang="fr-FR" sz="1800" b="0" dirty="0"/>
              <a:t>: </a:t>
            </a:r>
          </a:p>
          <a:p>
            <a:pPr algn="ctr">
              <a:lnSpc>
                <a:spcPct val="150000"/>
              </a:lnSpc>
            </a:pPr>
            <a:r>
              <a:rPr lang="fr-BE" altLang="fr-FR" sz="1800" b="0" dirty="0"/>
              <a:t>60 % présentent un syndrome de stress post traumatique. (Lehmann,1997)</a:t>
            </a:r>
            <a:endParaRPr lang="fr-FR" altLang="fr-FR" sz="1800" b="0" dirty="0"/>
          </a:p>
          <a:p>
            <a:pPr eaLnBrk="1" hangingPunct="1">
              <a:lnSpc>
                <a:spcPct val="150000"/>
              </a:lnSpc>
              <a:buFont typeface="Wingdings" panose="05000000000000000000" pitchFamily="2" charset="2"/>
              <a:buChar char="§"/>
            </a:pPr>
            <a:r>
              <a:rPr lang="fr-FR" altLang="fr-FR" sz="1800" dirty="0"/>
              <a:t>Symptômes de reviviscence </a:t>
            </a:r>
            <a:r>
              <a:rPr lang="fr-FR" altLang="fr-FR" sz="1800" b="0" dirty="0"/>
              <a:t>: pensées intrusives, flash-back, cauchemars, détresse ou réactivité aux  trauma/ stimuli. Spécifique à l’enfant  : jeux traumatiques</a:t>
            </a:r>
          </a:p>
          <a:p>
            <a:pPr eaLnBrk="1" hangingPunct="1">
              <a:lnSpc>
                <a:spcPct val="150000"/>
              </a:lnSpc>
              <a:buFont typeface="Wingdings" panose="05000000000000000000" pitchFamily="2" charset="2"/>
              <a:buChar char="§"/>
            </a:pPr>
            <a:r>
              <a:rPr lang="fr-FR" altLang="fr-FR" sz="1800" dirty="0"/>
              <a:t>Symptômes d'évitement </a:t>
            </a:r>
            <a:r>
              <a:rPr lang="fr-FR" altLang="fr-FR" sz="1800" b="0" dirty="0"/>
              <a:t>: Evitement de stimuli associés à l’évènement, difficultés à se souvenir d’un aspect de l'évènement, émoussement affectif, repli sur soi, difficulté à se projeter dans l’avenir. Spécifique à l'enfant : Comportement régressif </a:t>
            </a:r>
          </a:p>
          <a:p>
            <a:pPr>
              <a:lnSpc>
                <a:spcPct val="150000"/>
              </a:lnSpc>
              <a:buFont typeface="Wingdings" panose="05000000000000000000" pitchFamily="2" charset="2"/>
              <a:buChar char="§"/>
            </a:pPr>
            <a:r>
              <a:rPr lang="fr-BE" altLang="fr-FR" sz="1800" dirty="0"/>
              <a:t>Symptômes d’activation neuro – végétative</a:t>
            </a:r>
            <a:r>
              <a:rPr lang="fr-BE" altLang="fr-FR" sz="1800" b="0" dirty="0"/>
              <a:t>: difficultés de concentration, troubles d'endormissement, hyper vigilance, irritabilité, sursauts exagérés. Spécifique à l’enfant: symptômes psychosomatiques.</a:t>
            </a:r>
            <a:r>
              <a:rPr lang="fr-FR" altLang="fr-FR" sz="1800" b="0" dirty="0"/>
              <a:t>	</a:t>
            </a:r>
          </a:p>
          <a:p>
            <a:pPr lvl="1" eaLnBrk="1" hangingPunct="1">
              <a:lnSpc>
                <a:spcPct val="150000"/>
              </a:lnSpc>
              <a:buFont typeface="Wingdings" panose="05000000000000000000" pitchFamily="2" charset="2"/>
              <a:buChar char="§"/>
            </a:pPr>
            <a:endParaRPr lang="fr-FR" altLang="fr-FR" sz="1800" dirty="0"/>
          </a:p>
        </p:txBody>
      </p:sp>
    </p:spTree>
    <p:extLst>
      <p:ext uri="{BB962C8B-B14F-4D97-AF65-F5344CB8AC3E}">
        <p14:creationId xmlns:p14="http://schemas.microsoft.com/office/powerpoint/2010/main" val="42060228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a:xfrm>
            <a:off x="838200" y="764704"/>
            <a:ext cx="7982272" cy="792088"/>
          </a:xfrm>
        </p:spPr>
        <p:txBody>
          <a:bodyPr/>
          <a:lstStyle/>
          <a:p>
            <a:pPr algn="ctr"/>
            <a:r>
              <a:rPr lang="fr-BE" altLang="fr-FR" dirty="0"/>
              <a:t>La réalité des enfants exposés à la Violence Conjugale</a:t>
            </a:r>
          </a:p>
        </p:txBody>
      </p:sp>
      <p:sp>
        <p:nvSpPr>
          <p:cNvPr id="3" name="Espace réservé du contenu 2"/>
          <p:cNvSpPr>
            <a:spLocks noGrp="1"/>
          </p:cNvSpPr>
          <p:nvPr>
            <p:ph idx="1"/>
          </p:nvPr>
        </p:nvSpPr>
        <p:spPr>
          <a:xfrm>
            <a:off x="467544" y="2060848"/>
            <a:ext cx="8352928" cy="3960440"/>
          </a:xfrm>
        </p:spPr>
        <p:txBody>
          <a:bodyPr>
            <a:normAutofit fontScale="92500" lnSpcReduction="20000"/>
          </a:bodyPr>
          <a:lstStyle/>
          <a:p>
            <a:pPr marL="0" indent="0">
              <a:lnSpc>
                <a:spcPct val="150000"/>
              </a:lnSpc>
              <a:buFont typeface="Wingdings" panose="05000000000000000000" pitchFamily="2" charset="2"/>
              <a:buNone/>
              <a:defRPr/>
            </a:pPr>
            <a:r>
              <a:rPr lang="fr-BE" sz="2000" b="0" dirty="0"/>
              <a:t>Thèmes récurrents dans le discours des enfants:</a:t>
            </a:r>
          </a:p>
          <a:p>
            <a:pPr>
              <a:lnSpc>
                <a:spcPct val="150000"/>
              </a:lnSpc>
              <a:buFontTx/>
              <a:buChar char="-"/>
              <a:defRPr/>
            </a:pPr>
            <a:r>
              <a:rPr lang="fr-BE" sz="2000" b="0" dirty="0"/>
              <a:t>Le poids du secret (entraînant de la confusion surtout chez les jeunes enfants, sentiment de solitude et d’isolement)</a:t>
            </a:r>
          </a:p>
          <a:p>
            <a:pPr>
              <a:lnSpc>
                <a:spcPct val="150000"/>
              </a:lnSpc>
              <a:buFontTx/>
              <a:buChar char="-"/>
              <a:defRPr/>
            </a:pPr>
            <a:r>
              <a:rPr lang="fr-BE" sz="2000" b="0" dirty="0"/>
              <a:t>Le conflit de loyauté (Dans la majorité des situations, les sentiments positifs des enfants ne sont pas remplacés par des sentiments négatifs, mais il y a plutôt coexistence de sentiments opposés et empathie et minimisation de leurs propre détresse)</a:t>
            </a:r>
          </a:p>
          <a:p>
            <a:pPr>
              <a:lnSpc>
                <a:spcPct val="150000"/>
              </a:lnSpc>
              <a:buFontTx/>
              <a:buChar char="-"/>
              <a:defRPr/>
            </a:pPr>
            <a:r>
              <a:rPr lang="fr-BE" sz="2000" b="0" dirty="0"/>
              <a:t>Le climat de peur et de terreur </a:t>
            </a:r>
          </a:p>
          <a:p>
            <a:pPr>
              <a:lnSpc>
                <a:spcPct val="150000"/>
              </a:lnSpc>
              <a:buFontTx/>
              <a:buChar char="-"/>
              <a:defRPr/>
            </a:pPr>
            <a:r>
              <a:rPr lang="fr-BE" sz="2000" b="0" dirty="0"/>
              <a:t>Les modèles de comportement (répétition ou rejet)</a:t>
            </a:r>
          </a:p>
          <a:p>
            <a:pPr>
              <a:lnSpc>
                <a:spcPct val="150000"/>
              </a:lnSpc>
              <a:buFontTx/>
              <a:buChar char="-"/>
              <a:defRPr/>
            </a:pPr>
            <a:endParaRPr lang="fr-BE" sz="2000" b="0" dirty="0"/>
          </a:p>
          <a:p>
            <a:pPr>
              <a:lnSpc>
                <a:spcPct val="150000"/>
              </a:lnSpc>
              <a:buFontTx/>
              <a:buChar char="-"/>
              <a:defRPr/>
            </a:pPr>
            <a:endParaRPr lang="fr-BE" sz="2000" b="0" dirty="0"/>
          </a:p>
        </p:txBody>
      </p:sp>
    </p:spTree>
    <p:extLst>
      <p:ext uri="{BB962C8B-B14F-4D97-AF65-F5344CB8AC3E}">
        <p14:creationId xmlns:p14="http://schemas.microsoft.com/office/powerpoint/2010/main" val="7960483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Facteurs de risque et de protection</a:t>
            </a:r>
          </a:p>
        </p:txBody>
      </p:sp>
      <p:sp>
        <p:nvSpPr>
          <p:cNvPr id="3" name="Espace réservé du contenu 2"/>
          <p:cNvSpPr>
            <a:spLocks noGrp="1"/>
          </p:cNvSpPr>
          <p:nvPr>
            <p:ph idx="1"/>
          </p:nvPr>
        </p:nvSpPr>
        <p:spPr/>
        <p:txBody>
          <a:bodyPr/>
          <a:lstStyle/>
          <a:p>
            <a:endParaRPr lang="fr-BE"/>
          </a:p>
        </p:txBody>
      </p:sp>
      <p:sp>
        <p:nvSpPr>
          <p:cNvPr id="4" name="Espace réservé du texte 3"/>
          <p:cNvSpPr>
            <a:spLocks noGrp="1"/>
          </p:cNvSpPr>
          <p:nvPr>
            <p:ph type="body" sz="half" idx="2"/>
          </p:nvPr>
        </p:nvSpPr>
        <p:spPr/>
        <p:txBody>
          <a:bodyPr/>
          <a:lstStyle/>
          <a:p>
            <a:endParaRPr lang="fr-BE" dirty="0"/>
          </a:p>
        </p:txBody>
      </p:sp>
    </p:spTree>
    <p:extLst>
      <p:ext uri="{BB962C8B-B14F-4D97-AF65-F5344CB8AC3E}">
        <p14:creationId xmlns:p14="http://schemas.microsoft.com/office/powerpoint/2010/main" val="1155557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p:cNvPicPr>
            <a:picLocks noChangeAspect="1" noChangeArrowheads="1"/>
          </p:cNvPicPr>
          <p:nvPr/>
        </p:nvPicPr>
        <p:blipFill>
          <a:blip r:embed="rId3" cstate="print"/>
          <a:srcRect/>
          <a:stretch>
            <a:fillRect/>
          </a:stretch>
        </p:blipFill>
        <p:spPr bwMode="auto">
          <a:xfrm>
            <a:off x="3131840" y="2012951"/>
            <a:ext cx="6012160" cy="3998288"/>
          </a:xfrm>
          <a:prstGeom prst="rect">
            <a:avLst/>
          </a:prstGeom>
          <a:noFill/>
          <a:ln w="9525">
            <a:noFill/>
            <a:miter lim="800000"/>
            <a:headEnd/>
            <a:tailEnd/>
          </a:ln>
        </p:spPr>
      </p:pic>
      <p:sp>
        <p:nvSpPr>
          <p:cNvPr id="36866" name="Espace réservé du contenu 2"/>
          <p:cNvSpPr>
            <a:spLocks noGrp="1"/>
          </p:cNvSpPr>
          <p:nvPr>
            <p:ph idx="1"/>
          </p:nvPr>
        </p:nvSpPr>
        <p:spPr>
          <a:xfrm>
            <a:off x="827088" y="404813"/>
            <a:ext cx="7921376" cy="1872059"/>
          </a:xfrm>
        </p:spPr>
        <p:txBody>
          <a:bodyPr>
            <a:normAutofit/>
          </a:bodyPr>
          <a:lstStyle/>
          <a:p>
            <a:pPr algn="ctr" eaLnBrk="1" hangingPunct="1">
              <a:lnSpc>
                <a:spcPct val="150000"/>
              </a:lnSpc>
              <a:spcBef>
                <a:spcPts val="800"/>
              </a:spcBef>
              <a:spcAft>
                <a:spcPct val="0"/>
              </a:spcAft>
              <a:buFontTx/>
              <a:buNone/>
            </a:pPr>
            <a:r>
              <a:rPr lang="fr-BE" sz="2800" b="0" i="1" dirty="0">
                <a:solidFill>
                  <a:schemeClr val="accent5"/>
                </a:solidFill>
                <a:ea typeface="Arial Unicode MS" pitchFamily="34" charset="-128"/>
                <a:cs typeface="Arial Unicode MS" pitchFamily="34" charset="-128"/>
              </a:rPr>
              <a:t>Pratique systémique qui tient compte d’une</a:t>
            </a:r>
          </a:p>
          <a:p>
            <a:pPr algn="ctr" eaLnBrk="1" hangingPunct="1">
              <a:lnSpc>
                <a:spcPct val="150000"/>
              </a:lnSpc>
              <a:spcBef>
                <a:spcPts val="800"/>
              </a:spcBef>
              <a:spcAft>
                <a:spcPct val="0"/>
              </a:spcAft>
              <a:buFontTx/>
              <a:buNone/>
            </a:pPr>
            <a:r>
              <a:rPr lang="fr-BE" sz="2800" b="0" i="1" dirty="0">
                <a:solidFill>
                  <a:schemeClr val="accent5"/>
                </a:solidFill>
                <a:ea typeface="Arial Unicode MS" pitchFamily="34" charset="-128"/>
                <a:cs typeface="Arial Unicode MS" pitchFamily="34" charset="-128"/>
              </a:rPr>
              <a:t>constellation de 3 générations.</a:t>
            </a:r>
            <a:endParaRPr lang="fr-BE" sz="2800" b="0" i="1" dirty="0">
              <a:solidFill>
                <a:schemeClr val="accent5"/>
              </a:solidFill>
              <a:latin typeface="Helvetica" pitchFamily="34" charset="0"/>
              <a:ea typeface="Arial Unicode MS" pitchFamily="34" charset="-128"/>
              <a:cs typeface="Arial Unicode MS" pitchFamily="34" charset="-128"/>
            </a:endParaRPr>
          </a:p>
          <a:p>
            <a:pPr algn="ctr" eaLnBrk="1" hangingPunct="1"/>
            <a:endParaRPr lang="fr-BE" sz="2800" b="0" dirty="0"/>
          </a:p>
        </p:txBody>
      </p:sp>
    </p:spTree>
    <p:extLst>
      <p:ext uri="{BB962C8B-B14F-4D97-AF65-F5344CB8AC3E}">
        <p14:creationId xmlns:p14="http://schemas.microsoft.com/office/powerpoint/2010/main" val="10937053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bwMode="auto">
          <a:xfrm>
            <a:off x="2339752" y="945133"/>
            <a:ext cx="4897438" cy="5111750"/>
          </a:xfrm>
          <a:prstGeom prst="ellipse">
            <a:avLst/>
          </a:prstGeom>
          <a:solidFill>
            <a:schemeClr val="bg2"/>
          </a:solidFill>
          <a:ln w="177800" cap="flat" cmpd="sng" algn="ctr">
            <a:solidFill>
              <a:schemeClr val="accent1"/>
            </a:solidFill>
            <a:prstDash val="solid"/>
            <a:round/>
            <a:headEnd type="none" w="med" len="med"/>
            <a:tailEnd type="none" w="med" len="med"/>
          </a:ln>
          <a:effectLst/>
          <a:extLst/>
        </p:spPr>
        <p:txBody>
          <a:bodyPr/>
          <a:lstStyle/>
          <a:p>
            <a:pPr eaLnBrk="1" hangingPunct="1">
              <a:buClr>
                <a:srgbClr val="000000"/>
              </a:buClr>
              <a:buSzPct val="100000"/>
              <a:buFont typeface="Times New Roman" charset="0"/>
              <a:buNone/>
              <a:defRPr/>
            </a:pPr>
            <a:endParaRPr lang="nl-BE">
              <a:latin typeface="Calibri" charset="0"/>
              <a:ea typeface="Microsoft YaHei" charset="0"/>
              <a:cs typeface="Microsoft YaHei" charset="0"/>
            </a:endParaRPr>
          </a:p>
        </p:txBody>
      </p:sp>
      <p:sp>
        <p:nvSpPr>
          <p:cNvPr id="6" name="Oval 5"/>
          <p:cNvSpPr/>
          <p:nvPr/>
        </p:nvSpPr>
        <p:spPr bwMode="auto">
          <a:xfrm>
            <a:off x="1115616" y="332656"/>
            <a:ext cx="3877442" cy="2258144"/>
          </a:xfrm>
          <a:prstGeom prst="ellipse">
            <a:avLst/>
          </a:prstGeom>
          <a:solidFill>
            <a:schemeClr val="accent6"/>
          </a:solid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algn="ctr" eaLnBrk="1" hangingPunct="1">
              <a:buClr>
                <a:srgbClr val="000000"/>
              </a:buClr>
              <a:buSzPct val="100000"/>
              <a:defRPr/>
            </a:pPr>
            <a:r>
              <a:rPr lang="fr-FR" b="1" dirty="0">
                <a:solidFill>
                  <a:schemeClr val="tx1"/>
                </a:solidFill>
              </a:rPr>
              <a:t>Les facteurs individuels:</a:t>
            </a:r>
            <a:br>
              <a:rPr lang="fr-FR" sz="1600" dirty="0">
                <a:solidFill>
                  <a:schemeClr val="tx1"/>
                </a:solidFill>
              </a:rPr>
            </a:br>
            <a:r>
              <a:rPr lang="fr-FR" sz="1600" dirty="0">
                <a:solidFill>
                  <a:schemeClr val="tx1"/>
                </a:solidFill>
              </a:rPr>
              <a:t>l'âge, l'état civil, le statut socio-économique, la violence dans la vie, la toxicomanie, les grossesses non planifiées / non désirées</a:t>
            </a:r>
            <a:r>
              <a:rPr lang="fr-BE" sz="1600" dirty="0">
                <a:solidFill>
                  <a:schemeClr val="tx1"/>
                </a:solidFill>
              </a:rPr>
              <a:t>, psychopatho</a:t>
            </a:r>
            <a:endParaRPr lang="nl-BE" sz="1600" dirty="0">
              <a:ln w="22225">
                <a:solidFill>
                  <a:schemeClr val="accent2"/>
                </a:solidFill>
                <a:prstDash val="solid"/>
              </a:ln>
              <a:solidFill>
                <a:schemeClr val="tx1"/>
              </a:solidFill>
            </a:endParaRPr>
          </a:p>
        </p:txBody>
      </p:sp>
      <p:sp>
        <p:nvSpPr>
          <p:cNvPr id="7" name="Oval 6"/>
          <p:cNvSpPr/>
          <p:nvPr/>
        </p:nvSpPr>
        <p:spPr bwMode="auto">
          <a:xfrm>
            <a:off x="6012158" y="3501008"/>
            <a:ext cx="2808313" cy="2592288"/>
          </a:xfrm>
          <a:prstGeom prst="ellipse">
            <a:avLst/>
          </a:prstGeom>
          <a:solidFill>
            <a:schemeClr val="accent6"/>
          </a:solid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algn="ctr" eaLnBrk="1" hangingPunct="1">
              <a:buClr>
                <a:srgbClr val="000000"/>
              </a:buClr>
              <a:buSzPct val="100000"/>
              <a:defRPr/>
            </a:pPr>
            <a:r>
              <a:rPr lang="fr-FR" b="1" dirty="0">
                <a:solidFill>
                  <a:schemeClr val="tx1"/>
                </a:solidFill>
              </a:rPr>
              <a:t>Les facteurs socioculturels:</a:t>
            </a:r>
            <a:br>
              <a:rPr lang="fr-FR" b="1" dirty="0">
                <a:solidFill>
                  <a:schemeClr val="tx1"/>
                </a:solidFill>
              </a:rPr>
            </a:br>
            <a:r>
              <a:rPr lang="fr-FR" sz="1600" dirty="0">
                <a:solidFill>
                  <a:schemeClr val="tx1"/>
                </a:solidFill>
              </a:rPr>
              <a:t>Quartier, l'inégalité entre les sexes, la maternité idéalisée</a:t>
            </a:r>
            <a:r>
              <a:rPr lang="fr-BE" sz="1600" dirty="0">
                <a:solidFill>
                  <a:schemeClr val="tx1"/>
                </a:solidFill>
              </a:rPr>
              <a:t> </a:t>
            </a:r>
            <a:endParaRPr lang="nl-BE" sz="1600" b="1" dirty="0">
              <a:ln w="22225">
                <a:solidFill>
                  <a:schemeClr val="accent2"/>
                </a:solidFill>
                <a:prstDash val="solid"/>
              </a:ln>
              <a:solidFill>
                <a:schemeClr val="tx1"/>
              </a:solidFill>
            </a:endParaRPr>
          </a:p>
        </p:txBody>
      </p:sp>
      <p:sp>
        <p:nvSpPr>
          <p:cNvPr id="8" name="Oval 7"/>
          <p:cNvSpPr/>
          <p:nvPr/>
        </p:nvSpPr>
        <p:spPr bwMode="auto">
          <a:xfrm>
            <a:off x="453057" y="3464595"/>
            <a:ext cx="2967186" cy="2592288"/>
          </a:xfrm>
          <a:prstGeom prst="ellipse">
            <a:avLst/>
          </a:prstGeom>
          <a:solidFill>
            <a:schemeClr val="accent6"/>
          </a:solid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algn="ctr" eaLnBrk="1" hangingPunct="1">
              <a:buClr>
                <a:srgbClr val="000000"/>
              </a:buClr>
              <a:buSzPct val="100000"/>
              <a:defRPr/>
            </a:pPr>
            <a:r>
              <a:rPr lang="fr-FR" b="1" dirty="0">
                <a:solidFill>
                  <a:schemeClr val="tx1"/>
                </a:solidFill>
              </a:rPr>
              <a:t>Les facteurs relationnels:</a:t>
            </a:r>
          </a:p>
          <a:p>
            <a:pPr algn="ctr" eaLnBrk="1" hangingPunct="1">
              <a:buClr>
                <a:srgbClr val="000000"/>
              </a:buClr>
              <a:buSzPct val="100000"/>
              <a:defRPr/>
            </a:pPr>
            <a:r>
              <a:rPr lang="fr-FR" sz="1600" dirty="0">
                <a:solidFill>
                  <a:schemeClr val="tx1"/>
                </a:solidFill>
              </a:rPr>
              <a:t> le soutien social, les conflits familiaux, les compétences de résolution des conflits</a:t>
            </a:r>
            <a:endParaRPr lang="nl-BE" sz="1600" dirty="0">
              <a:solidFill>
                <a:schemeClr val="tx1"/>
              </a:solidFill>
            </a:endParaRPr>
          </a:p>
          <a:p>
            <a:pPr eaLnBrk="1" hangingPunct="1">
              <a:buClr>
                <a:srgbClr val="000000"/>
              </a:buClr>
              <a:buSzPct val="100000"/>
              <a:buFont typeface="Times New Roman" panose="02020603050405020304" pitchFamily="18" charset="0"/>
              <a:buNone/>
              <a:defRPr/>
            </a:pPr>
            <a:endParaRPr lang="nl-BE" b="1" dirty="0">
              <a:ln w="22225">
                <a:solidFill>
                  <a:schemeClr val="accent2"/>
                </a:solidFill>
                <a:prstDash val="solid"/>
              </a:ln>
              <a:solidFill>
                <a:schemeClr val="tx1"/>
              </a:solidFill>
            </a:endParaRPr>
          </a:p>
        </p:txBody>
      </p:sp>
      <p:sp>
        <p:nvSpPr>
          <p:cNvPr id="9" name="Oval 8"/>
          <p:cNvSpPr/>
          <p:nvPr/>
        </p:nvSpPr>
        <p:spPr bwMode="auto">
          <a:xfrm>
            <a:off x="3392265" y="2925539"/>
            <a:ext cx="2792412" cy="1150938"/>
          </a:xfrm>
          <a:prstGeom prst="ellipse">
            <a:avLst/>
          </a:prstGeom>
          <a:solidFill>
            <a:schemeClr val="accent2">
              <a:lumMod val="20000"/>
              <a:lumOff val="80000"/>
            </a:schemeClr>
          </a:solid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algn="ctr">
              <a:defRPr/>
            </a:pPr>
            <a:r>
              <a:rPr lang="fr-BE" b="1" dirty="0">
                <a:solidFill>
                  <a:srgbClr val="000000"/>
                </a:solidFill>
                <a:cs typeface="Microsoft YaHei" charset="0"/>
              </a:rPr>
              <a:t>Violence Intrafamiliale</a:t>
            </a:r>
            <a:endParaRPr lang="nl-BE" dirty="0">
              <a:solidFill>
                <a:srgbClr val="000000"/>
              </a:solidFill>
              <a:cs typeface="Microsoft YaHei" charset="0"/>
            </a:endParaRPr>
          </a:p>
        </p:txBody>
      </p:sp>
      <p:sp>
        <p:nvSpPr>
          <p:cNvPr id="11" name="Oval 10"/>
          <p:cNvSpPr/>
          <p:nvPr/>
        </p:nvSpPr>
        <p:spPr bwMode="auto">
          <a:xfrm>
            <a:off x="6012158" y="1196752"/>
            <a:ext cx="2245382" cy="1617402"/>
          </a:xfrm>
          <a:prstGeom prst="ellipse">
            <a:avLst/>
          </a:prstGeom>
          <a:solidFill>
            <a:schemeClr val="accent6"/>
          </a:solidFill>
          <a:ln>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algn="ctr" eaLnBrk="1" hangingPunct="1">
              <a:buClr>
                <a:srgbClr val="000000"/>
              </a:buClr>
              <a:buSzPct val="100000"/>
              <a:defRPr/>
            </a:pPr>
            <a:r>
              <a:rPr lang="fr-FR" b="1" dirty="0">
                <a:solidFill>
                  <a:schemeClr val="tx1"/>
                </a:solidFill>
              </a:rPr>
              <a:t>Les facteurs politiques et sociétaux</a:t>
            </a:r>
            <a:endParaRPr lang="nl-BE" sz="1600" dirty="0">
              <a:ln w="22225">
                <a:solidFill>
                  <a:schemeClr val="accent2"/>
                </a:solidFill>
                <a:prstDash val="solid"/>
              </a:ln>
              <a:solidFill>
                <a:schemeClr val="tx1"/>
              </a:solidFill>
            </a:endParaRPr>
          </a:p>
        </p:txBody>
      </p:sp>
      <p:sp>
        <p:nvSpPr>
          <p:cNvPr id="2" name="ZoneTexte 1"/>
          <p:cNvSpPr txBox="1"/>
          <p:nvPr/>
        </p:nvSpPr>
        <p:spPr>
          <a:xfrm>
            <a:off x="5868144" y="260648"/>
            <a:ext cx="2952328" cy="523220"/>
          </a:xfrm>
          <a:prstGeom prst="rect">
            <a:avLst/>
          </a:prstGeom>
          <a:noFill/>
        </p:spPr>
        <p:txBody>
          <a:bodyPr wrap="square" rtlCol="0">
            <a:spAutoFit/>
          </a:bodyPr>
          <a:lstStyle/>
          <a:p>
            <a:r>
              <a:rPr lang="fr-BE" sz="2800" dirty="0"/>
              <a:t>Facteurs de risque</a:t>
            </a:r>
          </a:p>
        </p:txBody>
      </p:sp>
    </p:spTree>
    <p:extLst>
      <p:ext uri="{BB962C8B-B14F-4D97-AF65-F5344CB8AC3E}">
        <p14:creationId xmlns:p14="http://schemas.microsoft.com/office/powerpoint/2010/main" val="31793475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827584" y="548680"/>
            <a:ext cx="75438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9pPr>
          </a:lstStyle>
          <a:p>
            <a:pPr eaLnBrk="1" hangingPunct="1">
              <a:spcBef>
                <a:spcPct val="0"/>
              </a:spcBef>
              <a:buClrTx/>
              <a:buSzTx/>
              <a:buFontTx/>
              <a:buNone/>
            </a:pPr>
            <a:r>
              <a:rPr lang="fr-BE" altLang="fr-FR" dirty="0">
                <a:solidFill>
                  <a:schemeClr val="tx2"/>
                </a:solidFill>
                <a:latin typeface="+mj-lt"/>
              </a:rPr>
              <a:t>Les facteurs de protection </a:t>
            </a:r>
            <a:endParaRPr lang="fr-FR" altLang="fr-FR" dirty="0">
              <a:solidFill>
                <a:schemeClr val="tx2"/>
              </a:solidFill>
              <a:latin typeface="+mj-lt"/>
            </a:endParaRPr>
          </a:p>
        </p:txBody>
      </p:sp>
      <p:sp>
        <p:nvSpPr>
          <p:cNvPr id="222211" name="Rectangle 3"/>
          <p:cNvSpPr>
            <a:spLocks noChangeArrowheads="1"/>
          </p:cNvSpPr>
          <p:nvPr/>
        </p:nvSpPr>
        <p:spPr bwMode="auto">
          <a:xfrm>
            <a:off x="251520" y="1556792"/>
            <a:ext cx="8351838"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hlink"/>
              </a:buClr>
              <a:buSzPct val="70000"/>
              <a:buFont typeface="Wingdings" pitchFamily="2" charset="2"/>
              <a:buChar char="n"/>
              <a:defRPr sz="3200">
                <a:solidFill>
                  <a:schemeClr val="tx1"/>
                </a:solidFill>
                <a:latin typeface="Tahoma" pitchFamily="34" charset="0"/>
              </a:defRPr>
            </a:lvl1pPr>
            <a:lvl2pPr marL="1066800" indent="-439738" eaLnBrk="0" hangingPunct="0">
              <a:spcBef>
                <a:spcPct val="20000"/>
              </a:spcBef>
              <a:buClr>
                <a:schemeClr val="tx1"/>
              </a:buClr>
              <a:buChar char="–"/>
              <a:defRPr sz="2800">
                <a:solidFill>
                  <a:schemeClr val="tx1"/>
                </a:solidFill>
                <a:latin typeface="Tahoma" pitchFamily="34" charset="0"/>
              </a:defRPr>
            </a:lvl2pPr>
            <a:lvl3pPr marL="1143000" indent="-228600" eaLnBrk="0" hangingPunct="0">
              <a:spcBef>
                <a:spcPct val="20000"/>
              </a:spcBef>
              <a:buClr>
                <a:schemeClr val="hlink"/>
              </a:buClr>
              <a:buSzPct val="7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tx1"/>
              </a:buClr>
              <a:buChar char="–"/>
              <a:defRPr sz="2000">
                <a:solidFill>
                  <a:schemeClr val="tx1"/>
                </a:solidFill>
                <a:latin typeface="Tahoma" pitchFamily="34"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9pPr>
          </a:lstStyle>
          <a:p>
            <a:pPr lvl="1" eaLnBrk="1" hangingPunct="1">
              <a:lnSpc>
                <a:spcPct val="150000"/>
              </a:lnSpc>
              <a:buClr>
                <a:schemeClr val="hlink"/>
              </a:buClr>
              <a:buFont typeface="OpenSymbol" pitchFamily="2" charset="0"/>
              <a:buChar char="⇒"/>
              <a:defRPr/>
            </a:pPr>
            <a:r>
              <a:rPr lang="fr-BE" altLang="fr-FR" sz="2000" dirty="0">
                <a:latin typeface="+mn-lt"/>
              </a:rPr>
              <a:t> Personnels à l’enfant</a:t>
            </a:r>
          </a:p>
          <a:p>
            <a:pPr lvl="3" eaLnBrk="1" hangingPunct="1">
              <a:lnSpc>
                <a:spcPct val="150000"/>
              </a:lnSpc>
              <a:buFont typeface="Wingdings 3" pitchFamily="18" charset="2"/>
              <a:buChar char="¦"/>
              <a:defRPr/>
            </a:pPr>
            <a:r>
              <a:rPr lang="fr-BE" altLang="fr-FR" dirty="0">
                <a:latin typeface="+mn-lt"/>
              </a:rPr>
              <a:t> Le sentiment de compétence de l’enfant</a:t>
            </a:r>
          </a:p>
          <a:p>
            <a:pPr lvl="3" eaLnBrk="1" hangingPunct="1">
              <a:lnSpc>
                <a:spcPct val="150000"/>
              </a:lnSpc>
              <a:buFont typeface="Wingdings 3" pitchFamily="18" charset="2"/>
              <a:buChar char="¦"/>
              <a:defRPr/>
            </a:pPr>
            <a:r>
              <a:rPr lang="fr-BE" altLang="fr-FR" dirty="0">
                <a:latin typeface="+mn-lt"/>
              </a:rPr>
              <a:t> Les stratégies d’adaptation utilisées par</a:t>
            </a:r>
            <a:br>
              <a:rPr lang="fr-BE" altLang="fr-FR" dirty="0">
                <a:latin typeface="+mn-lt"/>
              </a:rPr>
            </a:br>
            <a:r>
              <a:rPr lang="fr-BE" altLang="fr-FR" dirty="0">
                <a:latin typeface="+mn-lt"/>
              </a:rPr>
              <a:t>   l’enfant pour faire face à la violence</a:t>
            </a:r>
          </a:p>
          <a:p>
            <a:pPr lvl="1" eaLnBrk="1" hangingPunct="1">
              <a:lnSpc>
                <a:spcPct val="150000"/>
              </a:lnSpc>
              <a:buFont typeface="Wingdings 3" pitchFamily="18" charset="2"/>
              <a:buNone/>
              <a:defRPr/>
            </a:pPr>
            <a:r>
              <a:rPr lang="fr-BE" altLang="fr-FR" sz="2000" dirty="0">
                <a:solidFill>
                  <a:schemeClr val="hlink"/>
                </a:solidFill>
                <a:latin typeface="+mn-lt"/>
              </a:rPr>
              <a:t>⇒</a:t>
            </a:r>
            <a:r>
              <a:rPr lang="fr-BE" altLang="fr-FR" sz="2000" dirty="0">
                <a:latin typeface="+mn-lt"/>
              </a:rPr>
              <a:t>     Intrafamiliaux</a:t>
            </a:r>
          </a:p>
          <a:p>
            <a:pPr lvl="3" eaLnBrk="1" hangingPunct="1">
              <a:lnSpc>
                <a:spcPct val="150000"/>
              </a:lnSpc>
              <a:buFont typeface="Wingdings 3" pitchFamily="18" charset="2"/>
              <a:buChar char="¦"/>
              <a:defRPr/>
            </a:pPr>
            <a:r>
              <a:rPr lang="fr-BE" altLang="fr-FR" dirty="0">
                <a:latin typeface="+mn-lt"/>
              </a:rPr>
              <a:t> Les caractéristiques de l’adulte</a:t>
            </a:r>
          </a:p>
          <a:p>
            <a:pPr lvl="4" eaLnBrk="1" hangingPunct="1">
              <a:lnSpc>
                <a:spcPct val="150000"/>
              </a:lnSpc>
              <a:buFont typeface="Wingdings 3" pitchFamily="18" charset="2"/>
              <a:buChar char="9"/>
              <a:defRPr/>
            </a:pPr>
            <a:r>
              <a:rPr lang="fr-BE" altLang="fr-FR" dirty="0">
                <a:latin typeface="+mn-lt"/>
              </a:rPr>
              <a:t>Etat de stress</a:t>
            </a:r>
          </a:p>
          <a:p>
            <a:pPr lvl="4" eaLnBrk="1" hangingPunct="1">
              <a:lnSpc>
                <a:spcPct val="150000"/>
              </a:lnSpc>
              <a:buFont typeface="Wingdings 3" pitchFamily="18" charset="2"/>
              <a:buChar char="9"/>
              <a:defRPr/>
            </a:pPr>
            <a:r>
              <a:rPr lang="fr-BE" altLang="fr-FR" dirty="0">
                <a:latin typeface="+mn-lt"/>
              </a:rPr>
              <a:t>Stratégies d’adaptation de l’adulte face à la violence</a:t>
            </a:r>
          </a:p>
          <a:p>
            <a:pPr marL="1371600" lvl="3" indent="0" eaLnBrk="1" hangingPunct="1">
              <a:lnSpc>
                <a:spcPct val="150000"/>
              </a:lnSpc>
              <a:buFontTx/>
              <a:buNone/>
              <a:defRPr/>
            </a:pPr>
            <a:endParaRPr lang="fr-BE" altLang="fr-FR" dirty="0">
              <a:latin typeface="+mn-lt"/>
              <a:sym typeface="Wingdings 3" pitchFamily="18" charset="2"/>
            </a:endParaRPr>
          </a:p>
        </p:txBody>
      </p:sp>
    </p:spTree>
    <p:extLst>
      <p:ext uri="{BB962C8B-B14F-4D97-AF65-F5344CB8AC3E}">
        <p14:creationId xmlns:p14="http://schemas.microsoft.com/office/powerpoint/2010/main" val="22953393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827584" y="548680"/>
            <a:ext cx="75438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1"/>
              </a:buClr>
              <a:buSzPct val="75000"/>
              <a:buFont typeface="Wingdings" panose="05000000000000000000" pitchFamily="2" charset="2"/>
              <a:buChar char="l"/>
              <a:defRPr sz="2800">
                <a:solidFill>
                  <a:schemeClr val="tx1"/>
                </a:solidFill>
                <a:latin typeface="Arial" panose="020B0604020202020204" pitchFamily="34" charset="0"/>
              </a:defRPr>
            </a:lvl1pPr>
            <a:lvl2pPr marL="742950" indent="-285750">
              <a:spcBef>
                <a:spcPct val="20000"/>
              </a:spcBef>
              <a:buClr>
                <a:schemeClr val="tx1"/>
              </a:buClr>
              <a:buSzPct val="75000"/>
              <a:buChar char="–"/>
              <a:defRPr sz="2400">
                <a:solidFill>
                  <a:schemeClr val="tx1"/>
                </a:solidFill>
                <a:latin typeface="Arial" panose="020B0604020202020204" pitchFamily="34" charset="0"/>
              </a:defRPr>
            </a:lvl2pPr>
            <a:lvl3pPr marL="1143000" indent="-228600">
              <a:spcBef>
                <a:spcPct val="20000"/>
              </a:spcBef>
              <a:buClr>
                <a:schemeClr val="tx1"/>
              </a:buClr>
              <a:buSzPct val="75000"/>
              <a:buFont typeface="Wingdings" panose="05000000000000000000" pitchFamily="2" charset="2"/>
              <a:buChar char="l"/>
              <a:defRPr sz="2000">
                <a:solidFill>
                  <a:schemeClr val="tx1"/>
                </a:solidFill>
                <a:latin typeface="Arial" panose="020B0604020202020204" pitchFamily="34" charset="0"/>
              </a:defRPr>
            </a:lvl3pPr>
            <a:lvl4pPr marL="1600200" indent="-228600">
              <a:spcBef>
                <a:spcPct val="20000"/>
              </a:spcBef>
              <a:buClr>
                <a:schemeClr val="tx1"/>
              </a:buClr>
              <a:buSzPct val="80000"/>
              <a:buChar char="–"/>
              <a:defRPr>
                <a:solidFill>
                  <a:schemeClr val="tx1"/>
                </a:solidFill>
                <a:latin typeface="Arial" panose="020B0604020202020204" pitchFamily="34" charset="0"/>
              </a:defRPr>
            </a:lvl4pPr>
            <a:lvl5pPr marL="2057400" indent="-228600">
              <a:spcBef>
                <a:spcPct val="20000"/>
              </a:spcBef>
              <a:buClr>
                <a:schemeClr val="tx1"/>
              </a:buClr>
              <a:buSzPct val="65000"/>
              <a:buFont typeface="Wingdings" panose="05000000000000000000" pitchFamily="2" charset="2"/>
              <a:buChar char="l"/>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65000"/>
              <a:buFont typeface="Wingdings" panose="05000000000000000000" pitchFamily="2" charset="2"/>
              <a:buChar char="l"/>
              <a:defRPr>
                <a:solidFill>
                  <a:schemeClr val="tx1"/>
                </a:solidFill>
                <a:latin typeface="Arial" panose="020B0604020202020204" pitchFamily="34" charset="0"/>
              </a:defRPr>
            </a:lvl9pPr>
          </a:lstStyle>
          <a:p>
            <a:pPr eaLnBrk="1" hangingPunct="1">
              <a:spcBef>
                <a:spcPct val="0"/>
              </a:spcBef>
              <a:buClrTx/>
              <a:buSzTx/>
              <a:buFontTx/>
              <a:buNone/>
            </a:pPr>
            <a:r>
              <a:rPr lang="fr-BE" altLang="fr-FR" dirty="0">
                <a:solidFill>
                  <a:schemeClr val="tx2"/>
                </a:solidFill>
                <a:latin typeface="+mj-lt"/>
              </a:rPr>
              <a:t>Les facteurs de protection </a:t>
            </a:r>
            <a:endParaRPr lang="fr-FR" altLang="fr-FR" dirty="0">
              <a:solidFill>
                <a:schemeClr val="tx2"/>
              </a:solidFill>
              <a:latin typeface="+mj-lt"/>
            </a:endParaRPr>
          </a:p>
        </p:txBody>
      </p:sp>
      <p:sp>
        <p:nvSpPr>
          <p:cNvPr id="222211" name="Rectangle 3"/>
          <p:cNvSpPr>
            <a:spLocks noChangeArrowheads="1"/>
          </p:cNvSpPr>
          <p:nvPr/>
        </p:nvSpPr>
        <p:spPr bwMode="auto">
          <a:xfrm>
            <a:off x="251520" y="1340843"/>
            <a:ext cx="8351838" cy="4464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chemeClr val="hlink"/>
              </a:buClr>
              <a:buSzPct val="70000"/>
              <a:buFont typeface="Wingdings" pitchFamily="2" charset="2"/>
              <a:buChar char="n"/>
              <a:defRPr sz="3200">
                <a:solidFill>
                  <a:schemeClr val="tx1"/>
                </a:solidFill>
                <a:latin typeface="Tahoma" pitchFamily="34" charset="0"/>
              </a:defRPr>
            </a:lvl1pPr>
            <a:lvl2pPr marL="1066800" indent="-439738" eaLnBrk="0" hangingPunct="0">
              <a:spcBef>
                <a:spcPct val="20000"/>
              </a:spcBef>
              <a:buClr>
                <a:schemeClr val="tx1"/>
              </a:buClr>
              <a:buChar char="–"/>
              <a:defRPr sz="2800">
                <a:solidFill>
                  <a:schemeClr val="tx1"/>
                </a:solidFill>
                <a:latin typeface="Tahoma" pitchFamily="34" charset="0"/>
              </a:defRPr>
            </a:lvl2pPr>
            <a:lvl3pPr marL="1143000" indent="-228600" eaLnBrk="0" hangingPunct="0">
              <a:spcBef>
                <a:spcPct val="20000"/>
              </a:spcBef>
              <a:buClr>
                <a:schemeClr val="hlink"/>
              </a:buClr>
              <a:buSzPct val="70000"/>
              <a:buFont typeface="Wingdings" pitchFamily="2" charset="2"/>
              <a:buChar char="n"/>
              <a:defRPr sz="2400">
                <a:solidFill>
                  <a:schemeClr val="tx1"/>
                </a:solidFill>
                <a:latin typeface="Tahoma" pitchFamily="34" charset="0"/>
              </a:defRPr>
            </a:lvl3pPr>
            <a:lvl4pPr marL="1600200" indent="-228600" eaLnBrk="0" hangingPunct="0">
              <a:spcBef>
                <a:spcPct val="20000"/>
              </a:spcBef>
              <a:buClr>
                <a:schemeClr val="tx1"/>
              </a:buClr>
              <a:buChar char="–"/>
              <a:defRPr sz="2000">
                <a:solidFill>
                  <a:schemeClr val="tx1"/>
                </a:solidFill>
                <a:latin typeface="Tahoma" pitchFamily="34" charset="0"/>
              </a:defRPr>
            </a:lvl4pPr>
            <a:lvl5pPr marL="2057400" indent="-228600" eaLnBrk="0" hangingPunct="0">
              <a:spcBef>
                <a:spcPct val="20000"/>
              </a:spcBef>
              <a:buClr>
                <a:schemeClr val="hlink"/>
              </a:buClr>
              <a:buSzPct val="7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hlink"/>
              </a:buClr>
              <a:buSzPct val="70000"/>
              <a:buFont typeface="Wingdings" pitchFamily="2" charset="2"/>
              <a:buChar char="n"/>
              <a:defRPr sz="2000">
                <a:solidFill>
                  <a:schemeClr val="tx1"/>
                </a:solidFill>
                <a:latin typeface="Tahoma" pitchFamily="34" charset="0"/>
              </a:defRPr>
            </a:lvl9pPr>
          </a:lstStyle>
          <a:p>
            <a:pPr marL="627062" lvl="1" indent="0" eaLnBrk="1" hangingPunct="1">
              <a:lnSpc>
                <a:spcPct val="150000"/>
              </a:lnSpc>
              <a:buClr>
                <a:schemeClr val="hlink"/>
              </a:buClr>
              <a:buNone/>
              <a:defRPr/>
            </a:pPr>
            <a:r>
              <a:rPr lang="fr-BE" altLang="fr-FR" sz="2000" dirty="0">
                <a:latin typeface="+mn-lt"/>
              </a:rPr>
              <a:t> </a:t>
            </a:r>
            <a:endParaRPr lang="fr-BE" altLang="fr-FR" dirty="0">
              <a:latin typeface="+mn-lt"/>
              <a:sym typeface="Wingdings 3" pitchFamily="18" charset="2"/>
            </a:endParaRPr>
          </a:p>
        </p:txBody>
      </p:sp>
      <p:sp>
        <p:nvSpPr>
          <p:cNvPr id="2" name="Rectangle 1"/>
          <p:cNvSpPr/>
          <p:nvPr/>
        </p:nvSpPr>
        <p:spPr>
          <a:xfrm>
            <a:off x="827584" y="2133006"/>
            <a:ext cx="7344816" cy="2862322"/>
          </a:xfrm>
          <a:prstGeom prst="rect">
            <a:avLst/>
          </a:prstGeom>
        </p:spPr>
        <p:txBody>
          <a:bodyPr wrap="square">
            <a:spAutoFit/>
          </a:bodyPr>
          <a:lstStyle/>
          <a:p>
            <a:pPr lvl="1">
              <a:lnSpc>
                <a:spcPct val="150000"/>
              </a:lnSpc>
              <a:buClr>
                <a:schemeClr val="hlink"/>
              </a:buClr>
              <a:buFont typeface="OpenSymbol" pitchFamily="2" charset="0"/>
              <a:buChar char="⇒"/>
            </a:pPr>
            <a:r>
              <a:rPr lang="fr-BE" altLang="fr-FR" sz="2000" dirty="0"/>
              <a:t>   La qualité de la relation parent-enfant</a:t>
            </a:r>
          </a:p>
          <a:p>
            <a:pPr lvl="4">
              <a:lnSpc>
                <a:spcPct val="150000"/>
              </a:lnSpc>
              <a:buClr>
                <a:schemeClr val="hlink"/>
              </a:buClr>
              <a:buSzPct val="70000"/>
              <a:buFont typeface="Wingdings 3" panose="05040102010807070707" pitchFamily="18" charset="2"/>
              <a:buChar char="9"/>
            </a:pPr>
            <a:r>
              <a:rPr lang="fr-BE" altLang="fr-FR" sz="2000" dirty="0"/>
              <a:t>  Comportements et attitudes envers l’enfant</a:t>
            </a:r>
          </a:p>
          <a:p>
            <a:pPr lvl="4">
              <a:lnSpc>
                <a:spcPct val="150000"/>
              </a:lnSpc>
              <a:buClr>
                <a:schemeClr val="hlink"/>
              </a:buClr>
              <a:buSzPct val="70000"/>
              <a:buFont typeface="Wingdings 3" panose="05040102010807070707" pitchFamily="18" charset="2"/>
              <a:buChar char="9"/>
            </a:pPr>
            <a:r>
              <a:rPr lang="fr-BE" altLang="fr-FR" sz="2000" dirty="0"/>
              <a:t>  Le point de vue de l’enfant sur ses parents</a:t>
            </a:r>
          </a:p>
          <a:p>
            <a:pPr lvl="4">
              <a:lnSpc>
                <a:spcPct val="150000"/>
              </a:lnSpc>
              <a:buClr>
                <a:schemeClr val="hlink"/>
              </a:buClr>
              <a:buSzPct val="70000"/>
              <a:buFont typeface="Wingdings 3" panose="05040102010807070707" pitchFamily="18" charset="2"/>
              <a:buChar char="9"/>
            </a:pPr>
            <a:endParaRPr lang="fr-BE" altLang="fr-FR" sz="2000" dirty="0">
              <a:sym typeface="Wingdings 3" panose="05040102010807070707" pitchFamily="18" charset="2"/>
            </a:endParaRPr>
          </a:p>
          <a:p>
            <a:pPr lvl="1">
              <a:lnSpc>
                <a:spcPct val="150000"/>
              </a:lnSpc>
              <a:buClr>
                <a:schemeClr val="hlink"/>
              </a:buClr>
              <a:buFont typeface="OpenSymbol" pitchFamily="2" charset="0"/>
              <a:buChar char="⇒"/>
            </a:pPr>
            <a:r>
              <a:rPr lang="fr-BE" altLang="fr-FR" sz="2000" dirty="0"/>
              <a:t>   Extrafamiliaux</a:t>
            </a:r>
          </a:p>
          <a:p>
            <a:pPr lvl="3">
              <a:lnSpc>
                <a:spcPct val="150000"/>
              </a:lnSpc>
              <a:buFont typeface="Wingdings 3" panose="05040102010807070707" pitchFamily="18" charset="2"/>
              <a:buChar char="¦"/>
            </a:pPr>
            <a:r>
              <a:rPr lang="fr-BE" altLang="fr-FR" sz="2000" dirty="0"/>
              <a:t>  Soutien social</a:t>
            </a:r>
            <a:endParaRPr lang="fr-BE" altLang="fr-FR" sz="2000" dirty="0">
              <a:sym typeface="Wingdings 3" panose="05040102010807070707" pitchFamily="18" charset="2"/>
            </a:endParaRPr>
          </a:p>
        </p:txBody>
      </p:sp>
    </p:spTree>
    <p:extLst>
      <p:ext uri="{BB962C8B-B14F-4D97-AF65-F5344CB8AC3E}">
        <p14:creationId xmlns:p14="http://schemas.microsoft.com/office/powerpoint/2010/main" val="34424620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La séparation du couple en cas de violences conjugales</a:t>
            </a:r>
          </a:p>
        </p:txBody>
      </p:sp>
      <p:pic>
        <p:nvPicPr>
          <p:cNvPr id="5" name="Espace réservé du contenu 4"/>
          <p:cNvPicPr>
            <a:picLocks noGrp="1" noChangeAspect="1"/>
          </p:cNvPicPr>
          <p:nvPr>
            <p:ph idx="1"/>
          </p:nvPr>
        </p:nvPicPr>
        <p:blipFill>
          <a:blip r:embed="rId2"/>
          <a:stretch>
            <a:fillRect/>
          </a:stretch>
        </p:blipFill>
        <p:spPr>
          <a:xfrm>
            <a:off x="4749800" y="3359354"/>
            <a:ext cx="3806825" cy="1844266"/>
          </a:xfrm>
          <a:prstGeom prst="rect">
            <a:avLst/>
          </a:prstGeom>
        </p:spPr>
      </p:pic>
      <p:sp>
        <p:nvSpPr>
          <p:cNvPr id="4" name="Espace réservé du texte 3"/>
          <p:cNvSpPr>
            <a:spLocks noGrp="1"/>
          </p:cNvSpPr>
          <p:nvPr>
            <p:ph type="body" sz="half" idx="2"/>
          </p:nvPr>
        </p:nvSpPr>
        <p:spPr/>
        <p:txBody>
          <a:bodyPr/>
          <a:lstStyle/>
          <a:p>
            <a:endParaRPr lang="fr-BE" dirty="0"/>
          </a:p>
        </p:txBody>
      </p:sp>
    </p:spTree>
    <p:extLst>
      <p:ext uri="{BB962C8B-B14F-4D97-AF65-F5344CB8AC3E}">
        <p14:creationId xmlns:p14="http://schemas.microsoft.com/office/powerpoint/2010/main" val="34236775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re 1"/>
          <p:cNvSpPr>
            <a:spLocks noGrp="1"/>
          </p:cNvSpPr>
          <p:nvPr>
            <p:ph type="title"/>
          </p:nvPr>
        </p:nvSpPr>
        <p:spPr>
          <a:xfrm>
            <a:off x="683568" y="404664"/>
            <a:ext cx="7520940" cy="864096"/>
          </a:xfrm>
        </p:spPr>
        <p:txBody>
          <a:bodyPr/>
          <a:lstStyle/>
          <a:p>
            <a:pPr algn="ctr"/>
            <a:r>
              <a:rPr lang="fr-BE" altLang="fr-FR" dirty="0"/>
              <a:t>Violences conjugales et séparation</a:t>
            </a:r>
            <a:br>
              <a:rPr lang="fr-BE" altLang="fr-FR" dirty="0"/>
            </a:br>
            <a:r>
              <a:rPr lang="fr-BE" altLang="fr-FR" dirty="0"/>
              <a:t>Questions autour du (des) lien(s) </a:t>
            </a:r>
          </a:p>
        </p:txBody>
      </p:sp>
      <p:sp>
        <p:nvSpPr>
          <p:cNvPr id="37891" name="Espace réservé du contenu 2"/>
          <p:cNvSpPr>
            <a:spLocks noGrp="1"/>
          </p:cNvSpPr>
          <p:nvPr>
            <p:ph idx="1"/>
          </p:nvPr>
        </p:nvSpPr>
        <p:spPr>
          <a:xfrm>
            <a:off x="539552" y="1844824"/>
            <a:ext cx="8178712" cy="3888432"/>
          </a:xfrm>
        </p:spPr>
        <p:txBody>
          <a:bodyPr>
            <a:normAutofit fontScale="85000" lnSpcReduction="20000"/>
          </a:bodyPr>
          <a:lstStyle/>
          <a:p>
            <a:pPr>
              <a:lnSpc>
                <a:spcPct val="150000"/>
              </a:lnSpc>
              <a:buFont typeface="Wingdings" panose="05000000000000000000" pitchFamily="2" charset="2"/>
              <a:buChar char="Ø"/>
            </a:pPr>
            <a:r>
              <a:rPr lang="fr-BE" altLang="fr-FR" sz="2000" b="0" dirty="0"/>
              <a:t>Selon Jaffe et </a:t>
            </a:r>
            <a:r>
              <a:rPr lang="fr-BE" altLang="fr-FR" sz="2000" b="0" dirty="0" err="1"/>
              <a:t>coll</a:t>
            </a:r>
            <a:r>
              <a:rPr lang="fr-BE" altLang="fr-FR" sz="2000" b="0" dirty="0"/>
              <a:t>, il est faux de prétendre que le maintien des contacts entre les enfants et chacun des parents est toujours dans le meilleur intérêt des enfants. </a:t>
            </a:r>
          </a:p>
          <a:p>
            <a:pPr>
              <a:lnSpc>
                <a:spcPct val="150000"/>
              </a:lnSpc>
              <a:buFont typeface="Wingdings" panose="05000000000000000000" pitchFamily="2" charset="2"/>
              <a:buChar char="Ø"/>
            </a:pPr>
            <a:r>
              <a:rPr lang="fr-BE" altLang="fr-FR" sz="2000" b="0" dirty="0"/>
              <a:t>Avantages: maintenir une relation significative avec chaque parent ,éviter les distorsions dans leurs perceptions, constituer une source d’informations quant à leur passé et leur histoire familiale.</a:t>
            </a:r>
          </a:p>
          <a:p>
            <a:pPr>
              <a:lnSpc>
                <a:spcPct val="150000"/>
              </a:lnSpc>
              <a:buFont typeface="Wingdings" panose="05000000000000000000" pitchFamily="2" charset="2"/>
              <a:buChar char="Ø"/>
            </a:pPr>
            <a:r>
              <a:rPr lang="fr-BE" altLang="fr-FR" sz="2000" b="0" dirty="0"/>
              <a:t>Aspects négatifs: placer les enfants dans une situation de conflits ou de violence qui empêche le développement, amplifie le conflit de loyauté et le sentiment de responsabilité. Ceci affecte la relation qu’ils ont avec leurs parents et les oblige  des changements fréquents de modalités de contacts. Permettre à travers les enfants de reprendre le contrôle sur le conjoint victime</a:t>
            </a:r>
          </a:p>
          <a:p>
            <a:pPr>
              <a:lnSpc>
                <a:spcPct val="150000"/>
              </a:lnSpc>
              <a:buFont typeface="Wingdings" panose="05000000000000000000" pitchFamily="2" charset="2"/>
              <a:buChar char="Ø"/>
            </a:pPr>
            <a:endParaRPr lang="fr-BE" altLang="fr-FR" sz="2000" b="0" dirty="0"/>
          </a:p>
          <a:p>
            <a:pPr>
              <a:lnSpc>
                <a:spcPct val="150000"/>
              </a:lnSpc>
              <a:buFont typeface="Wingdings" panose="05000000000000000000" pitchFamily="2" charset="2"/>
              <a:buChar char="Ø"/>
            </a:pPr>
            <a:endParaRPr lang="fr-BE" altLang="fr-FR" sz="2000" b="0" dirty="0"/>
          </a:p>
          <a:p>
            <a:pPr>
              <a:lnSpc>
                <a:spcPct val="150000"/>
              </a:lnSpc>
              <a:buFont typeface="Wingdings" panose="05000000000000000000" pitchFamily="2" charset="2"/>
              <a:buChar char="Ø"/>
            </a:pPr>
            <a:endParaRPr lang="fr-BE" altLang="fr-FR" sz="2000" b="0" dirty="0"/>
          </a:p>
        </p:txBody>
      </p:sp>
    </p:spTree>
    <p:extLst>
      <p:ext uri="{BB962C8B-B14F-4D97-AF65-F5344CB8AC3E}">
        <p14:creationId xmlns:p14="http://schemas.microsoft.com/office/powerpoint/2010/main" val="12409717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r>
              <a:rPr lang="fr-FR" altLang="fr-FR" dirty="0"/>
              <a:t>En conclusions, retenons : </a:t>
            </a:r>
          </a:p>
        </p:txBody>
      </p:sp>
      <p:sp>
        <p:nvSpPr>
          <p:cNvPr id="43011" name="Content Placeholder 2"/>
          <p:cNvSpPr>
            <a:spLocks noGrp="1"/>
          </p:cNvSpPr>
          <p:nvPr>
            <p:ph idx="1"/>
          </p:nvPr>
        </p:nvSpPr>
        <p:spPr>
          <a:xfrm>
            <a:off x="107504" y="1268760"/>
            <a:ext cx="8568952" cy="4392488"/>
          </a:xfrm>
        </p:spPr>
        <p:txBody>
          <a:bodyPr>
            <a:noAutofit/>
          </a:bodyPr>
          <a:lstStyle/>
          <a:p>
            <a:pPr algn="just" eaLnBrk="1" hangingPunct="1">
              <a:lnSpc>
                <a:spcPct val="150000"/>
              </a:lnSpc>
              <a:buFont typeface="Wingdings" panose="05000000000000000000" pitchFamily="2" charset="2"/>
              <a:buChar char="Ø"/>
            </a:pPr>
            <a:r>
              <a:rPr lang="fr-FR" altLang="fr-FR" sz="2000" b="0" dirty="0"/>
              <a:t>Cycle de violence ou processus évolutif au cours duquel un partenaire met en place des stratégies déterminées dans le but de dominer la victime.</a:t>
            </a:r>
          </a:p>
          <a:p>
            <a:pPr algn="just" eaLnBrk="1" hangingPunct="1">
              <a:lnSpc>
                <a:spcPct val="150000"/>
              </a:lnSpc>
              <a:buFont typeface="Wingdings" panose="05000000000000000000" pitchFamily="2" charset="2"/>
              <a:buChar char="Ø"/>
            </a:pPr>
            <a:r>
              <a:rPr lang="fr-FR" altLang="fr-FR" sz="2000" b="0" dirty="0"/>
              <a:t>Cycle stratégique composé de 4 phases : Agression et Menace puis Justification et Réconciliation</a:t>
            </a:r>
          </a:p>
          <a:p>
            <a:pPr algn="just" eaLnBrk="1" hangingPunct="1">
              <a:lnSpc>
                <a:spcPct val="150000"/>
              </a:lnSpc>
              <a:buFont typeface="Wingdings" panose="05000000000000000000" pitchFamily="2" charset="2"/>
              <a:buChar char="Ø"/>
            </a:pPr>
            <a:r>
              <a:rPr lang="fr-FR" altLang="fr-FR" sz="2000" b="0" dirty="0"/>
              <a:t>Différent d’une perte de contrôle violente dans un couple : intention/emprise, pouvoir sur l’autre, répétition, impact sur la victime.</a:t>
            </a:r>
          </a:p>
          <a:p>
            <a:pPr algn="just" eaLnBrk="1" hangingPunct="1">
              <a:lnSpc>
                <a:spcPct val="150000"/>
              </a:lnSpc>
              <a:buFont typeface="Wingdings" panose="05000000000000000000" pitchFamily="2" charset="2"/>
              <a:buChar char="Ø"/>
            </a:pPr>
            <a:r>
              <a:rPr lang="fr-BE" altLang="fr-FR" sz="2000" b="0" dirty="0"/>
              <a:t>Les réactions de défense des victimes peuvent également être violentes pour reprendre le contrôle (plus sur la situation que sur l’autre).</a:t>
            </a:r>
            <a:endParaRPr lang="fr-FR" altLang="fr-FR" sz="2000" b="0" dirty="0"/>
          </a:p>
          <a:p>
            <a:pPr eaLnBrk="1" hangingPunct="1">
              <a:lnSpc>
                <a:spcPct val="150000"/>
              </a:lnSpc>
            </a:pPr>
            <a:endParaRPr lang="fr-FR" altLang="fr-FR" sz="1400" b="0" dirty="0"/>
          </a:p>
        </p:txBody>
      </p:sp>
    </p:spTree>
    <p:extLst>
      <p:ext uri="{BB962C8B-B14F-4D97-AF65-F5344CB8AC3E}">
        <p14:creationId xmlns:p14="http://schemas.microsoft.com/office/powerpoint/2010/main" val="10430091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fr-FR" altLang="fr-FR" dirty="0"/>
              <a:t>En conclusions, retenons aussi: </a:t>
            </a:r>
          </a:p>
        </p:txBody>
      </p:sp>
      <p:sp>
        <p:nvSpPr>
          <p:cNvPr id="44035" name="Content Placeholder 2"/>
          <p:cNvSpPr>
            <a:spLocks noGrp="1"/>
          </p:cNvSpPr>
          <p:nvPr>
            <p:ph idx="1"/>
          </p:nvPr>
        </p:nvSpPr>
        <p:spPr>
          <a:xfrm>
            <a:off x="611561" y="1556792"/>
            <a:ext cx="7818382" cy="4176464"/>
          </a:xfrm>
        </p:spPr>
        <p:txBody>
          <a:bodyPr>
            <a:normAutofit lnSpcReduction="10000"/>
          </a:bodyPr>
          <a:lstStyle/>
          <a:p>
            <a:pPr eaLnBrk="1" hangingPunct="1">
              <a:lnSpc>
                <a:spcPct val="150000"/>
              </a:lnSpc>
              <a:buFont typeface="Wingdings" panose="05000000000000000000" pitchFamily="2" charset="2"/>
              <a:buChar char="Ø"/>
            </a:pPr>
            <a:r>
              <a:rPr lang="fr-FR" altLang="fr-FR" sz="2000" b="0" dirty="0"/>
              <a:t>La violence conjugale a un impact  sur l’enfant et des conséquences sur son développement psychique, relationnel, comportemental et physique. </a:t>
            </a:r>
          </a:p>
          <a:p>
            <a:pPr eaLnBrk="1" hangingPunct="1">
              <a:lnSpc>
                <a:spcPct val="150000"/>
              </a:lnSpc>
              <a:buFont typeface="Wingdings" panose="05000000000000000000" pitchFamily="2" charset="2"/>
              <a:buChar char="Ø"/>
            </a:pPr>
            <a:r>
              <a:rPr lang="fr-FR" altLang="fr-FR" sz="2000" b="0" dirty="0"/>
              <a:t>En cas de séparation du couple, le maintien du lien entre le parent violent et le(s) enfant(s) est à réfléchir en fonction de la sécurité de tous les protagonistes. Il ne va pas de soi que ce maintien soit positif pour les enfants. Il y a lieu d’inventer des modalités de rencontres centrées exclusivement sur le bien des enfants et les évaluer régulièrement.</a:t>
            </a:r>
          </a:p>
        </p:txBody>
      </p:sp>
    </p:spTree>
    <p:extLst>
      <p:ext uri="{BB962C8B-B14F-4D97-AF65-F5344CB8AC3E}">
        <p14:creationId xmlns:p14="http://schemas.microsoft.com/office/powerpoint/2010/main" val="59746311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Comment (ré)-agir</a:t>
            </a:r>
          </a:p>
        </p:txBody>
      </p:sp>
      <p:sp>
        <p:nvSpPr>
          <p:cNvPr id="4" name="Espace réservé du texte 3"/>
          <p:cNvSpPr>
            <a:spLocks noGrp="1"/>
          </p:cNvSpPr>
          <p:nvPr>
            <p:ph type="body" sz="half" idx="2"/>
          </p:nvPr>
        </p:nvSpPr>
        <p:spPr/>
        <p:txBody>
          <a:bodyPr/>
          <a:lstStyle/>
          <a:p>
            <a:endParaRPr lang="fr-BE" dirty="0"/>
          </a:p>
        </p:txBody>
      </p:sp>
      <p:sp>
        <p:nvSpPr>
          <p:cNvPr id="3" name="Espace réservé du contenu 2"/>
          <p:cNvSpPr>
            <a:spLocks noGrp="1"/>
          </p:cNvSpPr>
          <p:nvPr>
            <p:ph idx="1"/>
          </p:nvPr>
        </p:nvSpPr>
        <p:spPr/>
        <p:txBody>
          <a:bodyPr/>
          <a:lstStyle/>
          <a:p>
            <a:endParaRPr lang="fr-BE"/>
          </a:p>
        </p:txBody>
      </p:sp>
    </p:spTree>
    <p:extLst>
      <p:ext uri="{BB962C8B-B14F-4D97-AF65-F5344CB8AC3E}">
        <p14:creationId xmlns:p14="http://schemas.microsoft.com/office/powerpoint/2010/main" val="33914036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1"/>
          <p:cNvSpPr txBox="1">
            <a:spLocks noChangeArrowheads="1"/>
          </p:cNvSpPr>
          <p:nvPr/>
        </p:nvSpPr>
        <p:spPr bwMode="auto">
          <a:xfrm>
            <a:off x="613957" y="-26495"/>
            <a:ext cx="8002587" cy="908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buFont typeface="Times New Roman" panose="02020603050405020304" pitchFamily="18" charset="0"/>
              <a:buNone/>
            </a:pPr>
            <a:r>
              <a:rPr lang="fr-FR" altLang="fr-FR" sz="2800" dirty="0">
                <a:solidFill>
                  <a:schemeClr val="tx1"/>
                </a:solidFill>
                <a:latin typeface="+mj-lt"/>
              </a:rPr>
              <a:t>DÉPISTAGE DE VIF ET VS: PHRASES INTRODUCTIVES</a:t>
            </a:r>
          </a:p>
        </p:txBody>
      </p:sp>
      <p:sp>
        <p:nvSpPr>
          <p:cNvPr id="66563" name="Text Box 2"/>
          <p:cNvSpPr txBox="1">
            <a:spLocks noChangeArrowheads="1"/>
          </p:cNvSpPr>
          <p:nvPr/>
        </p:nvSpPr>
        <p:spPr bwMode="auto">
          <a:xfrm>
            <a:off x="547282" y="1196752"/>
            <a:ext cx="8069262"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9pPr>
          </a:lstStyle>
          <a:p>
            <a:pPr algn="just" eaLnBrk="1" hangingPunct="1">
              <a:lnSpc>
                <a:spcPct val="150000"/>
              </a:lnSpc>
              <a:spcBef>
                <a:spcPts val="638"/>
              </a:spcBef>
              <a:buClr>
                <a:srgbClr val="595959"/>
              </a:buClr>
              <a:buSzPct val="100000"/>
            </a:pPr>
            <a:r>
              <a:rPr lang="fr-FR" altLang="fr-FR" sz="2000" dirty="0">
                <a:solidFill>
                  <a:srgbClr val="000000"/>
                </a:solidFill>
                <a:latin typeface="+mn-lt"/>
                <a:cs typeface="Arial" panose="020B0604020202020204" pitchFamily="34" charset="0"/>
              </a:rPr>
              <a:t>“De nos jours, la violence existe tant au sein de nos familles que de notre société, c’est pourquoi je demande la chose suivante à </a:t>
            </a:r>
            <a:r>
              <a:rPr lang="fr-FR" altLang="fr-FR" sz="2000" u="sng" dirty="0">
                <a:solidFill>
                  <a:srgbClr val="000000"/>
                </a:solidFill>
                <a:latin typeface="+mn-lt"/>
                <a:cs typeface="Arial" panose="020B0604020202020204" pitchFamily="34" charset="0"/>
              </a:rPr>
              <a:t>toutes</a:t>
            </a:r>
            <a:r>
              <a:rPr lang="fr-FR" altLang="fr-FR" sz="2000" dirty="0">
                <a:solidFill>
                  <a:srgbClr val="000000"/>
                </a:solidFill>
                <a:latin typeface="+mn-lt"/>
                <a:cs typeface="Arial" panose="020B0604020202020204" pitchFamily="34" charset="0"/>
              </a:rPr>
              <a:t> mes patientes…”</a:t>
            </a:r>
          </a:p>
          <a:p>
            <a:pPr algn="just" eaLnBrk="1" hangingPunct="1">
              <a:lnSpc>
                <a:spcPct val="150000"/>
              </a:lnSpc>
              <a:spcBef>
                <a:spcPts val="638"/>
              </a:spcBef>
              <a:buClr>
                <a:srgbClr val="595959"/>
              </a:buClr>
              <a:buSzPct val="100000"/>
            </a:pPr>
            <a:r>
              <a:rPr lang="fr-FR" altLang="fr-FR" sz="2000" dirty="0">
                <a:solidFill>
                  <a:srgbClr val="000000"/>
                </a:solidFill>
                <a:latin typeface="+mn-lt"/>
                <a:cs typeface="Arial" panose="020B0604020202020204" pitchFamily="34" charset="0"/>
              </a:rPr>
              <a:t>“Notre hôpital admet que la violence est fréquemment présente chez nos patients, c’est pourquoi nous posons cette question à tous…”</a:t>
            </a:r>
          </a:p>
          <a:p>
            <a:pPr algn="just" eaLnBrk="1" hangingPunct="1">
              <a:lnSpc>
                <a:spcPct val="150000"/>
              </a:lnSpc>
              <a:spcBef>
                <a:spcPts val="638"/>
              </a:spcBef>
              <a:buClr>
                <a:srgbClr val="595959"/>
              </a:buClr>
              <a:buSzPct val="100000"/>
            </a:pPr>
            <a:r>
              <a:rPr lang="fr-FR" altLang="fr-FR" sz="2000" dirty="0">
                <a:solidFill>
                  <a:srgbClr val="000000"/>
                </a:solidFill>
                <a:latin typeface="+mn-lt"/>
                <a:cs typeface="Arial" panose="020B0604020202020204" pitchFamily="34" charset="0"/>
              </a:rPr>
              <a:t>“Une femme sur quatre subit de la violence conjugale au moins une fois dans sa vie. Certaines études nous apprennent que la violence commence souvent lors de la grossesse. C’est pourquoi nous demandons à toutes si elles ont déjà été confrontées à la violence conjugale.”</a:t>
            </a:r>
          </a:p>
          <a:p>
            <a:pPr algn="ctr">
              <a:lnSpc>
                <a:spcPct val="150000"/>
              </a:lnSpc>
              <a:spcBef>
                <a:spcPts val="638"/>
              </a:spcBef>
              <a:buClr>
                <a:srgbClr val="595959"/>
              </a:buClr>
              <a:buSzPct val="100000"/>
            </a:pPr>
            <a:r>
              <a:rPr lang="fr-FR" altLang="fr-FR" sz="2000" dirty="0">
                <a:solidFill>
                  <a:srgbClr val="C00000"/>
                </a:solidFill>
              </a:rPr>
              <a:t>Nommer la violence = démarrer la prévention!</a:t>
            </a:r>
          </a:p>
          <a:p>
            <a:pPr algn="just" eaLnBrk="1" hangingPunct="1">
              <a:lnSpc>
                <a:spcPct val="150000"/>
              </a:lnSpc>
              <a:spcBef>
                <a:spcPts val="638"/>
              </a:spcBef>
              <a:buClr>
                <a:srgbClr val="595959"/>
              </a:buClr>
              <a:buSzPct val="100000"/>
            </a:pPr>
            <a:endParaRPr lang="fr-FR" altLang="fr-FR" sz="2000" dirty="0">
              <a:solidFill>
                <a:srgbClr val="000000"/>
              </a:solidFill>
              <a:latin typeface="+mn-lt"/>
              <a:cs typeface="Arial" panose="020B0604020202020204" pitchFamily="34" charset="0"/>
            </a:endParaRPr>
          </a:p>
          <a:p>
            <a:pPr eaLnBrk="1" hangingPunct="1">
              <a:lnSpc>
                <a:spcPct val="150000"/>
              </a:lnSpc>
              <a:spcBef>
                <a:spcPts val="638"/>
              </a:spcBef>
              <a:buSzPct val="100000"/>
            </a:pPr>
            <a:endParaRPr lang="fr-FR" altLang="fr-FR" sz="2000" dirty="0">
              <a:solidFill>
                <a:srgbClr val="000000"/>
              </a:solidFill>
              <a:latin typeface="+mn-lt"/>
              <a:cs typeface="Lucida Sans Unicode" panose="020B0602030504020204" pitchFamily="34" charset="0"/>
            </a:endParaRPr>
          </a:p>
        </p:txBody>
      </p:sp>
    </p:spTree>
    <p:extLst>
      <p:ext uri="{BB962C8B-B14F-4D97-AF65-F5344CB8AC3E}">
        <p14:creationId xmlns:p14="http://schemas.microsoft.com/office/powerpoint/2010/main" val="769144800"/>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1"/>
          <p:cNvSpPr txBox="1">
            <a:spLocks noChangeArrowheads="1"/>
          </p:cNvSpPr>
          <p:nvPr/>
        </p:nvSpPr>
        <p:spPr bwMode="auto">
          <a:xfrm>
            <a:off x="668338" y="268976"/>
            <a:ext cx="8075612"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buFont typeface="Times New Roman" panose="02020603050405020304" pitchFamily="18" charset="0"/>
              <a:buNone/>
            </a:pPr>
            <a:r>
              <a:rPr lang="fr-FR" altLang="fr-FR" sz="2800" dirty="0">
                <a:solidFill>
                  <a:schemeClr val="tx1"/>
                </a:solidFill>
                <a:latin typeface="+mj-lt"/>
              </a:rPr>
              <a:t>QUESTIONS DE DÉPISTAGE GÉNÉRALES</a:t>
            </a:r>
          </a:p>
        </p:txBody>
      </p:sp>
      <p:sp>
        <p:nvSpPr>
          <p:cNvPr id="67587" name="Text Box 2"/>
          <p:cNvSpPr txBox="1">
            <a:spLocks noChangeArrowheads="1"/>
          </p:cNvSpPr>
          <p:nvPr/>
        </p:nvSpPr>
        <p:spPr bwMode="auto">
          <a:xfrm>
            <a:off x="668338" y="1196975"/>
            <a:ext cx="7575550"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38"/>
              </a:spcBef>
              <a:buClr>
                <a:srgbClr val="404040"/>
              </a:buClr>
              <a:buSzPct val="100000"/>
            </a:pPr>
            <a:r>
              <a:rPr lang="fr-FR" altLang="fr-FR" sz="2000" dirty="0">
                <a:solidFill>
                  <a:srgbClr val="000000"/>
                </a:solidFill>
                <a:latin typeface="+mn-lt"/>
                <a:cs typeface="Arial" panose="020B0604020202020204" pitchFamily="34" charset="0"/>
              </a:rPr>
              <a:t>Comment vous sentez-vous?</a:t>
            </a:r>
          </a:p>
          <a:p>
            <a:pPr eaLnBrk="1" hangingPunct="1">
              <a:lnSpc>
                <a:spcPct val="150000"/>
              </a:lnSpc>
              <a:spcBef>
                <a:spcPts val="638"/>
              </a:spcBef>
              <a:buClr>
                <a:srgbClr val="404040"/>
              </a:buClr>
              <a:buSzPct val="100000"/>
            </a:pPr>
            <a:r>
              <a:rPr lang="fr-FR" altLang="fr-FR" sz="2000" dirty="0">
                <a:solidFill>
                  <a:srgbClr val="000000"/>
                </a:solidFill>
                <a:latin typeface="+mn-lt"/>
                <a:cs typeface="Arial" panose="020B0604020202020204" pitchFamily="34" charset="0"/>
              </a:rPr>
              <a:t>Comment les choses se passent-elles chez vous à la maison?</a:t>
            </a:r>
          </a:p>
          <a:p>
            <a:pPr eaLnBrk="1" hangingPunct="1">
              <a:lnSpc>
                <a:spcPct val="150000"/>
              </a:lnSpc>
              <a:spcBef>
                <a:spcPts val="638"/>
              </a:spcBef>
              <a:buClr>
                <a:srgbClr val="404040"/>
              </a:buClr>
              <a:buSzPct val="100000"/>
            </a:pPr>
            <a:r>
              <a:rPr lang="fr-FR" altLang="fr-FR" sz="2000" dirty="0">
                <a:solidFill>
                  <a:srgbClr val="000000"/>
                </a:solidFill>
                <a:latin typeface="+mn-lt"/>
                <a:cs typeface="Arial" panose="020B0604020202020204" pitchFamily="34" charset="0"/>
              </a:rPr>
              <a:t>Comment votre partenaire </a:t>
            </a:r>
            <a:r>
              <a:rPr lang="fr-FR" altLang="fr-FR" sz="2000" dirty="0" err="1">
                <a:solidFill>
                  <a:srgbClr val="000000"/>
                </a:solidFill>
                <a:latin typeface="+mn-lt"/>
                <a:cs typeface="Arial" panose="020B0604020202020204" pitchFamily="34" charset="0"/>
              </a:rPr>
              <a:t>réagit-il</a:t>
            </a:r>
            <a:r>
              <a:rPr lang="fr-FR" altLang="fr-FR" sz="2000" dirty="0">
                <a:solidFill>
                  <a:srgbClr val="000000"/>
                </a:solidFill>
                <a:latin typeface="+mn-lt"/>
                <a:cs typeface="Arial" panose="020B0604020202020204" pitchFamily="34" charset="0"/>
              </a:rPr>
              <a:t>/elle à votre grossesse?</a:t>
            </a:r>
          </a:p>
          <a:p>
            <a:pPr eaLnBrk="1" hangingPunct="1">
              <a:lnSpc>
                <a:spcPct val="150000"/>
              </a:lnSpc>
              <a:spcBef>
                <a:spcPts val="638"/>
              </a:spcBef>
              <a:buClr>
                <a:srgbClr val="404040"/>
              </a:buClr>
              <a:buSzPct val="100000"/>
            </a:pPr>
            <a:r>
              <a:rPr lang="fr-FR" altLang="fr-FR" sz="2000" dirty="0">
                <a:solidFill>
                  <a:srgbClr val="000000"/>
                </a:solidFill>
                <a:latin typeface="+mn-lt"/>
                <a:cs typeface="Arial" panose="020B0604020202020204" pitchFamily="34" charset="0"/>
              </a:rPr>
              <a:t>Recevez-vous le support nécessaire chez vous?  Et dans votre entourage?</a:t>
            </a:r>
          </a:p>
          <a:p>
            <a:pPr eaLnBrk="1" hangingPunct="1">
              <a:lnSpc>
                <a:spcPct val="150000"/>
              </a:lnSpc>
              <a:spcBef>
                <a:spcPts val="638"/>
              </a:spcBef>
              <a:buClr>
                <a:srgbClr val="404040"/>
              </a:buClr>
              <a:buSzPct val="100000"/>
            </a:pPr>
            <a:endParaRPr lang="fr-FR" altLang="fr-FR" sz="2000" dirty="0">
              <a:solidFill>
                <a:srgbClr val="000000"/>
              </a:solidFill>
              <a:latin typeface="+mn-lt"/>
              <a:cs typeface="Arial" panose="020B0604020202020204" pitchFamily="34" charset="0"/>
            </a:endParaRPr>
          </a:p>
          <a:p>
            <a:pPr eaLnBrk="1" hangingPunct="1">
              <a:lnSpc>
                <a:spcPct val="150000"/>
              </a:lnSpc>
              <a:spcBef>
                <a:spcPts val="638"/>
              </a:spcBef>
              <a:buSzPct val="100000"/>
            </a:pPr>
            <a:r>
              <a:rPr lang="fr-FR" altLang="fr-FR" sz="2000" dirty="0">
                <a:solidFill>
                  <a:srgbClr val="000000"/>
                </a:solidFill>
                <a:latin typeface="+mn-lt"/>
                <a:cs typeface="Arial" panose="020B0604020202020204" pitchFamily="34" charset="0"/>
              </a:rPr>
              <a:t>	Ces questions ont scientifiquement prouvées leur 	efficacité!</a:t>
            </a:r>
          </a:p>
          <a:p>
            <a:pPr eaLnBrk="1" hangingPunct="1">
              <a:lnSpc>
                <a:spcPct val="150000"/>
              </a:lnSpc>
              <a:spcBef>
                <a:spcPts val="638"/>
              </a:spcBef>
              <a:buSzPct val="100000"/>
            </a:pPr>
            <a:endParaRPr lang="fr-FR" altLang="fr-FR" sz="2000" dirty="0">
              <a:solidFill>
                <a:srgbClr val="000000"/>
              </a:solidFill>
              <a:latin typeface="+mn-lt"/>
              <a:cs typeface="Lucida Sans Unicode" panose="020B0602030504020204" pitchFamily="34" charset="0"/>
            </a:endParaRPr>
          </a:p>
        </p:txBody>
      </p:sp>
      <p:sp>
        <p:nvSpPr>
          <p:cNvPr id="2" name="Right Arrow 1"/>
          <p:cNvSpPr/>
          <p:nvPr/>
        </p:nvSpPr>
        <p:spPr bwMode="auto">
          <a:xfrm>
            <a:off x="1075606" y="4724251"/>
            <a:ext cx="400050" cy="288925"/>
          </a:xfrm>
          <a:prstGeom prst="rightArrow">
            <a:avLst/>
          </a:prstGeom>
          <a:ln w="28575">
            <a:solidFill>
              <a:srgbClr val="20608F"/>
            </a:solidFill>
            <a:headEnd type="none" w="med" len="med"/>
            <a:tailEnd type="none" w="med" len="med"/>
          </a:ln>
          <a:extLst/>
        </p:spPr>
        <p:style>
          <a:lnRef idx="2">
            <a:schemeClr val="accent2"/>
          </a:lnRef>
          <a:fillRef idx="1">
            <a:schemeClr val="lt1"/>
          </a:fillRef>
          <a:effectRef idx="0">
            <a:schemeClr val="accent2"/>
          </a:effectRef>
          <a:fontRef idx="minor">
            <a:schemeClr val="dk1"/>
          </a:fontRef>
        </p:style>
        <p:txBody>
          <a:bodyPr/>
          <a:lstStyle/>
          <a:p>
            <a:pPr eaLnBrk="1" hangingPunct="1">
              <a:buClr>
                <a:srgbClr val="000000"/>
              </a:buClr>
              <a:buSzPct val="100000"/>
              <a:buFont typeface="Times New Roman" charset="0"/>
              <a:buNone/>
              <a:defRPr/>
            </a:pPr>
            <a:endParaRPr lang="nl-BE">
              <a:solidFill>
                <a:schemeClr val="tx1"/>
              </a:solidFill>
              <a:effectLst>
                <a:outerShdw blurRad="38100" dist="38100" dir="2700000" algn="tl">
                  <a:srgbClr val="DDDDDD"/>
                </a:outerShdw>
              </a:effectLst>
              <a:cs typeface="Microsoft YaHei" charset="0"/>
            </a:endParaRPr>
          </a:p>
        </p:txBody>
      </p:sp>
    </p:spTree>
    <p:extLst>
      <p:ext uri="{BB962C8B-B14F-4D97-AF65-F5344CB8AC3E}">
        <p14:creationId xmlns:p14="http://schemas.microsoft.com/office/powerpoint/2010/main" val="2495757374"/>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Dynamique familiale et maltraitance</a:t>
            </a:r>
          </a:p>
        </p:txBody>
      </p:sp>
      <p:sp>
        <p:nvSpPr>
          <p:cNvPr id="3" name="Espace réservé du contenu 2"/>
          <p:cNvSpPr>
            <a:spLocks noGrp="1"/>
          </p:cNvSpPr>
          <p:nvPr>
            <p:ph idx="1"/>
          </p:nvPr>
        </p:nvSpPr>
        <p:spPr>
          <a:xfrm>
            <a:off x="323528" y="1100628"/>
            <a:ext cx="8568952" cy="4848652"/>
          </a:xfrm>
        </p:spPr>
        <p:txBody>
          <a:bodyPr>
            <a:normAutofit lnSpcReduction="10000"/>
          </a:bodyPr>
          <a:lstStyle/>
          <a:p>
            <a:pPr marL="285750" indent="-285750">
              <a:lnSpc>
                <a:spcPct val="150000"/>
              </a:lnSpc>
              <a:buFont typeface="Courier New" panose="02070309020205020404" pitchFamily="49" charset="0"/>
              <a:buChar char="o"/>
            </a:pPr>
            <a:r>
              <a:rPr lang="fr-BE" sz="2000" b="0" dirty="0">
                <a:cs typeface="Arial" pitchFamily="34" charset="0"/>
              </a:rPr>
              <a:t>La maltraitance d’enfants, est le résultat d’un mode de vie qui va créer une phénoménologie singulière, très souvent transgénérationnelle. </a:t>
            </a:r>
          </a:p>
          <a:p>
            <a:pPr marL="285750" indent="-285750">
              <a:lnSpc>
                <a:spcPct val="150000"/>
              </a:lnSpc>
              <a:buFont typeface="Courier New" panose="02070309020205020404" pitchFamily="49" charset="0"/>
              <a:buChar char="o"/>
            </a:pPr>
            <a:r>
              <a:rPr lang="fr-BE" sz="2000" b="0" dirty="0">
                <a:cs typeface="Arial" pitchFamily="34" charset="0"/>
              </a:rPr>
              <a:t>Il est certain qu’il n’existe pas une famille maltraitante type, mais bien une famille qui, à un moment déterminé de son histoire, produit ce phénomène de maltraitance. Néanmoins, il est possible de distinguer certains liens répétitifs entre les  expériences vécues dans l’histoire familiale  des parents maltraitants et les comportements  violents envers leurs enfants.</a:t>
            </a:r>
          </a:p>
          <a:p>
            <a:pPr marL="285750" indent="-285750">
              <a:lnSpc>
                <a:spcPct val="150000"/>
              </a:lnSpc>
              <a:buFont typeface="Courier New" panose="02070309020205020404" pitchFamily="49" charset="0"/>
              <a:buChar char="o"/>
            </a:pPr>
            <a:r>
              <a:rPr lang="fr-BE" sz="2000" b="0" dirty="0">
                <a:cs typeface="Arial" pitchFamily="34" charset="0"/>
              </a:rPr>
              <a:t>Tout processus </a:t>
            </a:r>
            <a:r>
              <a:rPr lang="fr-BE" sz="2000" b="0" dirty="0" err="1">
                <a:cs typeface="Arial" pitchFamily="34" charset="0"/>
              </a:rPr>
              <a:t>protectionnel</a:t>
            </a:r>
            <a:r>
              <a:rPr lang="fr-BE" sz="2000" b="0" dirty="0">
                <a:cs typeface="Arial" pitchFamily="34" charset="0"/>
              </a:rPr>
              <a:t> et thérapeutique visera à interrompre  ce cycle répétitif de violence et à explorer  et expérimenter d’autres modèles relationnels respectueux de l’intégrité physique et psychique de l’enfant</a:t>
            </a:r>
            <a:r>
              <a:rPr lang="fr-BE" sz="1800" b="0" dirty="0">
                <a:cs typeface="Arial" pitchFamily="34" charset="0"/>
              </a:rPr>
              <a:t>.</a:t>
            </a:r>
          </a:p>
          <a:p>
            <a:pPr>
              <a:lnSpc>
                <a:spcPct val="150000"/>
              </a:lnSpc>
              <a:buFontTx/>
              <a:buChar char="-"/>
            </a:pPr>
            <a:endParaRPr lang="fr-BE" sz="1800" b="0" dirty="0">
              <a:cs typeface="Arial" pitchFamily="34" charset="0"/>
            </a:endParaRPr>
          </a:p>
          <a:p>
            <a:pPr>
              <a:lnSpc>
                <a:spcPct val="150000"/>
              </a:lnSpc>
              <a:buFontTx/>
              <a:buChar char="-"/>
            </a:pPr>
            <a:endParaRPr lang="fr-BE" sz="1800" b="0" dirty="0">
              <a:cs typeface="Arial" pitchFamily="34" charset="0"/>
            </a:endParaRPr>
          </a:p>
          <a:p>
            <a:pPr>
              <a:lnSpc>
                <a:spcPct val="150000"/>
              </a:lnSpc>
              <a:buFontTx/>
              <a:buChar char="-"/>
            </a:pPr>
            <a:endParaRPr lang="fr-BE" sz="600" dirty="0"/>
          </a:p>
          <a:p>
            <a:pPr>
              <a:lnSpc>
                <a:spcPct val="150000"/>
              </a:lnSpc>
            </a:pPr>
            <a:endParaRPr lang="fr-BE" sz="600" dirty="0"/>
          </a:p>
          <a:p>
            <a:pPr>
              <a:lnSpc>
                <a:spcPct val="150000"/>
              </a:lnSpc>
            </a:pPr>
            <a:endParaRPr lang="fr-BE" sz="600" dirty="0"/>
          </a:p>
        </p:txBody>
      </p:sp>
    </p:spTree>
    <p:extLst>
      <p:ext uri="{BB962C8B-B14F-4D97-AF65-F5344CB8AC3E}">
        <p14:creationId xmlns:p14="http://schemas.microsoft.com/office/powerpoint/2010/main" val="13803092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1"/>
          <p:cNvSpPr txBox="1">
            <a:spLocks noChangeArrowheads="1"/>
          </p:cNvSpPr>
          <p:nvPr/>
        </p:nvSpPr>
        <p:spPr bwMode="auto">
          <a:xfrm>
            <a:off x="619545" y="404664"/>
            <a:ext cx="8501062"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fr-FR" altLang="fr-FR" sz="2800" dirty="0">
                <a:solidFill>
                  <a:schemeClr val="tx1"/>
                </a:solidFill>
                <a:latin typeface="+mj-lt"/>
              </a:rPr>
              <a:t>RÉAGIR À UNE (NON-)RÉVÉLATION DE VIF &amp; VS</a:t>
            </a:r>
          </a:p>
        </p:txBody>
      </p:sp>
      <p:sp>
        <p:nvSpPr>
          <p:cNvPr id="71683" name="Text Box 2"/>
          <p:cNvSpPr txBox="1">
            <a:spLocks noChangeArrowheads="1"/>
          </p:cNvSpPr>
          <p:nvPr/>
        </p:nvSpPr>
        <p:spPr bwMode="auto">
          <a:xfrm>
            <a:off x="467544" y="2060848"/>
            <a:ext cx="8316912" cy="288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5613">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1pPr>
            <a:lvl2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2pPr>
            <a:lvl3pPr marL="1255713" indent="-457200">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3pPr>
            <a:lvl4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4pPr>
            <a:lvl5pPr>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1027113" algn="l"/>
                <a:tab pos="1941513" algn="l"/>
                <a:tab pos="2855913" algn="l"/>
                <a:tab pos="3770313" algn="l"/>
                <a:tab pos="4684713" algn="l"/>
                <a:tab pos="5599113" algn="l"/>
                <a:tab pos="6513513" algn="l"/>
                <a:tab pos="7427913" algn="l"/>
                <a:tab pos="8342313" algn="l"/>
                <a:tab pos="9256713" algn="l"/>
                <a:tab pos="10171113" algn="l"/>
              </a:tabLst>
              <a:defRPr>
                <a:solidFill>
                  <a:schemeClr val="bg1"/>
                </a:solidFill>
                <a:latin typeface="Calibri" panose="020F0502020204030204" pitchFamily="34" charset="0"/>
                <a:ea typeface="Microsoft YaHei" panose="020B0503020204020204" pitchFamily="34" charset="-122"/>
              </a:defRPr>
            </a:lvl9pPr>
          </a:lstStyle>
          <a:p>
            <a:pPr eaLnBrk="1" hangingPunct="1">
              <a:spcBef>
                <a:spcPts val="600"/>
              </a:spcBef>
              <a:buSzPct val="100000"/>
            </a:pPr>
            <a:r>
              <a:rPr lang="fr-FR" altLang="fr-FR" sz="2000" dirty="0">
                <a:solidFill>
                  <a:schemeClr val="tx1"/>
                </a:solidFill>
                <a:latin typeface="+mn-lt"/>
                <a:cs typeface="Arial" panose="020B0604020202020204" pitchFamily="34" charset="0"/>
              </a:rPr>
              <a:t>En cas de soupçon ou de constatation de VIF/VS:</a:t>
            </a:r>
          </a:p>
          <a:p>
            <a:pPr eaLnBrk="1" hangingPunct="1">
              <a:spcBef>
                <a:spcPts val="600"/>
              </a:spcBef>
              <a:buClr>
                <a:srgbClr val="595959"/>
              </a:buClr>
              <a:buSzPct val="100000"/>
              <a:buFont typeface="Times New Roman" panose="02020603050405020304" pitchFamily="18" charset="0"/>
              <a:buNone/>
            </a:pPr>
            <a:endParaRPr lang="fr-FR" altLang="fr-FR" sz="2000" dirty="0">
              <a:solidFill>
                <a:schemeClr val="tx1"/>
              </a:solidFill>
              <a:latin typeface="+mn-lt"/>
              <a:cs typeface="Arial" panose="020B0604020202020204" pitchFamily="34" charset="0"/>
            </a:endParaRPr>
          </a:p>
          <a:p>
            <a:pPr>
              <a:spcBef>
                <a:spcPts val="600"/>
              </a:spcBef>
              <a:buClr>
                <a:srgbClr val="595959"/>
              </a:buClr>
              <a:buSzPct val="100000"/>
              <a:buFont typeface="Times New Roman" panose="02020603050405020304" pitchFamily="18" charset="0"/>
              <a:buAutoNum type="arabicPeriod"/>
            </a:pPr>
            <a:r>
              <a:rPr lang="fr-FR" altLang="fr-FR" sz="2000" dirty="0">
                <a:solidFill>
                  <a:schemeClr val="tx1"/>
                </a:solidFill>
                <a:latin typeface="+mn-lt"/>
                <a:cs typeface="Arial" panose="020B0604020202020204" pitchFamily="34" charset="0"/>
              </a:rPr>
              <a:t>Reconnaître la phase (Dynamique)</a:t>
            </a:r>
          </a:p>
          <a:p>
            <a:pPr eaLnBrk="1" hangingPunct="1">
              <a:spcBef>
                <a:spcPts val="600"/>
              </a:spcBef>
              <a:buClr>
                <a:srgbClr val="595959"/>
              </a:buClr>
              <a:buSzPct val="100000"/>
              <a:buFont typeface="Times New Roman" panose="02020603050405020304" pitchFamily="18" charset="0"/>
              <a:buAutoNum type="arabicPeriod"/>
            </a:pPr>
            <a:endParaRPr lang="fr-FR" altLang="fr-FR" sz="2000" dirty="0">
              <a:solidFill>
                <a:schemeClr val="tx1"/>
              </a:solidFill>
              <a:latin typeface="+mn-lt"/>
              <a:cs typeface="Arial" panose="020B0604020202020204" pitchFamily="34" charset="0"/>
            </a:endParaRPr>
          </a:p>
          <a:p>
            <a:pPr eaLnBrk="1" hangingPunct="1">
              <a:spcBef>
                <a:spcPts val="600"/>
              </a:spcBef>
              <a:buClr>
                <a:srgbClr val="595959"/>
              </a:buClr>
              <a:buSzPct val="100000"/>
              <a:buFont typeface="Times New Roman" panose="02020603050405020304" pitchFamily="18" charset="0"/>
              <a:buAutoNum type="arabicPeriod"/>
            </a:pPr>
            <a:r>
              <a:rPr lang="fr-FR" altLang="fr-FR" sz="2000" dirty="0">
                <a:solidFill>
                  <a:schemeClr val="tx1"/>
                </a:solidFill>
                <a:latin typeface="+mn-lt"/>
                <a:cs typeface="Arial" panose="020B0604020202020204" pitchFamily="34" charset="0"/>
              </a:rPr>
              <a:t>Selon la phase, réaction différente</a:t>
            </a:r>
          </a:p>
          <a:p>
            <a:pPr eaLnBrk="1" hangingPunct="1">
              <a:spcBef>
                <a:spcPts val="600"/>
              </a:spcBef>
              <a:buSzPct val="100000"/>
            </a:pPr>
            <a:endParaRPr lang="fr-FR" altLang="fr-FR" sz="2000" dirty="0">
              <a:solidFill>
                <a:srgbClr val="000000"/>
              </a:solidFill>
              <a:latin typeface="+mn-lt"/>
            </a:endParaRPr>
          </a:p>
          <a:p>
            <a:pPr lvl="2" eaLnBrk="1" hangingPunct="1">
              <a:spcBef>
                <a:spcPts val="400"/>
              </a:spcBef>
              <a:buClr>
                <a:srgbClr val="000000"/>
              </a:buClr>
              <a:buSzPct val="100000"/>
              <a:buFont typeface="Arial" panose="020B0604020202020204" pitchFamily="34" charset="0"/>
              <a:buNone/>
            </a:pPr>
            <a:endParaRPr lang="en-US" altLang="fr-FR" sz="2000" dirty="0">
              <a:solidFill>
                <a:srgbClr val="000000"/>
              </a:solidFill>
              <a:latin typeface="+mn-lt"/>
            </a:endParaRPr>
          </a:p>
          <a:p>
            <a:pPr eaLnBrk="1" hangingPunct="1">
              <a:spcBef>
                <a:spcPts val="400"/>
              </a:spcBef>
              <a:buClr>
                <a:srgbClr val="000000"/>
              </a:buClr>
              <a:buSzPct val="100000"/>
              <a:buFont typeface="Lucida Sans" panose="020B0602030504020204" pitchFamily="34" charset="0"/>
              <a:buNone/>
            </a:pPr>
            <a:endParaRPr lang="en-US" altLang="fr-FR" sz="2000" dirty="0">
              <a:solidFill>
                <a:srgbClr val="000000"/>
              </a:solidFill>
              <a:latin typeface="+mn-lt"/>
            </a:endParaRPr>
          </a:p>
        </p:txBody>
      </p:sp>
    </p:spTree>
    <p:extLst>
      <p:ext uri="{BB962C8B-B14F-4D97-AF65-F5344CB8AC3E}">
        <p14:creationId xmlns:p14="http://schemas.microsoft.com/office/powerpoint/2010/main" val="45612692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4"/>
          <p:cNvSpPr txBox="1">
            <a:spLocks noChangeArrowheads="1"/>
          </p:cNvSpPr>
          <p:nvPr/>
        </p:nvSpPr>
        <p:spPr bwMode="auto">
          <a:xfrm>
            <a:off x="642938" y="0"/>
            <a:ext cx="850106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en-GB" altLang="fr-FR" sz="2800">
                <a:solidFill>
                  <a:srgbClr val="20608F"/>
                </a:solidFill>
                <a:latin typeface="Arial" panose="020B0604020202020204" pitchFamily="34" charset="0"/>
              </a:rPr>
              <a:t>Dynamiques : Stages of Change Model </a:t>
            </a:r>
            <a:br>
              <a:rPr lang="en-GB" altLang="fr-FR" sz="2800">
                <a:solidFill>
                  <a:srgbClr val="20608F"/>
                </a:solidFill>
                <a:latin typeface="Arial" panose="020B0604020202020204" pitchFamily="34" charset="0"/>
              </a:rPr>
            </a:br>
            <a:r>
              <a:rPr lang="nl-BE" altLang="fr-FR" sz="1600">
                <a:solidFill>
                  <a:srgbClr val="000000"/>
                </a:solidFill>
                <a:latin typeface="Arial" panose="020B0604020202020204" pitchFamily="34" charset="0"/>
              </a:rPr>
              <a:t>(Prochaska &amp; Diclemente, 1992)</a:t>
            </a:r>
          </a:p>
        </p:txBody>
      </p:sp>
      <p:pic>
        <p:nvPicPr>
          <p:cNvPr id="7270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827088"/>
            <a:ext cx="6350000" cy="591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14011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1"/>
          <p:cNvSpPr txBox="1">
            <a:spLocks noChangeArrowheads="1"/>
          </p:cNvSpPr>
          <p:nvPr/>
        </p:nvSpPr>
        <p:spPr bwMode="auto">
          <a:xfrm>
            <a:off x="642938" y="188913"/>
            <a:ext cx="8501062"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1pPr>
            <a:lvl2pPr>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2pPr>
            <a:lvl3pPr>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3pPr>
            <a:lvl4pPr>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4pPr>
            <a:lvl5pPr>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360363" algn="l"/>
                <a:tab pos="722313" algn="l"/>
                <a:tab pos="1084263" algn="l"/>
                <a:tab pos="1446213" algn="l"/>
                <a:tab pos="1808163" algn="l"/>
                <a:tab pos="2170113" algn="l"/>
                <a:tab pos="2532063" algn="l"/>
                <a:tab pos="2894013" algn="l"/>
                <a:tab pos="3255963" algn="l"/>
                <a:tab pos="3617913" algn="l"/>
                <a:tab pos="3979863" algn="l"/>
                <a:tab pos="4343400" algn="l"/>
                <a:tab pos="4703763" algn="l"/>
                <a:tab pos="5065713" algn="l"/>
                <a:tab pos="5427663" algn="l"/>
                <a:tab pos="5789613" algn="l"/>
                <a:tab pos="6151563" algn="l"/>
                <a:tab pos="6513513" algn="l"/>
                <a:tab pos="6875463" algn="l"/>
                <a:tab pos="7237413" algn="l"/>
                <a:tab pos="7239000" algn="l"/>
                <a:tab pos="79629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en-GB" altLang="fr-FR" sz="2800">
                <a:solidFill>
                  <a:srgbClr val="20608F"/>
                </a:solidFill>
                <a:latin typeface="Arial" panose="020B0604020202020204" pitchFamily="34" charset="0"/>
              </a:rPr>
              <a:t>Dynamiques: Stages of Change Model </a:t>
            </a:r>
            <a:br>
              <a:rPr lang="en-GB" altLang="fr-FR" sz="2500">
                <a:solidFill>
                  <a:srgbClr val="20608F"/>
                </a:solidFill>
                <a:latin typeface="Arial" panose="020B0604020202020204" pitchFamily="34" charset="0"/>
              </a:rPr>
            </a:br>
            <a:r>
              <a:rPr lang="en-GB" altLang="fr-FR" sz="2500">
                <a:solidFill>
                  <a:srgbClr val="20608F"/>
                </a:solidFill>
                <a:latin typeface="Arial" panose="020B0604020202020204" pitchFamily="34" charset="0"/>
              </a:rPr>
              <a:t>	</a:t>
            </a:r>
            <a:r>
              <a:rPr lang="nl-BE" altLang="fr-FR" sz="1400">
                <a:solidFill>
                  <a:srgbClr val="000000"/>
                </a:solidFill>
                <a:latin typeface="Arial" panose="020B0604020202020204" pitchFamily="34" charset="0"/>
              </a:rPr>
              <a:t>(Prochaska &amp; Diclemente, 1992)</a:t>
            </a:r>
          </a:p>
        </p:txBody>
      </p:sp>
      <p:sp>
        <p:nvSpPr>
          <p:cNvPr id="73731" name="Text Box 2"/>
          <p:cNvSpPr txBox="1">
            <a:spLocks noChangeArrowheads="1"/>
          </p:cNvSpPr>
          <p:nvPr/>
        </p:nvSpPr>
        <p:spPr bwMode="auto">
          <a:xfrm>
            <a:off x="323528" y="1052736"/>
            <a:ext cx="8460928" cy="507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marL="800100" indent="-342900">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marL="1828800">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00"/>
              </a:spcBef>
              <a:buSzPct val="100000"/>
            </a:pPr>
            <a:r>
              <a:rPr lang="fr-FR" altLang="fr-FR" sz="2000" dirty="0">
                <a:solidFill>
                  <a:srgbClr val="C00000"/>
                </a:solidFill>
                <a:latin typeface="+mn-lt"/>
                <a:cs typeface="Arial" panose="020B0604020202020204" pitchFamily="34" charset="0"/>
              </a:rPr>
              <a:t>PHASE DE PRECOMTEMPLATION : </a:t>
            </a: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Violence niée, minimalisée ou la victime n’est pas vraiment consciente de la gravité ;</a:t>
            </a:r>
          </a:p>
          <a:p>
            <a:pPr lvl="1" eaLnBrk="1" hangingPunct="1">
              <a:lnSpc>
                <a:spcPct val="150000"/>
              </a:lnSpc>
              <a:spcBef>
                <a:spcPts val="500"/>
              </a:spcBef>
              <a:buClr>
                <a:srgbClr val="20608F"/>
              </a:buClr>
              <a:buSzPct val="100000"/>
              <a:buFont typeface="Wingdings" panose="05000000000000000000" pitchFamily="2" charset="2"/>
              <a:buChar char="Ø"/>
            </a:pPr>
            <a:r>
              <a:rPr lang="fr-FR" altLang="fr-FR" sz="2000" dirty="0">
                <a:solidFill>
                  <a:schemeClr val="tx1"/>
                </a:solidFill>
                <a:latin typeface="+mn-lt"/>
                <a:ea typeface="MS PGothic" panose="020B0600070205080204" pitchFamily="34" charset="-128"/>
              </a:rPr>
              <a:t>Réaction du dispensateur de soins : confrontation, information et explication</a:t>
            </a:r>
            <a:endParaRPr lang="fr-FR" altLang="fr-FR" sz="2000" dirty="0">
              <a:solidFill>
                <a:srgbClr val="000000"/>
              </a:solidFill>
              <a:latin typeface="+mn-lt"/>
              <a:ea typeface="MS PGothic" panose="020B0600070205080204" pitchFamily="34" charset="-128"/>
            </a:endParaRPr>
          </a:p>
          <a:p>
            <a:pPr eaLnBrk="1" hangingPunct="1">
              <a:lnSpc>
                <a:spcPct val="150000"/>
              </a:lnSpc>
              <a:spcBef>
                <a:spcPts val="600"/>
              </a:spcBef>
              <a:buSzPct val="100000"/>
            </a:pPr>
            <a:r>
              <a:rPr lang="fr-FR" altLang="fr-FR" sz="2000" dirty="0">
                <a:solidFill>
                  <a:srgbClr val="C00000"/>
                </a:solidFill>
                <a:latin typeface="+mn-lt"/>
                <a:cs typeface="Arial" panose="020B0604020202020204" pitchFamily="34" charset="0"/>
              </a:rPr>
              <a:t>PHASE DE CONTEMPLATION: </a:t>
            </a: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Violence reconnue comme un problème par la personne concernée ;</a:t>
            </a:r>
          </a:p>
          <a:p>
            <a:pPr lvl="1" eaLnBrk="1" hangingPunct="1">
              <a:lnSpc>
                <a:spcPct val="150000"/>
              </a:lnSpc>
              <a:spcBef>
                <a:spcPts val="500"/>
              </a:spcBef>
              <a:buClr>
                <a:srgbClr val="20608F"/>
              </a:buClr>
              <a:buSzPct val="100000"/>
              <a:buFont typeface="Wingdings" panose="05000000000000000000" pitchFamily="2" charset="2"/>
              <a:buChar char=""/>
            </a:pPr>
            <a:r>
              <a:rPr lang="fr-FR" altLang="fr-FR" sz="2000" dirty="0">
                <a:solidFill>
                  <a:schemeClr val="tx1"/>
                </a:solidFill>
                <a:latin typeface="+mn-lt"/>
                <a:ea typeface="MS PGothic" panose="020B0600070205080204" pitchFamily="34" charset="-128"/>
              </a:rPr>
              <a:t>Réaction du dispensateur de soins : utile de réfléchir à des façons de modifier la situation, discuter des avantages et des inconvénients de la situation actuelle</a:t>
            </a:r>
          </a:p>
          <a:p>
            <a:pPr lvl="1" eaLnBrk="1" hangingPunct="1">
              <a:lnSpc>
                <a:spcPct val="150000"/>
              </a:lnSpc>
              <a:spcBef>
                <a:spcPts val="500"/>
              </a:spcBef>
              <a:buClr>
                <a:srgbClr val="595959"/>
              </a:buClr>
              <a:buSzPct val="100000"/>
              <a:buFont typeface="Wingdings" panose="05000000000000000000" pitchFamily="2" charset="2"/>
              <a:buNone/>
            </a:pPr>
            <a:endParaRPr lang="nl-BE" altLang="fr-FR" sz="2000" dirty="0">
              <a:solidFill>
                <a:srgbClr val="595959"/>
              </a:solidFill>
              <a:latin typeface="+mn-lt"/>
              <a:ea typeface="MS PGothic" panose="020B0600070205080204" pitchFamily="34" charset="-128"/>
            </a:endParaRPr>
          </a:p>
          <a:p>
            <a:pPr eaLnBrk="1" hangingPunct="1">
              <a:lnSpc>
                <a:spcPct val="150000"/>
              </a:lnSpc>
              <a:spcBef>
                <a:spcPts val="500"/>
              </a:spcBef>
              <a:buSzPct val="100000"/>
            </a:pPr>
            <a:endParaRPr lang="nl-BE" altLang="fr-FR" sz="2000" dirty="0">
              <a:solidFill>
                <a:srgbClr val="595959"/>
              </a:solidFill>
              <a:latin typeface="+mn-lt"/>
              <a:cs typeface="Arial" panose="020B0604020202020204" pitchFamily="34" charset="0"/>
            </a:endParaRPr>
          </a:p>
        </p:txBody>
      </p:sp>
    </p:spTree>
    <p:extLst>
      <p:ext uri="{BB962C8B-B14F-4D97-AF65-F5344CB8AC3E}">
        <p14:creationId xmlns:p14="http://schemas.microsoft.com/office/powerpoint/2010/main" val="26905706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1"/>
          <p:cNvSpPr txBox="1">
            <a:spLocks noChangeArrowheads="1"/>
          </p:cNvSpPr>
          <p:nvPr/>
        </p:nvSpPr>
        <p:spPr bwMode="auto">
          <a:xfrm>
            <a:off x="611188" y="0"/>
            <a:ext cx="85328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en-GB" altLang="fr-FR" sz="2800">
                <a:solidFill>
                  <a:srgbClr val="20608F"/>
                </a:solidFill>
                <a:latin typeface="Arial" panose="020B0604020202020204" pitchFamily="34" charset="0"/>
              </a:rPr>
              <a:t>Dynamiques : Stages of Change Model</a:t>
            </a:r>
          </a:p>
        </p:txBody>
      </p:sp>
      <p:sp>
        <p:nvSpPr>
          <p:cNvPr id="74755" name="Text Box 2"/>
          <p:cNvSpPr txBox="1">
            <a:spLocks noChangeArrowheads="1"/>
          </p:cNvSpPr>
          <p:nvPr/>
        </p:nvSpPr>
        <p:spPr bwMode="auto">
          <a:xfrm>
            <a:off x="539552" y="1277924"/>
            <a:ext cx="850106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marL="2171700" indent="-342900">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628900" indent="-3429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3086100" indent="-3429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543300" indent="-3429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4000500" indent="-3429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00"/>
              </a:spcBef>
              <a:buSzPct val="100000"/>
            </a:pPr>
            <a:r>
              <a:rPr lang="fr-FR" altLang="fr-FR" sz="2000" dirty="0">
                <a:solidFill>
                  <a:srgbClr val="C00000"/>
                </a:solidFill>
                <a:latin typeface="+mn-lt"/>
                <a:cs typeface="Arial" panose="020B0604020202020204" pitchFamily="34" charset="0"/>
              </a:rPr>
              <a:t>PHASE DE PRÉPARATION: </a:t>
            </a: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Violence reconnue consciemment et volonté de passer à l’action ;</a:t>
            </a:r>
          </a:p>
          <a:p>
            <a:pPr eaLnBrk="1" hangingPunct="1">
              <a:lnSpc>
                <a:spcPct val="150000"/>
              </a:lnSpc>
              <a:spcBef>
                <a:spcPts val="500"/>
              </a:spcBef>
              <a:buClr>
                <a:srgbClr val="20608F"/>
              </a:buClr>
              <a:buSzPct val="100000"/>
              <a:buFont typeface="Wingdings" panose="05000000000000000000" pitchFamily="2" charset="2"/>
              <a:buChar char="Ø"/>
            </a:pPr>
            <a:r>
              <a:rPr lang="fr-FR" altLang="fr-FR" sz="2000" dirty="0">
                <a:solidFill>
                  <a:schemeClr val="tx1"/>
                </a:solidFill>
                <a:latin typeface="+mn-lt"/>
                <a:cs typeface="Arial" panose="020B0604020202020204" pitchFamily="34" charset="0"/>
              </a:rPr>
              <a:t> Réaction du dispensateur de soins : il est primordial de planifier une prise en charge concrète : chercher de l’aide, prévoir un dispositif de sécurité, quitter le/la partenaire</a:t>
            </a:r>
            <a:endParaRPr lang="fr-FR" altLang="fr-FR" sz="2000" dirty="0">
              <a:solidFill>
                <a:srgbClr val="000000"/>
              </a:solidFill>
              <a:latin typeface="+mn-lt"/>
              <a:ea typeface="MS PGothic" panose="020B0600070205080204" pitchFamily="34" charset="-128"/>
            </a:endParaRPr>
          </a:p>
          <a:p>
            <a:pPr eaLnBrk="1" hangingPunct="1">
              <a:lnSpc>
                <a:spcPct val="150000"/>
              </a:lnSpc>
              <a:spcBef>
                <a:spcPts val="600"/>
              </a:spcBef>
              <a:buSzPct val="100000"/>
            </a:pPr>
            <a:r>
              <a:rPr lang="fr-FR" altLang="fr-FR" sz="2000" dirty="0">
                <a:solidFill>
                  <a:srgbClr val="C00000"/>
                </a:solidFill>
                <a:latin typeface="+mn-lt"/>
                <a:cs typeface="Arial" panose="020B0604020202020204" pitchFamily="34" charset="0"/>
              </a:rPr>
              <a:t>PHASE D’ACTION: </a:t>
            </a: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Mise en œuvre des plans d’action;</a:t>
            </a:r>
          </a:p>
          <a:p>
            <a:pPr eaLnBrk="1" hangingPunct="1">
              <a:lnSpc>
                <a:spcPct val="150000"/>
              </a:lnSpc>
              <a:spcBef>
                <a:spcPts val="500"/>
              </a:spcBef>
              <a:buClr>
                <a:srgbClr val="20608F"/>
              </a:buClr>
              <a:buSzPct val="100000"/>
              <a:buFont typeface="Wingdings" panose="05000000000000000000" pitchFamily="2" charset="2"/>
              <a:buChar char="Ø"/>
            </a:pPr>
            <a:r>
              <a:rPr lang="fr-FR" altLang="fr-FR" sz="2000" dirty="0">
                <a:solidFill>
                  <a:schemeClr val="tx1"/>
                </a:solidFill>
                <a:latin typeface="+mn-lt"/>
                <a:cs typeface="Arial" panose="020B0604020202020204" pitchFamily="34" charset="0"/>
              </a:rPr>
              <a:t>Réaction du dispensateur de soins :  rendez-vous de suivi pour évaluer la sécurité et pour soutenir le/la patient(e) dans son processus</a:t>
            </a:r>
          </a:p>
          <a:p>
            <a:pPr eaLnBrk="1" hangingPunct="1">
              <a:lnSpc>
                <a:spcPct val="150000"/>
              </a:lnSpc>
              <a:spcBef>
                <a:spcPts val="500"/>
              </a:spcBef>
              <a:buClr>
                <a:srgbClr val="595959"/>
              </a:buClr>
              <a:buSzPct val="100000"/>
              <a:buFont typeface="Wingdings" panose="05000000000000000000" pitchFamily="2" charset="2"/>
              <a:buNone/>
            </a:pPr>
            <a:endParaRPr lang="nl-BE" altLang="fr-FR" sz="2000" dirty="0">
              <a:solidFill>
                <a:srgbClr val="595959"/>
              </a:solidFill>
              <a:latin typeface="+mn-lt"/>
              <a:cs typeface="Arial" panose="020B0604020202020204" pitchFamily="34" charset="0"/>
            </a:endParaRPr>
          </a:p>
          <a:p>
            <a:pPr eaLnBrk="1" hangingPunct="1">
              <a:lnSpc>
                <a:spcPct val="150000"/>
              </a:lnSpc>
              <a:spcBef>
                <a:spcPts val="500"/>
              </a:spcBef>
              <a:buSzPct val="100000"/>
            </a:pPr>
            <a:endParaRPr lang="nl-BE" altLang="fr-FR" sz="2000" dirty="0">
              <a:solidFill>
                <a:srgbClr val="595959"/>
              </a:solidFill>
              <a:latin typeface="+mn-lt"/>
              <a:cs typeface="Arial" panose="020B0604020202020204" pitchFamily="34" charset="0"/>
            </a:endParaRPr>
          </a:p>
        </p:txBody>
      </p:sp>
    </p:spTree>
    <p:extLst>
      <p:ext uri="{BB962C8B-B14F-4D97-AF65-F5344CB8AC3E}">
        <p14:creationId xmlns:p14="http://schemas.microsoft.com/office/powerpoint/2010/main" val="360404199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1"/>
          <p:cNvSpPr txBox="1">
            <a:spLocks noChangeArrowheads="1"/>
          </p:cNvSpPr>
          <p:nvPr/>
        </p:nvSpPr>
        <p:spPr bwMode="auto">
          <a:xfrm>
            <a:off x="611188" y="0"/>
            <a:ext cx="85328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en-GB" altLang="fr-FR" sz="2800">
                <a:solidFill>
                  <a:srgbClr val="20608F"/>
                </a:solidFill>
                <a:latin typeface="Arial" panose="020B0604020202020204" pitchFamily="34" charset="0"/>
              </a:rPr>
              <a:t>Dynamiques : Stages of Change Model</a:t>
            </a:r>
          </a:p>
        </p:txBody>
      </p:sp>
      <p:sp>
        <p:nvSpPr>
          <p:cNvPr id="75779" name="Text Box 2"/>
          <p:cNvSpPr txBox="1">
            <a:spLocks noChangeArrowheads="1"/>
          </p:cNvSpPr>
          <p:nvPr/>
        </p:nvSpPr>
        <p:spPr bwMode="auto">
          <a:xfrm>
            <a:off x="467544" y="1340768"/>
            <a:ext cx="850106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indent="-227013">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7013"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7013"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7013"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7013"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00"/>
              </a:spcBef>
              <a:buSzPct val="100000"/>
            </a:pPr>
            <a:r>
              <a:rPr lang="fr-FR" altLang="fr-FR" sz="2000" dirty="0">
                <a:solidFill>
                  <a:srgbClr val="C00000"/>
                </a:solidFill>
                <a:latin typeface="+mn-lt"/>
                <a:cs typeface="Arial" panose="020B0604020202020204" pitchFamily="34" charset="0"/>
              </a:rPr>
              <a:t>PHASE DE CONSOLIDATION: </a:t>
            </a: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Maintien des changements comme partie intégrante de la vie quotidienne </a:t>
            </a:r>
          </a:p>
          <a:p>
            <a:pPr eaLnBrk="1" hangingPunct="1">
              <a:lnSpc>
                <a:spcPct val="150000"/>
              </a:lnSpc>
              <a:spcBef>
                <a:spcPts val="500"/>
              </a:spcBef>
              <a:buClr>
                <a:srgbClr val="20608F"/>
              </a:buClr>
              <a:buSzPct val="100000"/>
              <a:buFont typeface="Wingdings" panose="05000000000000000000" pitchFamily="2" charset="2"/>
              <a:buChar char="Ø"/>
            </a:pPr>
            <a:r>
              <a:rPr lang="fr-FR" altLang="fr-FR" sz="2000" dirty="0">
                <a:solidFill>
                  <a:schemeClr val="tx1"/>
                </a:solidFill>
                <a:latin typeface="+mn-lt"/>
                <a:cs typeface="Arial" panose="020B0604020202020204" pitchFamily="34" charset="0"/>
              </a:rPr>
              <a:t>Réaction du dispensateur de soins: suivi</a:t>
            </a:r>
          </a:p>
          <a:p>
            <a:pPr lvl="4" eaLnBrk="1" hangingPunct="1">
              <a:lnSpc>
                <a:spcPct val="150000"/>
              </a:lnSpc>
              <a:spcBef>
                <a:spcPts val="500"/>
              </a:spcBef>
              <a:buSzPct val="100000"/>
            </a:pPr>
            <a:endParaRPr lang="fr-FR" altLang="fr-FR" sz="2000" dirty="0">
              <a:solidFill>
                <a:schemeClr val="tx1"/>
              </a:solidFill>
              <a:latin typeface="+mn-lt"/>
              <a:ea typeface="MS PGothic" panose="020B0600070205080204" pitchFamily="34" charset="-128"/>
            </a:endParaRP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Pas toujours dans le même ordre, phase antérieure ≠ rechute</a:t>
            </a:r>
          </a:p>
          <a:p>
            <a:pPr eaLnBrk="1" hangingPunct="1">
              <a:lnSpc>
                <a:spcPct val="150000"/>
              </a:lnSpc>
              <a:spcBef>
                <a:spcPts val="600"/>
              </a:spcBef>
              <a:buSzPct val="100000"/>
            </a:pPr>
            <a:endParaRPr lang="fr-FR" altLang="fr-FR" sz="2000" dirty="0">
              <a:solidFill>
                <a:schemeClr val="tx1"/>
              </a:solidFill>
              <a:latin typeface="+mn-lt"/>
              <a:cs typeface="Arial" panose="020B0604020202020204" pitchFamily="34" charset="0"/>
            </a:endParaRPr>
          </a:p>
          <a:p>
            <a:pPr eaLnBrk="1" hangingPunct="1">
              <a:lnSpc>
                <a:spcPct val="150000"/>
              </a:lnSpc>
              <a:spcBef>
                <a:spcPts val="600"/>
              </a:spcBef>
              <a:buSzPct val="100000"/>
            </a:pPr>
            <a:r>
              <a:rPr lang="fr-FR" altLang="fr-FR" sz="2000" dirty="0">
                <a:solidFill>
                  <a:schemeClr val="tx1"/>
                </a:solidFill>
                <a:latin typeface="+mn-lt"/>
                <a:cs typeface="Arial" panose="020B0604020202020204" pitchFamily="34" charset="0"/>
              </a:rPr>
              <a:t>En cas de VIF : une personne retourne 7 à 8 fois avant de rompre définitivement avec le partenaire abusif</a:t>
            </a:r>
          </a:p>
          <a:p>
            <a:pPr eaLnBrk="1" hangingPunct="1">
              <a:lnSpc>
                <a:spcPct val="150000"/>
              </a:lnSpc>
              <a:spcBef>
                <a:spcPts val="600"/>
              </a:spcBef>
              <a:buClr>
                <a:srgbClr val="000000"/>
              </a:buClr>
              <a:buSzPct val="100000"/>
              <a:buFont typeface="Arial" panose="020B0604020202020204" pitchFamily="34" charset="0"/>
              <a:buNone/>
            </a:pPr>
            <a:endParaRPr lang="nl-BE" altLang="fr-FR" sz="2000" dirty="0">
              <a:solidFill>
                <a:srgbClr val="000000"/>
              </a:solidFill>
              <a:latin typeface="+mn-lt"/>
              <a:cs typeface="Arial" panose="020B0604020202020204" pitchFamily="34" charset="0"/>
            </a:endParaRPr>
          </a:p>
          <a:p>
            <a:pPr eaLnBrk="1" hangingPunct="1">
              <a:lnSpc>
                <a:spcPct val="150000"/>
              </a:lnSpc>
              <a:spcBef>
                <a:spcPts val="600"/>
              </a:spcBef>
              <a:buSzPct val="100000"/>
            </a:pPr>
            <a:endParaRPr lang="nl-BE" altLang="fr-FR" sz="2000" dirty="0">
              <a:solidFill>
                <a:srgbClr val="000000"/>
              </a:solidFill>
              <a:latin typeface="+mn-lt"/>
              <a:cs typeface="Arial" panose="020B0604020202020204" pitchFamily="34" charset="0"/>
            </a:endParaRPr>
          </a:p>
        </p:txBody>
      </p:sp>
    </p:spTree>
    <p:extLst>
      <p:ext uri="{BB962C8B-B14F-4D97-AF65-F5344CB8AC3E}">
        <p14:creationId xmlns:p14="http://schemas.microsoft.com/office/powerpoint/2010/main" val="35415696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u numéro de diapositive 1"/>
          <p:cNvSpPr>
            <a:spLocks noGrp="1"/>
          </p:cNvSpPr>
          <p:nvPr>
            <p:ph type="sldNum" sz="quarter" idx="11"/>
          </p:nvPr>
        </p:nvSpPr>
        <p:spPr>
          <a:xfrm>
            <a:off x="8316913" y="6381750"/>
            <a:ext cx="2132012" cy="3635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8F185E0-E1A1-43E9-B6BC-0F643FC49942}" type="slidenum">
              <a:rPr lang="fr-BE" altLang="fr-FR"/>
              <a:pPr/>
              <a:t>75</a:t>
            </a:fld>
            <a:endParaRPr lang="fr-BE" altLang="fr-FR"/>
          </a:p>
        </p:txBody>
      </p:sp>
      <p:sp>
        <p:nvSpPr>
          <p:cNvPr id="61443" name="Rectangle 2"/>
          <p:cNvSpPr>
            <a:spLocks noChangeArrowheads="1"/>
          </p:cNvSpPr>
          <p:nvPr/>
        </p:nvSpPr>
        <p:spPr bwMode="auto">
          <a:xfrm>
            <a:off x="251520" y="188640"/>
            <a:ext cx="84248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SzPct val="100000"/>
              <a:buFont typeface="Times New Roman" panose="02020603050405020304" pitchFamily="18" charset="0"/>
              <a:buNone/>
            </a:pPr>
            <a:r>
              <a:rPr lang="fr-FR" altLang="fr-FR" sz="2400" dirty="0">
                <a:latin typeface="+mj-lt"/>
              </a:rPr>
              <a:t>LE CYCLE DE LA VIOLENCE AU SERVICE D’UNE INTERVENTION CIBLÉE AUPRÈS DES ENFANTS</a:t>
            </a:r>
          </a:p>
        </p:txBody>
      </p:sp>
      <p:pic>
        <p:nvPicPr>
          <p:cNvPr id="61444" name="Image 3" descr="VC.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196975"/>
            <a:ext cx="6638925" cy="523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39494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1"/>
          <p:cNvSpPr txBox="1">
            <a:spLocks noChangeArrowheads="1"/>
          </p:cNvSpPr>
          <p:nvPr/>
        </p:nvSpPr>
        <p:spPr bwMode="auto">
          <a:xfrm>
            <a:off x="179512" y="153344"/>
            <a:ext cx="8856984"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Calibri" panose="020F0502020204030204" pitchFamily="34" charset="0"/>
                <a:ea typeface="Microsoft YaHei" panose="020B0503020204020204" pitchFamily="34" charset="-122"/>
              </a:defRPr>
            </a:lvl9pPr>
          </a:lstStyle>
          <a:p>
            <a:pPr eaLnBrk="1" hangingPunct="1">
              <a:buSzPct val="100000"/>
            </a:pPr>
            <a:r>
              <a:rPr lang="fr-FR" altLang="fr-FR" sz="2800" dirty="0">
                <a:solidFill>
                  <a:schemeClr val="tx1"/>
                </a:solidFill>
                <a:latin typeface="+mj-lt"/>
              </a:rPr>
              <a:t>COMMENT RÉAGIR EN CAS DE NON-RÉVÉLATION DE VIF ? </a:t>
            </a:r>
          </a:p>
        </p:txBody>
      </p:sp>
      <p:sp>
        <p:nvSpPr>
          <p:cNvPr id="76803" name="Text Box 2"/>
          <p:cNvSpPr txBox="1">
            <a:spLocks noChangeArrowheads="1"/>
          </p:cNvSpPr>
          <p:nvPr/>
        </p:nvSpPr>
        <p:spPr bwMode="auto">
          <a:xfrm>
            <a:off x="323528" y="1052736"/>
            <a:ext cx="8316912" cy="4745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1pPr>
            <a:lvl2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2pPr>
            <a:lvl3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3pPr>
            <a:lvl4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4pPr>
            <a:lvl5pPr>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5pPr>
            <a:lvl6pPr marL="25146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6pPr>
            <a:lvl7pPr marL="29718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7pPr>
            <a:lvl8pPr marL="34290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8pPr>
            <a:lvl9pPr marL="3886200" indent="-228600" defTabSz="449263" eaLnBrk="0" fontAlgn="base" hangingPunct="0">
              <a:spcBef>
                <a:spcPct val="0"/>
              </a:spcBef>
              <a:spcAft>
                <a:spcPct val="0"/>
              </a:spcAft>
              <a:tabLst>
                <a:tab pos="569913" algn="l"/>
                <a:tab pos="1484313" algn="l"/>
                <a:tab pos="2398713" algn="l"/>
                <a:tab pos="3313113" algn="l"/>
                <a:tab pos="4227513" algn="l"/>
                <a:tab pos="5141913" algn="l"/>
                <a:tab pos="6056313" algn="l"/>
                <a:tab pos="6970713" algn="l"/>
                <a:tab pos="7885113" algn="l"/>
                <a:tab pos="8799513" algn="l"/>
                <a:tab pos="9713913" algn="l"/>
              </a:tabLst>
              <a:defRPr>
                <a:solidFill>
                  <a:schemeClr val="bg1"/>
                </a:solidFill>
                <a:latin typeface="Calibri" panose="020F0502020204030204" pitchFamily="34" charset="0"/>
                <a:ea typeface="Microsoft YaHei" panose="020B0503020204020204" pitchFamily="34" charset="-122"/>
              </a:defRPr>
            </a:lvl9pPr>
          </a:lstStyle>
          <a:p>
            <a:pPr eaLnBrk="1" hangingPunct="1">
              <a:lnSpc>
                <a:spcPct val="150000"/>
              </a:lnSpc>
              <a:spcBef>
                <a:spcPts val="600"/>
              </a:spcBef>
              <a:spcAft>
                <a:spcPts val="600"/>
              </a:spcAft>
              <a:buClr>
                <a:srgbClr val="20608F"/>
              </a:buClr>
              <a:buSzPct val="100000"/>
              <a:buFont typeface="Wingdings" panose="05000000000000000000" pitchFamily="2" charset="2"/>
              <a:buChar char="§"/>
            </a:pPr>
            <a:r>
              <a:rPr lang="fr-FR" altLang="fr-FR" sz="2000" dirty="0">
                <a:solidFill>
                  <a:schemeClr val="tx1"/>
                </a:solidFill>
                <a:latin typeface="+mn-lt"/>
                <a:cs typeface="Arial" panose="020B0604020202020204" pitchFamily="34" charset="0"/>
              </a:rPr>
              <a:t>Reconnaître les différentes raisons </a:t>
            </a:r>
          </a:p>
          <a:p>
            <a:pPr eaLnBrk="1" hangingPunct="1">
              <a:lnSpc>
                <a:spcPct val="150000"/>
              </a:lnSpc>
              <a:spcBef>
                <a:spcPts val="600"/>
              </a:spcBef>
              <a:spcAft>
                <a:spcPts val="600"/>
              </a:spcAft>
              <a:buClr>
                <a:srgbClr val="20608F"/>
              </a:buClr>
              <a:buSzPct val="100000"/>
              <a:buFont typeface="Wingdings" panose="05000000000000000000" pitchFamily="2" charset="2"/>
              <a:buChar char="§"/>
            </a:pPr>
            <a:r>
              <a:rPr lang="fr-FR" altLang="fr-FR" sz="2000" dirty="0">
                <a:solidFill>
                  <a:schemeClr val="tx1"/>
                </a:solidFill>
                <a:latin typeface="+mn-lt"/>
                <a:cs typeface="Arial" panose="020B0604020202020204" pitchFamily="34" charset="0"/>
              </a:rPr>
              <a:t>Respecter les décisions mais indiquer sa disponibilité si la situation change -&gt; </a:t>
            </a:r>
            <a:r>
              <a:rPr lang="fr-FR" altLang="fr-FR" sz="2000" dirty="0">
                <a:solidFill>
                  <a:srgbClr val="C00000"/>
                </a:solidFill>
                <a:latin typeface="+mn-lt"/>
                <a:cs typeface="Arial" panose="020B0604020202020204" pitchFamily="34" charset="0"/>
              </a:rPr>
              <a:t>s’il y a des enfants, accentuer les conséquences pour eux, s’ils sont en danger, agir tout de suite !</a:t>
            </a:r>
          </a:p>
          <a:p>
            <a:pPr eaLnBrk="1" hangingPunct="1">
              <a:lnSpc>
                <a:spcPct val="150000"/>
              </a:lnSpc>
              <a:spcBef>
                <a:spcPts val="600"/>
              </a:spcBef>
              <a:spcAft>
                <a:spcPts val="600"/>
              </a:spcAft>
              <a:buClr>
                <a:srgbClr val="20608F"/>
              </a:buClr>
              <a:buSzPct val="100000"/>
              <a:buFont typeface="Wingdings" panose="05000000000000000000" pitchFamily="2" charset="2"/>
              <a:buChar char="§"/>
            </a:pPr>
            <a:r>
              <a:rPr lang="fr-FR" altLang="fr-FR" sz="2000" dirty="0">
                <a:solidFill>
                  <a:schemeClr val="tx1"/>
                </a:solidFill>
                <a:latin typeface="+mn-lt"/>
                <a:cs typeface="Arial" panose="020B0604020202020204" pitchFamily="34" charset="0"/>
              </a:rPr>
              <a:t>Donner des informations d’orientation</a:t>
            </a:r>
          </a:p>
          <a:p>
            <a:pPr eaLnBrk="1" hangingPunct="1">
              <a:lnSpc>
                <a:spcPct val="150000"/>
              </a:lnSpc>
              <a:spcBef>
                <a:spcPts val="600"/>
              </a:spcBef>
              <a:spcAft>
                <a:spcPts val="600"/>
              </a:spcAft>
              <a:buClr>
                <a:srgbClr val="20608F"/>
              </a:buClr>
              <a:buSzPct val="100000"/>
              <a:buFont typeface="Wingdings" panose="05000000000000000000" pitchFamily="2" charset="2"/>
              <a:buChar char="§"/>
            </a:pPr>
            <a:r>
              <a:rPr lang="fr-FR" altLang="fr-FR" sz="2000" dirty="0">
                <a:solidFill>
                  <a:schemeClr val="tx1"/>
                </a:solidFill>
                <a:latin typeface="+mn-lt"/>
                <a:cs typeface="Arial" panose="020B0604020202020204" pitchFamily="34" charset="0"/>
              </a:rPr>
              <a:t>Suivi lors de chaque consultation ou rencontre “aléatoire”</a:t>
            </a:r>
          </a:p>
          <a:p>
            <a:pPr eaLnBrk="1" hangingPunct="1">
              <a:lnSpc>
                <a:spcPct val="150000"/>
              </a:lnSpc>
              <a:spcBef>
                <a:spcPts val="600"/>
              </a:spcBef>
              <a:spcAft>
                <a:spcPts val="600"/>
              </a:spcAft>
              <a:buClr>
                <a:srgbClr val="20608F"/>
              </a:buClr>
              <a:buSzPct val="100000"/>
              <a:buFont typeface="Wingdings" panose="05000000000000000000" pitchFamily="2" charset="2"/>
              <a:buChar char="§"/>
            </a:pPr>
            <a:r>
              <a:rPr lang="fr-FR" altLang="fr-FR" sz="2000" dirty="0">
                <a:solidFill>
                  <a:schemeClr val="tx1"/>
                </a:solidFill>
                <a:latin typeface="+mn-lt"/>
                <a:cs typeface="Arial" panose="020B0604020202020204" pitchFamily="34" charset="0"/>
              </a:rPr>
              <a:t>Discuter des doutes avec l’équipe multidisciplinaire pour évaluer les risques et le besoin d’intervention</a:t>
            </a:r>
          </a:p>
          <a:p>
            <a:pPr eaLnBrk="1" hangingPunct="1">
              <a:spcBef>
                <a:spcPts val="600"/>
              </a:spcBef>
              <a:buSzPct val="100000"/>
            </a:pPr>
            <a:endParaRPr lang="fr-FR" altLang="fr-FR" sz="2400" dirty="0">
              <a:solidFill>
                <a:srgbClr val="404040"/>
              </a:solidFill>
              <a:latin typeface="+mn-lt"/>
            </a:endParaRPr>
          </a:p>
        </p:txBody>
      </p:sp>
    </p:spTree>
    <p:extLst>
      <p:ext uri="{BB962C8B-B14F-4D97-AF65-F5344CB8AC3E}">
        <p14:creationId xmlns:p14="http://schemas.microsoft.com/office/powerpoint/2010/main" val="324252469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AutoShape 2"/>
          <p:cNvSpPr>
            <a:spLocks noGrp="1" noChangeArrowheads="1"/>
          </p:cNvSpPr>
          <p:nvPr>
            <p:ph type="title"/>
          </p:nvPr>
        </p:nvSpPr>
        <p:spPr>
          <a:xfrm>
            <a:off x="493711" y="404664"/>
            <a:ext cx="8229600" cy="1066800"/>
          </a:xfrm>
        </p:spPr>
        <p:txBody>
          <a:bodyPr/>
          <a:lstStyle/>
          <a:p>
            <a:pPr eaLnBrk="1" hangingPunct="1"/>
            <a:r>
              <a:rPr lang="fr-BE" altLang="fr-FR" dirty="0"/>
              <a:t>Les enfants ne dénoncent pas leurs parents !</a:t>
            </a:r>
            <a:endParaRPr lang="fr-FR" altLang="fr-FR" dirty="0"/>
          </a:p>
        </p:txBody>
      </p:sp>
      <p:sp>
        <p:nvSpPr>
          <p:cNvPr id="45059" name="Rectangle 3"/>
          <p:cNvSpPr>
            <a:spLocks noGrp="1" noChangeArrowheads="1"/>
          </p:cNvSpPr>
          <p:nvPr>
            <p:ph idx="1"/>
          </p:nvPr>
        </p:nvSpPr>
        <p:spPr>
          <a:xfrm>
            <a:off x="323848" y="1556792"/>
            <a:ext cx="8569325" cy="4681537"/>
          </a:xfrm>
        </p:spPr>
        <p:txBody>
          <a:bodyPr>
            <a:noAutofit/>
          </a:bodyPr>
          <a:lstStyle/>
          <a:p>
            <a:pPr eaLnBrk="1" hangingPunct="1">
              <a:lnSpc>
                <a:spcPct val="150000"/>
              </a:lnSpc>
              <a:defRPr/>
            </a:pPr>
            <a:r>
              <a:rPr lang="fr-BE" sz="1800" b="0" dirty="0"/>
              <a:t>Hypothèses</a:t>
            </a:r>
            <a:r>
              <a:rPr lang="fr-BE" sz="1800" b="0" dirty="0">
                <a:effectLst>
                  <a:outerShdw blurRad="38100" dist="38100" dir="2700000" algn="tl">
                    <a:srgbClr val="C0C0C0"/>
                  </a:outerShdw>
                </a:effectLst>
              </a:rPr>
              <a:t>:</a:t>
            </a:r>
            <a:r>
              <a:rPr lang="fr-BE" sz="1800" b="0" dirty="0"/>
              <a:t> </a:t>
            </a:r>
          </a:p>
          <a:p>
            <a:pPr lvl="1" eaLnBrk="1" hangingPunct="1">
              <a:lnSpc>
                <a:spcPct val="150000"/>
              </a:lnSpc>
              <a:buFontTx/>
              <a:buChar char="-"/>
              <a:defRPr/>
            </a:pPr>
            <a:r>
              <a:rPr lang="fr-BE" sz="1800" dirty="0"/>
              <a:t>La loyauté/l’attachement: « Les enfants sont fortement liés aux adultes qui prennent soins d’eux et ne peuvent pas supposer que le comportement de ceux-ci puisse être nuisible à leur égard. » (</a:t>
            </a:r>
            <a:r>
              <a:rPr lang="fr-BE" sz="1800" i="1" dirty="0" err="1"/>
              <a:t>Cirillo</a:t>
            </a:r>
            <a:r>
              <a:rPr lang="fr-BE" sz="1800" i="1" dirty="0"/>
              <a:t> 2007)</a:t>
            </a:r>
          </a:p>
          <a:p>
            <a:pPr lvl="1">
              <a:lnSpc>
                <a:spcPct val="150000"/>
              </a:lnSpc>
              <a:buFontTx/>
              <a:buChar char="-"/>
              <a:defRPr/>
            </a:pPr>
            <a:r>
              <a:rPr lang="fr-BE" sz="1800" dirty="0"/>
              <a:t>Idéalisation des parents (qui ne peuvent être vécus comme mauvais); dans les situations où l’adulte est incompétent, maltraitant, négligent, l’enfant ne peut pas le décoder comme tel et donc ne peut pas imaginer pouvoir demander de l’aide. </a:t>
            </a:r>
            <a:endParaRPr lang="fr-BE" sz="1800" i="1" dirty="0"/>
          </a:p>
          <a:p>
            <a:pPr lvl="1" eaLnBrk="1" hangingPunct="1">
              <a:lnSpc>
                <a:spcPct val="150000"/>
              </a:lnSpc>
              <a:buFontTx/>
              <a:buChar char="-"/>
              <a:defRPr/>
            </a:pPr>
            <a:r>
              <a:rPr lang="fr-BE" sz="1800" dirty="0"/>
              <a:t>La </a:t>
            </a:r>
            <a:r>
              <a:rPr lang="fr-BE" sz="1800" dirty="0" err="1"/>
              <a:t>parentification</a:t>
            </a:r>
            <a:r>
              <a:rPr lang="fr-BE" sz="1800" dirty="0"/>
              <a:t>: inversion des rôles. L’enfant a l’impression qu’il doit s’occuper de ses parents. Il devient alors « parent de ses parents » et n’a plus accès à sa place d’enfant.   </a:t>
            </a:r>
          </a:p>
          <a:p>
            <a:pPr eaLnBrk="1" hangingPunct="1">
              <a:lnSpc>
                <a:spcPct val="150000"/>
              </a:lnSpc>
              <a:defRPr/>
            </a:pPr>
            <a:endParaRPr lang="fr-BE" sz="1800" b="0" u="sng" dirty="0"/>
          </a:p>
        </p:txBody>
      </p:sp>
    </p:spTree>
    <p:extLst>
      <p:ext uri="{BB962C8B-B14F-4D97-AF65-F5344CB8AC3E}">
        <p14:creationId xmlns:p14="http://schemas.microsoft.com/office/powerpoint/2010/main" val="3514798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AutoShape 2"/>
          <p:cNvSpPr>
            <a:spLocks noGrp="1" noChangeArrowheads="1"/>
          </p:cNvSpPr>
          <p:nvPr>
            <p:ph type="title"/>
          </p:nvPr>
        </p:nvSpPr>
        <p:spPr>
          <a:xfrm>
            <a:off x="519113" y="260648"/>
            <a:ext cx="8229600" cy="1066800"/>
          </a:xfrm>
        </p:spPr>
        <p:txBody>
          <a:bodyPr/>
          <a:lstStyle/>
          <a:p>
            <a:pPr eaLnBrk="1" hangingPunct="1"/>
            <a:r>
              <a:rPr lang="fr-BE" altLang="fr-FR" dirty="0"/>
              <a:t>Les parents maltraitants ne demandent pas d’aide</a:t>
            </a:r>
            <a:endParaRPr lang="fr-FR" altLang="fr-FR" dirty="0"/>
          </a:p>
        </p:txBody>
      </p:sp>
      <p:sp>
        <p:nvSpPr>
          <p:cNvPr id="90115" name="Rectangle 3"/>
          <p:cNvSpPr>
            <a:spLocks noGrp="1" noChangeArrowheads="1"/>
          </p:cNvSpPr>
          <p:nvPr>
            <p:ph idx="1"/>
          </p:nvPr>
        </p:nvSpPr>
        <p:spPr>
          <a:xfrm>
            <a:off x="396874" y="1556792"/>
            <a:ext cx="8567613" cy="4738687"/>
          </a:xfrm>
        </p:spPr>
        <p:txBody>
          <a:bodyPr>
            <a:normAutofit fontScale="85000" lnSpcReduction="20000"/>
          </a:bodyPr>
          <a:lstStyle/>
          <a:p>
            <a:pPr eaLnBrk="1" hangingPunct="1">
              <a:lnSpc>
                <a:spcPct val="150000"/>
              </a:lnSpc>
            </a:pPr>
            <a:r>
              <a:rPr lang="fr-BE" altLang="fr-FR" sz="2000" b="0" dirty="0"/>
              <a:t>Facteurs qui empêchent les parents de demander de l’aide: </a:t>
            </a:r>
          </a:p>
          <a:p>
            <a:pPr eaLnBrk="1" hangingPunct="1">
              <a:lnSpc>
                <a:spcPct val="150000"/>
              </a:lnSpc>
              <a:buFontTx/>
              <a:buChar char="-"/>
            </a:pPr>
            <a:r>
              <a:rPr lang="fr-BE" altLang="fr-FR" sz="2000" b="0" dirty="0"/>
              <a:t>La honte 			</a:t>
            </a:r>
          </a:p>
          <a:p>
            <a:pPr eaLnBrk="1" hangingPunct="1">
              <a:lnSpc>
                <a:spcPct val="150000"/>
              </a:lnSpc>
              <a:buFontTx/>
              <a:buChar char="-"/>
            </a:pPr>
            <a:r>
              <a:rPr lang="fr-BE" altLang="fr-FR" sz="2000" b="0" dirty="0"/>
              <a:t>La peur du blâme et de la sanction</a:t>
            </a:r>
          </a:p>
          <a:p>
            <a:pPr eaLnBrk="1" hangingPunct="1">
              <a:lnSpc>
                <a:spcPct val="150000"/>
              </a:lnSpc>
              <a:buFontTx/>
              <a:buChar char="-"/>
            </a:pPr>
            <a:r>
              <a:rPr lang="fr-BE" altLang="fr-FR" sz="2000" b="0" dirty="0"/>
              <a:t>L’incapacité socio-culturelle d’imaginer la possibilité d’être aidé</a:t>
            </a:r>
          </a:p>
          <a:p>
            <a:pPr eaLnBrk="1" hangingPunct="1">
              <a:lnSpc>
                <a:spcPct val="150000"/>
              </a:lnSpc>
              <a:buFontTx/>
              <a:buChar char="-"/>
            </a:pPr>
            <a:r>
              <a:rPr lang="fr-BE" altLang="fr-FR" sz="2000" b="0" dirty="0"/>
              <a:t>La dépendance chronique aux services sociaux perçus comme bailleurs de fond et d’aides matérielles</a:t>
            </a:r>
          </a:p>
          <a:p>
            <a:pPr eaLnBrk="1" hangingPunct="1">
              <a:lnSpc>
                <a:spcPct val="150000"/>
              </a:lnSpc>
              <a:buFontTx/>
              <a:buChar char="-"/>
            </a:pPr>
            <a:r>
              <a:rPr lang="fr-BE" altLang="fr-FR" sz="2000" b="0" dirty="0"/>
              <a:t>Le désespoir existentiel</a:t>
            </a:r>
          </a:p>
          <a:p>
            <a:pPr eaLnBrk="1" hangingPunct="1">
              <a:lnSpc>
                <a:spcPct val="150000"/>
              </a:lnSpc>
              <a:buFontTx/>
              <a:buChar char="-"/>
            </a:pPr>
            <a:r>
              <a:rPr lang="fr-BE" altLang="fr-FR" sz="2000" b="0" dirty="0"/>
              <a:t>Les défenses pathologiques qu’ils ont construit entre eux et leurs propre souffrance et qui les empêchent de réagir aux souffrances de leur enfants. (Manque d’empathie)</a:t>
            </a:r>
          </a:p>
          <a:p>
            <a:pPr eaLnBrk="1" hangingPunct="1">
              <a:lnSpc>
                <a:spcPct val="150000"/>
              </a:lnSpc>
              <a:buFontTx/>
              <a:buChar char="-"/>
            </a:pPr>
            <a:r>
              <a:rPr lang="fr-BE" altLang="fr-FR" sz="2000" b="0" dirty="0"/>
              <a:t>Enchevêtrement des vicissitudes familiales qui empêchent les protagonistes d’emprunter le chemin de la recherche d’aide. </a:t>
            </a:r>
          </a:p>
          <a:p>
            <a:pPr eaLnBrk="1" hangingPunct="1">
              <a:lnSpc>
                <a:spcPct val="150000"/>
              </a:lnSpc>
              <a:buFontTx/>
              <a:buChar char="-"/>
            </a:pPr>
            <a:endParaRPr lang="fr-FR" altLang="fr-FR" sz="2000" b="0" dirty="0"/>
          </a:p>
        </p:txBody>
      </p:sp>
    </p:spTree>
    <p:extLst>
      <p:ext uri="{BB962C8B-B14F-4D97-AF65-F5344CB8AC3E}">
        <p14:creationId xmlns:p14="http://schemas.microsoft.com/office/powerpoint/2010/main" val="1415329094"/>
      </p:ext>
    </p:extLst>
  </p:cSld>
  <p:clrMapOvr>
    <a:masterClrMapping/>
  </p:clrMapOvr>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Angles">
  <a:themeElements>
    <a:clrScheme name="SOS">
      <a:dk1>
        <a:sysClr val="windowText" lastClr="000000"/>
      </a:dk1>
      <a:lt1>
        <a:sysClr val="window" lastClr="FFFFFF"/>
      </a:lt1>
      <a:dk2>
        <a:srgbClr val="242852"/>
      </a:dk2>
      <a:lt2>
        <a:srgbClr val="ACCBF9"/>
      </a:lt2>
      <a:accent1>
        <a:srgbClr val="3EBBF0"/>
      </a:accent1>
      <a:accent2>
        <a:srgbClr val="C00000"/>
      </a:accent2>
      <a:accent3>
        <a:srgbClr val="6DC8F2"/>
      </a:accent3>
      <a:accent4>
        <a:srgbClr val="14A2E2"/>
      </a:accent4>
      <a:accent5>
        <a:srgbClr val="DB2D2D"/>
      </a:accent5>
      <a:accent6>
        <a:srgbClr val="F2F2F2"/>
      </a:accent6>
      <a:hlink>
        <a:srgbClr val="002060"/>
      </a:hlink>
      <a:folHlink>
        <a:srgbClr val="1098D2"/>
      </a:folHlink>
    </a:clrScheme>
    <a:fontScheme name="Personnalisé 1">
      <a:majorFont>
        <a:latin typeface="Candara"/>
        <a:ea typeface=""/>
        <a:cs typeface=""/>
      </a:majorFont>
      <a:minorFont>
        <a:latin typeface="Candara"/>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5.xml><?xml version="1.0" encoding="utf-8"?>
<a:theme xmlns:a="http://schemas.openxmlformats.org/drawingml/2006/main" name="2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3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20170530-CIFAS-recherchecorr ED</Template>
  <TotalTime>6712</TotalTime>
  <Words>5221</Words>
  <Application>Microsoft Macintosh PowerPoint</Application>
  <PresentationFormat>Affichage à l'écran (4:3)</PresentationFormat>
  <Paragraphs>572</Paragraphs>
  <Slides>76</Slides>
  <Notes>34</Notes>
  <HiddenSlides>0</HiddenSlides>
  <MMClips>2</MMClips>
  <ScaleCrop>false</ScaleCrop>
  <HeadingPairs>
    <vt:vector size="6" baseType="variant">
      <vt:variant>
        <vt:lpstr>Polices utilisées</vt:lpstr>
      </vt:variant>
      <vt:variant>
        <vt:i4>21</vt:i4>
      </vt:variant>
      <vt:variant>
        <vt:lpstr>Thème</vt:lpstr>
      </vt:variant>
      <vt:variant>
        <vt:i4>6</vt:i4>
      </vt:variant>
      <vt:variant>
        <vt:lpstr>Titres des diapositives</vt:lpstr>
      </vt:variant>
      <vt:variant>
        <vt:i4>76</vt:i4>
      </vt:variant>
    </vt:vector>
  </HeadingPairs>
  <TitlesOfParts>
    <vt:vector size="103" baseType="lpstr">
      <vt:lpstr>Arial Unicode MS</vt:lpstr>
      <vt:lpstr>Microsoft YaHei</vt:lpstr>
      <vt:lpstr>MS PGothic</vt:lpstr>
      <vt:lpstr>MS PGothic</vt:lpstr>
      <vt:lpstr>Arial</vt:lpstr>
      <vt:lpstr>Avenir Book</vt:lpstr>
      <vt:lpstr>Avenir Next</vt:lpstr>
      <vt:lpstr>Calibri</vt:lpstr>
      <vt:lpstr>Candara</vt:lpstr>
      <vt:lpstr>Courier New</vt:lpstr>
      <vt:lpstr>Franklin Gothic Book</vt:lpstr>
      <vt:lpstr>Franklin Gothic Medium</vt:lpstr>
      <vt:lpstr>Georgia</vt:lpstr>
      <vt:lpstr>Helvetica</vt:lpstr>
      <vt:lpstr>Lucida Sans</vt:lpstr>
      <vt:lpstr>Lucida Sans Unicode</vt:lpstr>
      <vt:lpstr>OpenSymbol</vt:lpstr>
      <vt:lpstr>Times New Roman</vt:lpstr>
      <vt:lpstr>Tunga</vt:lpstr>
      <vt:lpstr>Wingdings</vt:lpstr>
      <vt:lpstr>Wingdings 3</vt:lpstr>
      <vt:lpstr>Angles</vt:lpstr>
      <vt:lpstr>Conception personnalisée</vt:lpstr>
      <vt:lpstr>1_Conception personnalisée</vt:lpstr>
      <vt:lpstr>1_Angles</vt:lpstr>
      <vt:lpstr>2_Conception personnalisée</vt:lpstr>
      <vt:lpstr>3_Conception personnalisée</vt:lpstr>
      <vt:lpstr>Approche transdisciplinaire de la maltraitance infantile: entre soin et protection</vt:lpstr>
      <vt:lpstr>Dynamique familiale</vt:lpstr>
      <vt:lpstr>Dynamique familiale- généralités </vt:lpstr>
      <vt:lpstr>Dynamique familiale- généralités (2)</vt:lpstr>
      <vt:lpstr>L’enfant maltraité, de qui s’agit il?</vt:lpstr>
      <vt:lpstr>Présentation PowerPoint</vt:lpstr>
      <vt:lpstr>Dynamique familiale et maltraitance</vt:lpstr>
      <vt:lpstr>Les enfants ne dénoncent pas leurs parents !</vt:lpstr>
      <vt:lpstr>Les parents maltraitants ne demandent pas d’aide</vt:lpstr>
      <vt:lpstr>Les parents maltraitants ne demandent pas d’aide</vt:lpstr>
      <vt:lpstr>Les demandes masquées d’aide</vt:lpstr>
      <vt:lpstr>Conclusions</vt:lpstr>
      <vt:lpstr>Intervention systémique</vt:lpstr>
      <vt:lpstr>LA RENCONTRE</vt:lpstr>
      <vt:lpstr>LA DEMANDE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L’affiliation</vt:lpstr>
      <vt:lpstr>Présentation PowerPoint</vt:lpstr>
      <vt:lpstr>Présentation PowerPoint</vt:lpstr>
      <vt:lpstr>Violence conjugale</vt:lpstr>
      <vt:lpstr>Présentation PowerPoint</vt:lpstr>
      <vt:lpstr>Mythes ou réalités?</vt:lpstr>
      <vt:lpstr>Présentation PowerPoint</vt:lpstr>
      <vt:lpstr>Présentation PowerPoint</vt:lpstr>
      <vt:lpstr>Présentation PowerPoint</vt:lpstr>
      <vt:lpstr>Présentation PowerPoint</vt:lpstr>
      <vt:lpstr>Présentation PowerPoint</vt:lpstr>
      <vt:lpstr>Présentation PowerPoint</vt:lpstr>
      <vt:lpstr>Définition et généralités</vt:lpstr>
      <vt:lpstr>Définition</vt:lpstr>
      <vt:lpstr>Présentation PowerPoint</vt:lpstr>
      <vt:lpstr>Violence Conjugale ou Conflit Conjugal : Distinction</vt:lpstr>
      <vt:lpstr>Typologie</vt:lpstr>
      <vt:lpstr>Cycle de la violence conjugale et  vécu du couple</vt:lpstr>
      <vt:lpstr>Présentation PowerPoint</vt:lpstr>
      <vt:lpstr>conséquences</vt:lpstr>
      <vt:lpstr>Présentation PowerPoint</vt:lpstr>
      <vt:lpstr>Conséquences sur l’enfant</vt:lpstr>
      <vt:lpstr>Cycle de la violence conjugale et  vécu de l’enfant</vt:lpstr>
      <vt:lpstr>La violence conjugale :  une maltraitance reconnue comme telle</vt:lpstr>
      <vt:lpstr>Échantillon enfants &lt;4 ans victimes de VC  étude CHU St Pierre- SOS enfants ULB</vt:lpstr>
      <vt:lpstr>Analyse comparative au test en fonction du sexe et de la présence ou non de VC, MT</vt:lpstr>
      <vt:lpstr>Présentation PowerPoint</vt:lpstr>
      <vt:lpstr>Groupe d’enfants MT- VC+ </vt:lpstr>
      <vt:lpstr>Résultats concernant les enfants &lt; 4 ans </vt:lpstr>
      <vt:lpstr>Présentation PowerPoint</vt:lpstr>
      <vt:lpstr>Présentation PowerPoint</vt:lpstr>
      <vt:lpstr>Présentation PowerPoint</vt:lpstr>
      <vt:lpstr>Présentation PowerPoint</vt:lpstr>
      <vt:lpstr>Présentation PowerPoint</vt:lpstr>
      <vt:lpstr> Conséquences de la violence conjugale</vt:lpstr>
      <vt:lpstr>La réalité des enfants exposés à la Violence Conjugale</vt:lpstr>
      <vt:lpstr>Facteurs de risque et de protection</vt:lpstr>
      <vt:lpstr>Présentation PowerPoint</vt:lpstr>
      <vt:lpstr>Présentation PowerPoint</vt:lpstr>
      <vt:lpstr>Présentation PowerPoint</vt:lpstr>
      <vt:lpstr>La séparation du couple en cas de violences conjugales</vt:lpstr>
      <vt:lpstr>Violences conjugales et séparation Questions autour du (des) lien(s) </vt:lpstr>
      <vt:lpstr>En conclusions, retenons : </vt:lpstr>
      <vt:lpstr>En conclusions, retenons aussi: </vt:lpstr>
      <vt:lpstr>Comment (ré)-agir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ONZE FEMANP Formons Ensemble à propos de la Maltraitance les Nouveaux Professionnels</dc:title>
  <dc:creator>vthourb</dc:creator>
  <cp:lastModifiedBy>Vanthournout Brigitte</cp:lastModifiedBy>
  <cp:revision>1208</cp:revision>
  <cp:lastPrinted>2018-02-19T14:17:03Z</cp:lastPrinted>
  <dcterms:created xsi:type="dcterms:W3CDTF">2018-01-22T07:55:41Z</dcterms:created>
  <dcterms:modified xsi:type="dcterms:W3CDTF">2019-07-12T10:40:12Z</dcterms:modified>
</cp:coreProperties>
</file>