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9" r:id="rId1"/>
    <p:sldMasterId id="2147483851" r:id="rId2"/>
    <p:sldMasterId id="2147483863" r:id="rId3"/>
    <p:sldMasterId id="2147483875" r:id="rId4"/>
    <p:sldMasterId id="2147483887" r:id="rId5"/>
    <p:sldMasterId id="2147483899" r:id="rId6"/>
  </p:sldMasterIdLst>
  <p:notesMasterIdLst>
    <p:notesMasterId r:id="rId105"/>
  </p:notesMasterIdLst>
  <p:handoutMasterIdLst>
    <p:handoutMasterId r:id="rId106"/>
  </p:handoutMasterIdLst>
  <p:sldIdLst>
    <p:sldId id="256" r:id="rId7"/>
    <p:sldId id="480" r:id="rId8"/>
    <p:sldId id="488" r:id="rId9"/>
    <p:sldId id="481" r:id="rId10"/>
    <p:sldId id="489" r:id="rId11"/>
    <p:sldId id="490" r:id="rId12"/>
    <p:sldId id="491" r:id="rId13"/>
    <p:sldId id="492" r:id="rId14"/>
    <p:sldId id="437" r:id="rId15"/>
    <p:sldId id="484" r:id="rId16"/>
    <p:sldId id="485" r:id="rId17"/>
    <p:sldId id="486" r:id="rId18"/>
    <p:sldId id="469" r:id="rId19"/>
    <p:sldId id="470" r:id="rId20"/>
    <p:sldId id="476" r:id="rId21"/>
    <p:sldId id="571" r:id="rId22"/>
    <p:sldId id="471" r:id="rId23"/>
    <p:sldId id="472" r:id="rId24"/>
    <p:sldId id="298" r:id="rId25"/>
    <p:sldId id="460" r:id="rId26"/>
    <p:sldId id="475" r:id="rId27"/>
    <p:sldId id="477" r:id="rId28"/>
    <p:sldId id="478" r:id="rId29"/>
    <p:sldId id="479" r:id="rId30"/>
    <p:sldId id="487" r:id="rId31"/>
    <p:sldId id="457" r:id="rId32"/>
    <p:sldId id="372" r:id="rId33"/>
    <p:sldId id="373" r:id="rId34"/>
    <p:sldId id="493" r:id="rId35"/>
    <p:sldId id="494" r:id="rId36"/>
    <p:sldId id="496" r:id="rId37"/>
    <p:sldId id="305" r:id="rId38"/>
    <p:sldId id="461" r:id="rId39"/>
    <p:sldId id="306" r:id="rId40"/>
    <p:sldId id="307" r:id="rId41"/>
    <p:sldId id="308" r:id="rId42"/>
    <p:sldId id="462" r:id="rId43"/>
    <p:sldId id="464" r:id="rId44"/>
    <p:sldId id="313" r:id="rId45"/>
    <p:sldId id="315" r:id="rId46"/>
    <p:sldId id="316" r:id="rId47"/>
    <p:sldId id="317" r:id="rId48"/>
    <p:sldId id="465" r:id="rId49"/>
    <p:sldId id="463" r:id="rId50"/>
    <p:sldId id="380" r:id="rId51"/>
    <p:sldId id="280" r:id="rId52"/>
    <p:sldId id="499" r:id="rId53"/>
    <p:sldId id="497" r:id="rId54"/>
    <p:sldId id="386" r:id="rId55"/>
    <p:sldId id="500" r:id="rId56"/>
    <p:sldId id="389" r:id="rId57"/>
    <p:sldId id="390" r:id="rId58"/>
    <p:sldId id="501" r:id="rId59"/>
    <p:sldId id="393" r:id="rId60"/>
    <p:sldId id="400" r:id="rId61"/>
    <p:sldId id="498" r:id="rId62"/>
    <p:sldId id="403" r:id="rId63"/>
    <p:sldId id="406" r:id="rId64"/>
    <p:sldId id="407" r:id="rId65"/>
    <p:sldId id="410" r:id="rId66"/>
    <p:sldId id="502" r:id="rId67"/>
    <p:sldId id="376" r:id="rId68"/>
    <p:sldId id="374" r:id="rId69"/>
    <p:sldId id="337" r:id="rId70"/>
    <p:sldId id="338" r:id="rId71"/>
    <p:sldId id="520" r:id="rId72"/>
    <p:sldId id="411" r:id="rId73"/>
    <p:sldId id="412" r:id="rId74"/>
    <p:sldId id="413" r:id="rId75"/>
    <p:sldId id="414" r:id="rId76"/>
    <p:sldId id="415" r:id="rId77"/>
    <p:sldId id="418" r:id="rId78"/>
    <p:sldId id="419" r:id="rId79"/>
    <p:sldId id="417" r:id="rId80"/>
    <p:sldId id="416" r:id="rId81"/>
    <p:sldId id="420" r:id="rId82"/>
    <p:sldId id="421" r:id="rId83"/>
    <p:sldId id="422" r:id="rId84"/>
    <p:sldId id="423" r:id="rId85"/>
    <p:sldId id="424" r:id="rId86"/>
    <p:sldId id="425" r:id="rId87"/>
    <p:sldId id="426" r:id="rId88"/>
    <p:sldId id="427" r:id="rId89"/>
    <p:sldId id="428" r:id="rId90"/>
    <p:sldId id="526" r:id="rId91"/>
    <p:sldId id="360" r:id="rId92"/>
    <p:sldId id="362" r:id="rId93"/>
    <p:sldId id="364" r:id="rId94"/>
    <p:sldId id="365" r:id="rId95"/>
    <p:sldId id="366" r:id="rId96"/>
    <p:sldId id="524" r:id="rId97"/>
    <p:sldId id="521" r:id="rId98"/>
    <p:sldId id="517" r:id="rId99"/>
    <p:sldId id="518" r:id="rId100"/>
    <p:sldId id="408" r:id="rId101"/>
    <p:sldId id="523" r:id="rId102"/>
    <p:sldId id="409" r:id="rId103"/>
    <p:sldId id="508" r:id="rId10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746"/>
    <p:restoredTop sz="83133" autoAdjust="0"/>
  </p:normalViewPr>
  <p:slideViewPr>
    <p:cSldViewPr>
      <p:cViewPr varScale="1">
        <p:scale>
          <a:sx n="94" d="100"/>
          <a:sy n="94" d="100"/>
        </p:scale>
        <p:origin x="1984" y="200"/>
      </p:cViewPr>
      <p:guideLst>
        <p:guide orient="horz" pos="2160"/>
        <p:guide pos="2880"/>
      </p:guideLst>
    </p:cSldViewPr>
  </p:slideViewPr>
  <p:outlineViewPr>
    <p:cViewPr>
      <p:scale>
        <a:sx n="33" d="100"/>
        <a:sy n="33" d="100"/>
      </p:scale>
      <p:origin x="0" y="-21168"/>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handoutMaster" Target="handoutMasters/handout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E49A11-1C21-4F74-BFBB-D7AC407D7EC7}" type="doc">
      <dgm:prSet loTypeId="urn:microsoft.com/office/officeart/2005/8/layout/hierarchy2" loCatId="hierarchy" qsTypeId="urn:microsoft.com/office/officeart/2005/8/quickstyle/simple2" qsCatId="simple" csTypeId="urn:microsoft.com/office/officeart/2005/8/colors/accent0_2" csCatId="mainScheme" phldr="1"/>
      <dgm:spPr/>
      <dgm:t>
        <a:bodyPr/>
        <a:lstStyle/>
        <a:p>
          <a:endParaRPr lang="fr-BE"/>
        </a:p>
      </dgm:t>
    </dgm:pt>
    <dgm:pt modelId="{06B4B397-A4A1-4CCE-88C7-445DB22C6777}">
      <dgm:prSet phldrT="[Texte]" custT="1"/>
      <dgm:spPr/>
      <dgm:t>
        <a:bodyPr/>
        <a:lstStyle/>
        <a:p>
          <a:r>
            <a:rPr lang="fr-BE" sz="1600" dirty="0">
              <a:solidFill>
                <a:schemeClr val="tx1"/>
              </a:solidFill>
            </a:rPr>
            <a:t>Court terme</a:t>
          </a:r>
        </a:p>
      </dgm:t>
    </dgm:pt>
    <dgm:pt modelId="{3D38465F-FC00-44A4-A87E-A11185767E86}" type="parTrans" cxnId="{B14ABD5D-1A2D-43AF-8210-4E4F26C4BBBF}">
      <dgm:prSet/>
      <dgm:spPr/>
      <dgm:t>
        <a:bodyPr/>
        <a:lstStyle/>
        <a:p>
          <a:endParaRPr lang="fr-BE"/>
        </a:p>
      </dgm:t>
    </dgm:pt>
    <dgm:pt modelId="{519E997B-751F-49DC-AF36-99129F13BB0D}" type="sibTrans" cxnId="{B14ABD5D-1A2D-43AF-8210-4E4F26C4BBBF}">
      <dgm:prSet/>
      <dgm:spPr/>
      <dgm:t>
        <a:bodyPr/>
        <a:lstStyle/>
        <a:p>
          <a:endParaRPr lang="fr-BE"/>
        </a:p>
      </dgm:t>
    </dgm:pt>
    <dgm:pt modelId="{04FE3D33-243E-4F7C-9BF3-5CF9D7637B12}">
      <dgm:prSet phldrT="[Texte]" custT="1"/>
      <dgm:spPr>
        <a:ln>
          <a:solidFill>
            <a:schemeClr val="accent2"/>
          </a:solidFill>
        </a:ln>
      </dgm:spPr>
      <dgm:t>
        <a:bodyPr/>
        <a:lstStyle/>
        <a:p>
          <a:r>
            <a:rPr lang="fr-BE" sz="1600" dirty="0"/>
            <a:t>Déclarative</a:t>
          </a:r>
        </a:p>
        <a:p>
          <a:r>
            <a:rPr lang="fr-BE" sz="1600" dirty="0"/>
            <a:t>(explicite)</a:t>
          </a:r>
        </a:p>
      </dgm:t>
    </dgm:pt>
    <dgm:pt modelId="{BF3F0B42-8AA6-48F0-91F4-D46C02A3E140}" type="parTrans" cxnId="{6B740A8F-80C1-42EA-B77D-2FD5F59B43F4}">
      <dgm:prSet/>
      <dgm:spPr>
        <a:ln>
          <a:solidFill>
            <a:schemeClr val="accent2"/>
          </a:solidFill>
        </a:ln>
      </dgm:spPr>
      <dgm:t>
        <a:bodyPr/>
        <a:lstStyle/>
        <a:p>
          <a:endParaRPr lang="fr-BE"/>
        </a:p>
      </dgm:t>
    </dgm:pt>
    <dgm:pt modelId="{CB7D196B-6624-4E77-B4FC-21F1767A1881}" type="sibTrans" cxnId="{6B740A8F-80C1-42EA-B77D-2FD5F59B43F4}">
      <dgm:prSet/>
      <dgm:spPr/>
      <dgm:t>
        <a:bodyPr/>
        <a:lstStyle/>
        <a:p>
          <a:endParaRPr lang="fr-BE"/>
        </a:p>
      </dgm:t>
    </dgm:pt>
    <dgm:pt modelId="{484D046B-A8AC-4EBE-8FA4-FA5B88027871}">
      <dgm:prSet phldrT="[Texte]" custT="1"/>
      <dgm:spPr>
        <a:ln>
          <a:solidFill>
            <a:schemeClr val="accent2"/>
          </a:solidFill>
        </a:ln>
      </dgm:spPr>
      <dgm:t>
        <a:bodyPr/>
        <a:lstStyle/>
        <a:p>
          <a:r>
            <a:rPr lang="fr-BE" sz="1600" b="1" dirty="0">
              <a:solidFill>
                <a:schemeClr val="accent4"/>
              </a:solidFill>
            </a:rPr>
            <a:t>épisodique</a:t>
          </a:r>
        </a:p>
      </dgm:t>
    </dgm:pt>
    <dgm:pt modelId="{B8224FA4-AE1A-4C55-8F2B-132F3EA4FE4B}" type="parTrans" cxnId="{59FCC6D4-75CD-42C6-9A1E-2B69A4725574}">
      <dgm:prSet/>
      <dgm:spPr>
        <a:ln>
          <a:solidFill>
            <a:schemeClr val="accent2"/>
          </a:solidFill>
        </a:ln>
      </dgm:spPr>
      <dgm:t>
        <a:bodyPr/>
        <a:lstStyle/>
        <a:p>
          <a:endParaRPr lang="fr-BE"/>
        </a:p>
      </dgm:t>
    </dgm:pt>
    <dgm:pt modelId="{285B1C46-ACD5-4197-A80D-C793D92489AB}" type="sibTrans" cxnId="{59FCC6D4-75CD-42C6-9A1E-2B69A4725574}">
      <dgm:prSet/>
      <dgm:spPr/>
      <dgm:t>
        <a:bodyPr/>
        <a:lstStyle/>
        <a:p>
          <a:endParaRPr lang="fr-BE"/>
        </a:p>
      </dgm:t>
    </dgm:pt>
    <dgm:pt modelId="{3C657C4F-244B-465D-92CB-684585AB09BA}">
      <dgm:prSet phldrT="[Texte]" custT="1"/>
      <dgm:spPr/>
      <dgm:t>
        <a:bodyPr/>
        <a:lstStyle/>
        <a:p>
          <a:r>
            <a:rPr lang="fr-BE" sz="1600" dirty="0">
              <a:solidFill>
                <a:schemeClr val="tx1"/>
              </a:solidFill>
            </a:rPr>
            <a:t>sémantique</a:t>
          </a:r>
        </a:p>
      </dgm:t>
    </dgm:pt>
    <dgm:pt modelId="{C0F0679D-3540-47B5-AB25-C430F7EB899D}" type="parTrans" cxnId="{AF356660-1969-4AD4-97BB-10426FA4518B}">
      <dgm:prSet/>
      <dgm:spPr/>
      <dgm:t>
        <a:bodyPr/>
        <a:lstStyle/>
        <a:p>
          <a:endParaRPr lang="fr-BE"/>
        </a:p>
      </dgm:t>
    </dgm:pt>
    <dgm:pt modelId="{94F1C847-2DA9-49DF-ADE4-B07B28B0005A}" type="sibTrans" cxnId="{AF356660-1969-4AD4-97BB-10426FA4518B}">
      <dgm:prSet/>
      <dgm:spPr/>
      <dgm:t>
        <a:bodyPr/>
        <a:lstStyle/>
        <a:p>
          <a:endParaRPr lang="fr-BE"/>
        </a:p>
      </dgm:t>
    </dgm:pt>
    <dgm:pt modelId="{D3474202-8F39-4667-9467-39146F3E9712}">
      <dgm:prSet phldrT="[Texte]" custT="1"/>
      <dgm:spPr/>
      <dgm:t>
        <a:bodyPr/>
        <a:lstStyle/>
        <a:p>
          <a:r>
            <a:rPr lang="fr-BE" sz="1600" dirty="0"/>
            <a:t>Non déclarative</a:t>
          </a:r>
        </a:p>
        <a:p>
          <a:r>
            <a:rPr lang="fr-BE" sz="1600" dirty="0"/>
            <a:t>(implicite, procédurale)</a:t>
          </a:r>
        </a:p>
      </dgm:t>
    </dgm:pt>
    <dgm:pt modelId="{3EDA246B-0276-4F6F-A0DF-60A6376A70D1}" type="parTrans" cxnId="{06DA73BE-7E97-4C47-A27C-9A721CF5B67A}">
      <dgm:prSet/>
      <dgm:spPr/>
      <dgm:t>
        <a:bodyPr/>
        <a:lstStyle/>
        <a:p>
          <a:endParaRPr lang="fr-BE"/>
        </a:p>
      </dgm:t>
    </dgm:pt>
    <dgm:pt modelId="{D15B4DC2-B5B4-4422-BE9E-F62D965943F7}" type="sibTrans" cxnId="{06DA73BE-7E97-4C47-A27C-9A721CF5B67A}">
      <dgm:prSet/>
      <dgm:spPr/>
      <dgm:t>
        <a:bodyPr/>
        <a:lstStyle/>
        <a:p>
          <a:endParaRPr lang="fr-BE"/>
        </a:p>
      </dgm:t>
    </dgm:pt>
    <dgm:pt modelId="{EDA95EA5-F04A-438A-8C73-51CB65CC954A}">
      <dgm:prSet phldrT="[Texte]" custT="1"/>
      <dgm:spPr>
        <a:ln>
          <a:solidFill>
            <a:schemeClr val="accent2"/>
          </a:solidFill>
        </a:ln>
      </dgm:spPr>
      <dgm:t>
        <a:bodyPr/>
        <a:lstStyle/>
        <a:p>
          <a:r>
            <a:rPr lang="fr-BE" sz="1600" dirty="0">
              <a:solidFill>
                <a:schemeClr val="tx1"/>
              </a:solidFill>
            </a:rPr>
            <a:t>Long terme</a:t>
          </a:r>
        </a:p>
      </dgm:t>
    </dgm:pt>
    <dgm:pt modelId="{97D82798-3C07-48A7-BB04-856535034F09}" type="parTrans" cxnId="{7D3B2970-F9FC-42E7-A977-1A540E2B7C30}">
      <dgm:prSet/>
      <dgm:spPr/>
      <dgm:t>
        <a:bodyPr/>
        <a:lstStyle/>
        <a:p>
          <a:endParaRPr lang="fr-BE"/>
        </a:p>
      </dgm:t>
    </dgm:pt>
    <dgm:pt modelId="{B87D125C-2109-4B11-9992-E02EAF429F61}" type="sibTrans" cxnId="{7D3B2970-F9FC-42E7-A977-1A540E2B7C30}">
      <dgm:prSet/>
      <dgm:spPr/>
      <dgm:t>
        <a:bodyPr/>
        <a:lstStyle/>
        <a:p>
          <a:endParaRPr lang="fr-BE"/>
        </a:p>
      </dgm:t>
    </dgm:pt>
    <dgm:pt modelId="{0804C89E-6062-4E63-97B9-A4F9E942A80B}" type="pres">
      <dgm:prSet presAssocID="{D5E49A11-1C21-4F74-BFBB-D7AC407D7EC7}" presName="diagram" presStyleCnt="0">
        <dgm:presLayoutVars>
          <dgm:chPref val="1"/>
          <dgm:dir/>
          <dgm:animOne val="branch"/>
          <dgm:animLvl val="lvl"/>
          <dgm:resizeHandles val="exact"/>
        </dgm:presLayoutVars>
      </dgm:prSet>
      <dgm:spPr/>
    </dgm:pt>
    <dgm:pt modelId="{9FA00E94-8D47-4B7E-98F7-307A8852026B}" type="pres">
      <dgm:prSet presAssocID="{06B4B397-A4A1-4CCE-88C7-445DB22C6777}" presName="root1" presStyleCnt="0"/>
      <dgm:spPr/>
    </dgm:pt>
    <dgm:pt modelId="{D40C9545-E2C2-4DD3-A29D-79B412E26354}" type="pres">
      <dgm:prSet presAssocID="{06B4B397-A4A1-4CCE-88C7-445DB22C6777}" presName="LevelOneTextNode" presStyleLbl="node0" presStyleIdx="0" presStyleCnt="2" custLinFactNeighborX="-307" custLinFactNeighborY="-82752">
        <dgm:presLayoutVars>
          <dgm:chPref val="3"/>
        </dgm:presLayoutVars>
      </dgm:prSet>
      <dgm:spPr/>
    </dgm:pt>
    <dgm:pt modelId="{293E5C7A-C0BD-4B39-85CD-E9E53AF6C9F3}" type="pres">
      <dgm:prSet presAssocID="{06B4B397-A4A1-4CCE-88C7-445DB22C6777}" presName="level2hierChild" presStyleCnt="0"/>
      <dgm:spPr/>
    </dgm:pt>
    <dgm:pt modelId="{696B1DC2-90F5-4B45-BA48-CE7A72295F4F}" type="pres">
      <dgm:prSet presAssocID="{EDA95EA5-F04A-438A-8C73-51CB65CC954A}" presName="root1" presStyleCnt="0"/>
      <dgm:spPr/>
    </dgm:pt>
    <dgm:pt modelId="{5EB4395E-F3EA-466D-B67A-1CF840B51162}" type="pres">
      <dgm:prSet presAssocID="{EDA95EA5-F04A-438A-8C73-51CB65CC954A}" presName="LevelOneTextNode" presStyleLbl="node0" presStyleIdx="1" presStyleCnt="2" custLinFactNeighborX="-267" custLinFactNeighborY="64905">
        <dgm:presLayoutVars>
          <dgm:chPref val="3"/>
        </dgm:presLayoutVars>
      </dgm:prSet>
      <dgm:spPr/>
    </dgm:pt>
    <dgm:pt modelId="{35BDDB96-B0CA-4604-81C5-0E3C75961E90}" type="pres">
      <dgm:prSet presAssocID="{EDA95EA5-F04A-438A-8C73-51CB65CC954A}" presName="level2hierChild" presStyleCnt="0"/>
      <dgm:spPr/>
    </dgm:pt>
    <dgm:pt modelId="{78F47AE3-6A17-4476-9DC2-D7F1C689E5D5}" type="pres">
      <dgm:prSet presAssocID="{BF3F0B42-8AA6-48F0-91F4-D46C02A3E140}" presName="conn2-1" presStyleLbl="parChTrans1D2" presStyleIdx="0" presStyleCnt="2"/>
      <dgm:spPr/>
    </dgm:pt>
    <dgm:pt modelId="{AE42FEF4-3DCF-4B80-8A60-DBCC1D649171}" type="pres">
      <dgm:prSet presAssocID="{BF3F0B42-8AA6-48F0-91F4-D46C02A3E140}" presName="connTx" presStyleLbl="parChTrans1D2" presStyleIdx="0" presStyleCnt="2"/>
      <dgm:spPr/>
    </dgm:pt>
    <dgm:pt modelId="{200081C0-218D-4FA1-865C-698B2D7A8B10}" type="pres">
      <dgm:prSet presAssocID="{04FE3D33-243E-4F7C-9BF3-5CF9D7637B12}" presName="root2" presStyleCnt="0"/>
      <dgm:spPr/>
    </dgm:pt>
    <dgm:pt modelId="{C0149C67-87EA-4BDD-A576-FCC3D35A5563}" type="pres">
      <dgm:prSet presAssocID="{04FE3D33-243E-4F7C-9BF3-5CF9D7637B12}" presName="LevelTwoTextNode" presStyleLbl="node2" presStyleIdx="0" presStyleCnt="2" custScaleY="203738">
        <dgm:presLayoutVars>
          <dgm:chPref val="3"/>
        </dgm:presLayoutVars>
      </dgm:prSet>
      <dgm:spPr/>
    </dgm:pt>
    <dgm:pt modelId="{1E383CA0-1CF3-4567-9680-9A32A4FC96AF}" type="pres">
      <dgm:prSet presAssocID="{04FE3D33-243E-4F7C-9BF3-5CF9D7637B12}" presName="level3hierChild" presStyleCnt="0"/>
      <dgm:spPr/>
    </dgm:pt>
    <dgm:pt modelId="{152ECD99-E857-439A-B792-4CB57240423F}" type="pres">
      <dgm:prSet presAssocID="{B8224FA4-AE1A-4C55-8F2B-132F3EA4FE4B}" presName="conn2-1" presStyleLbl="parChTrans1D3" presStyleIdx="0" presStyleCnt="2"/>
      <dgm:spPr/>
    </dgm:pt>
    <dgm:pt modelId="{2A263282-087E-4AFE-B296-B6226A35C447}" type="pres">
      <dgm:prSet presAssocID="{B8224FA4-AE1A-4C55-8F2B-132F3EA4FE4B}" presName="connTx" presStyleLbl="parChTrans1D3" presStyleIdx="0" presStyleCnt="2"/>
      <dgm:spPr/>
    </dgm:pt>
    <dgm:pt modelId="{D2FAA61E-42FE-4F95-8BF5-570E76924B26}" type="pres">
      <dgm:prSet presAssocID="{484D046B-A8AC-4EBE-8FA4-FA5B88027871}" presName="root2" presStyleCnt="0"/>
      <dgm:spPr/>
    </dgm:pt>
    <dgm:pt modelId="{658B2373-DC5F-488B-9AF9-5364DA46AE81}" type="pres">
      <dgm:prSet presAssocID="{484D046B-A8AC-4EBE-8FA4-FA5B88027871}" presName="LevelTwoTextNode" presStyleLbl="node3" presStyleIdx="0" presStyleCnt="2">
        <dgm:presLayoutVars>
          <dgm:chPref val="3"/>
        </dgm:presLayoutVars>
      </dgm:prSet>
      <dgm:spPr/>
    </dgm:pt>
    <dgm:pt modelId="{714F9A27-48F1-4A35-B38B-91604EED1441}" type="pres">
      <dgm:prSet presAssocID="{484D046B-A8AC-4EBE-8FA4-FA5B88027871}" presName="level3hierChild" presStyleCnt="0"/>
      <dgm:spPr/>
    </dgm:pt>
    <dgm:pt modelId="{2F193D4E-1BF8-4D9F-A12A-CFAB57259547}" type="pres">
      <dgm:prSet presAssocID="{C0F0679D-3540-47B5-AB25-C430F7EB899D}" presName="conn2-1" presStyleLbl="parChTrans1D3" presStyleIdx="1" presStyleCnt="2"/>
      <dgm:spPr/>
    </dgm:pt>
    <dgm:pt modelId="{44800DB1-B6A2-4AD5-9BEA-3143D7890085}" type="pres">
      <dgm:prSet presAssocID="{C0F0679D-3540-47B5-AB25-C430F7EB899D}" presName="connTx" presStyleLbl="parChTrans1D3" presStyleIdx="1" presStyleCnt="2"/>
      <dgm:spPr/>
    </dgm:pt>
    <dgm:pt modelId="{323B914E-B8B9-4C00-918B-8E0610298A95}" type="pres">
      <dgm:prSet presAssocID="{3C657C4F-244B-465D-92CB-684585AB09BA}" presName="root2" presStyleCnt="0"/>
      <dgm:spPr/>
    </dgm:pt>
    <dgm:pt modelId="{241A234F-2B57-43EF-BF00-3363B0F42ED6}" type="pres">
      <dgm:prSet presAssocID="{3C657C4F-244B-465D-92CB-684585AB09BA}" presName="LevelTwoTextNode" presStyleLbl="node3" presStyleIdx="1" presStyleCnt="2" custLinFactNeighborX="-1947" custLinFactNeighborY="26284">
        <dgm:presLayoutVars>
          <dgm:chPref val="3"/>
        </dgm:presLayoutVars>
      </dgm:prSet>
      <dgm:spPr/>
    </dgm:pt>
    <dgm:pt modelId="{BB48017E-AD3F-4A2C-A0D6-658558D82437}" type="pres">
      <dgm:prSet presAssocID="{3C657C4F-244B-465D-92CB-684585AB09BA}" presName="level3hierChild" presStyleCnt="0"/>
      <dgm:spPr/>
    </dgm:pt>
    <dgm:pt modelId="{5786D98B-774B-44DF-98C9-182F4E7DA24A}" type="pres">
      <dgm:prSet presAssocID="{3EDA246B-0276-4F6F-A0DF-60A6376A70D1}" presName="conn2-1" presStyleLbl="parChTrans1D2" presStyleIdx="1" presStyleCnt="2"/>
      <dgm:spPr/>
    </dgm:pt>
    <dgm:pt modelId="{9783751E-FB41-4A18-933E-019686D1E722}" type="pres">
      <dgm:prSet presAssocID="{3EDA246B-0276-4F6F-A0DF-60A6376A70D1}" presName="connTx" presStyleLbl="parChTrans1D2" presStyleIdx="1" presStyleCnt="2"/>
      <dgm:spPr/>
    </dgm:pt>
    <dgm:pt modelId="{6042BE1C-3D17-4E51-A615-2E6B9D6046F5}" type="pres">
      <dgm:prSet presAssocID="{D3474202-8F39-4667-9467-39146F3E9712}" presName="root2" presStyleCnt="0"/>
      <dgm:spPr/>
    </dgm:pt>
    <dgm:pt modelId="{8DFA4CCB-6C76-4442-B4C1-00DF6D880C32}" type="pres">
      <dgm:prSet presAssocID="{D3474202-8F39-4667-9467-39146F3E9712}" presName="LevelTwoTextNode" presStyleLbl="node2" presStyleIdx="1" presStyleCnt="2" custScaleY="189650" custLinFactNeighborX="2516" custLinFactNeighborY="41138">
        <dgm:presLayoutVars>
          <dgm:chPref val="3"/>
        </dgm:presLayoutVars>
      </dgm:prSet>
      <dgm:spPr/>
    </dgm:pt>
    <dgm:pt modelId="{BF62E3B9-7506-4B63-B01F-8E3216A6E266}" type="pres">
      <dgm:prSet presAssocID="{D3474202-8F39-4667-9467-39146F3E9712}" presName="level3hierChild" presStyleCnt="0"/>
      <dgm:spPr/>
    </dgm:pt>
  </dgm:ptLst>
  <dgm:cxnLst>
    <dgm:cxn modelId="{5E19E211-B957-4F12-A792-2750842FB099}" type="presOf" srcId="{B8224FA4-AE1A-4C55-8F2B-132F3EA4FE4B}" destId="{2A263282-087E-4AFE-B296-B6226A35C447}" srcOrd="1" destOrd="0" presId="urn:microsoft.com/office/officeart/2005/8/layout/hierarchy2"/>
    <dgm:cxn modelId="{7D70073E-A417-48F1-A15C-0666E400D4BB}" type="presOf" srcId="{EDA95EA5-F04A-438A-8C73-51CB65CC954A}" destId="{5EB4395E-F3EA-466D-B67A-1CF840B51162}" srcOrd="0" destOrd="0" presId="urn:microsoft.com/office/officeart/2005/8/layout/hierarchy2"/>
    <dgm:cxn modelId="{EEE02543-A9E2-49C4-BC36-0EAB4D794373}" type="presOf" srcId="{D3474202-8F39-4667-9467-39146F3E9712}" destId="{8DFA4CCB-6C76-4442-B4C1-00DF6D880C32}" srcOrd="0" destOrd="0" presId="urn:microsoft.com/office/officeart/2005/8/layout/hierarchy2"/>
    <dgm:cxn modelId="{1E003F4A-1783-4D66-B99F-44EE911381D0}" type="presOf" srcId="{3EDA246B-0276-4F6F-A0DF-60A6376A70D1}" destId="{5786D98B-774B-44DF-98C9-182F4E7DA24A}" srcOrd="0" destOrd="0" presId="urn:microsoft.com/office/officeart/2005/8/layout/hierarchy2"/>
    <dgm:cxn modelId="{824A8256-3E09-4A2D-ABB7-5D47F7D159E5}" type="presOf" srcId="{484D046B-A8AC-4EBE-8FA4-FA5B88027871}" destId="{658B2373-DC5F-488B-9AF9-5364DA46AE81}" srcOrd="0" destOrd="0" presId="urn:microsoft.com/office/officeart/2005/8/layout/hierarchy2"/>
    <dgm:cxn modelId="{6EF36E5D-7B8A-4BAE-A0CD-00D54E18B53F}" type="presOf" srcId="{04FE3D33-243E-4F7C-9BF3-5CF9D7637B12}" destId="{C0149C67-87EA-4BDD-A576-FCC3D35A5563}" srcOrd="0" destOrd="0" presId="urn:microsoft.com/office/officeart/2005/8/layout/hierarchy2"/>
    <dgm:cxn modelId="{B14ABD5D-1A2D-43AF-8210-4E4F26C4BBBF}" srcId="{D5E49A11-1C21-4F74-BFBB-D7AC407D7EC7}" destId="{06B4B397-A4A1-4CCE-88C7-445DB22C6777}" srcOrd="0" destOrd="0" parTransId="{3D38465F-FC00-44A4-A87E-A11185767E86}" sibTransId="{519E997B-751F-49DC-AF36-99129F13BB0D}"/>
    <dgm:cxn modelId="{AF356660-1969-4AD4-97BB-10426FA4518B}" srcId="{04FE3D33-243E-4F7C-9BF3-5CF9D7637B12}" destId="{3C657C4F-244B-465D-92CB-684585AB09BA}" srcOrd="1" destOrd="0" parTransId="{C0F0679D-3540-47B5-AB25-C430F7EB899D}" sibTransId="{94F1C847-2DA9-49DF-ADE4-B07B28B0005A}"/>
    <dgm:cxn modelId="{103FD062-FCDB-4352-8561-493572696748}" type="presOf" srcId="{D5E49A11-1C21-4F74-BFBB-D7AC407D7EC7}" destId="{0804C89E-6062-4E63-97B9-A4F9E942A80B}" srcOrd="0" destOrd="0" presId="urn:microsoft.com/office/officeart/2005/8/layout/hierarchy2"/>
    <dgm:cxn modelId="{7D3B2970-F9FC-42E7-A977-1A540E2B7C30}" srcId="{D5E49A11-1C21-4F74-BFBB-D7AC407D7EC7}" destId="{EDA95EA5-F04A-438A-8C73-51CB65CC954A}" srcOrd="1" destOrd="0" parTransId="{97D82798-3C07-48A7-BB04-856535034F09}" sibTransId="{B87D125C-2109-4B11-9992-E02EAF429F61}"/>
    <dgm:cxn modelId="{0E6F3471-46CE-4384-A93E-FD708B18BAF5}" type="presOf" srcId="{3EDA246B-0276-4F6F-A0DF-60A6376A70D1}" destId="{9783751E-FB41-4A18-933E-019686D1E722}" srcOrd="1" destOrd="0" presId="urn:microsoft.com/office/officeart/2005/8/layout/hierarchy2"/>
    <dgm:cxn modelId="{1B99E376-166B-4068-9DF9-2A34A78F6F3F}" type="presOf" srcId="{B8224FA4-AE1A-4C55-8F2B-132F3EA4FE4B}" destId="{152ECD99-E857-439A-B792-4CB57240423F}" srcOrd="0" destOrd="0" presId="urn:microsoft.com/office/officeart/2005/8/layout/hierarchy2"/>
    <dgm:cxn modelId="{6B740A8F-80C1-42EA-B77D-2FD5F59B43F4}" srcId="{EDA95EA5-F04A-438A-8C73-51CB65CC954A}" destId="{04FE3D33-243E-4F7C-9BF3-5CF9D7637B12}" srcOrd="0" destOrd="0" parTransId="{BF3F0B42-8AA6-48F0-91F4-D46C02A3E140}" sibTransId="{CB7D196B-6624-4E77-B4FC-21F1767A1881}"/>
    <dgm:cxn modelId="{649F049F-2358-44EE-B272-4BD691E2C081}" type="presOf" srcId="{BF3F0B42-8AA6-48F0-91F4-D46C02A3E140}" destId="{AE42FEF4-3DCF-4B80-8A60-DBCC1D649171}" srcOrd="1" destOrd="0" presId="urn:microsoft.com/office/officeart/2005/8/layout/hierarchy2"/>
    <dgm:cxn modelId="{268892A0-D507-48B8-8151-10103188D2CE}" type="presOf" srcId="{3C657C4F-244B-465D-92CB-684585AB09BA}" destId="{241A234F-2B57-43EF-BF00-3363B0F42ED6}" srcOrd="0" destOrd="0" presId="urn:microsoft.com/office/officeart/2005/8/layout/hierarchy2"/>
    <dgm:cxn modelId="{06DA73BE-7E97-4C47-A27C-9A721CF5B67A}" srcId="{EDA95EA5-F04A-438A-8C73-51CB65CC954A}" destId="{D3474202-8F39-4667-9467-39146F3E9712}" srcOrd="1" destOrd="0" parTransId="{3EDA246B-0276-4F6F-A0DF-60A6376A70D1}" sibTransId="{D15B4DC2-B5B4-4422-BE9E-F62D965943F7}"/>
    <dgm:cxn modelId="{318F9FD2-EE77-4D6B-BD5B-7DFC5229E7DD}" type="presOf" srcId="{BF3F0B42-8AA6-48F0-91F4-D46C02A3E140}" destId="{78F47AE3-6A17-4476-9DC2-D7F1C689E5D5}" srcOrd="0" destOrd="0" presId="urn:microsoft.com/office/officeart/2005/8/layout/hierarchy2"/>
    <dgm:cxn modelId="{59FCC6D4-75CD-42C6-9A1E-2B69A4725574}" srcId="{04FE3D33-243E-4F7C-9BF3-5CF9D7637B12}" destId="{484D046B-A8AC-4EBE-8FA4-FA5B88027871}" srcOrd="0" destOrd="0" parTransId="{B8224FA4-AE1A-4C55-8F2B-132F3EA4FE4B}" sibTransId="{285B1C46-ACD5-4197-A80D-C793D92489AB}"/>
    <dgm:cxn modelId="{9AD475D6-85CA-4F0D-97B5-596CCC584E19}" type="presOf" srcId="{C0F0679D-3540-47B5-AB25-C430F7EB899D}" destId="{44800DB1-B6A2-4AD5-9BEA-3143D7890085}" srcOrd="1" destOrd="0" presId="urn:microsoft.com/office/officeart/2005/8/layout/hierarchy2"/>
    <dgm:cxn modelId="{342086D8-9C9C-45D6-BF4E-1ABE17BA043B}" type="presOf" srcId="{C0F0679D-3540-47B5-AB25-C430F7EB899D}" destId="{2F193D4E-1BF8-4D9F-A12A-CFAB57259547}" srcOrd="0" destOrd="0" presId="urn:microsoft.com/office/officeart/2005/8/layout/hierarchy2"/>
    <dgm:cxn modelId="{0FDCA4F8-1B92-492A-901A-0CEF5FEFE72C}" type="presOf" srcId="{06B4B397-A4A1-4CCE-88C7-445DB22C6777}" destId="{D40C9545-E2C2-4DD3-A29D-79B412E26354}" srcOrd="0" destOrd="0" presId="urn:microsoft.com/office/officeart/2005/8/layout/hierarchy2"/>
    <dgm:cxn modelId="{F1544F07-8DF6-4375-9ED1-204B1DDE2583}" type="presParOf" srcId="{0804C89E-6062-4E63-97B9-A4F9E942A80B}" destId="{9FA00E94-8D47-4B7E-98F7-307A8852026B}" srcOrd="0" destOrd="0" presId="urn:microsoft.com/office/officeart/2005/8/layout/hierarchy2"/>
    <dgm:cxn modelId="{81AACADF-684C-45D9-97D6-0F74B1E7B939}" type="presParOf" srcId="{9FA00E94-8D47-4B7E-98F7-307A8852026B}" destId="{D40C9545-E2C2-4DD3-A29D-79B412E26354}" srcOrd="0" destOrd="0" presId="urn:microsoft.com/office/officeart/2005/8/layout/hierarchy2"/>
    <dgm:cxn modelId="{DEBB9C7D-E088-4FAA-971C-3B1D865894DA}" type="presParOf" srcId="{9FA00E94-8D47-4B7E-98F7-307A8852026B}" destId="{293E5C7A-C0BD-4B39-85CD-E9E53AF6C9F3}" srcOrd="1" destOrd="0" presId="urn:microsoft.com/office/officeart/2005/8/layout/hierarchy2"/>
    <dgm:cxn modelId="{5E885EDC-6366-4ADE-90EF-3E85E82D0B86}" type="presParOf" srcId="{0804C89E-6062-4E63-97B9-A4F9E942A80B}" destId="{696B1DC2-90F5-4B45-BA48-CE7A72295F4F}" srcOrd="1" destOrd="0" presId="urn:microsoft.com/office/officeart/2005/8/layout/hierarchy2"/>
    <dgm:cxn modelId="{A026FB40-5FBB-45F3-8303-9A62039A971D}" type="presParOf" srcId="{696B1DC2-90F5-4B45-BA48-CE7A72295F4F}" destId="{5EB4395E-F3EA-466D-B67A-1CF840B51162}" srcOrd="0" destOrd="0" presId="urn:microsoft.com/office/officeart/2005/8/layout/hierarchy2"/>
    <dgm:cxn modelId="{A28B8991-2E0A-49AD-A74A-5942A3D6AED1}" type="presParOf" srcId="{696B1DC2-90F5-4B45-BA48-CE7A72295F4F}" destId="{35BDDB96-B0CA-4604-81C5-0E3C75961E90}" srcOrd="1" destOrd="0" presId="urn:microsoft.com/office/officeart/2005/8/layout/hierarchy2"/>
    <dgm:cxn modelId="{85CE8813-3095-4319-9A74-DFFA4594B6F1}" type="presParOf" srcId="{35BDDB96-B0CA-4604-81C5-0E3C75961E90}" destId="{78F47AE3-6A17-4476-9DC2-D7F1C689E5D5}" srcOrd="0" destOrd="0" presId="urn:microsoft.com/office/officeart/2005/8/layout/hierarchy2"/>
    <dgm:cxn modelId="{08180D1F-1C8C-4715-A0D2-04260BED5C0E}" type="presParOf" srcId="{78F47AE3-6A17-4476-9DC2-D7F1C689E5D5}" destId="{AE42FEF4-3DCF-4B80-8A60-DBCC1D649171}" srcOrd="0" destOrd="0" presId="urn:microsoft.com/office/officeart/2005/8/layout/hierarchy2"/>
    <dgm:cxn modelId="{2A38EBB1-0B8A-44B3-A076-DF9D07707E82}" type="presParOf" srcId="{35BDDB96-B0CA-4604-81C5-0E3C75961E90}" destId="{200081C0-218D-4FA1-865C-698B2D7A8B10}" srcOrd="1" destOrd="0" presId="urn:microsoft.com/office/officeart/2005/8/layout/hierarchy2"/>
    <dgm:cxn modelId="{D53F496E-59C7-48B5-B0AA-2D2551BB6175}" type="presParOf" srcId="{200081C0-218D-4FA1-865C-698B2D7A8B10}" destId="{C0149C67-87EA-4BDD-A576-FCC3D35A5563}" srcOrd="0" destOrd="0" presId="urn:microsoft.com/office/officeart/2005/8/layout/hierarchy2"/>
    <dgm:cxn modelId="{1A4E43A4-AE38-46BD-AD75-A7C161C0587B}" type="presParOf" srcId="{200081C0-218D-4FA1-865C-698B2D7A8B10}" destId="{1E383CA0-1CF3-4567-9680-9A32A4FC96AF}" srcOrd="1" destOrd="0" presId="urn:microsoft.com/office/officeart/2005/8/layout/hierarchy2"/>
    <dgm:cxn modelId="{520F906A-0DCC-45C6-937F-666E14085934}" type="presParOf" srcId="{1E383CA0-1CF3-4567-9680-9A32A4FC96AF}" destId="{152ECD99-E857-439A-B792-4CB57240423F}" srcOrd="0" destOrd="0" presId="urn:microsoft.com/office/officeart/2005/8/layout/hierarchy2"/>
    <dgm:cxn modelId="{D0FF8F3E-FE3F-4334-85DA-8BE7E6BC308E}" type="presParOf" srcId="{152ECD99-E857-439A-B792-4CB57240423F}" destId="{2A263282-087E-4AFE-B296-B6226A35C447}" srcOrd="0" destOrd="0" presId="urn:microsoft.com/office/officeart/2005/8/layout/hierarchy2"/>
    <dgm:cxn modelId="{02D7332F-9F17-4834-9977-0919091CFB27}" type="presParOf" srcId="{1E383CA0-1CF3-4567-9680-9A32A4FC96AF}" destId="{D2FAA61E-42FE-4F95-8BF5-570E76924B26}" srcOrd="1" destOrd="0" presId="urn:microsoft.com/office/officeart/2005/8/layout/hierarchy2"/>
    <dgm:cxn modelId="{8FF6D3C1-676B-411F-88FC-CF5DEBE57B09}" type="presParOf" srcId="{D2FAA61E-42FE-4F95-8BF5-570E76924B26}" destId="{658B2373-DC5F-488B-9AF9-5364DA46AE81}" srcOrd="0" destOrd="0" presId="urn:microsoft.com/office/officeart/2005/8/layout/hierarchy2"/>
    <dgm:cxn modelId="{B73AD45D-2082-4BFA-8A3C-0CE8518C789C}" type="presParOf" srcId="{D2FAA61E-42FE-4F95-8BF5-570E76924B26}" destId="{714F9A27-48F1-4A35-B38B-91604EED1441}" srcOrd="1" destOrd="0" presId="urn:microsoft.com/office/officeart/2005/8/layout/hierarchy2"/>
    <dgm:cxn modelId="{7F9A9D18-A2B1-49AD-BB6B-499FE169A790}" type="presParOf" srcId="{1E383CA0-1CF3-4567-9680-9A32A4FC96AF}" destId="{2F193D4E-1BF8-4D9F-A12A-CFAB57259547}" srcOrd="2" destOrd="0" presId="urn:microsoft.com/office/officeart/2005/8/layout/hierarchy2"/>
    <dgm:cxn modelId="{4320B9AE-C01C-403E-B8B5-110AF6EE4FBE}" type="presParOf" srcId="{2F193D4E-1BF8-4D9F-A12A-CFAB57259547}" destId="{44800DB1-B6A2-4AD5-9BEA-3143D7890085}" srcOrd="0" destOrd="0" presId="urn:microsoft.com/office/officeart/2005/8/layout/hierarchy2"/>
    <dgm:cxn modelId="{AC30B688-4D4E-4B99-BA60-19510E5D874B}" type="presParOf" srcId="{1E383CA0-1CF3-4567-9680-9A32A4FC96AF}" destId="{323B914E-B8B9-4C00-918B-8E0610298A95}" srcOrd="3" destOrd="0" presId="urn:microsoft.com/office/officeart/2005/8/layout/hierarchy2"/>
    <dgm:cxn modelId="{0A872F12-4071-464B-A043-8845148734F3}" type="presParOf" srcId="{323B914E-B8B9-4C00-918B-8E0610298A95}" destId="{241A234F-2B57-43EF-BF00-3363B0F42ED6}" srcOrd="0" destOrd="0" presId="urn:microsoft.com/office/officeart/2005/8/layout/hierarchy2"/>
    <dgm:cxn modelId="{FB2EC393-C52B-41A3-A8C3-E72B22B042CD}" type="presParOf" srcId="{323B914E-B8B9-4C00-918B-8E0610298A95}" destId="{BB48017E-AD3F-4A2C-A0D6-658558D82437}" srcOrd="1" destOrd="0" presId="urn:microsoft.com/office/officeart/2005/8/layout/hierarchy2"/>
    <dgm:cxn modelId="{9F39E29C-51F9-4B5F-9796-607629F810E0}" type="presParOf" srcId="{35BDDB96-B0CA-4604-81C5-0E3C75961E90}" destId="{5786D98B-774B-44DF-98C9-182F4E7DA24A}" srcOrd="2" destOrd="0" presId="urn:microsoft.com/office/officeart/2005/8/layout/hierarchy2"/>
    <dgm:cxn modelId="{11E136C5-B40F-4D5F-B041-ED24FCB4BFE6}" type="presParOf" srcId="{5786D98B-774B-44DF-98C9-182F4E7DA24A}" destId="{9783751E-FB41-4A18-933E-019686D1E722}" srcOrd="0" destOrd="0" presId="urn:microsoft.com/office/officeart/2005/8/layout/hierarchy2"/>
    <dgm:cxn modelId="{D7D3D6F7-EA82-420B-9FA8-D4DB4747FED1}" type="presParOf" srcId="{35BDDB96-B0CA-4604-81C5-0E3C75961E90}" destId="{6042BE1C-3D17-4E51-A615-2E6B9D6046F5}" srcOrd="3" destOrd="0" presId="urn:microsoft.com/office/officeart/2005/8/layout/hierarchy2"/>
    <dgm:cxn modelId="{C63AF350-0055-4EF6-BBAE-910A1207F354}" type="presParOf" srcId="{6042BE1C-3D17-4E51-A615-2E6B9D6046F5}" destId="{8DFA4CCB-6C76-4442-B4C1-00DF6D880C32}" srcOrd="0" destOrd="0" presId="urn:microsoft.com/office/officeart/2005/8/layout/hierarchy2"/>
    <dgm:cxn modelId="{E484FA86-EE4A-4094-833A-016B2BE4E26E}" type="presParOf" srcId="{6042BE1C-3D17-4E51-A615-2E6B9D6046F5}" destId="{BF62E3B9-7506-4B63-B01F-8E3216A6E266}"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EFA01D-2BC6-4E78-A1CE-592FC2218B10}"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fr-BE"/>
        </a:p>
      </dgm:t>
    </dgm:pt>
    <dgm:pt modelId="{7E347755-E037-4630-A267-A98B0E13A988}">
      <dgm:prSet phldrT="[Texte]"/>
      <dgm:spPr/>
      <dgm:t>
        <a:bodyPr/>
        <a:lstStyle/>
        <a:p>
          <a:r>
            <a:rPr lang="fr-BE" dirty="0"/>
            <a:t>Histoire d’abus sexuel</a:t>
          </a:r>
        </a:p>
      </dgm:t>
    </dgm:pt>
    <dgm:pt modelId="{5E040AF8-A8B2-41EE-AE49-CB6EB731BECA}" type="parTrans" cxnId="{EF92C501-FAEE-4E6C-B79A-B16691FE509D}">
      <dgm:prSet/>
      <dgm:spPr/>
      <dgm:t>
        <a:bodyPr/>
        <a:lstStyle/>
        <a:p>
          <a:endParaRPr lang="fr-BE"/>
        </a:p>
      </dgm:t>
    </dgm:pt>
    <dgm:pt modelId="{214B85AC-2983-480A-B9EF-F3CE49E0FE00}" type="sibTrans" cxnId="{EF92C501-FAEE-4E6C-B79A-B16691FE509D}">
      <dgm:prSet/>
      <dgm:spPr/>
      <dgm:t>
        <a:bodyPr/>
        <a:lstStyle/>
        <a:p>
          <a:endParaRPr lang="fr-BE"/>
        </a:p>
      </dgm:t>
    </dgm:pt>
    <dgm:pt modelId="{1976B6AD-B49A-4E07-985B-50E046001633}">
      <dgm:prSet phldrT="[Texte]"/>
      <dgm:spPr/>
      <dgm:t>
        <a:bodyPr/>
        <a:lstStyle/>
        <a:p>
          <a:r>
            <a:rPr lang="fr-BE" dirty="0"/>
            <a:t>Doute+</a:t>
          </a:r>
        </a:p>
      </dgm:t>
    </dgm:pt>
    <dgm:pt modelId="{9637C45F-E8D3-4DAB-B24D-D9C1275CD6CC}" type="parTrans" cxnId="{51037D88-46BF-4215-88AE-88398FF85153}">
      <dgm:prSet/>
      <dgm:spPr/>
      <dgm:t>
        <a:bodyPr/>
        <a:lstStyle/>
        <a:p>
          <a:endParaRPr lang="fr-BE"/>
        </a:p>
      </dgm:t>
    </dgm:pt>
    <dgm:pt modelId="{62256725-5E27-4E7C-88FE-082FAB900F6B}" type="sibTrans" cxnId="{51037D88-46BF-4215-88AE-88398FF85153}">
      <dgm:prSet/>
      <dgm:spPr/>
      <dgm:t>
        <a:bodyPr/>
        <a:lstStyle/>
        <a:p>
          <a:endParaRPr lang="fr-BE"/>
        </a:p>
      </dgm:t>
    </dgm:pt>
    <dgm:pt modelId="{06D36A45-2F71-4928-864D-F32B6D0E8F89}">
      <dgm:prSet phldrT="[Texte]"/>
      <dgm:spPr/>
      <dgm:t>
        <a:bodyPr/>
        <a:lstStyle/>
        <a:p>
          <a:r>
            <a:rPr lang="fr-BE" dirty="0"/>
            <a:t>Danger+</a:t>
          </a:r>
        </a:p>
      </dgm:t>
    </dgm:pt>
    <dgm:pt modelId="{E1A4F4B1-2A06-4323-85CE-D998BB987A0E}" type="parTrans" cxnId="{52449738-E66F-4570-AA22-DF95FC7633A5}">
      <dgm:prSet/>
      <dgm:spPr/>
      <dgm:t>
        <a:bodyPr/>
        <a:lstStyle/>
        <a:p>
          <a:endParaRPr lang="fr-BE"/>
        </a:p>
      </dgm:t>
    </dgm:pt>
    <dgm:pt modelId="{EEBCE09B-C099-43A3-8ED4-CA76A11D1A79}" type="sibTrans" cxnId="{52449738-E66F-4570-AA22-DF95FC7633A5}">
      <dgm:prSet/>
      <dgm:spPr/>
      <dgm:t>
        <a:bodyPr/>
        <a:lstStyle/>
        <a:p>
          <a:endParaRPr lang="fr-BE"/>
        </a:p>
      </dgm:t>
    </dgm:pt>
    <dgm:pt modelId="{85A700E1-9057-466C-9AC0-650366754E97}">
      <dgm:prSet phldrT="[Texte]"/>
      <dgm:spPr/>
      <dgm:t>
        <a:bodyPr/>
        <a:lstStyle/>
        <a:p>
          <a:r>
            <a:rPr lang="fr-BE" dirty="0"/>
            <a:t>Danger-</a:t>
          </a:r>
        </a:p>
      </dgm:t>
    </dgm:pt>
    <dgm:pt modelId="{3D719C1C-E8E2-468F-9B73-E5829FEB12F0}" type="parTrans" cxnId="{AFE64259-BF54-4E54-A047-68F72947B5AE}">
      <dgm:prSet/>
      <dgm:spPr/>
      <dgm:t>
        <a:bodyPr/>
        <a:lstStyle/>
        <a:p>
          <a:endParaRPr lang="fr-BE"/>
        </a:p>
      </dgm:t>
    </dgm:pt>
    <dgm:pt modelId="{3389C4B3-129E-4E70-BF76-3E66771C1F5B}" type="sibTrans" cxnId="{AFE64259-BF54-4E54-A047-68F72947B5AE}">
      <dgm:prSet/>
      <dgm:spPr/>
      <dgm:t>
        <a:bodyPr/>
        <a:lstStyle/>
        <a:p>
          <a:endParaRPr lang="fr-BE"/>
        </a:p>
      </dgm:t>
    </dgm:pt>
    <dgm:pt modelId="{61CBC93B-1BA4-4003-A436-2750075C6E0F}">
      <dgm:prSet phldrT="[Texte]"/>
      <dgm:spPr/>
      <dgm:t>
        <a:bodyPr/>
        <a:lstStyle/>
        <a:p>
          <a:r>
            <a:rPr lang="fr-BE" dirty="0"/>
            <a:t>Doute-</a:t>
          </a:r>
        </a:p>
      </dgm:t>
    </dgm:pt>
    <dgm:pt modelId="{01F76E4D-3DAE-41C1-9DAC-CBEBC0355E73}" type="parTrans" cxnId="{9057C131-BE94-4701-A807-452E2E772DE0}">
      <dgm:prSet/>
      <dgm:spPr/>
      <dgm:t>
        <a:bodyPr/>
        <a:lstStyle/>
        <a:p>
          <a:endParaRPr lang="fr-BE"/>
        </a:p>
      </dgm:t>
    </dgm:pt>
    <dgm:pt modelId="{4FA1A77A-F3B5-4CAB-924F-AD34330ADFD3}" type="sibTrans" cxnId="{9057C131-BE94-4701-A807-452E2E772DE0}">
      <dgm:prSet/>
      <dgm:spPr/>
      <dgm:t>
        <a:bodyPr/>
        <a:lstStyle/>
        <a:p>
          <a:endParaRPr lang="fr-BE"/>
        </a:p>
      </dgm:t>
    </dgm:pt>
    <dgm:pt modelId="{8C75E076-F44F-47E4-A344-B0D23DCE0871}">
      <dgm:prSet phldrT="[Texte]"/>
      <dgm:spPr/>
      <dgm:t>
        <a:bodyPr/>
        <a:lstStyle/>
        <a:p>
          <a:r>
            <a:rPr lang="fr-BE" dirty="0"/>
            <a:t>Danger+</a:t>
          </a:r>
        </a:p>
      </dgm:t>
    </dgm:pt>
    <dgm:pt modelId="{463FE06F-A851-4E85-A2F4-C1CA99B38F44}" type="parTrans" cxnId="{274A8F0C-F6F1-4751-8F1F-83B0C097A1BD}">
      <dgm:prSet/>
      <dgm:spPr/>
      <dgm:t>
        <a:bodyPr/>
        <a:lstStyle/>
        <a:p>
          <a:endParaRPr lang="fr-BE"/>
        </a:p>
      </dgm:t>
    </dgm:pt>
    <dgm:pt modelId="{D170CC40-F0AA-4238-AE95-31CBB0CFE21B}" type="sibTrans" cxnId="{274A8F0C-F6F1-4751-8F1F-83B0C097A1BD}">
      <dgm:prSet/>
      <dgm:spPr/>
      <dgm:t>
        <a:bodyPr/>
        <a:lstStyle/>
        <a:p>
          <a:endParaRPr lang="fr-BE"/>
        </a:p>
      </dgm:t>
    </dgm:pt>
    <dgm:pt modelId="{F4559DA5-EC8B-4E2A-9236-3929C981BD90}">
      <dgm:prSet/>
      <dgm:spPr/>
      <dgm:t>
        <a:bodyPr/>
        <a:lstStyle/>
        <a:p>
          <a:r>
            <a:rPr lang="fr-BE" dirty="0"/>
            <a:t>Danger-</a:t>
          </a:r>
        </a:p>
      </dgm:t>
    </dgm:pt>
    <dgm:pt modelId="{4788E9B4-9CA8-4598-89E7-53A9C6BCCA71}" type="parTrans" cxnId="{2A5B28EF-AA4F-4719-B6EA-ADC6F88B33F3}">
      <dgm:prSet/>
      <dgm:spPr/>
      <dgm:t>
        <a:bodyPr/>
        <a:lstStyle/>
        <a:p>
          <a:endParaRPr lang="fr-BE"/>
        </a:p>
      </dgm:t>
    </dgm:pt>
    <dgm:pt modelId="{F80D2C40-9D1D-4FDB-BF13-B59DA27243AB}" type="sibTrans" cxnId="{2A5B28EF-AA4F-4719-B6EA-ADC6F88B33F3}">
      <dgm:prSet/>
      <dgm:spPr/>
      <dgm:t>
        <a:bodyPr/>
        <a:lstStyle/>
        <a:p>
          <a:endParaRPr lang="fr-BE"/>
        </a:p>
      </dgm:t>
    </dgm:pt>
    <dgm:pt modelId="{4CF403E4-A3EA-49B0-BDF9-2E02DE33CA52}">
      <dgm:prSet/>
      <dgm:spPr/>
      <dgm:t>
        <a:bodyPr/>
        <a:lstStyle/>
        <a:p>
          <a:r>
            <a:rPr lang="fr-BE" dirty="0"/>
            <a:t>Prise en charge médico-psycho-sociale HOSPITALIERE</a:t>
          </a:r>
        </a:p>
      </dgm:t>
    </dgm:pt>
    <dgm:pt modelId="{EE140BA4-0A21-424A-BA0B-5CB41B80BD5D}" type="parTrans" cxnId="{B5706187-2DA1-461B-AF77-5860E6FCD9BC}">
      <dgm:prSet/>
      <dgm:spPr/>
      <dgm:t>
        <a:bodyPr/>
        <a:lstStyle/>
        <a:p>
          <a:endParaRPr lang="fr-BE"/>
        </a:p>
      </dgm:t>
    </dgm:pt>
    <dgm:pt modelId="{184D3E89-4383-4303-A3ED-6DD6B0F114E0}" type="sibTrans" cxnId="{B5706187-2DA1-461B-AF77-5860E6FCD9BC}">
      <dgm:prSet/>
      <dgm:spPr/>
      <dgm:t>
        <a:bodyPr/>
        <a:lstStyle/>
        <a:p>
          <a:endParaRPr lang="fr-BE"/>
        </a:p>
      </dgm:t>
    </dgm:pt>
    <dgm:pt modelId="{C62D1DE8-D1E0-4081-9D24-1D489E00212C}">
      <dgm:prSet/>
      <dgm:spPr/>
      <dgm:t>
        <a:bodyPr/>
        <a:lstStyle/>
        <a:p>
          <a:r>
            <a:rPr lang="fr-BE" dirty="0"/>
            <a:t>Prise en charge médico-psycho-sociale AMBULATOIRE</a:t>
          </a:r>
        </a:p>
      </dgm:t>
    </dgm:pt>
    <dgm:pt modelId="{376CB448-A7FA-4732-803E-A2F6AA5FF5F6}" type="parTrans" cxnId="{EBE0E5CC-0D93-45A3-9C83-219BAC60B486}">
      <dgm:prSet/>
      <dgm:spPr/>
      <dgm:t>
        <a:bodyPr/>
        <a:lstStyle/>
        <a:p>
          <a:endParaRPr lang="fr-BE"/>
        </a:p>
      </dgm:t>
    </dgm:pt>
    <dgm:pt modelId="{07D7EFC3-8CE8-4CCA-97FD-A756CC6960D5}" type="sibTrans" cxnId="{EBE0E5CC-0D93-45A3-9C83-219BAC60B486}">
      <dgm:prSet/>
      <dgm:spPr/>
      <dgm:t>
        <a:bodyPr/>
        <a:lstStyle/>
        <a:p>
          <a:endParaRPr lang="fr-BE"/>
        </a:p>
      </dgm:t>
    </dgm:pt>
    <dgm:pt modelId="{7BDC64FE-1A25-4039-80DA-BACC804B61E9}">
      <dgm:prSet/>
      <dgm:spPr/>
      <dgm:t>
        <a:bodyPr/>
        <a:lstStyle/>
        <a:p>
          <a:r>
            <a:rPr lang="fr-BE" dirty="0"/>
            <a:t>Délai&gt;72h</a:t>
          </a:r>
        </a:p>
      </dgm:t>
    </dgm:pt>
    <dgm:pt modelId="{3B66D4F1-B1CA-49ED-9A37-2B613F7BB744}" type="parTrans" cxnId="{837061B7-F807-4F1A-8A09-7AE0B1A5DBB7}">
      <dgm:prSet/>
      <dgm:spPr/>
      <dgm:t>
        <a:bodyPr/>
        <a:lstStyle/>
        <a:p>
          <a:endParaRPr lang="fr-BE"/>
        </a:p>
      </dgm:t>
    </dgm:pt>
    <dgm:pt modelId="{9CFE55F2-9BEE-4A2B-B26F-2FB0D92EB4B1}" type="sibTrans" cxnId="{837061B7-F807-4F1A-8A09-7AE0B1A5DBB7}">
      <dgm:prSet/>
      <dgm:spPr/>
      <dgm:t>
        <a:bodyPr/>
        <a:lstStyle/>
        <a:p>
          <a:endParaRPr lang="fr-BE"/>
        </a:p>
      </dgm:t>
    </dgm:pt>
    <dgm:pt modelId="{A4DD270A-8573-4805-B08A-488CD861460E}">
      <dgm:prSet/>
      <dgm:spPr/>
      <dgm:t>
        <a:bodyPr/>
        <a:lstStyle/>
        <a:p>
          <a:r>
            <a:rPr lang="fr-BE" dirty="0"/>
            <a:t>Délai&gt;72h</a:t>
          </a:r>
        </a:p>
      </dgm:t>
    </dgm:pt>
    <dgm:pt modelId="{ABA1EC05-1EBE-4F2C-BD09-323A77F7AF8B}" type="parTrans" cxnId="{C59129F6-12DF-4265-9AC4-74311B10217A}">
      <dgm:prSet/>
      <dgm:spPr/>
      <dgm:t>
        <a:bodyPr/>
        <a:lstStyle/>
        <a:p>
          <a:endParaRPr lang="fr-BE"/>
        </a:p>
      </dgm:t>
    </dgm:pt>
    <dgm:pt modelId="{E0B20CBA-8876-4E52-AC99-DD56EA260714}" type="sibTrans" cxnId="{C59129F6-12DF-4265-9AC4-74311B10217A}">
      <dgm:prSet/>
      <dgm:spPr/>
      <dgm:t>
        <a:bodyPr/>
        <a:lstStyle/>
        <a:p>
          <a:endParaRPr lang="fr-BE"/>
        </a:p>
      </dgm:t>
    </dgm:pt>
    <dgm:pt modelId="{67E611D1-6F6E-4AE8-A3AA-884EF265175F}">
      <dgm:prSet/>
      <dgm:spPr>
        <a:solidFill>
          <a:srgbClr val="92D050">
            <a:alpha val="90000"/>
          </a:srgbClr>
        </a:solidFill>
      </dgm:spPr>
      <dgm:t>
        <a:bodyPr/>
        <a:lstStyle/>
        <a:p>
          <a:r>
            <a:rPr lang="fr-BE" dirty="0"/>
            <a:t>Prise en charge médico-psycho-sociale HOSPITALIERE</a:t>
          </a:r>
        </a:p>
      </dgm:t>
    </dgm:pt>
    <dgm:pt modelId="{893A8A7E-6F8E-4A8E-9DE8-4F618720C5C5}" type="parTrans" cxnId="{32031579-4B58-4A54-B14B-EDF9445F1E60}">
      <dgm:prSet/>
      <dgm:spPr/>
      <dgm:t>
        <a:bodyPr/>
        <a:lstStyle/>
        <a:p>
          <a:endParaRPr lang="fr-BE"/>
        </a:p>
      </dgm:t>
    </dgm:pt>
    <dgm:pt modelId="{D46DDFB0-46F5-46D8-813D-F38E14BDA337}" type="sibTrans" cxnId="{32031579-4B58-4A54-B14B-EDF9445F1E60}">
      <dgm:prSet/>
      <dgm:spPr/>
      <dgm:t>
        <a:bodyPr/>
        <a:lstStyle/>
        <a:p>
          <a:endParaRPr lang="fr-BE"/>
        </a:p>
      </dgm:t>
    </dgm:pt>
    <dgm:pt modelId="{430E1C99-4146-4739-AD0B-AF38FA6C6937}">
      <dgm:prSet/>
      <dgm:spPr>
        <a:solidFill>
          <a:srgbClr val="92D050">
            <a:alpha val="90000"/>
          </a:srgbClr>
        </a:solidFill>
      </dgm:spPr>
      <dgm:t>
        <a:bodyPr/>
        <a:lstStyle/>
        <a:p>
          <a:r>
            <a:rPr lang="fr-BE" dirty="0"/>
            <a:t>Prise en charge médico-psycho-sociale AMBULATOIRE</a:t>
          </a:r>
        </a:p>
      </dgm:t>
    </dgm:pt>
    <dgm:pt modelId="{AA01D459-C51E-4E13-ABC5-FBDD23257593}" type="parTrans" cxnId="{994211AA-D13F-492D-A803-11DB1F378410}">
      <dgm:prSet/>
      <dgm:spPr/>
      <dgm:t>
        <a:bodyPr/>
        <a:lstStyle/>
        <a:p>
          <a:endParaRPr lang="fr-BE"/>
        </a:p>
      </dgm:t>
    </dgm:pt>
    <dgm:pt modelId="{68BC0A38-6884-4057-AFB5-F2157146FC10}" type="sibTrans" cxnId="{994211AA-D13F-492D-A803-11DB1F378410}">
      <dgm:prSet/>
      <dgm:spPr/>
      <dgm:t>
        <a:bodyPr/>
        <a:lstStyle/>
        <a:p>
          <a:endParaRPr lang="fr-BE"/>
        </a:p>
      </dgm:t>
    </dgm:pt>
    <dgm:pt modelId="{3A43EE3D-06FB-42A9-B519-5B2C894CFBAE}">
      <dgm:prSet/>
      <dgm:spPr/>
      <dgm:t>
        <a:bodyPr/>
        <a:lstStyle/>
        <a:p>
          <a:r>
            <a:rPr lang="fr-BE" dirty="0"/>
            <a:t>Délai&lt;72h</a:t>
          </a:r>
        </a:p>
      </dgm:t>
    </dgm:pt>
    <dgm:pt modelId="{39F8570E-C274-4CBA-954A-8B2301AB0C3D}" type="parTrans" cxnId="{3BB9A500-3B1A-4CCE-9AA0-917EF635C244}">
      <dgm:prSet/>
      <dgm:spPr/>
      <dgm:t>
        <a:bodyPr/>
        <a:lstStyle/>
        <a:p>
          <a:endParaRPr lang="fr-BE"/>
        </a:p>
      </dgm:t>
    </dgm:pt>
    <dgm:pt modelId="{F0DEC90E-ACEE-46AB-AC2D-82D4FED1E470}" type="sibTrans" cxnId="{3BB9A500-3B1A-4CCE-9AA0-917EF635C244}">
      <dgm:prSet/>
      <dgm:spPr/>
      <dgm:t>
        <a:bodyPr/>
        <a:lstStyle/>
        <a:p>
          <a:endParaRPr lang="fr-BE"/>
        </a:p>
      </dgm:t>
    </dgm:pt>
    <dgm:pt modelId="{9EB651C9-A10D-4346-B1ED-1EA7E06751D7}">
      <dgm:prSet/>
      <dgm:spPr/>
      <dgm:t>
        <a:bodyPr/>
        <a:lstStyle/>
        <a:p>
          <a:r>
            <a:rPr lang="fr-BE" dirty="0"/>
            <a:t>délai&lt;72h</a:t>
          </a:r>
        </a:p>
      </dgm:t>
    </dgm:pt>
    <dgm:pt modelId="{DC78EFD2-DD00-40BB-B758-68896FEB2CA1}" type="parTrans" cxnId="{473FC98F-3640-4171-A86D-E483B78B13CA}">
      <dgm:prSet/>
      <dgm:spPr/>
      <dgm:t>
        <a:bodyPr/>
        <a:lstStyle/>
        <a:p>
          <a:endParaRPr lang="fr-BE"/>
        </a:p>
      </dgm:t>
    </dgm:pt>
    <dgm:pt modelId="{386FF029-2B02-4578-9332-5A63B999A73F}" type="sibTrans" cxnId="{473FC98F-3640-4171-A86D-E483B78B13CA}">
      <dgm:prSet/>
      <dgm:spPr/>
      <dgm:t>
        <a:bodyPr/>
        <a:lstStyle/>
        <a:p>
          <a:endParaRPr lang="fr-BE"/>
        </a:p>
      </dgm:t>
    </dgm:pt>
    <dgm:pt modelId="{EB1E1AF4-494E-40F4-975A-F159A4A0DE13}">
      <dgm:prSet/>
      <dgm:spPr>
        <a:solidFill>
          <a:srgbClr val="FFC000">
            <a:alpha val="90000"/>
          </a:srgbClr>
        </a:solidFill>
      </dgm:spPr>
      <dgm:t>
        <a:bodyPr/>
        <a:lstStyle/>
        <a:p>
          <a:r>
            <a:rPr lang="fr-BE" dirty="0"/>
            <a:t>SAS+ </a:t>
          </a:r>
          <a:r>
            <a:rPr lang="fr-BE" dirty="0" err="1"/>
            <a:t>ex.gynéco</a:t>
          </a:r>
          <a:r>
            <a:rPr lang="fr-BE" dirty="0"/>
            <a:t> </a:t>
          </a:r>
        </a:p>
        <a:p>
          <a:r>
            <a:rPr lang="fr-BE" dirty="0"/>
            <a:t>Prise en charge MPS HOSPITALIERE</a:t>
          </a:r>
        </a:p>
      </dgm:t>
    </dgm:pt>
    <dgm:pt modelId="{E128A687-7167-4412-841C-05E83C66F3A9}" type="parTrans" cxnId="{D0E7C401-1AA9-4653-A6AA-94446A39FF2E}">
      <dgm:prSet/>
      <dgm:spPr/>
      <dgm:t>
        <a:bodyPr/>
        <a:lstStyle/>
        <a:p>
          <a:endParaRPr lang="fr-BE"/>
        </a:p>
      </dgm:t>
    </dgm:pt>
    <dgm:pt modelId="{104A553B-6F58-4EDE-87F4-E74FECB3FD43}" type="sibTrans" cxnId="{D0E7C401-1AA9-4653-A6AA-94446A39FF2E}">
      <dgm:prSet/>
      <dgm:spPr/>
      <dgm:t>
        <a:bodyPr/>
        <a:lstStyle/>
        <a:p>
          <a:endParaRPr lang="fr-BE"/>
        </a:p>
      </dgm:t>
    </dgm:pt>
    <dgm:pt modelId="{4F137018-AEB6-4EA7-9210-14AAB2FD1A4A}">
      <dgm:prSet/>
      <dgm:spPr>
        <a:solidFill>
          <a:srgbClr val="FFC000">
            <a:alpha val="90000"/>
          </a:srgbClr>
        </a:solidFill>
      </dgm:spPr>
      <dgm:t>
        <a:bodyPr/>
        <a:lstStyle/>
        <a:p>
          <a:r>
            <a:rPr lang="fr-BE" dirty="0"/>
            <a:t>SAS+ </a:t>
          </a:r>
          <a:r>
            <a:rPr lang="fr-BE" dirty="0" err="1"/>
            <a:t>ex.gynéco</a:t>
          </a:r>
          <a:r>
            <a:rPr lang="fr-BE" dirty="0"/>
            <a:t>.</a:t>
          </a:r>
        </a:p>
        <a:p>
          <a:r>
            <a:rPr lang="fr-BE" dirty="0"/>
            <a:t>Prise en charge MPS AMBULATOIRE</a:t>
          </a:r>
        </a:p>
      </dgm:t>
    </dgm:pt>
    <dgm:pt modelId="{B22F95B0-3ADC-459D-99D8-238696DABD0C}" type="parTrans" cxnId="{23BFE8AF-067B-4A34-B268-3407D869D1F7}">
      <dgm:prSet/>
      <dgm:spPr/>
      <dgm:t>
        <a:bodyPr/>
        <a:lstStyle/>
        <a:p>
          <a:endParaRPr lang="fr-BE"/>
        </a:p>
      </dgm:t>
    </dgm:pt>
    <dgm:pt modelId="{B3A1FA46-9827-459D-820C-7F5E54715284}" type="sibTrans" cxnId="{23BFE8AF-067B-4A34-B268-3407D869D1F7}">
      <dgm:prSet/>
      <dgm:spPr/>
      <dgm:t>
        <a:bodyPr/>
        <a:lstStyle/>
        <a:p>
          <a:endParaRPr lang="fr-BE"/>
        </a:p>
      </dgm:t>
    </dgm:pt>
    <dgm:pt modelId="{1CB99187-0E53-4AB0-B7B1-29A61DD66C24}" type="pres">
      <dgm:prSet presAssocID="{E2EFA01D-2BC6-4E78-A1CE-592FC2218B10}" presName="hierChild1" presStyleCnt="0">
        <dgm:presLayoutVars>
          <dgm:chPref val="1"/>
          <dgm:dir/>
          <dgm:animOne val="branch"/>
          <dgm:animLvl val="lvl"/>
          <dgm:resizeHandles/>
        </dgm:presLayoutVars>
      </dgm:prSet>
      <dgm:spPr/>
    </dgm:pt>
    <dgm:pt modelId="{0B0F40F3-2577-458F-867C-F8E63F0D01C3}" type="pres">
      <dgm:prSet presAssocID="{7E347755-E037-4630-A267-A98B0E13A988}" presName="hierRoot1" presStyleCnt="0"/>
      <dgm:spPr/>
    </dgm:pt>
    <dgm:pt modelId="{A9243A36-BB72-434D-8495-94A9C7FA13C5}" type="pres">
      <dgm:prSet presAssocID="{7E347755-E037-4630-A267-A98B0E13A988}" presName="composite" presStyleCnt="0"/>
      <dgm:spPr/>
    </dgm:pt>
    <dgm:pt modelId="{4A3936E7-08F7-41A9-BEF9-CEFBFFA6C5F6}" type="pres">
      <dgm:prSet presAssocID="{7E347755-E037-4630-A267-A98B0E13A988}" presName="background" presStyleLbl="node0" presStyleIdx="0" presStyleCnt="1"/>
      <dgm:spPr/>
    </dgm:pt>
    <dgm:pt modelId="{4E4294DB-E324-492F-949D-7F5988AD7041}" type="pres">
      <dgm:prSet presAssocID="{7E347755-E037-4630-A267-A98B0E13A988}" presName="text" presStyleLbl="fgAcc0" presStyleIdx="0" presStyleCnt="1">
        <dgm:presLayoutVars>
          <dgm:chPref val="3"/>
        </dgm:presLayoutVars>
      </dgm:prSet>
      <dgm:spPr/>
    </dgm:pt>
    <dgm:pt modelId="{B4015F9D-BD8E-4180-9237-531965A8938E}" type="pres">
      <dgm:prSet presAssocID="{7E347755-E037-4630-A267-A98B0E13A988}" presName="hierChild2" presStyleCnt="0"/>
      <dgm:spPr/>
    </dgm:pt>
    <dgm:pt modelId="{B5A43FA3-7C58-46F7-9E9C-48CC6F630129}" type="pres">
      <dgm:prSet presAssocID="{9637C45F-E8D3-4DAB-B24D-D9C1275CD6CC}" presName="Name10" presStyleLbl="parChTrans1D2" presStyleIdx="0" presStyleCnt="2"/>
      <dgm:spPr/>
    </dgm:pt>
    <dgm:pt modelId="{CF34729F-DF34-4522-B12F-3ACF0407CDFA}" type="pres">
      <dgm:prSet presAssocID="{1976B6AD-B49A-4E07-985B-50E046001633}" presName="hierRoot2" presStyleCnt="0"/>
      <dgm:spPr/>
    </dgm:pt>
    <dgm:pt modelId="{8C1F8FCE-7A7C-4A43-9998-B95472F35DC4}" type="pres">
      <dgm:prSet presAssocID="{1976B6AD-B49A-4E07-985B-50E046001633}" presName="composite2" presStyleCnt="0"/>
      <dgm:spPr/>
    </dgm:pt>
    <dgm:pt modelId="{890AA317-328C-4961-943B-8C5937189AF0}" type="pres">
      <dgm:prSet presAssocID="{1976B6AD-B49A-4E07-985B-50E046001633}" presName="background2" presStyleLbl="node2" presStyleIdx="0" presStyleCnt="2"/>
      <dgm:spPr/>
    </dgm:pt>
    <dgm:pt modelId="{053A4B0A-38E6-42B4-9FAD-436B744A8AD0}" type="pres">
      <dgm:prSet presAssocID="{1976B6AD-B49A-4E07-985B-50E046001633}" presName="text2" presStyleLbl="fgAcc2" presStyleIdx="0" presStyleCnt="2">
        <dgm:presLayoutVars>
          <dgm:chPref val="3"/>
        </dgm:presLayoutVars>
      </dgm:prSet>
      <dgm:spPr/>
    </dgm:pt>
    <dgm:pt modelId="{E740482D-EBD9-45EF-872B-39A19ABBFD00}" type="pres">
      <dgm:prSet presAssocID="{1976B6AD-B49A-4E07-985B-50E046001633}" presName="hierChild3" presStyleCnt="0"/>
      <dgm:spPr/>
    </dgm:pt>
    <dgm:pt modelId="{EB110737-962C-4DE8-8D10-DCB5C804D92E}" type="pres">
      <dgm:prSet presAssocID="{E1A4F4B1-2A06-4323-85CE-D998BB987A0E}" presName="Name17" presStyleLbl="parChTrans1D3" presStyleIdx="0" presStyleCnt="4"/>
      <dgm:spPr/>
    </dgm:pt>
    <dgm:pt modelId="{E156457E-CFE6-4208-BEE5-3B2E19C41DBF}" type="pres">
      <dgm:prSet presAssocID="{06D36A45-2F71-4928-864D-F32B6D0E8F89}" presName="hierRoot3" presStyleCnt="0"/>
      <dgm:spPr/>
    </dgm:pt>
    <dgm:pt modelId="{475EC1AE-DE2F-4F4D-BDD4-B32F25677528}" type="pres">
      <dgm:prSet presAssocID="{06D36A45-2F71-4928-864D-F32B6D0E8F89}" presName="composite3" presStyleCnt="0"/>
      <dgm:spPr/>
    </dgm:pt>
    <dgm:pt modelId="{F14AA85E-7BA7-4848-A163-52CF9A374B2C}" type="pres">
      <dgm:prSet presAssocID="{06D36A45-2F71-4928-864D-F32B6D0E8F89}" presName="background3" presStyleLbl="node3" presStyleIdx="0" presStyleCnt="4"/>
      <dgm:spPr/>
    </dgm:pt>
    <dgm:pt modelId="{9B19FEB7-1FCC-40CE-85FC-89FE2A68638A}" type="pres">
      <dgm:prSet presAssocID="{06D36A45-2F71-4928-864D-F32B6D0E8F89}" presName="text3" presStyleLbl="fgAcc3" presStyleIdx="0" presStyleCnt="4">
        <dgm:presLayoutVars>
          <dgm:chPref val="3"/>
        </dgm:presLayoutVars>
      </dgm:prSet>
      <dgm:spPr/>
    </dgm:pt>
    <dgm:pt modelId="{D0E2E6F3-18F8-4F8B-9A15-A7906B7DE44F}" type="pres">
      <dgm:prSet presAssocID="{06D36A45-2F71-4928-864D-F32B6D0E8F89}" presName="hierChild4" presStyleCnt="0"/>
      <dgm:spPr/>
    </dgm:pt>
    <dgm:pt modelId="{740B43E8-C4F7-4FE0-9275-6BCF1BCCD895}" type="pres">
      <dgm:prSet presAssocID="{EE140BA4-0A21-424A-BA0B-5CB41B80BD5D}" presName="Name23" presStyleLbl="parChTrans1D4" presStyleIdx="0" presStyleCnt="10"/>
      <dgm:spPr/>
    </dgm:pt>
    <dgm:pt modelId="{A298079D-6E3C-4CF7-AC3E-6AD1413B5B41}" type="pres">
      <dgm:prSet presAssocID="{4CF403E4-A3EA-49B0-BDF9-2E02DE33CA52}" presName="hierRoot4" presStyleCnt="0"/>
      <dgm:spPr/>
    </dgm:pt>
    <dgm:pt modelId="{A4621475-777D-4622-A9B0-F7E72F4D59BC}" type="pres">
      <dgm:prSet presAssocID="{4CF403E4-A3EA-49B0-BDF9-2E02DE33CA52}" presName="composite4" presStyleCnt="0"/>
      <dgm:spPr/>
    </dgm:pt>
    <dgm:pt modelId="{F4D3831D-A2A9-48D4-9DB0-85229BC638E4}" type="pres">
      <dgm:prSet presAssocID="{4CF403E4-A3EA-49B0-BDF9-2E02DE33CA52}" presName="background4" presStyleLbl="node4" presStyleIdx="0" presStyleCnt="10"/>
      <dgm:spPr/>
    </dgm:pt>
    <dgm:pt modelId="{BF768DDF-7160-47B1-B5C6-B57EB6C9EA44}" type="pres">
      <dgm:prSet presAssocID="{4CF403E4-A3EA-49B0-BDF9-2E02DE33CA52}" presName="text4" presStyleLbl="fgAcc4" presStyleIdx="0" presStyleCnt="10">
        <dgm:presLayoutVars>
          <dgm:chPref val="3"/>
        </dgm:presLayoutVars>
      </dgm:prSet>
      <dgm:spPr/>
    </dgm:pt>
    <dgm:pt modelId="{9AFEF08D-EA61-4742-B12E-245BAACC4AE0}" type="pres">
      <dgm:prSet presAssocID="{4CF403E4-A3EA-49B0-BDF9-2E02DE33CA52}" presName="hierChild5" presStyleCnt="0"/>
      <dgm:spPr/>
    </dgm:pt>
    <dgm:pt modelId="{CC1B3332-935E-444A-9AC0-9CA1473FCF61}" type="pres">
      <dgm:prSet presAssocID="{3D719C1C-E8E2-468F-9B73-E5829FEB12F0}" presName="Name17" presStyleLbl="parChTrans1D3" presStyleIdx="1" presStyleCnt="4"/>
      <dgm:spPr/>
    </dgm:pt>
    <dgm:pt modelId="{F7812D7F-EC89-4D05-B9B5-31112D7AEEB3}" type="pres">
      <dgm:prSet presAssocID="{85A700E1-9057-466C-9AC0-650366754E97}" presName="hierRoot3" presStyleCnt="0"/>
      <dgm:spPr/>
    </dgm:pt>
    <dgm:pt modelId="{0FFAE7E3-0EDA-445B-83AD-18A0EDF5084C}" type="pres">
      <dgm:prSet presAssocID="{85A700E1-9057-466C-9AC0-650366754E97}" presName="composite3" presStyleCnt="0"/>
      <dgm:spPr/>
    </dgm:pt>
    <dgm:pt modelId="{1E98EE58-05E7-4C35-888D-D6784AADCF4D}" type="pres">
      <dgm:prSet presAssocID="{85A700E1-9057-466C-9AC0-650366754E97}" presName="background3" presStyleLbl="node3" presStyleIdx="1" presStyleCnt="4"/>
      <dgm:spPr/>
    </dgm:pt>
    <dgm:pt modelId="{949FF9A9-5280-4F3B-BDEE-9979E6E0E475}" type="pres">
      <dgm:prSet presAssocID="{85A700E1-9057-466C-9AC0-650366754E97}" presName="text3" presStyleLbl="fgAcc3" presStyleIdx="1" presStyleCnt="4">
        <dgm:presLayoutVars>
          <dgm:chPref val="3"/>
        </dgm:presLayoutVars>
      </dgm:prSet>
      <dgm:spPr/>
    </dgm:pt>
    <dgm:pt modelId="{849C3450-6BD4-4FCE-93F1-98EE71918567}" type="pres">
      <dgm:prSet presAssocID="{85A700E1-9057-466C-9AC0-650366754E97}" presName="hierChild4" presStyleCnt="0"/>
      <dgm:spPr/>
    </dgm:pt>
    <dgm:pt modelId="{E0E6E24B-3F7A-476C-9492-6C09A012882C}" type="pres">
      <dgm:prSet presAssocID="{376CB448-A7FA-4732-803E-A2F6AA5FF5F6}" presName="Name23" presStyleLbl="parChTrans1D4" presStyleIdx="1" presStyleCnt="10"/>
      <dgm:spPr/>
    </dgm:pt>
    <dgm:pt modelId="{A8A5F710-9824-4BEC-BBA2-BE2585DD8E8C}" type="pres">
      <dgm:prSet presAssocID="{C62D1DE8-D1E0-4081-9D24-1D489E00212C}" presName="hierRoot4" presStyleCnt="0"/>
      <dgm:spPr/>
    </dgm:pt>
    <dgm:pt modelId="{AAAC3600-82E9-4468-ACE8-60EF9134A1EC}" type="pres">
      <dgm:prSet presAssocID="{C62D1DE8-D1E0-4081-9D24-1D489E00212C}" presName="composite4" presStyleCnt="0"/>
      <dgm:spPr/>
    </dgm:pt>
    <dgm:pt modelId="{A5151CDF-9209-46CD-9BBF-1CAE0CBFC967}" type="pres">
      <dgm:prSet presAssocID="{C62D1DE8-D1E0-4081-9D24-1D489E00212C}" presName="background4" presStyleLbl="node4" presStyleIdx="1" presStyleCnt="10"/>
      <dgm:spPr/>
    </dgm:pt>
    <dgm:pt modelId="{BF7C34C0-578B-4BF0-920E-CCCB8E6883AA}" type="pres">
      <dgm:prSet presAssocID="{C62D1DE8-D1E0-4081-9D24-1D489E00212C}" presName="text4" presStyleLbl="fgAcc4" presStyleIdx="1" presStyleCnt="10">
        <dgm:presLayoutVars>
          <dgm:chPref val="3"/>
        </dgm:presLayoutVars>
      </dgm:prSet>
      <dgm:spPr/>
    </dgm:pt>
    <dgm:pt modelId="{7CAF6C02-66D3-4CD2-A8FF-18FA89D3C1F2}" type="pres">
      <dgm:prSet presAssocID="{C62D1DE8-D1E0-4081-9D24-1D489E00212C}" presName="hierChild5" presStyleCnt="0"/>
      <dgm:spPr/>
    </dgm:pt>
    <dgm:pt modelId="{7DD12B30-D4A5-4E40-BD37-243F6B09AF9B}" type="pres">
      <dgm:prSet presAssocID="{01F76E4D-3DAE-41C1-9DAC-CBEBC0355E73}" presName="Name10" presStyleLbl="parChTrans1D2" presStyleIdx="1" presStyleCnt="2"/>
      <dgm:spPr/>
    </dgm:pt>
    <dgm:pt modelId="{8DB6BD11-8A8F-49B3-81B1-A1C031C7E8B7}" type="pres">
      <dgm:prSet presAssocID="{61CBC93B-1BA4-4003-A436-2750075C6E0F}" presName="hierRoot2" presStyleCnt="0"/>
      <dgm:spPr/>
    </dgm:pt>
    <dgm:pt modelId="{D81B68F6-D1E1-4508-B837-B45E1DB2B3B9}" type="pres">
      <dgm:prSet presAssocID="{61CBC93B-1BA4-4003-A436-2750075C6E0F}" presName="composite2" presStyleCnt="0"/>
      <dgm:spPr/>
    </dgm:pt>
    <dgm:pt modelId="{91BD7C99-281C-4419-9DB0-829C1E633714}" type="pres">
      <dgm:prSet presAssocID="{61CBC93B-1BA4-4003-A436-2750075C6E0F}" presName="background2" presStyleLbl="node2" presStyleIdx="1" presStyleCnt="2"/>
      <dgm:spPr/>
    </dgm:pt>
    <dgm:pt modelId="{74512102-F344-4219-A5D2-CB719431888D}" type="pres">
      <dgm:prSet presAssocID="{61CBC93B-1BA4-4003-A436-2750075C6E0F}" presName="text2" presStyleLbl="fgAcc2" presStyleIdx="1" presStyleCnt="2">
        <dgm:presLayoutVars>
          <dgm:chPref val="3"/>
        </dgm:presLayoutVars>
      </dgm:prSet>
      <dgm:spPr/>
    </dgm:pt>
    <dgm:pt modelId="{7203C4EC-A6AB-48D7-8ACA-D7F95BE6A61B}" type="pres">
      <dgm:prSet presAssocID="{61CBC93B-1BA4-4003-A436-2750075C6E0F}" presName="hierChild3" presStyleCnt="0"/>
      <dgm:spPr/>
    </dgm:pt>
    <dgm:pt modelId="{CE517552-F8E8-4179-9DA5-478B75118C20}" type="pres">
      <dgm:prSet presAssocID="{463FE06F-A851-4E85-A2F4-C1CA99B38F44}" presName="Name17" presStyleLbl="parChTrans1D3" presStyleIdx="2" presStyleCnt="4"/>
      <dgm:spPr/>
    </dgm:pt>
    <dgm:pt modelId="{D571A675-842B-41B6-AB24-EAA9E83783C7}" type="pres">
      <dgm:prSet presAssocID="{8C75E076-F44F-47E4-A344-B0D23DCE0871}" presName="hierRoot3" presStyleCnt="0"/>
      <dgm:spPr/>
    </dgm:pt>
    <dgm:pt modelId="{B40ABA08-A3E1-46D4-9164-B473A4DCDA09}" type="pres">
      <dgm:prSet presAssocID="{8C75E076-F44F-47E4-A344-B0D23DCE0871}" presName="composite3" presStyleCnt="0"/>
      <dgm:spPr/>
    </dgm:pt>
    <dgm:pt modelId="{094E1157-26C9-4ADD-A30E-35EF2E40BAB3}" type="pres">
      <dgm:prSet presAssocID="{8C75E076-F44F-47E4-A344-B0D23DCE0871}" presName="background3" presStyleLbl="node3" presStyleIdx="2" presStyleCnt="4"/>
      <dgm:spPr/>
    </dgm:pt>
    <dgm:pt modelId="{8D49258A-D14B-4422-BA75-C89219158F6F}" type="pres">
      <dgm:prSet presAssocID="{8C75E076-F44F-47E4-A344-B0D23DCE0871}" presName="text3" presStyleLbl="fgAcc3" presStyleIdx="2" presStyleCnt="4">
        <dgm:presLayoutVars>
          <dgm:chPref val="3"/>
        </dgm:presLayoutVars>
      </dgm:prSet>
      <dgm:spPr/>
    </dgm:pt>
    <dgm:pt modelId="{90F5DE9A-CE1E-404A-8551-D96C44087F5A}" type="pres">
      <dgm:prSet presAssocID="{8C75E076-F44F-47E4-A344-B0D23DCE0871}" presName="hierChild4" presStyleCnt="0"/>
      <dgm:spPr/>
    </dgm:pt>
    <dgm:pt modelId="{1996F332-BAAC-4B35-AD1D-798EDFD2E839}" type="pres">
      <dgm:prSet presAssocID="{3B66D4F1-B1CA-49ED-9A37-2B613F7BB744}" presName="Name23" presStyleLbl="parChTrans1D4" presStyleIdx="2" presStyleCnt="10"/>
      <dgm:spPr/>
    </dgm:pt>
    <dgm:pt modelId="{9DFC45C7-7FB4-4EBD-9238-80ACC2BE10AF}" type="pres">
      <dgm:prSet presAssocID="{7BDC64FE-1A25-4039-80DA-BACC804B61E9}" presName="hierRoot4" presStyleCnt="0"/>
      <dgm:spPr/>
    </dgm:pt>
    <dgm:pt modelId="{9852AE15-E0A4-47AE-8302-DB91B0D785BE}" type="pres">
      <dgm:prSet presAssocID="{7BDC64FE-1A25-4039-80DA-BACC804B61E9}" presName="composite4" presStyleCnt="0"/>
      <dgm:spPr/>
    </dgm:pt>
    <dgm:pt modelId="{8D9D907A-DFC7-4712-A6CB-ACDD4CF6138D}" type="pres">
      <dgm:prSet presAssocID="{7BDC64FE-1A25-4039-80DA-BACC804B61E9}" presName="background4" presStyleLbl="node4" presStyleIdx="2" presStyleCnt="10"/>
      <dgm:spPr/>
    </dgm:pt>
    <dgm:pt modelId="{C70EF9E8-A61C-4274-8C12-FC1C801B1191}" type="pres">
      <dgm:prSet presAssocID="{7BDC64FE-1A25-4039-80DA-BACC804B61E9}" presName="text4" presStyleLbl="fgAcc4" presStyleIdx="2" presStyleCnt="10">
        <dgm:presLayoutVars>
          <dgm:chPref val="3"/>
        </dgm:presLayoutVars>
      </dgm:prSet>
      <dgm:spPr/>
    </dgm:pt>
    <dgm:pt modelId="{FCC6741A-235B-4797-A96F-870B241D957D}" type="pres">
      <dgm:prSet presAssocID="{7BDC64FE-1A25-4039-80DA-BACC804B61E9}" presName="hierChild5" presStyleCnt="0"/>
      <dgm:spPr/>
    </dgm:pt>
    <dgm:pt modelId="{204D9EC8-79D5-4312-8AE0-B0C00C1B47DC}" type="pres">
      <dgm:prSet presAssocID="{893A8A7E-6F8E-4A8E-9DE8-4F618720C5C5}" presName="Name23" presStyleLbl="parChTrans1D4" presStyleIdx="3" presStyleCnt="10"/>
      <dgm:spPr/>
    </dgm:pt>
    <dgm:pt modelId="{678D4142-5249-4C72-A1C5-53B8A908BE74}" type="pres">
      <dgm:prSet presAssocID="{67E611D1-6F6E-4AE8-A3AA-884EF265175F}" presName="hierRoot4" presStyleCnt="0"/>
      <dgm:spPr/>
    </dgm:pt>
    <dgm:pt modelId="{F8C63E45-867B-4763-A225-EF65A2CCFFD4}" type="pres">
      <dgm:prSet presAssocID="{67E611D1-6F6E-4AE8-A3AA-884EF265175F}" presName="composite4" presStyleCnt="0"/>
      <dgm:spPr/>
    </dgm:pt>
    <dgm:pt modelId="{F63BEA3E-8C55-4CB9-8A41-D544458A0C7E}" type="pres">
      <dgm:prSet presAssocID="{67E611D1-6F6E-4AE8-A3AA-884EF265175F}" presName="background4" presStyleLbl="node4" presStyleIdx="3" presStyleCnt="10"/>
      <dgm:spPr/>
    </dgm:pt>
    <dgm:pt modelId="{717B079C-98AB-4D59-BEB9-896BCE561AFA}" type="pres">
      <dgm:prSet presAssocID="{67E611D1-6F6E-4AE8-A3AA-884EF265175F}" presName="text4" presStyleLbl="fgAcc4" presStyleIdx="3" presStyleCnt="10">
        <dgm:presLayoutVars>
          <dgm:chPref val="3"/>
        </dgm:presLayoutVars>
      </dgm:prSet>
      <dgm:spPr/>
    </dgm:pt>
    <dgm:pt modelId="{ED08338C-1FCE-429E-80FC-5CACF367D4A6}" type="pres">
      <dgm:prSet presAssocID="{67E611D1-6F6E-4AE8-A3AA-884EF265175F}" presName="hierChild5" presStyleCnt="0"/>
      <dgm:spPr/>
    </dgm:pt>
    <dgm:pt modelId="{B28E1645-D6F2-4A36-BD36-E2A4AEE9A05E}" type="pres">
      <dgm:prSet presAssocID="{39F8570E-C274-4CBA-954A-8B2301AB0C3D}" presName="Name23" presStyleLbl="parChTrans1D4" presStyleIdx="4" presStyleCnt="10"/>
      <dgm:spPr/>
    </dgm:pt>
    <dgm:pt modelId="{C61D0710-C613-4F2B-89BF-0989B591C0CE}" type="pres">
      <dgm:prSet presAssocID="{3A43EE3D-06FB-42A9-B519-5B2C894CFBAE}" presName="hierRoot4" presStyleCnt="0"/>
      <dgm:spPr/>
    </dgm:pt>
    <dgm:pt modelId="{6C87F4A1-16B7-417E-A45B-D666DBFFAC3A}" type="pres">
      <dgm:prSet presAssocID="{3A43EE3D-06FB-42A9-B519-5B2C894CFBAE}" presName="composite4" presStyleCnt="0"/>
      <dgm:spPr/>
    </dgm:pt>
    <dgm:pt modelId="{0519968E-6F54-47D0-9286-11C5B69C2118}" type="pres">
      <dgm:prSet presAssocID="{3A43EE3D-06FB-42A9-B519-5B2C894CFBAE}" presName="background4" presStyleLbl="node4" presStyleIdx="4" presStyleCnt="10"/>
      <dgm:spPr/>
    </dgm:pt>
    <dgm:pt modelId="{5C1EEFE8-CD81-4A6B-8A99-59BA6ABC620E}" type="pres">
      <dgm:prSet presAssocID="{3A43EE3D-06FB-42A9-B519-5B2C894CFBAE}" presName="text4" presStyleLbl="fgAcc4" presStyleIdx="4" presStyleCnt="10">
        <dgm:presLayoutVars>
          <dgm:chPref val="3"/>
        </dgm:presLayoutVars>
      </dgm:prSet>
      <dgm:spPr/>
    </dgm:pt>
    <dgm:pt modelId="{25849D3D-21CF-4A5A-A836-4A406CBDCD28}" type="pres">
      <dgm:prSet presAssocID="{3A43EE3D-06FB-42A9-B519-5B2C894CFBAE}" presName="hierChild5" presStyleCnt="0"/>
      <dgm:spPr/>
    </dgm:pt>
    <dgm:pt modelId="{E914AEF9-51A2-4F7C-A445-73132980F69D}" type="pres">
      <dgm:prSet presAssocID="{E128A687-7167-4412-841C-05E83C66F3A9}" presName="Name23" presStyleLbl="parChTrans1D4" presStyleIdx="5" presStyleCnt="10"/>
      <dgm:spPr/>
    </dgm:pt>
    <dgm:pt modelId="{283B96C1-A286-444C-A4AD-9181218D7E3D}" type="pres">
      <dgm:prSet presAssocID="{EB1E1AF4-494E-40F4-975A-F159A4A0DE13}" presName="hierRoot4" presStyleCnt="0"/>
      <dgm:spPr/>
    </dgm:pt>
    <dgm:pt modelId="{69D982CF-CFB8-493B-A029-966D6B10A080}" type="pres">
      <dgm:prSet presAssocID="{EB1E1AF4-494E-40F4-975A-F159A4A0DE13}" presName="composite4" presStyleCnt="0"/>
      <dgm:spPr/>
    </dgm:pt>
    <dgm:pt modelId="{1DCC19FC-2C1C-4F0F-BB45-C0ACD49E26C6}" type="pres">
      <dgm:prSet presAssocID="{EB1E1AF4-494E-40F4-975A-F159A4A0DE13}" presName="background4" presStyleLbl="node4" presStyleIdx="5" presStyleCnt="10"/>
      <dgm:spPr/>
    </dgm:pt>
    <dgm:pt modelId="{6925E117-F330-4804-8FF8-E1350B0A83A7}" type="pres">
      <dgm:prSet presAssocID="{EB1E1AF4-494E-40F4-975A-F159A4A0DE13}" presName="text4" presStyleLbl="fgAcc4" presStyleIdx="5" presStyleCnt="10">
        <dgm:presLayoutVars>
          <dgm:chPref val="3"/>
        </dgm:presLayoutVars>
      </dgm:prSet>
      <dgm:spPr/>
    </dgm:pt>
    <dgm:pt modelId="{172E9C6D-6741-4CD4-9B93-A94EC0ADD48F}" type="pres">
      <dgm:prSet presAssocID="{EB1E1AF4-494E-40F4-975A-F159A4A0DE13}" presName="hierChild5" presStyleCnt="0"/>
      <dgm:spPr/>
    </dgm:pt>
    <dgm:pt modelId="{74ADCC0D-EDCD-453C-81F9-E0D96D71FB4A}" type="pres">
      <dgm:prSet presAssocID="{4788E9B4-9CA8-4598-89E7-53A9C6BCCA71}" presName="Name17" presStyleLbl="parChTrans1D3" presStyleIdx="3" presStyleCnt="4"/>
      <dgm:spPr/>
    </dgm:pt>
    <dgm:pt modelId="{F9E366D0-37A4-4032-997A-4B4D39A5BF5C}" type="pres">
      <dgm:prSet presAssocID="{F4559DA5-EC8B-4E2A-9236-3929C981BD90}" presName="hierRoot3" presStyleCnt="0"/>
      <dgm:spPr/>
    </dgm:pt>
    <dgm:pt modelId="{CC03A296-7765-42B9-8BF3-CB0B2322AD1E}" type="pres">
      <dgm:prSet presAssocID="{F4559DA5-EC8B-4E2A-9236-3929C981BD90}" presName="composite3" presStyleCnt="0"/>
      <dgm:spPr/>
    </dgm:pt>
    <dgm:pt modelId="{D7AF5380-ED48-4950-8DEE-264044F87B40}" type="pres">
      <dgm:prSet presAssocID="{F4559DA5-EC8B-4E2A-9236-3929C981BD90}" presName="background3" presStyleLbl="node3" presStyleIdx="3" presStyleCnt="4"/>
      <dgm:spPr/>
    </dgm:pt>
    <dgm:pt modelId="{B11920E2-9B8F-46CF-82C2-E2AAF88F4273}" type="pres">
      <dgm:prSet presAssocID="{F4559DA5-EC8B-4E2A-9236-3929C981BD90}" presName="text3" presStyleLbl="fgAcc3" presStyleIdx="3" presStyleCnt="4">
        <dgm:presLayoutVars>
          <dgm:chPref val="3"/>
        </dgm:presLayoutVars>
      </dgm:prSet>
      <dgm:spPr/>
    </dgm:pt>
    <dgm:pt modelId="{8402F3F7-89F4-4E11-AE8D-975F9B62D099}" type="pres">
      <dgm:prSet presAssocID="{F4559DA5-EC8B-4E2A-9236-3929C981BD90}" presName="hierChild4" presStyleCnt="0"/>
      <dgm:spPr/>
    </dgm:pt>
    <dgm:pt modelId="{FD59B2E6-FA4E-4394-9433-74C3921DE648}" type="pres">
      <dgm:prSet presAssocID="{ABA1EC05-1EBE-4F2C-BD09-323A77F7AF8B}" presName="Name23" presStyleLbl="parChTrans1D4" presStyleIdx="6" presStyleCnt="10"/>
      <dgm:spPr/>
    </dgm:pt>
    <dgm:pt modelId="{03B4DB17-1002-4B60-A9C0-0B2BD993C5CB}" type="pres">
      <dgm:prSet presAssocID="{A4DD270A-8573-4805-B08A-488CD861460E}" presName="hierRoot4" presStyleCnt="0"/>
      <dgm:spPr/>
    </dgm:pt>
    <dgm:pt modelId="{2418C283-5E38-4872-AF4B-60FAB4853DFC}" type="pres">
      <dgm:prSet presAssocID="{A4DD270A-8573-4805-B08A-488CD861460E}" presName="composite4" presStyleCnt="0"/>
      <dgm:spPr/>
    </dgm:pt>
    <dgm:pt modelId="{AF9A8FC5-05A2-4038-94D7-28934378F205}" type="pres">
      <dgm:prSet presAssocID="{A4DD270A-8573-4805-B08A-488CD861460E}" presName="background4" presStyleLbl="node4" presStyleIdx="6" presStyleCnt="10"/>
      <dgm:spPr/>
    </dgm:pt>
    <dgm:pt modelId="{8C291F8B-C8A5-4077-AF1F-24DEA2D244F3}" type="pres">
      <dgm:prSet presAssocID="{A4DD270A-8573-4805-B08A-488CD861460E}" presName="text4" presStyleLbl="fgAcc4" presStyleIdx="6" presStyleCnt="10">
        <dgm:presLayoutVars>
          <dgm:chPref val="3"/>
        </dgm:presLayoutVars>
      </dgm:prSet>
      <dgm:spPr/>
    </dgm:pt>
    <dgm:pt modelId="{8D1A0260-604F-4570-973C-699F8123B2D4}" type="pres">
      <dgm:prSet presAssocID="{A4DD270A-8573-4805-B08A-488CD861460E}" presName="hierChild5" presStyleCnt="0"/>
      <dgm:spPr/>
    </dgm:pt>
    <dgm:pt modelId="{96B6DFD5-32B2-42A4-8401-8E7CEB27D391}" type="pres">
      <dgm:prSet presAssocID="{AA01D459-C51E-4E13-ABC5-FBDD23257593}" presName="Name23" presStyleLbl="parChTrans1D4" presStyleIdx="7" presStyleCnt="10"/>
      <dgm:spPr/>
    </dgm:pt>
    <dgm:pt modelId="{1E7CD5F1-64E5-4FF9-A147-7F70A47F56EB}" type="pres">
      <dgm:prSet presAssocID="{430E1C99-4146-4739-AD0B-AF38FA6C6937}" presName="hierRoot4" presStyleCnt="0"/>
      <dgm:spPr/>
    </dgm:pt>
    <dgm:pt modelId="{ACC11AD1-DD07-4F27-A39C-74EF025403CA}" type="pres">
      <dgm:prSet presAssocID="{430E1C99-4146-4739-AD0B-AF38FA6C6937}" presName="composite4" presStyleCnt="0"/>
      <dgm:spPr/>
    </dgm:pt>
    <dgm:pt modelId="{57297C1D-5F3D-4E18-ADF1-2108F682A5CD}" type="pres">
      <dgm:prSet presAssocID="{430E1C99-4146-4739-AD0B-AF38FA6C6937}" presName="background4" presStyleLbl="node4" presStyleIdx="7" presStyleCnt="10"/>
      <dgm:spPr/>
    </dgm:pt>
    <dgm:pt modelId="{5D760692-3FDD-449F-BC87-85CEBB0FEE26}" type="pres">
      <dgm:prSet presAssocID="{430E1C99-4146-4739-AD0B-AF38FA6C6937}" presName="text4" presStyleLbl="fgAcc4" presStyleIdx="7" presStyleCnt="10">
        <dgm:presLayoutVars>
          <dgm:chPref val="3"/>
        </dgm:presLayoutVars>
      </dgm:prSet>
      <dgm:spPr/>
    </dgm:pt>
    <dgm:pt modelId="{425515E0-F3C2-4E2D-BB58-5AED10674374}" type="pres">
      <dgm:prSet presAssocID="{430E1C99-4146-4739-AD0B-AF38FA6C6937}" presName="hierChild5" presStyleCnt="0"/>
      <dgm:spPr/>
    </dgm:pt>
    <dgm:pt modelId="{06ADF682-EC8B-4766-9CD4-64D68922BAEC}" type="pres">
      <dgm:prSet presAssocID="{DC78EFD2-DD00-40BB-B758-68896FEB2CA1}" presName="Name23" presStyleLbl="parChTrans1D4" presStyleIdx="8" presStyleCnt="10"/>
      <dgm:spPr/>
    </dgm:pt>
    <dgm:pt modelId="{2DE437B8-B864-4933-83E5-4221060DDCDB}" type="pres">
      <dgm:prSet presAssocID="{9EB651C9-A10D-4346-B1ED-1EA7E06751D7}" presName="hierRoot4" presStyleCnt="0"/>
      <dgm:spPr/>
    </dgm:pt>
    <dgm:pt modelId="{4ADFD90C-5652-4FFC-8380-6817236C1A49}" type="pres">
      <dgm:prSet presAssocID="{9EB651C9-A10D-4346-B1ED-1EA7E06751D7}" presName="composite4" presStyleCnt="0"/>
      <dgm:spPr/>
    </dgm:pt>
    <dgm:pt modelId="{C9385009-6692-4F80-B798-E68E84B6F845}" type="pres">
      <dgm:prSet presAssocID="{9EB651C9-A10D-4346-B1ED-1EA7E06751D7}" presName="background4" presStyleLbl="node4" presStyleIdx="8" presStyleCnt="10"/>
      <dgm:spPr/>
    </dgm:pt>
    <dgm:pt modelId="{72430385-3910-4AFC-97D0-5E0DB4FD52E4}" type="pres">
      <dgm:prSet presAssocID="{9EB651C9-A10D-4346-B1ED-1EA7E06751D7}" presName="text4" presStyleLbl="fgAcc4" presStyleIdx="8" presStyleCnt="10">
        <dgm:presLayoutVars>
          <dgm:chPref val="3"/>
        </dgm:presLayoutVars>
      </dgm:prSet>
      <dgm:spPr/>
    </dgm:pt>
    <dgm:pt modelId="{2A862D0A-8564-4B8C-A03D-DCD824926FFC}" type="pres">
      <dgm:prSet presAssocID="{9EB651C9-A10D-4346-B1ED-1EA7E06751D7}" presName="hierChild5" presStyleCnt="0"/>
      <dgm:spPr/>
    </dgm:pt>
    <dgm:pt modelId="{057001F1-7126-4746-AFEC-ECA3C137715A}" type="pres">
      <dgm:prSet presAssocID="{B22F95B0-3ADC-459D-99D8-238696DABD0C}" presName="Name23" presStyleLbl="parChTrans1D4" presStyleIdx="9" presStyleCnt="10"/>
      <dgm:spPr/>
    </dgm:pt>
    <dgm:pt modelId="{0A2172FF-029B-4941-AD9C-BD9ADB9B9C1D}" type="pres">
      <dgm:prSet presAssocID="{4F137018-AEB6-4EA7-9210-14AAB2FD1A4A}" presName="hierRoot4" presStyleCnt="0"/>
      <dgm:spPr/>
    </dgm:pt>
    <dgm:pt modelId="{4F3475C4-66D2-4E78-AE24-84EA047D2678}" type="pres">
      <dgm:prSet presAssocID="{4F137018-AEB6-4EA7-9210-14AAB2FD1A4A}" presName="composite4" presStyleCnt="0"/>
      <dgm:spPr/>
    </dgm:pt>
    <dgm:pt modelId="{0277BDF7-6653-4AA2-8CEA-6FFEC65B44F7}" type="pres">
      <dgm:prSet presAssocID="{4F137018-AEB6-4EA7-9210-14AAB2FD1A4A}" presName="background4" presStyleLbl="node4" presStyleIdx="9" presStyleCnt="10"/>
      <dgm:spPr/>
    </dgm:pt>
    <dgm:pt modelId="{2B0CC3F8-EFE7-4317-826F-45ACFF1EABD1}" type="pres">
      <dgm:prSet presAssocID="{4F137018-AEB6-4EA7-9210-14AAB2FD1A4A}" presName="text4" presStyleLbl="fgAcc4" presStyleIdx="9" presStyleCnt="10">
        <dgm:presLayoutVars>
          <dgm:chPref val="3"/>
        </dgm:presLayoutVars>
      </dgm:prSet>
      <dgm:spPr/>
    </dgm:pt>
    <dgm:pt modelId="{46677A72-E766-4961-A20A-2C63C8D97D47}" type="pres">
      <dgm:prSet presAssocID="{4F137018-AEB6-4EA7-9210-14AAB2FD1A4A}" presName="hierChild5" presStyleCnt="0"/>
      <dgm:spPr/>
    </dgm:pt>
  </dgm:ptLst>
  <dgm:cxnLst>
    <dgm:cxn modelId="{3BB9A500-3B1A-4CCE-9AA0-917EF635C244}" srcId="{8C75E076-F44F-47E4-A344-B0D23DCE0871}" destId="{3A43EE3D-06FB-42A9-B519-5B2C894CFBAE}" srcOrd="1" destOrd="0" parTransId="{39F8570E-C274-4CBA-954A-8B2301AB0C3D}" sibTransId="{F0DEC90E-ACEE-46AB-AC2D-82D4FED1E470}"/>
    <dgm:cxn modelId="{D0E7C401-1AA9-4653-A6AA-94446A39FF2E}" srcId="{3A43EE3D-06FB-42A9-B519-5B2C894CFBAE}" destId="{EB1E1AF4-494E-40F4-975A-F159A4A0DE13}" srcOrd="0" destOrd="0" parTransId="{E128A687-7167-4412-841C-05E83C66F3A9}" sibTransId="{104A553B-6F58-4EDE-87F4-E74FECB3FD43}"/>
    <dgm:cxn modelId="{EF92C501-FAEE-4E6C-B79A-B16691FE509D}" srcId="{E2EFA01D-2BC6-4E78-A1CE-592FC2218B10}" destId="{7E347755-E037-4630-A267-A98B0E13A988}" srcOrd="0" destOrd="0" parTransId="{5E040AF8-A8B2-41EE-AE49-CB6EB731BECA}" sibTransId="{214B85AC-2983-480A-B9EF-F3CE49E0FE00}"/>
    <dgm:cxn modelId="{86A1DD08-94AE-44A6-93FD-FADE079C837D}" type="presOf" srcId="{3B66D4F1-B1CA-49ED-9A37-2B613F7BB744}" destId="{1996F332-BAAC-4B35-AD1D-798EDFD2E839}" srcOrd="0" destOrd="0" presId="urn:microsoft.com/office/officeart/2005/8/layout/hierarchy1"/>
    <dgm:cxn modelId="{36A36C0A-A928-4AE8-9629-7D30FBF956D2}" type="presOf" srcId="{3D719C1C-E8E2-468F-9B73-E5829FEB12F0}" destId="{CC1B3332-935E-444A-9AC0-9CA1473FCF61}" srcOrd="0" destOrd="0" presId="urn:microsoft.com/office/officeart/2005/8/layout/hierarchy1"/>
    <dgm:cxn modelId="{274A8F0C-F6F1-4751-8F1F-83B0C097A1BD}" srcId="{61CBC93B-1BA4-4003-A436-2750075C6E0F}" destId="{8C75E076-F44F-47E4-A344-B0D23DCE0871}" srcOrd="0" destOrd="0" parTransId="{463FE06F-A851-4E85-A2F4-C1CA99B38F44}" sibTransId="{D170CC40-F0AA-4238-AE95-31CBB0CFE21B}"/>
    <dgm:cxn modelId="{5642F310-0AAC-46F9-B296-5DEA78A63CCB}" type="presOf" srcId="{3A43EE3D-06FB-42A9-B519-5B2C894CFBAE}" destId="{5C1EEFE8-CD81-4A6B-8A99-59BA6ABC620E}" srcOrd="0" destOrd="0" presId="urn:microsoft.com/office/officeart/2005/8/layout/hierarchy1"/>
    <dgm:cxn modelId="{51F8182F-EA3B-4776-A015-ECEEB5AFBC29}" type="presOf" srcId="{67E611D1-6F6E-4AE8-A3AA-884EF265175F}" destId="{717B079C-98AB-4D59-BEB9-896BCE561AFA}" srcOrd="0" destOrd="0" presId="urn:microsoft.com/office/officeart/2005/8/layout/hierarchy1"/>
    <dgm:cxn modelId="{B490E830-E4A7-4146-8FD7-6C9E2A77EA36}" type="presOf" srcId="{1976B6AD-B49A-4E07-985B-50E046001633}" destId="{053A4B0A-38E6-42B4-9FAD-436B744A8AD0}" srcOrd="0" destOrd="0" presId="urn:microsoft.com/office/officeart/2005/8/layout/hierarchy1"/>
    <dgm:cxn modelId="{9057C131-BE94-4701-A807-452E2E772DE0}" srcId="{7E347755-E037-4630-A267-A98B0E13A988}" destId="{61CBC93B-1BA4-4003-A436-2750075C6E0F}" srcOrd="1" destOrd="0" parTransId="{01F76E4D-3DAE-41C1-9DAC-CBEBC0355E73}" sibTransId="{4FA1A77A-F3B5-4CAB-924F-AD34330ADFD3}"/>
    <dgm:cxn modelId="{22E50037-99E3-4EF2-8AB4-0D9AD0568E7E}" type="presOf" srcId="{E1A4F4B1-2A06-4323-85CE-D998BB987A0E}" destId="{EB110737-962C-4DE8-8D10-DCB5C804D92E}" srcOrd="0" destOrd="0" presId="urn:microsoft.com/office/officeart/2005/8/layout/hierarchy1"/>
    <dgm:cxn modelId="{52449738-E66F-4570-AA22-DF95FC7633A5}" srcId="{1976B6AD-B49A-4E07-985B-50E046001633}" destId="{06D36A45-2F71-4928-864D-F32B6D0E8F89}" srcOrd="0" destOrd="0" parTransId="{E1A4F4B1-2A06-4323-85CE-D998BB987A0E}" sibTransId="{EEBCE09B-C099-43A3-8ED4-CA76A11D1A79}"/>
    <dgm:cxn modelId="{78406C40-4EE5-44FC-A682-A9215C953EEC}" type="presOf" srcId="{EE140BA4-0A21-424A-BA0B-5CB41B80BD5D}" destId="{740B43E8-C4F7-4FE0-9275-6BCF1BCCD895}" srcOrd="0" destOrd="0" presId="urn:microsoft.com/office/officeart/2005/8/layout/hierarchy1"/>
    <dgm:cxn modelId="{BCED8640-541E-4F0C-B780-C1425B972748}" type="presOf" srcId="{9EB651C9-A10D-4346-B1ED-1EA7E06751D7}" destId="{72430385-3910-4AFC-97D0-5E0DB4FD52E4}" srcOrd="0" destOrd="0" presId="urn:microsoft.com/office/officeart/2005/8/layout/hierarchy1"/>
    <dgm:cxn modelId="{1F1D2A41-1D04-41C8-82A9-699E88FCAD53}" type="presOf" srcId="{376CB448-A7FA-4732-803E-A2F6AA5FF5F6}" destId="{E0E6E24B-3F7A-476C-9492-6C09A012882C}" srcOrd="0" destOrd="0" presId="urn:microsoft.com/office/officeart/2005/8/layout/hierarchy1"/>
    <dgm:cxn modelId="{0CA44645-160A-4C56-8D94-F8CA115219F5}" type="presOf" srcId="{E2EFA01D-2BC6-4E78-A1CE-592FC2218B10}" destId="{1CB99187-0E53-4AB0-B7B1-29A61DD66C24}" srcOrd="0" destOrd="0" presId="urn:microsoft.com/office/officeart/2005/8/layout/hierarchy1"/>
    <dgm:cxn modelId="{29F47046-8990-4D1A-ADFD-C6569A0245C9}" type="presOf" srcId="{E128A687-7167-4412-841C-05E83C66F3A9}" destId="{E914AEF9-51A2-4F7C-A445-73132980F69D}" srcOrd="0" destOrd="0" presId="urn:microsoft.com/office/officeart/2005/8/layout/hierarchy1"/>
    <dgm:cxn modelId="{AFE64259-BF54-4E54-A047-68F72947B5AE}" srcId="{1976B6AD-B49A-4E07-985B-50E046001633}" destId="{85A700E1-9057-466C-9AC0-650366754E97}" srcOrd="1" destOrd="0" parTransId="{3D719C1C-E8E2-468F-9B73-E5829FEB12F0}" sibTransId="{3389C4B3-129E-4E70-BF76-3E66771C1F5B}"/>
    <dgm:cxn modelId="{8C18456B-2399-4E7C-87F6-B83444497204}" type="presOf" srcId="{B22F95B0-3ADC-459D-99D8-238696DABD0C}" destId="{057001F1-7126-4746-AFEC-ECA3C137715A}" srcOrd="0" destOrd="0" presId="urn:microsoft.com/office/officeart/2005/8/layout/hierarchy1"/>
    <dgm:cxn modelId="{C0921272-4601-473B-A65E-731C3C3C334E}" type="presOf" srcId="{893A8A7E-6F8E-4A8E-9DE8-4F618720C5C5}" destId="{204D9EC8-79D5-4312-8AE0-B0C00C1B47DC}" srcOrd="0" destOrd="0" presId="urn:microsoft.com/office/officeart/2005/8/layout/hierarchy1"/>
    <dgm:cxn modelId="{7EBF1A75-5E0C-4678-9446-D84A9902964C}" type="presOf" srcId="{01F76E4D-3DAE-41C1-9DAC-CBEBC0355E73}" destId="{7DD12B30-D4A5-4E40-BD37-243F6B09AF9B}" srcOrd="0" destOrd="0" presId="urn:microsoft.com/office/officeart/2005/8/layout/hierarchy1"/>
    <dgm:cxn modelId="{32031579-4B58-4A54-B14B-EDF9445F1E60}" srcId="{7BDC64FE-1A25-4039-80DA-BACC804B61E9}" destId="{67E611D1-6F6E-4AE8-A3AA-884EF265175F}" srcOrd="0" destOrd="0" parTransId="{893A8A7E-6F8E-4A8E-9DE8-4F618720C5C5}" sibTransId="{D46DDFB0-46F5-46D8-813D-F38E14BDA337}"/>
    <dgm:cxn modelId="{02C5B87F-CDFE-40AD-9CFB-DBC3676A0E9B}" type="presOf" srcId="{61CBC93B-1BA4-4003-A436-2750075C6E0F}" destId="{74512102-F344-4219-A5D2-CB719431888D}" srcOrd="0" destOrd="0" presId="urn:microsoft.com/office/officeart/2005/8/layout/hierarchy1"/>
    <dgm:cxn modelId="{255AB080-7D24-4999-BE54-210D6F688E41}" type="presOf" srcId="{8C75E076-F44F-47E4-A344-B0D23DCE0871}" destId="{8D49258A-D14B-4422-BA75-C89219158F6F}" srcOrd="0" destOrd="0" presId="urn:microsoft.com/office/officeart/2005/8/layout/hierarchy1"/>
    <dgm:cxn modelId="{3B917A81-30EC-4A8D-8CAE-15BE15FC60BD}" type="presOf" srcId="{EB1E1AF4-494E-40F4-975A-F159A4A0DE13}" destId="{6925E117-F330-4804-8FF8-E1350B0A83A7}" srcOrd="0" destOrd="0" presId="urn:microsoft.com/office/officeart/2005/8/layout/hierarchy1"/>
    <dgm:cxn modelId="{B5706187-2DA1-461B-AF77-5860E6FCD9BC}" srcId="{06D36A45-2F71-4928-864D-F32B6D0E8F89}" destId="{4CF403E4-A3EA-49B0-BDF9-2E02DE33CA52}" srcOrd="0" destOrd="0" parTransId="{EE140BA4-0A21-424A-BA0B-5CB41B80BD5D}" sibTransId="{184D3E89-4383-4303-A3ED-6DD6B0F114E0}"/>
    <dgm:cxn modelId="{51037D88-46BF-4215-88AE-88398FF85153}" srcId="{7E347755-E037-4630-A267-A98B0E13A988}" destId="{1976B6AD-B49A-4E07-985B-50E046001633}" srcOrd="0" destOrd="0" parTransId="{9637C45F-E8D3-4DAB-B24D-D9C1275CD6CC}" sibTransId="{62256725-5E27-4E7C-88FE-082FAB900F6B}"/>
    <dgm:cxn modelId="{65C37189-A0CF-4E6D-B253-2D1CE558ACE4}" type="presOf" srcId="{430E1C99-4146-4739-AD0B-AF38FA6C6937}" destId="{5D760692-3FDD-449F-BC87-85CEBB0FEE26}" srcOrd="0" destOrd="0" presId="urn:microsoft.com/office/officeart/2005/8/layout/hierarchy1"/>
    <dgm:cxn modelId="{473FC98F-3640-4171-A86D-E483B78B13CA}" srcId="{F4559DA5-EC8B-4E2A-9236-3929C981BD90}" destId="{9EB651C9-A10D-4346-B1ED-1EA7E06751D7}" srcOrd="1" destOrd="0" parTransId="{DC78EFD2-DD00-40BB-B758-68896FEB2CA1}" sibTransId="{386FF029-2B02-4578-9332-5A63B999A73F}"/>
    <dgm:cxn modelId="{C6A91895-BD70-43AF-ABA1-D738688E771F}" type="presOf" srcId="{85A700E1-9057-466C-9AC0-650366754E97}" destId="{949FF9A9-5280-4F3B-BDEE-9979E6E0E475}" srcOrd="0" destOrd="0" presId="urn:microsoft.com/office/officeart/2005/8/layout/hierarchy1"/>
    <dgm:cxn modelId="{9A44B19E-1891-4628-A577-688244B9DE23}" type="presOf" srcId="{A4DD270A-8573-4805-B08A-488CD861460E}" destId="{8C291F8B-C8A5-4077-AF1F-24DEA2D244F3}" srcOrd="0" destOrd="0" presId="urn:microsoft.com/office/officeart/2005/8/layout/hierarchy1"/>
    <dgm:cxn modelId="{1CD44D9F-C6A4-4691-BD1E-A95F2F0FBE66}" type="presOf" srcId="{F4559DA5-EC8B-4E2A-9236-3929C981BD90}" destId="{B11920E2-9B8F-46CF-82C2-E2AAF88F4273}" srcOrd="0" destOrd="0" presId="urn:microsoft.com/office/officeart/2005/8/layout/hierarchy1"/>
    <dgm:cxn modelId="{994211AA-D13F-492D-A803-11DB1F378410}" srcId="{A4DD270A-8573-4805-B08A-488CD861460E}" destId="{430E1C99-4146-4739-AD0B-AF38FA6C6937}" srcOrd="0" destOrd="0" parTransId="{AA01D459-C51E-4E13-ABC5-FBDD23257593}" sibTransId="{68BC0A38-6884-4057-AFB5-F2157146FC10}"/>
    <dgm:cxn modelId="{4BF178AC-BDA9-4548-841F-EAF38725FC78}" type="presOf" srcId="{9637C45F-E8D3-4DAB-B24D-D9C1275CD6CC}" destId="{B5A43FA3-7C58-46F7-9E9C-48CC6F630129}" srcOrd="0" destOrd="0" presId="urn:microsoft.com/office/officeart/2005/8/layout/hierarchy1"/>
    <dgm:cxn modelId="{1B941DAF-A8C4-417A-B53F-88EA555B4E01}" type="presOf" srcId="{4F137018-AEB6-4EA7-9210-14AAB2FD1A4A}" destId="{2B0CC3F8-EFE7-4317-826F-45ACFF1EABD1}" srcOrd="0" destOrd="0" presId="urn:microsoft.com/office/officeart/2005/8/layout/hierarchy1"/>
    <dgm:cxn modelId="{23BFE8AF-067B-4A34-B268-3407D869D1F7}" srcId="{9EB651C9-A10D-4346-B1ED-1EA7E06751D7}" destId="{4F137018-AEB6-4EA7-9210-14AAB2FD1A4A}" srcOrd="0" destOrd="0" parTransId="{B22F95B0-3ADC-459D-99D8-238696DABD0C}" sibTransId="{B3A1FA46-9827-459D-820C-7F5E54715284}"/>
    <dgm:cxn modelId="{61FDD0B1-4C39-485D-8D25-421EDF1664DB}" type="presOf" srcId="{7BDC64FE-1A25-4039-80DA-BACC804B61E9}" destId="{C70EF9E8-A61C-4274-8C12-FC1C801B1191}" srcOrd="0" destOrd="0" presId="urn:microsoft.com/office/officeart/2005/8/layout/hierarchy1"/>
    <dgm:cxn modelId="{F26463B3-245B-455F-B7C6-35E3F0A856B3}" type="presOf" srcId="{4CF403E4-A3EA-49B0-BDF9-2E02DE33CA52}" destId="{BF768DDF-7160-47B1-B5C6-B57EB6C9EA44}" srcOrd="0" destOrd="0" presId="urn:microsoft.com/office/officeart/2005/8/layout/hierarchy1"/>
    <dgm:cxn modelId="{884B50B7-032E-4A7A-A338-374909D5575A}" type="presOf" srcId="{463FE06F-A851-4E85-A2F4-C1CA99B38F44}" destId="{CE517552-F8E8-4179-9DA5-478B75118C20}" srcOrd="0" destOrd="0" presId="urn:microsoft.com/office/officeart/2005/8/layout/hierarchy1"/>
    <dgm:cxn modelId="{837061B7-F807-4F1A-8A09-7AE0B1A5DBB7}" srcId="{8C75E076-F44F-47E4-A344-B0D23DCE0871}" destId="{7BDC64FE-1A25-4039-80DA-BACC804B61E9}" srcOrd="0" destOrd="0" parTransId="{3B66D4F1-B1CA-49ED-9A37-2B613F7BB744}" sibTransId="{9CFE55F2-9BEE-4A2B-B26F-2FB0D92EB4B1}"/>
    <dgm:cxn modelId="{FCA3D2BE-C875-4ABE-BB45-2E60437F5301}" type="presOf" srcId="{39F8570E-C274-4CBA-954A-8B2301AB0C3D}" destId="{B28E1645-D6F2-4A36-BD36-E2A4AEE9A05E}" srcOrd="0" destOrd="0" presId="urn:microsoft.com/office/officeart/2005/8/layout/hierarchy1"/>
    <dgm:cxn modelId="{B58B22BF-9307-4728-B617-7FDD4A8195B9}" type="presOf" srcId="{AA01D459-C51E-4E13-ABC5-FBDD23257593}" destId="{96B6DFD5-32B2-42A4-8401-8E7CEB27D391}" srcOrd="0" destOrd="0" presId="urn:microsoft.com/office/officeart/2005/8/layout/hierarchy1"/>
    <dgm:cxn modelId="{16E613C1-2A45-4B1B-80AA-42AC4CD95440}" type="presOf" srcId="{7E347755-E037-4630-A267-A98B0E13A988}" destId="{4E4294DB-E324-492F-949D-7F5988AD7041}" srcOrd="0" destOrd="0" presId="urn:microsoft.com/office/officeart/2005/8/layout/hierarchy1"/>
    <dgm:cxn modelId="{CC9100C3-1158-4407-A623-8351179AC25C}" type="presOf" srcId="{4788E9B4-9CA8-4598-89E7-53A9C6BCCA71}" destId="{74ADCC0D-EDCD-453C-81F9-E0D96D71FB4A}" srcOrd="0" destOrd="0" presId="urn:microsoft.com/office/officeart/2005/8/layout/hierarchy1"/>
    <dgm:cxn modelId="{3C6A40C7-C22A-49F8-A01D-C04AED3D7F89}" type="presOf" srcId="{DC78EFD2-DD00-40BB-B758-68896FEB2CA1}" destId="{06ADF682-EC8B-4766-9CD4-64D68922BAEC}" srcOrd="0" destOrd="0" presId="urn:microsoft.com/office/officeart/2005/8/layout/hierarchy1"/>
    <dgm:cxn modelId="{EBE0E5CC-0D93-45A3-9C83-219BAC60B486}" srcId="{85A700E1-9057-466C-9AC0-650366754E97}" destId="{C62D1DE8-D1E0-4081-9D24-1D489E00212C}" srcOrd="0" destOrd="0" parTransId="{376CB448-A7FA-4732-803E-A2F6AA5FF5F6}" sibTransId="{07D7EFC3-8CE8-4CCA-97FD-A756CC6960D5}"/>
    <dgm:cxn modelId="{0BC8FFE5-CA35-49DE-8994-6EBB077AC8E3}" type="presOf" srcId="{C62D1DE8-D1E0-4081-9D24-1D489E00212C}" destId="{BF7C34C0-578B-4BF0-920E-CCCB8E6883AA}" srcOrd="0" destOrd="0" presId="urn:microsoft.com/office/officeart/2005/8/layout/hierarchy1"/>
    <dgm:cxn modelId="{A9E0A3EC-8693-41F6-9D1A-34BA0E996228}" type="presOf" srcId="{ABA1EC05-1EBE-4F2C-BD09-323A77F7AF8B}" destId="{FD59B2E6-FA4E-4394-9433-74C3921DE648}" srcOrd="0" destOrd="0" presId="urn:microsoft.com/office/officeart/2005/8/layout/hierarchy1"/>
    <dgm:cxn modelId="{709E0BEF-4551-4E2C-86AD-EF7B19A8D452}" type="presOf" srcId="{06D36A45-2F71-4928-864D-F32B6D0E8F89}" destId="{9B19FEB7-1FCC-40CE-85FC-89FE2A68638A}" srcOrd="0" destOrd="0" presId="urn:microsoft.com/office/officeart/2005/8/layout/hierarchy1"/>
    <dgm:cxn modelId="{2A5B28EF-AA4F-4719-B6EA-ADC6F88B33F3}" srcId="{61CBC93B-1BA4-4003-A436-2750075C6E0F}" destId="{F4559DA5-EC8B-4E2A-9236-3929C981BD90}" srcOrd="1" destOrd="0" parTransId="{4788E9B4-9CA8-4598-89E7-53A9C6BCCA71}" sibTransId="{F80D2C40-9D1D-4FDB-BF13-B59DA27243AB}"/>
    <dgm:cxn modelId="{C59129F6-12DF-4265-9AC4-74311B10217A}" srcId="{F4559DA5-EC8B-4E2A-9236-3929C981BD90}" destId="{A4DD270A-8573-4805-B08A-488CD861460E}" srcOrd="0" destOrd="0" parTransId="{ABA1EC05-1EBE-4F2C-BD09-323A77F7AF8B}" sibTransId="{E0B20CBA-8876-4E52-AC99-DD56EA260714}"/>
    <dgm:cxn modelId="{4952B665-1B03-43D6-BB0A-FAFE7851FDCE}" type="presParOf" srcId="{1CB99187-0E53-4AB0-B7B1-29A61DD66C24}" destId="{0B0F40F3-2577-458F-867C-F8E63F0D01C3}" srcOrd="0" destOrd="0" presId="urn:microsoft.com/office/officeart/2005/8/layout/hierarchy1"/>
    <dgm:cxn modelId="{D990B4F9-E594-411F-BE66-F235DC1BF740}" type="presParOf" srcId="{0B0F40F3-2577-458F-867C-F8E63F0D01C3}" destId="{A9243A36-BB72-434D-8495-94A9C7FA13C5}" srcOrd="0" destOrd="0" presId="urn:microsoft.com/office/officeart/2005/8/layout/hierarchy1"/>
    <dgm:cxn modelId="{26561948-4958-4712-B698-070880183E5C}" type="presParOf" srcId="{A9243A36-BB72-434D-8495-94A9C7FA13C5}" destId="{4A3936E7-08F7-41A9-BEF9-CEFBFFA6C5F6}" srcOrd="0" destOrd="0" presId="urn:microsoft.com/office/officeart/2005/8/layout/hierarchy1"/>
    <dgm:cxn modelId="{A3D56793-29B3-4B18-A176-B54C1E1E15BD}" type="presParOf" srcId="{A9243A36-BB72-434D-8495-94A9C7FA13C5}" destId="{4E4294DB-E324-492F-949D-7F5988AD7041}" srcOrd="1" destOrd="0" presId="urn:microsoft.com/office/officeart/2005/8/layout/hierarchy1"/>
    <dgm:cxn modelId="{D964751B-50E8-44DA-A72C-41C6C65193E4}" type="presParOf" srcId="{0B0F40F3-2577-458F-867C-F8E63F0D01C3}" destId="{B4015F9D-BD8E-4180-9237-531965A8938E}" srcOrd="1" destOrd="0" presId="urn:microsoft.com/office/officeart/2005/8/layout/hierarchy1"/>
    <dgm:cxn modelId="{4C14BC27-A210-473C-9EB6-37CC78493D0E}" type="presParOf" srcId="{B4015F9D-BD8E-4180-9237-531965A8938E}" destId="{B5A43FA3-7C58-46F7-9E9C-48CC6F630129}" srcOrd="0" destOrd="0" presId="urn:microsoft.com/office/officeart/2005/8/layout/hierarchy1"/>
    <dgm:cxn modelId="{3BAA4BF4-2432-48A3-9149-E42075895CEF}" type="presParOf" srcId="{B4015F9D-BD8E-4180-9237-531965A8938E}" destId="{CF34729F-DF34-4522-B12F-3ACF0407CDFA}" srcOrd="1" destOrd="0" presId="urn:microsoft.com/office/officeart/2005/8/layout/hierarchy1"/>
    <dgm:cxn modelId="{0ED89BB0-9F47-4477-8AAA-AFEC7A47D805}" type="presParOf" srcId="{CF34729F-DF34-4522-B12F-3ACF0407CDFA}" destId="{8C1F8FCE-7A7C-4A43-9998-B95472F35DC4}" srcOrd="0" destOrd="0" presId="urn:microsoft.com/office/officeart/2005/8/layout/hierarchy1"/>
    <dgm:cxn modelId="{C65C681C-01FD-4C43-A92F-B1556357248E}" type="presParOf" srcId="{8C1F8FCE-7A7C-4A43-9998-B95472F35DC4}" destId="{890AA317-328C-4961-943B-8C5937189AF0}" srcOrd="0" destOrd="0" presId="urn:microsoft.com/office/officeart/2005/8/layout/hierarchy1"/>
    <dgm:cxn modelId="{A28B9D17-E2E9-46B2-B703-BBC20C14D92F}" type="presParOf" srcId="{8C1F8FCE-7A7C-4A43-9998-B95472F35DC4}" destId="{053A4B0A-38E6-42B4-9FAD-436B744A8AD0}" srcOrd="1" destOrd="0" presId="urn:microsoft.com/office/officeart/2005/8/layout/hierarchy1"/>
    <dgm:cxn modelId="{104D7191-A26A-4B5F-923F-B93F34585FA0}" type="presParOf" srcId="{CF34729F-DF34-4522-B12F-3ACF0407CDFA}" destId="{E740482D-EBD9-45EF-872B-39A19ABBFD00}" srcOrd="1" destOrd="0" presId="urn:microsoft.com/office/officeart/2005/8/layout/hierarchy1"/>
    <dgm:cxn modelId="{8C369AB8-0E84-4A3E-B91E-A83ABF6D12A8}" type="presParOf" srcId="{E740482D-EBD9-45EF-872B-39A19ABBFD00}" destId="{EB110737-962C-4DE8-8D10-DCB5C804D92E}" srcOrd="0" destOrd="0" presId="urn:microsoft.com/office/officeart/2005/8/layout/hierarchy1"/>
    <dgm:cxn modelId="{B2F94D14-4595-4A05-8E8F-DE3A564415E8}" type="presParOf" srcId="{E740482D-EBD9-45EF-872B-39A19ABBFD00}" destId="{E156457E-CFE6-4208-BEE5-3B2E19C41DBF}" srcOrd="1" destOrd="0" presId="urn:microsoft.com/office/officeart/2005/8/layout/hierarchy1"/>
    <dgm:cxn modelId="{15B9DAD7-DC39-4D65-86EF-EF4BF6EC0CB9}" type="presParOf" srcId="{E156457E-CFE6-4208-BEE5-3B2E19C41DBF}" destId="{475EC1AE-DE2F-4F4D-BDD4-B32F25677528}" srcOrd="0" destOrd="0" presId="urn:microsoft.com/office/officeart/2005/8/layout/hierarchy1"/>
    <dgm:cxn modelId="{98DA77BF-D03D-4FB6-96ED-837D152C10CC}" type="presParOf" srcId="{475EC1AE-DE2F-4F4D-BDD4-B32F25677528}" destId="{F14AA85E-7BA7-4848-A163-52CF9A374B2C}" srcOrd="0" destOrd="0" presId="urn:microsoft.com/office/officeart/2005/8/layout/hierarchy1"/>
    <dgm:cxn modelId="{5C0D5353-E372-4154-A44F-3F5A7C7CD8FB}" type="presParOf" srcId="{475EC1AE-DE2F-4F4D-BDD4-B32F25677528}" destId="{9B19FEB7-1FCC-40CE-85FC-89FE2A68638A}" srcOrd="1" destOrd="0" presId="urn:microsoft.com/office/officeart/2005/8/layout/hierarchy1"/>
    <dgm:cxn modelId="{0C1FB1B4-C634-4187-ABD3-B4604E073AD7}" type="presParOf" srcId="{E156457E-CFE6-4208-BEE5-3B2E19C41DBF}" destId="{D0E2E6F3-18F8-4F8B-9A15-A7906B7DE44F}" srcOrd="1" destOrd="0" presId="urn:microsoft.com/office/officeart/2005/8/layout/hierarchy1"/>
    <dgm:cxn modelId="{229088E3-9551-48D3-BE92-66B8CBDBD2F7}" type="presParOf" srcId="{D0E2E6F3-18F8-4F8B-9A15-A7906B7DE44F}" destId="{740B43E8-C4F7-4FE0-9275-6BCF1BCCD895}" srcOrd="0" destOrd="0" presId="urn:microsoft.com/office/officeart/2005/8/layout/hierarchy1"/>
    <dgm:cxn modelId="{8EB88F51-C2BB-4916-849E-F2D05C8C6BE7}" type="presParOf" srcId="{D0E2E6F3-18F8-4F8B-9A15-A7906B7DE44F}" destId="{A298079D-6E3C-4CF7-AC3E-6AD1413B5B41}" srcOrd="1" destOrd="0" presId="urn:microsoft.com/office/officeart/2005/8/layout/hierarchy1"/>
    <dgm:cxn modelId="{381411F4-EE24-4D44-AF42-6A889355CDBC}" type="presParOf" srcId="{A298079D-6E3C-4CF7-AC3E-6AD1413B5B41}" destId="{A4621475-777D-4622-A9B0-F7E72F4D59BC}" srcOrd="0" destOrd="0" presId="urn:microsoft.com/office/officeart/2005/8/layout/hierarchy1"/>
    <dgm:cxn modelId="{B843C391-667F-466B-967C-41568DB1EAB4}" type="presParOf" srcId="{A4621475-777D-4622-A9B0-F7E72F4D59BC}" destId="{F4D3831D-A2A9-48D4-9DB0-85229BC638E4}" srcOrd="0" destOrd="0" presId="urn:microsoft.com/office/officeart/2005/8/layout/hierarchy1"/>
    <dgm:cxn modelId="{EE021E72-E71C-46B1-AED9-C6E0220D42AA}" type="presParOf" srcId="{A4621475-777D-4622-A9B0-F7E72F4D59BC}" destId="{BF768DDF-7160-47B1-B5C6-B57EB6C9EA44}" srcOrd="1" destOrd="0" presId="urn:microsoft.com/office/officeart/2005/8/layout/hierarchy1"/>
    <dgm:cxn modelId="{5494E685-24C1-4C2C-B62F-BAB28DA4951C}" type="presParOf" srcId="{A298079D-6E3C-4CF7-AC3E-6AD1413B5B41}" destId="{9AFEF08D-EA61-4742-B12E-245BAACC4AE0}" srcOrd="1" destOrd="0" presId="urn:microsoft.com/office/officeart/2005/8/layout/hierarchy1"/>
    <dgm:cxn modelId="{5ED07387-4F60-48C9-A668-145D66FFA043}" type="presParOf" srcId="{E740482D-EBD9-45EF-872B-39A19ABBFD00}" destId="{CC1B3332-935E-444A-9AC0-9CA1473FCF61}" srcOrd="2" destOrd="0" presId="urn:microsoft.com/office/officeart/2005/8/layout/hierarchy1"/>
    <dgm:cxn modelId="{C5501A8F-EBAD-4213-9B0F-119DB2CDEA2F}" type="presParOf" srcId="{E740482D-EBD9-45EF-872B-39A19ABBFD00}" destId="{F7812D7F-EC89-4D05-B9B5-31112D7AEEB3}" srcOrd="3" destOrd="0" presId="urn:microsoft.com/office/officeart/2005/8/layout/hierarchy1"/>
    <dgm:cxn modelId="{F13FE32C-6479-4164-B63E-A30C85869894}" type="presParOf" srcId="{F7812D7F-EC89-4D05-B9B5-31112D7AEEB3}" destId="{0FFAE7E3-0EDA-445B-83AD-18A0EDF5084C}" srcOrd="0" destOrd="0" presId="urn:microsoft.com/office/officeart/2005/8/layout/hierarchy1"/>
    <dgm:cxn modelId="{A94B797C-72F1-4B15-879B-D17AD058F0C2}" type="presParOf" srcId="{0FFAE7E3-0EDA-445B-83AD-18A0EDF5084C}" destId="{1E98EE58-05E7-4C35-888D-D6784AADCF4D}" srcOrd="0" destOrd="0" presId="urn:microsoft.com/office/officeart/2005/8/layout/hierarchy1"/>
    <dgm:cxn modelId="{CA581829-70C0-41F5-BA4A-8457EB9755BF}" type="presParOf" srcId="{0FFAE7E3-0EDA-445B-83AD-18A0EDF5084C}" destId="{949FF9A9-5280-4F3B-BDEE-9979E6E0E475}" srcOrd="1" destOrd="0" presId="urn:microsoft.com/office/officeart/2005/8/layout/hierarchy1"/>
    <dgm:cxn modelId="{E69973E0-ECAC-4742-B42E-D29DEDAF511A}" type="presParOf" srcId="{F7812D7F-EC89-4D05-B9B5-31112D7AEEB3}" destId="{849C3450-6BD4-4FCE-93F1-98EE71918567}" srcOrd="1" destOrd="0" presId="urn:microsoft.com/office/officeart/2005/8/layout/hierarchy1"/>
    <dgm:cxn modelId="{8FEAA512-911F-4BC3-B4D5-B97AA2812BAD}" type="presParOf" srcId="{849C3450-6BD4-4FCE-93F1-98EE71918567}" destId="{E0E6E24B-3F7A-476C-9492-6C09A012882C}" srcOrd="0" destOrd="0" presId="urn:microsoft.com/office/officeart/2005/8/layout/hierarchy1"/>
    <dgm:cxn modelId="{26E85564-87C5-4878-8009-7C1B7F46717F}" type="presParOf" srcId="{849C3450-6BD4-4FCE-93F1-98EE71918567}" destId="{A8A5F710-9824-4BEC-BBA2-BE2585DD8E8C}" srcOrd="1" destOrd="0" presId="urn:microsoft.com/office/officeart/2005/8/layout/hierarchy1"/>
    <dgm:cxn modelId="{173FBF9A-2CB6-4BDB-9C63-87AE7C2FF648}" type="presParOf" srcId="{A8A5F710-9824-4BEC-BBA2-BE2585DD8E8C}" destId="{AAAC3600-82E9-4468-ACE8-60EF9134A1EC}" srcOrd="0" destOrd="0" presId="urn:microsoft.com/office/officeart/2005/8/layout/hierarchy1"/>
    <dgm:cxn modelId="{A04D46F7-5C43-421D-ACD7-E2DFDA2EFF59}" type="presParOf" srcId="{AAAC3600-82E9-4468-ACE8-60EF9134A1EC}" destId="{A5151CDF-9209-46CD-9BBF-1CAE0CBFC967}" srcOrd="0" destOrd="0" presId="urn:microsoft.com/office/officeart/2005/8/layout/hierarchy1"/>
    <dgm:cxn modelId="{CC471B6E-74BC-40AF-A93D-D9633A00A1AC}" type="presParOf" srcId="{AAAC3600-82E9-4468-ACE8-60EF9134A1EC}" destId="{BF7C34C0-578B-4BF0-920E-CCCB8E6883AA}" srcOrd="1" destOrd="0" presId="urn:microsoft.com/office/officeart/2005/8/layout/hierarchy1"/>
    <dgm:cxn modelId="{8258F80C-629C-4EB9-9632-47AA9917ED09}" type="presParOf" srcId="{A8A5F710-9824-4BEC-BBA2-BE2585DD8E8C}" destId="{7CAF6C02-66D3-4CD2-A8FF-18FA89D3C1F2}" srcOrd="1" destOrd="0" presId="urn:microsoft.com/office/officeart/2005/8/layout/hierarchy1"/>
    <dgm:cxn modelId="{585B86A3-F348-4BEE-BB43-537ECCF4FAB4}" type="presParOf" srcId="{B4015F9D-BD8E-4180-9237-531965A8938E}" destId="{7DD12B30-D4A5-4E40-BD37-243F6B09AF9B}" srcOrd="2" destOrd="0" presId="urn:microsoft.com/office/officeart/2005/8/layout/hierarchy1"/>
    <dgm:cxn modelId="{EF18DA59-F3C3-44A5-A580-40117673E791}" type="presParOf" srcId="{B4015F9D-BD8E-4180-9237-531965A8938E}" destId="{8DB6BD11-8A8F-49B3-81B1-A1C031C7E8B7}" srcOrd="3" destOrd="0" presId="urn:microsoft.com/office/officeart/2005/8/layout/hierarchy1"/>
    <dgm:cxn modelId="{9AEC7A0C-9EDE-4DC7-A249-3970763652DA}" type="presParOf" srcId="{8DB6BD11-8A8F-49B3-81B1-A1C031C7E8B7}" destId="{D81B68F6-D1E1-4508-B837-B45E1DB2B3B9}" srcOrd="0" destOrd="0" presId="urn:microsoft.com/office/officeart/2005/8/layout/hierarchy1"/>
    <dgm:cxn modelId="{B445732B-58B7-4791-9344-24695B57935C}" type="presParOf" srcId="{D81B68F6-D1E1-4508-B837-B45E1DB2B3B9}" destId="{91BD7C99-281C-4419-9DB0-829C1E633714}" srcOrd="0" destOrd="0" presId="urn:microsoft.com/office/officeart/2005/8/layout/hierarchy1"/>
    <dgm:cxn modelId="{E36CF2D2-E959-4BD2-BA95-3745F6A8D212}" type="presParOf" srcId="{D81B68F6-D1E1-4508-B837-B45E1DB2B3B9}" destId="{74512102-F344-4219-A5D2-CB719431888D}" srcOrd="1" destOrd="0" presId="urn:microsoft.com/office/officeart/2005/8/layout/hierarchy1"/>
    <dgm:cxn modelId="{41DF798B-17DA-4067-89D6-5D18B4069089}" type="presParOf" srcId="{8DB6BD11-8A8F-49B3-81B1-A1C031C7E8B7}" destId="{7203C4EC-A6AB-48D7-8ACA-D7F95BE6A61B}" srcOrd="1" destOrd="0" presId="urn:microsoft.com/office/officeart/2005/8/layout/hierarchy1"/>
    <dgm:cxn modelId="{DA043CF8-BCD5-4E90-8091-E746EADADFC2}" type="presParOf" srcId="{7203C4EC-A6AB-48D7-8ACA-D7F95BE6A61B}" destId="{CE517552-F8E8-4179-9DA5-478B75118C20}" srcOrd="0" destOrd="0" presId="urn:microsoft.com/office/officeart/2005/8/layout/hierarchy1"/>
    <dgm:cxn modelId="{EF1431B6-FB38-4AD0-BA91-F381DBBFAF2C}" type="presParOf" srcId="{7203C4EC-A6AB-48D7-8ACA-D7F95BE6A61B}" destId="{D571A675-842B-41B6-AB24-EAA9E83783C7}" srcOrd="1" destOrd="0" presId="urn:microsoft.com/office/officeart/2005/8/layout/hierarchy1"/>
    <dgm:cxn modelId="{6B9D4D2B-0BE3-4D6F-A637-2E661AB607D9}" type="presParOf" srcId="{D571A675-842B-41B6-AB24-EAA9E83783C7}" destId="{B40ABA08-A3E1-46D4-9164-B473A4DCDA09}" srcOrd="0" destOrd="0" presId="urn:microsoft.com/office/officeart/2005/8/layout/hierarchy1"/>
    <dgm:cxn modelId="{01846884-EF3A-4ADA-A9FB-5345E0BA858B}" type="presParOf" srcId="{B40ABA08-A3E1-46D4-9164-B473A4DCDA09}" destId="{094E1157-26C9-4ADD-A30E-35EF2E40BAB3}" srcOrd="0" destOrd="0" presId="urn:microsoft.com/office/officeart/2005/8/layout/hierarchy1"/>
    <dgm:cxn modelId="{0CDB0769-A1F2-42F6-935F-EFEC124F1459}" type="presParOf" srcId="{B40ABA08-A3E1-46D4-9164-B473A4DCDA09}" destId="{8D49258A-D14B-4422-BA75-C89219158F6F}" srcOrd="1" destOrd="0" presId="urn:microsoft.com/office/officeart/2005/8/layout/hierarchy1"/>
    <dgm:cxn modelId="{3B3117E6-9A57-41E2-BEC5-8C0B28BA4EE1}" type="presParOf" srcId="{D571A675-842B-41B6-AB24-EAA9E83783C7}" destId="{90F5DE9A-CE1E-404A-8551-D96C44087F5A}" srcOrd="1" destOrd="0" presId="urn:microsoft.com/office/officeart/2005/8/layout/hierarchy1"/>
    <dgm:cxn modelId="{E66053FE-56F9-411D-B6C8-C2D58DEF71F8}" type="presParOf" srcId="{90F5DE9A-CE1E-404A-8551-D96C44087F5A}" destId="{1996F332-BAAC-4B35-AD1D-798EDFD2E839}" srcOrd="0" destOrd="0" presId="urn:microsoft.com/office/officeart/2005/8/layout/hierarchy1"/>
    <dgm:cxn modelId="{9B558421-C607-44BB-82F0-3A84BB224DB0}" type="presParOf" srcId="{90F5DE9A-CE1E-404A-8551-D96C44087F5A}" destId="{9DFC45C7-7FB4-4EBD-9238-80ACC2BE10AF}" srcOrd="1" destOrd="0" presId="urn:microsoft.com/office/officeart/2005/8/layout/hierarchy1"/>
    <dgm:cxn modelId="{8EFEC3BB-6973-41EC-9890-C84429F19109}" type="presParOf" srcId="{9DFC45C7-7FB4-4EBD-9238-80ACC2BE10AF}" destId="{9852AE15-E0A4-47AE-8302-DB91B0D785BE}" srcOrd="0" destOrd="0" presId="urn:microsoft.com/office/officeart/2005/8/layout/hierarchy1"/>
    <dgm:cxn modelId="{12757871-E36D-4F27-AA2E-40026277DDE5}" type="presParOf" srcId="{9852AE15-E0A4-47AE-8302-DB91B0D785BE}" destId="{8D9D907A-DFC7-4712-A6CB-ACDD4CF6138D}" srcOrd="0" destOrd="0" presId="urn:microsoft.com/office/officeart/2005/8/layout/hierarchy1"/>
    <dgm:cxn modelId="{1374DCD9-FB1C-4218-AB2D-BAC3ABD2ED27}" type="presParOf" srcId="{9852AE15-E0A4-47AE-8302-DB91B0D785BE}" destId="{C70EF9E8-A61C-4274-8C12-FC1C801B1191}" srcOrd="1" destOrd="0" presId="urn:microsoft.com/office/officeart/2005/8/layout/hierarchy1"/>
    <dgm:cxn modelId="{2563A6AE-4C48-43FA-A14D-C2861BEA5C0A}" type="presParOf" srcId="{9DFC45C7-7FB4-4EBD-9238-80ACC2BE10AF}" destId="{FCC6741A-235B-4797-A96F-870B241D957D}" srcOrd="1" destOrd="0" presId="urn:microsoft.com/office/officeart/2005/8/layout/hierarchy1"/>
    <dgm:cxn modelId="{0C8E85A8-642E-4D27-AD12-745D9D34F88F}" type="presParOf" srcId="{FCC6741A-235B-4797-A96F-870B241D957D}" destId="{204D9EC8-79D5-4312-8AE0-B0C00C1B47DC}" srcOrd="0" destOrd="0" presId="urn:microsoft.com/office/officeart/2005/8/layout/hierarchy1"/>
    <dgm:cxn modelId="{1D721219-3209-4D7E-929F-9FDD0D30E21B}" type="presParOf" srcId="{FCC6741A-235B-4797-A96F-870B241D957D}" destId="{678D4142-5249-4C72-A1C5-53B8A908BE74}" srcOrd="1" destOrd="0" presId="urn:microsoft.com/office/officeart/2005/8/layout/hierarchy1"/>
    <dgm:cxn modelId="{4BE8DC70-2CA9-42B6-BA6D-88195B6E6A30}" type="presParOf" srcId="{678D4142-5249-4C72-A1C5-53B8A908BE74}" destId="{F8C63E45-867B-4763-A225-EF65A2CCFFD4}" srcOrd="0" destOrd="0" presId="urn:microsoft.com/office/officeart/2005/8/layout/hierarchy1"/>
    <dgm:cxn modelId="{25CBE528-C9FF-4C9C-8844-678FAF98BB26}" type="presParOf" srcId="{F8C63E45-867B-4763-A225-EF65A2CCFFD4}" destId="{F63BEA3E-8C55-4CB9-8A41-D544458A0C7E}" srcOrd="0" destOrd="0" presId="urn:microsoft.com/office/officeart/2005/8/layout/hierarchy1"/>
    <dgm:cxn modelId="{5F71EDD8-B9DB-45BD-8B3F-BE2C794285E4}" type="presParOf" srcId="{F8C63E45-867B-4763-A225-EF65A2CCFFD4}" destId="{717B079C-98AB-4D59-BEB9-896BCE561AFA}" srcOrd="1" destOrd="0" presId="urn:microsoft.com/office/officeart/2005/8/layout/hierarchy1"/>
    <dgm:cxn modelId="{623FA1C2-5D55-4FE4-8B28-F59DF7A68DB0}" type="presParOf" srcId="{678D4142-5249-4C72-A1C5-53B8A908BE74}" destId="{ED08338C-1FCE-429E-80FC-5CACF367D4A6}" srcOrd="1" destOrd="0" presId="urn:microsoft.com/office/officeart/2005/8/layout/hierarchy1"/>
    <dgm:cxn modelId="{AD3591EF-C638-4ADF-A632-44EF4ECF8222}" type="presParOf" srcId="{90F5DE9A-CE1E-404A-8551-D96C44087F5A}" destId="{B28E1645-D6F2-4A36-BD36-E2A4AEE9A05E}" srcOrd="2" destOrd="0" presId="urn:microsoft.com/office/officeart/2005/8/layout/hierarchy1"/>
    <dgm:cxn modelId="{A3E25DD4-20B0-4A08-B0B1-02C9F5AB79C8}" type="presParOf" srcId="{90F5DE9A-CE1E-404A-8551-D96C44087F5A}" destId="{C61D0710-C613-4F2B-89BF-0989B591C0CE}" srcOrd="3" destOrd="0" presId="urn:microsoft.com/office/officeart/2005/8/layout/hierarchy1"/>
    <dgm:cxn modelId="{2864D5A1-E579-4B43-8419-29967358BDE7}" type="presParOf" srcId="{C61D0710-C613-4F2B-89BF-0989B591C0CE}" destId="{6C87F4A1-16B7-417E-A45B-D666DBFFAC3A}" srcOrd="0" destOrd="0" presId="urn:microsoft.com/office/officeart/2005/8/layout/hierarchy1"/>
    <dgm:cxn modelId="{EAD2E527-11EB-44A4-9EB6-FA34F095C98B}" type="presParOf" srcId="{6C87F4A1-16B7-417E-A45B-D666DBFFAC3A}" destId="{0519968E-6F54-47D0-9286-11C5B69C2118}" srcOrd="0" destOrd="0" presId="urn:microsoft.com/office/officeart/2005/8/layout/hierarchy1"/>
    <dgm:cxn modelId="{37E7A1E9-C7E4-4D82-A61D-99DD19C3835D}" type="presParOf" srcId="{6C87F4A1-16B7-417E-A45B-D666DBFFAC3A}" destId="{5C1EEFE8-CD81-4A6B-8A99-59BA6ABC620E}" srcOrd="1" destOrd="0" presId="urn:microsoft.com/office/officeart/2005/8/layout/hierarchy1"/>
    <dgm:cxn modelId="{FBF17F9C-1F5E-4A3E-B29B-64C3D03F76E2}" type="presParOf" srcId="{C61D0710-C613-4F2B-89BF-0989B591C0CE}" destId="{25849D3D-21CF-4A5A-A836-4A406CBDCD28}" srcOrd="1" destOrd="0" presId="urn:microsoft.com/office/officeart/2005/8/layout/hierarchy1"/>
    <dgm:cxn modelId="{C5B11712-7CB3-40D1-92CB-44D61F39E416}" type="presParOf" srcId="{25849D3D-21CF-4A5A-A836-4A406CBDCD28}" destId="{E914AEF9-51A2-4F7C-A445-73132980F69D}" srcOrd="0" destOrd="0" presId="urn:microsoft.com/office/officeart/2005/8/layout/hierarchy1"/>
    <dgm:cxn modelId="{5D1881E2-FDE6-4A69-920D-924401F582A9}" type="presParOf" srcId="{25849D3D-21CF-4A5A-A836-4A406CBDCD28}" destId="{283B96C1-A286-444C-A4AD-9181218D7E3D}" srcOrd="1" destOrd="0" presId="urn:microsoft.com/office/officeart/2005/8/layout/hierarchy1"/>
    <dgm:cxn modelId="{0F599A67-CCA6-41B2-9D72-8207744209FA}" type="presParOf" srcId="{283B96C1-A286-444C-A4AD-9181218D7E3D}" destId="{69D982CF-CFB8-493B-A029-966D6B10A080}" srcOrd="0" destOrd="0" presId="urn:microsoft.com/office/officeart/2005/8/layout/hierarchy1"/>
    <dgm:cxn modelId="{5E6D6663-9CB7-40EA-A1AF-21198DAC42DA}" type="presParOf" srcId="{69D982CF-CFB8-493B-A029-966D6B10A080}" destId="{1DCC19FC-2C1C-4F0F-BB45-C0ACD49E26C6}" srcOrd="0" destOrd="0" presId="urn:microsoft.com/office/officeart/2005/8/layout/hierarchy1"/>
    <dgm:cxn modelId="{A0E276CE-0A48-40B7-AD53-7EEE2B9A059B}" type="presParOf" srcId="{69D982CF-CFB8-493B-A029-966D6B10A080}" destId="{6925E117-F330-4804-8FF8-E1350B0A83A7}" srcOrd="1" destOrd="0" presId="urn:microsoft.com/office/officeart/2005/8/layout/hierarchy1"/>
    <dgm:cxn modelId="{30871708-3ECB-4F1E-93C1-AF5353E6A9A0}" type="presParOf" srcId="{283B96C1-A286-444C-A4AD-9181218D7E3D}" destId="{172E9C6D-6741-4CD4-9B93-A94EC0ADD48F}" srcOrd="1" destOrd="0" presId="urn:microsoft.com/office/officeart/2005/8/layout/hierarchy1"/>
    <dgm:cxn modelId="{22EAACB7-2300-4F97-8387-9DDA8911224C}" type="presParOf" srcId="{7203C4EC-A6AB-48D7-8ACA-D7F95BE6A61B}" destId="{74ADCC0D-EDCD-453C-81F9-E0D96D71FB4A}" srcOrd="2" destOrd="0" presId="urn:microsoft.com/office/officeart/2005/8/layout/hierarchy1"/>
    <dgm:cxn modelId="{242D2C41-9456-46DF-A1D1-5DE4A8EEA404}" type="presParOf" srcId="{7203C4EC-A6AB-48D7-8ACA-D7F95BE6A61B}" destId="{F9E366D0-37A4-4032-997A-4B4D39A5BF5C}" srcOrd="3" destOrd="0" presId="urn:microsoft.com/office/officeart/2005/8/layout/hierarchy1"/>
    <dgm:cxn modelId="{3963669E-E3E9-46CB-900C-49A2C7B8664A}" type="presParOf" srcId="{F9E366D0-37A4-4032-997A-4B4D39A5BF5C}" destId="{CC03A296-7765-42B9-8BF3-CB0B2322AD1E}" srcOrd="0" destOrd="0" presId="urn:microsoft.com/office/officeart/2005/8/layout/hierarchy1"/>
    <dgm:cxn modelId="{483C9CFC-F9D6-4A77-8200-5491DFFA310F}" type="presParOf" srcId="{CC03A296-7765-42B9-8BF3-CB0B2322AD1E}" destId="{D7AF5380-ED48-4950-8DEE-264044F87B40}" srcOrd="0" destOrd="0" presId="urn:microsoft.com/office/officeart/2005/8/layout/hierarchy1"/>
    <dgm:cxn modelId="{47471597-4139-45A6-B3B8-9D8509849853}" type="presParOf" srcId="{CC03A296-7765-42B9-8BF3-CB0B2322AD1E}" destId="{B11920E2-9B8F-46CF-82C2-E2AAF88F4273}" srcOrd="1" destOrd="0" presId="urn:microsoft.com/office/officeart/2005/8/layout/hierarchy1"/>
    <dgm:cxn modelId="{231EF905-DEF6-45B8-A8AD-56487EDCBF67}" type="presParOf" srcId="{F9E366D0-37A4-4032-997A-4B4D39A5BF5C}" destId="{8402F3F7-89F4-4E11-AE8D-975F9B62D099}" srcOrd="1" destOrd="0" presId="urn:microsoft.com/office/officeart/2005/8/layout/hierarchy1"/>
    <dgm:cxn modelId="{0581DA45-16F2-4133-BD19-E630862DC068}" type="presParOf" srcId="{8402F3F7-89F4-4E11-AE8D-975F9B62D099}" destId="{FD59B2E6-FA4E-4394-9433-74C3921DE648}" srcOrd="0" destOrd="0" presId="urn:microsoft.com/office/officeart/2005/8/layout/hierarchy1"/>
    <dgm:cxn modelId="{AFA8F973-3BEC-46A5-AAA7-731B62B9A84D}" type="presParOf" srcId="{8402F3F7-89F4-4E11-AE8D-975F9B62D099}" destId="{03B4DB17-1002-4B60-A9C0-0B2BD993C5CB}" srcOrd="1" destOrd="0" presId="urn:microsoft.com/office/officeart/2005/8/layout/hierarchy1"/>
    <dgm:cxn modelId="{45DF7E1C-04C1-440B-A0FF-0A9A4CEB732D}" type="presParOf" srcId="{03B4DB17-1002-4B60-A9C0-0B2BD993C5CB}" destId="{2418C283-5E38-4872-AF4B-60FAB4853DFC}" srcOrd="0" destOrd="0" presId="urn:microsoft.com/office/officeart/2005/8/layout/hierarchy1"/>
    <dgm:cxn modelId="{684C25C2-4A7F-450A-9498-09648E02D063}" type="presParOf" srcId="{2418C283-5E38-4872-AF4B-60FAB4853DFC}" destId="{AF9A8FC5-05A2-4038-94D7-28934378F205}" srcOrd="0" destOrd="0" presId="urn:microsoft.com/office/officeart/2005/8/layout/hierarchy1"/>
    <dgm:cxn modelId="{8E62B881-C7F4-4B36-852B-508975B6DBE1}" type="presParOf" srcId="{2418C283-5E38-4872-AF4B-60FAB4853DFC}" destId="{8C291F8B-C8A5-4077-AF1F-24DEA2D244F3}" srcOrd="1" destOrd="0" presId="urn:microsoft.com/office/officeart/2005/8/layout/hierarchy1"/>
    <dgm:cxn modelId="{83DC5A7A-E41E-4C35-99DF-7407389D7250}" type="presParOf" srcId="{03B4DB17-1002-4B60-A9C0-0B2BD993C5CB}" destId="{8D1A0260-604F-4570-973C-699F8123B2D4}" srcOrd="1" destOrd="0" presId="urn:microsoft.com/office/officeart/2005/8/layout/hierarchy1"/>
    <dgm:cxn modelId="{7848657B-E07F-461D-8BEE-B0722512B093}" type="presParOf" srcId="{8D1A0260-604F-4570-973C-699F8123B2D4}" destId="{96B6DFD5-32B2-42A4-8401-8E7CEB27D391}" srcOrd="0" destOrd="0" presId="urn:microsoft.com/office/officeart/2005/8/layout/hierarchy1"/>
    <dgm:cxn modelId="{2E93DE0C-01B7-438A-B3CF-9D5E6C852C07}" type="presParOf" srcId="{8D1A0260-604F-4570-973C-699F8123B2D4}" destId="{1E7CD5F1-64E5-4FF9-A147-7F70A47F56EB}" srcOrd="1" destOrd="0" presId="urn:microsoft.com/office/officeart/2005/8/layout/hierarchy1"/>
    <dgm:cxn modelId="{6B0A9C48-BA99-465D-A08F-D7874A99F27B}" type="presParOf" srcId="{1E7CD5F1-64E5-4FF9-A147-7F70A47F56EB}" destId="{ACC11AD1-DD07-4F27-A39C-74EF025403CA}" srcOrd="0" destOrd="0" presId="urn:microsoft.com/office/officeart/2005/8/layout/hierarchy1"/>
    <dgm:cxn modelId="{54AB06CF-01F4-4A43-AA64-DFCCBC78EA72}" type="presParOf" srcId="{ACC11AD1-DD07-4F27-A39C-74EF025403CA}" destId="{57297C1D-5F3D-4E18-ADF1-2108F682A5CD}" srcOrd="0" destOrd="0" presId="urn:microsoft.com/office/officeart/2005/8/layout/hierarchy1"/>
    <dgm:cxn modelId="{FD318EA1-DF00-4AAE-9CEB-2BBDE732102A}" type="presParOf" srcId="{ACC11AD1-DD07-4F27-A39C-74EF025403CA}" destId="{5D760692-3FDD-449F-BC87-85CEBB0FEE26}" srcOrd="1" destOrd="0" presId="urn:microsoft.com/office/officeart/2005/8/layout/hierarchy1"/>
    <dgm:cxn modelId="{B2767F0A-C24E-4EE6-B07C-2390C8C2CA29}" type="presParOf" srcId="{1E7CD5F1-64E5-4FF9-A147-7F70A47F56EB}" destId="{425515E0-F3C2-4E2D-BB58-5AED10674374}" srcOrd="1" destOrd="0" presId="urn:microsoft.com/office/officeart/2005/8/layout/hierarchy1"/>
    <dgm:cxn modelId="{D6204827-2017-4FCC-91C3-9AC87771C185}" type="presParOf" srcId="{8402F3F7-89F4-4E11-AE8D-975F9B62D099}" destId="{06ADF682-EC8B-4766-9CD4-64D68922BAEC}" srcOrd="2" destOrd="0" presId="urn:microsoft.com/office/officeart/2005/8/layout/hierarchy1"/>
    <dgm:cxn modelId="{CA9BFA92-D183-4812-8084-9727FA9526B5}" type="presParOf" srcId="{8402F3F7-89F4-4E11-AE8D-975F9B62D099}" destId="{2DE437B8-B864-4933-83E5-4221060DDCDB}" srcOrd="3" destOrd="0" presId="urn:microsoft.com/office/officeart/2005/8/layout/hierarchy1"/>
    <dgm:cxn modelId="{5F3B0789-C3D2-45F3-B12E-A21301B1F506}" type="presParOf" srcId="{2DE437B8-B864-4933-83E5-4221060DDCDB}" destId="{4ADFD90C-5652-4FFC-8380-6817236C1A49}" srcOrd="0" destOrd="0" presId="urn:microsoft.com/office/officeart/2005/8/layout/hierarchy1"/>
    <dgm:cxn modelId="{B4B65601-2FBF-4CDC-9F37-1C65E8CC38D7}" type="presParOf" srcId="{4ADFD90C-5652-4FFC-8380-6817236C1A49}" destId="{C9385009-6692-4F80-B798-E68E84B6F845}" srcOrd="0" destOrd="0" presId="urn:microsoft.com/office/officeart/2005/8/layout/hierarchy1"/>
    <dgm:cxn modelId="{FA7467FE-366D-4E95-9539-C553543CB824}" type="presParOf" srcId="{4ADFD90C-5652-4FFC-8380-6817236C1A49}" destId="{72430385-3910-4AFC-97D0-5E0DB4FD52E4}" srcOrd="1" destOrd="0" presId="urn:microsoft.com/office/officeart/2005/8/layout/hierarchy1"/>
    <dgm:cxn modelId="{5644404B-4E53-44F0-9454-469A6EC7601F}" type="presParOf" srcId="{2DE437B8-B864-4933-83E5-4221060DDCDB}" destId="{2A862D0A-8564-4B8C-A03D-DCD824926FFC}" srcOrd="1" destOrd="0" presId="urn:microsoft.com/office/officeart/2005/8/layout/hierarchy1"/>
    <dgm:cxn modelId="{17049D41-66DA-4749-8CAC-0867DDCB2617}" type="presParOf" srcId="{2A862D0A-8564-4B8C-A03D-DCD824926FFC}" destId="{057001F1-7126-4746-AFEC-ECA3C137715A}" srcOrd="0" destOrd="0" presId="urn:microsoft.com/office/officeart/2005/8/layout/hierarchy1"/>
    <dgm:cxn modelId="{507CA08C-4B23-4DDF-9BE7-E3C76FCBAF01}" type="presParOf" srcId="{2A862D0A-8564-4B8C-A03D-DCD824926FFC}" destId="{0A2172FF-029B-4941-AD9C-BD9ADB9B9C1D}" srcOrd="1" destOrd="0" presId="urn:microsoft.com/office/officeart/2005/8/layout/hierarchy1"/>
    <dgm:cxn modelId="{157BF5D3-2C7C-4A61-94F4-FD690E42137D}" type="presParOf" srcId="{0A2172FF-029B-4941-AD9C-BD9ADB9B9C1D}" destId="{4F3475C4-66D2-4E78-AE24-84EA047D2678}" srcOrd="0" destOrd="0" presId="urn:microsoft.com/office/officeart/2005/8/layout/hierarchy1"/>
    <dgm:cxn modelId="{85730642-C12F-4FC6-9986-78C47D4B3D6F}" type="presParOf" srcId="{4F3475C4-66D2-4E78-AE24-84EA047D2678}" destId="{0277BDF7-6653-4AA2-8CEA-6FFEC65B44F7}" srcOrd="0" destOrd="0" presId="urn:microsoft.com/office/officeart/2005/8/layout/hierarchy1"/>
    <dgm:cxn modelId="{E2346B72-8FCB-4866-AAD1-C53B609A34B8}" type="presParOf" srcId="{4F3475C4-66D2-4E78-AE24-84EA047D2678}" destId="{2B0CC3F8-EFE7-4317-826F-45ACFF1EABD1}" srcOrd="1" destOrd="0" presId="urn:microsoft.com/office/officeart/2005/8/layout/hierarchy1"/>
    <dgm:cxn modelId="{43D71D9C-7DD7-4D83-80CE-EAD57F36897C}" type="presParOf" srcId="{0A2172FF-029B-4941-AD9C-BD9ADB9B9C1D}" destId="{46677A72-E766-4961-A20A-2C63C8D97D4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F258B1-B108-4F3D-9D3D-9B069A8B0838}" type="doc">
      <dgm:prSet loTypeId="urn:microsoft.com/office/officeart/2005/8/layout/cycle6" loCatId="relationship" qsTypeId="urn:microsoft.com/office/officeart/2005/8/quickstyle/3d1" qsCatId="3D" csTypeId="urn:microsoft.com/office/officeart/2005/8/colors/colorful4" csCatId="colorful" phldr="1"/>
      <dgm:spPr/>
      <dgm:t>
        <a:bodyPr/>
        <a:lstStyle/>
        <a:p>
          <a:endParaRPr lang="fr-BE"/>
        </a:p>
      </dgm:t>
    </dgm:pt>
    <dgm:pt modelId="{BAEF991C-2BA1-42A3-BB60-8611688438A5}">
      <dgm:prSet phldrT="[Texte]" custT="1"/>
      <dgm:spPr/>
      <dgm:t>
        <a:bodyPr/>
        <a:lstStyle/>
        <a:p>
          <a:r>
            <a:rPr lang="fr-BE" sz="1800" b="1" dirty="0">
              <a:latin typeface="Avenir Book"/>
            </a:rPr>
            <a:t>Enfant</a:t>
          </a:r>
        </a:p>
      </dgm:t>
    </dgm:pt>
    <dgm:pt modelId="{C34D2D70-2420-4F7F-A6B0-8C57D3D0FAC2}" type="parTrans" cxnId="{2D573D0C-F0B6-44F1-A9E6-1F4747B02DAC}">
      <dgm:prSet/>
      <dgm:spPr/>
      <dgm:t>
        <a:bodyPr/>
        <a:lstStyle/>
        <a:p>
          <a:endParaRPr lang="fr-BE"/>
        </a:p>
      </dgm:t>
    </dgm:pt>
    <dgm:pt modelId="{7C6D50E5-10F4-43B9-A9F8-2D4F59E71E7A}" type="sibTrans" cxnId="{2D573D0C-F0B6-44F1-A9E6-1F4747B02DAC}">
      <dgm:prSet/>
      <dgm:spPr/>
      <dgm:t>
        <a:bodyPr/>
        <a:lstStyle/>
        <a:p>
          <a:endParaRPr lang="fr-BE"/>
        </a:p>
      </dgm:t>
    </dgm:pt>
    <dgm:pt modelId="{B5EE9AE4-0CDC-4586-AF6F-5FFFB4E5D85B}">
      <dgm:prSet phldrT="[Texte]" custT="1"/>
      <dgm:spPr/>
      <dgm:t>
        <a:bodyPr/>
        <a:lstStyle/>
        <a:p>
          <a:r>
            <a:rPr lang="fr-BE" sz="1800" b="1" dirty="0">
              <a:latin typeface="Avenir Book"/>
            </a:rPr>
            <a:t>Couple</a:t>
          </a:r>
        </a:p>
      </dgm:t>
    </dgm:pt>
    <dgm:pt modelId="{4D92411A-00AD-4101-837E-7A7E86546BA4}" type="parTrans" cxnId="{06AE2E3C-5C95-42BE-B841-B8534007BE04}">
      <dgm:prSet/>
      <dgm:spPr/>
      <dgm:t>
        <a:bodyPr/>
        <a:lstStyle/>
        <a:p>
          <a:endParaRPr lang="fr-BE"/>
        </a:p>
      </dgm:t>
    </dgm:pt>
    <dgm:pt modelId="{C7EF0F65-5186-4D43-851A-1BA38D2C4411}" type="sibTrans" cxnId="{06AE2E3C-5C95-42BE-B841-B8534007BE04}">
      <dgm:prSet/>
      <dgm:spPr/>
      <dgm:t>
        <a:bodyPr/>
        <a:lstStyle/>
        <a:p>
          <a:endParaRPr lang="fr-BE"/>
        </a:p>
      </dgm:t>
    </dgm:pt>
    <dgm:pt modelId="{BAC2085B-887B-4424-9E40-548FF8ACA822}">
      <dgm:prSet phldrT="[Texte]" custT="1"/>
      <dgm:spPr>
        <a:gradFill rotWithShape="0">
          <a:gsLst>
            <a:gs pos="0">
              <a:srgbClr val="60B7B5"/>
            </a:gs>
            <a:gs pos="80000">
              <a:srgbClr val="00DBE8"/>
            </a:gs>
            <a:gs pos="100000">
              <a:srgbClr val="519B9A"/>
            </a:gs>
          </a:gsLst>
        </a:gradFill>
      </dgm:spPr>
      <dgm:t>
        <a:bodyPr/>
        <a:lstStyle/>
        <a:p>
          <a:r>
            <a:rPr lang="fr-BE" sz="1800" b="1" dirty="0">
              <a:latin typeface="Avenir Book"/>
            </a:rPr>
            <a:t>Parents</a:t>
          </a:r>
        </a:p>
      </dgm:t>
    </dgm:pt>
    <dgm:pt modelId="{10FF7458-887B-4649-9461-20B9FF3421E7}" type="parTrans" cxnId="{D1D6F1A2-3DFC-433E-8B97-910FAD7E9655}">
      <dgm:prSet/>
      <dgm:spPr/>
      <dgm:t>
        <a:bodyPr/>
        <a:lstStyle/>
        <a:p>
          <a:endParaRPr lang="fr-BE"/>
        </a:p>
      </dgm:t>
    </dgm:pt>
    <dgm:pt modelId="{B2056354-A7F3-4017-B348-CF9853F21DD6}" type="sibTrans" cxnId="{D1D6F1A2-3DFC-433E-8B97-910FAD7E9655}">
      <dgm:prSet/>
      <dgm:spPr/>
      <dgm:t>
        <a:bodyPr/>
        <a:lstStyle/>
        <a:p>
          <a:endParaRPr lang="fr-BE"/>
        </a:p>
      </dgm:t>
    </dgm:pt>
    <dgm:pt modelId="{630B6C68-EF34-461C-8E39-C095BAC00DCD}">
      <dgm:prSet phldrT="[Texte]" custT="1"/>
      <dgm:spPr/>
      <dgm:t>
        <a:bodyPr/>
        <a:lstStyle/>
        <a:p>
          <a:r>
            <a:rPr lang="fr-BE" sz="1800" b="1" dirty="0">
              <a:latin typeface="Avenir Book"/>
            </a:rPr>
            <a:t>Fratrie</a:t>
          </a:r>
        </a:p>
      </dgm:t>
    </dgm:pt>
    <dgm:pt modelId="{85D2D20B-92CB-4C89-AE43-835CE7C400F5}" type="parTrans" cxnId="{314CF400-FE32-43F5-831E-72ACDF12071C}">
      <dgm:prSet/>
      <dgm:spPr/>
      <dgm:t>
        <a:bodyPr/>
        <a:lstStyle/>
        <a:p>
          <a:endParaRPr lang="fr-BE"/>
        </a:p>
      </dgm:t>
    </dgm:pt>
    <dgm:pt modelId="{0F9339B4-0977-4881-A6EE-0AF3AF7B3DC2}" type="sibTrans" cxnId="{314CF400-FE32-43F5-831E-72ACDF12071C}">
      <dgm:prSet/>
      <dgm:spPr/>
      <dgm:t>
        <a:bodyPr/>
        <a:lstStyle/>
        <a:p>
          <a:endParaRPr lang="fr-BE"/>
        </a:p>
      </dgm:t>
    </dgm:pt>
    <dgm:pt modelId="{42D3D5A0-00AC-45BF-8270-FE6AB7335ED5}">
      <dgm:prSet phldrT="[Texte]" custT="1"/>
      <dgm:spPr/>
      <dgm:t>
        <a:bodyPr/>
        <a:lstStyle/>
        <a:p>
          <a:r>
            <a:rPr lang="fr-BE" sz="1800" b="1" dirty="0">
              <a:latin typeface="Avenir Book"/>
            </a:rPr>
            <a:t>Environnement</a:t>
          </a:r>
        </a:p>
      </dgm:t>
    </dgm:pt>
    <dgm:pt modelId="{3F2FF0C6-6F88-4CF6-92AD-2AAEEE524575}" type="parTrans" cxnId="{DA8A212D-0D71-4179-8772-C6756B57BD55}">
      <dgm:prSet/>
      <dgm:spPr/>
      <dgm:t>
        <a:bodyPr/>
        <a:lstStyle/>
        <a:p>
          <a:endParaRPr lang="fr-BE"/>
        </a:p>
      </dgm:t>
    </dgm:pt>
    <dgm:pt modelId="{C4E84FE8-4A23-4DFB-AD51-61BE660E0861}" type="sibTrans" cxnId="{DA8A212D-0D71-4179-8772-C6756B57BD55}">
      <dgm:prSet/>
      <dgm:spPr/>
      <dgm:t>
        <a:bodyPr/>
        <a:lstStyle/>
        <a:p>
          <a:endParaRPr lang="fr-BE"/>
        </a:p>
      </dgm:t>
    </dgm:pt>
    <dgm:pt modelId="{559BA1B1-BDE1-466D-ADE0-4F589B534764}" type="pres">
      <dgm:prSet presAssocID="{1AF258B1-B108-4F3D-9D3D-9B069A8B0838}" presName="cycle" presStyleCnt="0">
        <dgm:presLayoutVars>
          <dgm:dir/>
          <dgm:resizeHandles val="exact"/>
        </dgm:presLayoutVars>
      </dgm:prSet>
      <dgm:spPr/>
    </dgm:pt>
    <dgm:pt modelId="{9FECF431-13EC-44A6-9E75-1FB9344DBDE3}" type="pres">
      <dgm:prSet presAssocID="{BAEF991C-2BA1-42A3-BB60-8611688438A5}" presName="node" presStyleLbl="node1" presStyleIdx="0" presStyleCnt="5">
        <dgm:presLayoutVars>
          <dgm:bulletEnabled val="1"/>
        </dgm:presLayoutVars>
      </dgm:prSet>
      <dgm:spPr/>
    </dgm:pt>
    <dgm:pt modelId="{DFAF7DBC-A72B-4D9E-B764-C8FD7A446A54}" type="pres">
      <dgm:prSet presAssocID="{BAEF991C-2BA1-42A3-BB60-8611688438A5}" presName="spNode" presStyleCnt="0"/>
      <dgm:spPr/>
    </dgm:pt>
    <dgm:pt modelId="{EE1FBCF7-5276-4B80-9198-D80D2D9D38D2}" type="pres">
      <dgm:prSet presAssocID="{7C6D50E5-10F4-43B9-A9F8-2D4F59E71E7A}" presName="sibTrans" presStyleLbl="sibTrans1D1" presStyleIdx="0" presStyleCnt="5"/>
      <dgm:spPr/>
    </dgm:pt>
    <dgm:pt modelId="{C849AB31-20EA-4121-8AF9-D47FFBAD0CD8}" type="pres">
      <dgm:prSet presAssocID="{B5EE9AE4-0CDC-4586-AF6F-5FFFB4E5D85B}" presName="node" presStyleLbl="node1" presStyleIdx="1" presStyleCnt="5">
        <dgm:presLayoutVars>
          <dgm:bulletEnabled val="1"/>
        </dgm:presLayoutVars>
      </dgm:prSet>
      <dgm:spPr/>
    </dgm:pt>
    <dgm:pt modelId="{9C78F587-B53B-4A99-A873-9D40D3AC07EA}" type="pres">
      <dgm:prSet presAssocID="{B5EE9AE4-0CDC-4586-AF6F-5FFFB4E5D85B}" presName="spNode" presStyleCnt="0"/>
      <dgm:spPr/>
    </dgm:pt>
    <dgm:pt modelId="{8AD1300A-52A4-49F9-854D-CC7FE2DBC341}" type="pres">
      <dgm:prSet presAssocID="{C7EF0F65-5186-4D43-851A-1BA38D2C4411}" presName="sibTrans" presStyleLbl="sibTrans1D1" presStyleIdx="1" presStyleCnt="5"/>
      <dgm:spPr/>
    </dgm:pt>
    <dgm:pt modelId="{6C23AA90-DA1D-4F08-B958-BFD6272E75D2}" type="pres">
      <dgm:prSet presAssocID="{BAC2085B-887B-4424-9E40-548FF8ACA822}" presName="node" presStyleLbl="node1" presStyleIdx="2" presStyleCnt="5" custRadScaleRad="97658" custRadScaleInc="-73813">
        <dgm:presLayoutVars>
          <dgm:bulletEnabled val="1"/>
        </dgm:presLayoutVars>
      </dgm:prSet>
      <dgm:spPr/>
    </dgm:pt>
    <dgm:pt modelId="{FC2D5CCA-34FA-4582-854F-948C9F7EC3ED}" type="pres">
      <dgm:prSet presAssocID="{BAC2085B-887B-4424-9E40-548FF8ACA822}" presName="spNode" presStyleCnt="0"/>
      <dgm:spPr/>
    </dgm:pt>
    <dgm:pt modelId="{AF063C3F-9533-4A8F-B9DF-49DC6DAEF30B}" type="pres">
      <dgm:prSet presAssocID="{B2056354-A7F3-4017-B348-CF9853F21DD6}" presName="sibTrans" presStyleLbl="sibTrans1D1" presStyleIdx="2" presStyleCnt="5"/>
      <dgm:spPr/>
    </dgm:pt>
    <dgm:pt modelId="{E95978B8-BF31-4984-8C2B-94F61F01DB46}" type="pres">
      <dgm:prSet presAssocID="{630B6C68-EF34-461C-8E39-C095BAC00DCD}" presName="node" presStyleLbl="node1" presStyleIdx="3" presStyleCnt="5" custRadScaleRad="100559" custRadScaleInc="66546">
        <dgm:presLayoutVars>
          <dgm:bulletEnabled val="1"/>
        </dgm:presLayoutVars>
      </dgm:prSet>
      <dgm:spPr/>
    </dgm:pt>
    <dgm:pt modelId="{F6D13D3B-15C7-4D40-BB1D-02D91AEE3506}" type="pres">
      <dgm:prSet presAssocID="{630B6C68-EF34-461C-8E39-C095BAC00DCD}" presName="spNode" presStyleCnt="0"/>
      <dgm:spPr/>
    </dgm:pt>
    <dgm:pt modelId="{F5097D86-72A7-44FD-B96D-ABF03703674C}" type="pres">
      <dgm:prSet presAssocID="{0F9339B4-0977-4881-A6EE-0AF3AF7B3DC2}" presName="sibTrans" presStyleLbl="sibTrans1D1" presStyleIdx="3" presStyleCnt="5"/>
      <dgm:spPr/>
    </dgm:pt>
    <dgm:pt modelId="{65696504-6688-4E9B-8056-D49939E85B05}" type="pres">
      <dgm:prSet presAssocID="{42D3D5A0-00AC-45BF-8270-FE6AB7335ED5}" presName="node" presStyleLbl="node1" presStyleIdx="4" presStyleCnt="5" custScaleX="145043">
        <dgm:presLayoutVars>
          <dgm:bulletEnabled val="1"/>
        </dgm:presLayoutVars>
      </dgm:prSet>
      <dgm:spPr/>
    </dgm:pt>
    <dgm:pt modelId="{26EE71EC-61FD-4432-B8A9-8B4A43AFC983}" type="pres">
      <dgm:prSet presAssocID="{42D3D5A0-00AC-45BF-8270-FE6AB7335ED5}" presName="spNode" presStyleCnt="0"/>
      <dgm:spPr/>
    </dgm:pt>
    <dgm:pt modelId="{4DC5ACE9-22A4-4FDB-8257-50686850D0DD}" type="pres">
      <dgm:prSet presAssocID="{C4E84FE8-4A23-4DFB-AD51-61BE660E0861}" presName="sibTrans" presStyleLbl="sibTrans1D1" presStyleIdx="4" presStyleCnt="5"/>
      <dgm:spPr/>
    </dgm:pt>
  </dgm:ptLst>
  <dgm:cxnLst>
    <dgm:cxn modelId="{314CF400-FE32-43F5-831E-72ACDF12071C}" srcId="{1AF258B1-B108-4F3D-9D3D-9B069A8B0838}" destId="{630B6C68-EF34-461C-8E39-C095BAC00DCD}" srcOrd="3" destOrd="0" parTransId="{85D2D20B-92CB-4C89-AE43-835CE7C400F5}" sibTransId="{0F9339B4-0977-4881-A6EE-0AF3AF7B3DC2}"/>
    <dgm:cxn modelId="{6B3A8901-5860-47CF-8292-4EE6C946E456}" type="presOf" srcId="{C4E84FE8-4A23-4DFB-AD51-61BE660E0861}" destId="{4DC5ACE9-22A4-4FDB-8257-50686850D0DD}" srcOrd="0" destOrd="0" presId="urn:microsoft.com/office/officeart/2005/8/layout/cycle6"/>
    <dgm:cxn modelId="{12CD2D0B-70CE-428F-BB05-9DA9F249ADD5}" type="presOf" srcId="{1AF258B1-B108-4F3D-9D3D-9B069A8B0838}" destId="{559BA1B1-BDE1-466D-ADE0-4F589B534764}" srcOrd="0" destOrd="0" presId="urn:microsoft.com/office/officeart/2005/8/layout/cycle6"/>
    <dgm:cxn modelId="{2D573D0C-F0B6-44F1-A9E6-1F4747B02DAC}" srcId="{1AF258B1-B108-4F3D-9D3D-9B069A8B0838}" destId="{BAEF991C-2BA1-42A3-BB60-8611688438A5}" srcOrd="0" destOrd="0" parTransId="{C34D2D70-2420-4F7F-A6B0-8C57D3D0FAC2}" sibTransId="{7C6D50E5-10F4-43B9-A9F8-2D4F59E71E7A}"/>
    <dgm:cxn modelId="{8D6DE421-38F3-428C-9554-74F1F7FAF25F}" type="presOf" srcId="{B5EE9AE4-0CDC-4586-AF6F-5FFFB4E5D85B}" destId="{C849AB31-20EA-4121-8AF9-D47FFBAD0CD8}" srcOrd="0" destOrd="0" presId="urn:microsoft.com/office/officeart/2005/8/layout/cycle6"/>
    <dgm:cxn modelId="{31FD1D2A-6EAA-4566-905E-9DF09B01F7DA}" type="presOf" srcId="{42D3D5A0-00AC-45BF-8270-FE6AB7335ED5}" destId="{65696504-6688-4E9B-8056-D49939E85B05}" srcOrd="0" destOrd="0" presId="urn:microsoft.com/office/officeart/2005/8/layout/cycle6"/>
    <dgm:cxn modelId="{DA8A212D-0D71-4179-8772-C6756B57BD55}" srcId="{1AF258B1-B108-4F3D-9D3D-9B069A8B0838}" destId="{42D3D5A0-00AC-45BF-8270-FE6AB7335ED5}" srcOrd="4" destOrd="0" parTransId="{3F2FF0C6-6F88-4CF6-92AD-2AAEEE524575}" sibTransId="{C4E84FE8-4A23-4DFB-AD51-61BE660E0861}"/>
    <dgm:cxn modelId="{E7A58830-1D85-4D45-9B6C-3CD2D990EDD2}" type="presOf" srcId="{7C6D50E5-10F4-43B9-A9F8-2D4F59E71E7A}" destId="{EE1FBCF7-5276-4B80-9198-D80D2D9D38D2}" srcOrd="0" destOrd="0" presId="urn:microsoft.com/office/officeart/2005/8/layout/cycle6"/>
    <dgm:cxn modelId="{4DAACF34-547F-4FA6-A181-C550472F0691}" type="presOf" srcId="{C7EF0F65-5186-4D43-851A-1BA38D2C4411}" destId="{8AD1300A-52A4-49F9-854D-CC7FE2DBC341}" srcOrd="0" destOrd="0" presId="urn:microsoft.com/office/officeart/2005/8/layout/cycle6"/>
    <dgm:cxn modelId="{06AE2E3C-5C95-42BE-B841-B8534007BE04}" srcId="{1AF258B1-B108-4F3D-9D3D-9B069A8B0838}" destId="{B5EE9AE4-0CDC-4586-AF6F-5FFFB4E5D85B}" srcOrd="1" destOrd="0" parTransId="{4D92411A-00AD-4101-837E-7A7E86546BA4}" sibTransId="{C7EF0F65-5186-4D43-851A-1BA38D2C4411}"/>
    <dgm:cxn modelId="{5B238E62-B608-4ADD-8610-9E4DEBA12417}" type="presOf" srcId="{BAEF991C-2BA1-42A3-BB60-8611688438A5}" destId="{9FECF431-13EC-44A6-9E75-1FB9344DBDE3}" srcOrd="0" destOrd="0" presId="urn:microsoft.com/office/officeart/2005/8/layout/cycle6"/>
    <dgm:cxn modelId="{9D707566-5934-4CF7-BBEC-C639697C1290}" type="presOf" srcId="{630B6C68-EF34-461C-8E39-C095BAC00DCD}" destId="{E95978B8-BF31-4984-8C2B-94F61F01DB46}" srcOrd="0" destOrd="0" presId="urn:microsoft.com/office/officeart/2005/8/layout/cycle6"/>
    <dgm:cxn modelId="{D1D6F1A2-3DFC-433E-8B97-910FAD7E9655}" srcId="{1AF258B1-B108-4F3D-9D3D-9B069A8B0838}" destId="{BAC2085B-887B-4424-9E40-548FF8ACA822}" srcOrd="2" destOrd="0" parTransId="{10FF7458-887B-4649-9461-20B9FF3421E7}" sibTransId="{B2056354-A7F3-4017-B348-CF9853F21DD6}"/>
    <dgm:cxn modelId="{FEE3C0AB-5377-4E2C-B5FF-6184A653A105}" type="presOf" srcId="{BAC2085B-887B-4424-9E40-548FF8ACA822}" destId="{6C23AA90-DA1D-4F08-B958-BFD6272E75D2}" srcOrd="0" destOrd="0" presId="urn:microsoft.com/office/officeart/2005/8/layout/cycle6"/>
    <dgm:cxn modelId="{94C906B6-0FBF-4840-A10A-4D4881AF193D}" type="presOf" srcId="{B2056354-A7F3-4017-B348-CF9853F21DD6}" destId="{AF063C3F-9533-4A8F-B9DF-49DC6DAEF30B}" srcOrd="0" destOrd="0" presId="urn:microsoft.com/office/officeart/2005/8/layout/cycle6"/>
    <dgm:cxn modelId="{50889FC4-E10D-404F-B4DC-CB37C06137ED}" type="presOf" srcId="{0F9339B4-0977-4881-A6EE-0AF3AF7B3DC2}" destId="{F5097D86-72A7-44FD-B96D-ABF03703674C}" srcOrd="0" destOrd="0" presId="urn:microsoft.com/office/officeart/2005/8/layout/cycle6"/>
    <dgm:cxn modelId="{85790423-558A-46F3-80DE-2EAEFDB478C5}" type="presParOf" srcId="{559BA1B1-BDE1-466D-ADE0-4F589B534764}" destId="{9FECF431-13EC-44A6-9E75-1FB9344DBDE3}" srcOrd="0" destOrd="0" presId="urn:microsoft.com/office/officeart/2005/8/layout/cycle6"/>
    <dgm:cxn modelId="{DB9D7E79-304F-4910-BA5C-60B28A3F8E91}" type="presParOf" srcId="{559BA1B1-BDE1-466D-ADE0-4F589B534764}" destId="{DFAF7DBC-A72B-4D9E-B764-C8FD7A446A54}" srcOrd="1" destOrd="0" presId="urn:microsoft.com/office/officeart/2005/8/layout/cycle6"/>
    <dgm:cxn modelId="{AFC7BDFC-A2F5-46C7-9E3C-D4EDA14B4D6F}" type="presParOf" srcId="{559BA1B1-BDE1-466D-ADE0-4F589B534764}" destId="{EE1FBCF7-5276-4B80-9198-D80D2D9D38D2}" srcOrd="2" destOrd="0" presId="urn:microsoft.com/office/officeart/2005/8/layout/cycle6"/>
    <dgm:cxn modelId="{0AACBF15-02E8-4254-B5A8-7B192C6CE824}" type="presParOf" srcId="{559BA1B1-BDE1-466D-ADE0-4F589B534764}" destId="{C849AB31-20EA-4121-8AF9-D47FFBAD0CD8}" srcOrd="3" destOrd="0" presId="urn:microsoft.com/office/officeart/2005/8/layout/cycle6"/>
    <dgm:cxn modelId="{7CF293E5-CB48-4242-A7ED-0DFEB01375AB}" type="presParOf" srcId="{559BA1B1-BDE1-466D-ADE0-4F589B534764}" destId="{9C78F587-B53B-4A99-A873-9D40D3AC07EA}" srcOrd="4" destOrd="0" presId="urn:microsoft.com/office/officeart/2005/8/layout/cycle6"/>
    <dgm:cxn modelId="{233A9A1C-D2F6-42A0-8436-AD16C54E422E}" type="presParOf" srcId="{559BA1B1-BDE1-466D-ADE0-4F589B534764}" destId="{8AD1300A-52A4-49F9-854D-CC7FE2DBC341}" srcOrd="5" destOrd="0" presId="urn:microsoft.com/office/officeart/2005/8/layout/cycle6"/>
    <dgm:cxn modelId="{0B118235-0EAE-4036-8910-AAA2FDC90F59}" type="presParOf" srcId="{559BA1B1-BDE1-466D-ADE0-4F589B534764}" destId="{6C23AA90-DA1D-4F08-B958-BFD6272E75D2}" srcOrd="6" destOrd="0" presId="urn:microsoft.com/office/officeart/2005/8/layout/cycle6"/>
    <dgm:cxn modelId="{3CBC59E9-0E86-4FFA-881D-C4F13729D0A7}" type="presParOf" srcId="{559BA1B1-BDE1-466D-ADE0-4F589B534764}" destId="{FC2D5CCA-34FA-4582-854F-948C9F7EC3ED}" srcOrd="7" destOrd="0" presId="urn:microsoft.com/office/officeart/2005/8/layout/cycle6"/>
    <dgm:cxn modelId="{2CD3263B-188A-4E4E-8B95-CC4E684F04AC}" type="presParOf" srcId="{559BA1B1-BDE1-466D-ADE0-4F589B534764}" destId="{AF063C3F-9533-4A8F-B9DF-49DC6DAEF30B}" srcOrd="8" destOrd="0" presId="urn:microsoft.com/office/officeart/2005/8/layout/cycle6"/>
    <dgm:cxn modelId="{9C94C578-59EE-428D-8F26-5B0DD89448F2}" type="presParOf" srcId="{559BA1B1-BDE1-466D-ADE0-4F589B534764}" destId="{E95978B8-BF31-4984-8C2B-94F61F01DB46}" srcOrd="9" destOrd="0" presId="urn:microsoft.com/office/officeart/2005/8/layout/cycle6"/>
    <dgm:cxn modelId="{9C52FAAC-F526-4050-841D-5F35DB403EE9}" type="presParOf" srcId="{559BA1B1-BDE1-466D-ADE0-4F589B534764}" destId="{F6D13D3B-15C7-4D40-BB1D-02D91AEE3506}" srcOrd="10" destOrd="0" presId="urn:microsoft.com/office/officeart/2005/8/layout/cycle6"/>
    <dgm:cxn modelId="{77FC5822-B878-433C-85F5-6392D8CB855C}" type="presParOf" srcId="{559BA1B1-BDE1-466D-ADE0-4F589B534764}" destId="{F5097D86-72A7-44FD-B96D-ABF03703674C}" srcOrd="11" destOrd="0" presId="urn:microsoft.com/office/officeart/2005/8/layout/cycle6"/>
    <dgm:cxn modelId="{7F37EA76-81B0-440F-AC60-7CE3D577797A}" type="presParOf" srcId="{559BA1B1-BDE1-466D-ADE0-4F589B534764}" destId="{65696504-6688-4E9B-8056-D49939E85B05}" srcOrd="12" destOrd="0" presId="urn:microsoft.com/office/officeart/2005/8/layout/cycle6"/>
    <dgm:cxn modelId="{6D33DCF5-A830-4CFA-AEC2-4AFB2F3763A6}" type="presParOf" srcId="{559BA1B1-BDE1-466D-ADE0-4F589B534764}" destId="{26EE71EC-61FD-4432-B8A9-8B4A43AFC983}" srcOrd="13" destOrd="0" presId="urn:microsoft.com/office/officeart/2005/8/layout/cycle6"/>
    <dgm:cxn modelId="{CA13B34E-394A-4F1C-9486-881DD811D9B8}" type="presParOf" srcId="{559BA1B1-BDE1-466D-ADE0-4F589B534764}" destId="{4DC5ACE9-22A4-4FDB-8257-50686850D0DD}"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C9545-E2C2-4DD3-A29D-79B412E26354}">
      <dsp:nvSpPr>
        <dsp:cNvPr id="0" name=""/>
        <dsp:cNvSpPr/>
      </dsp:nvSpPr>
      <dsp:spPr>
        <a:xfrm>
          <a:off x="4" y="63624"/>
          <a:ext cx="1267564" cy="633782"/>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kern="1200" dirty="0">
              <a:solidFill>
                <a:schemeClr val="tx1"/>
              </a:solidFill>
            </a:rPr>
            <a:t>Court terme</a:t>
          </a:r>
        </a:p>
      </dsp:txBody>
      <dsp:txXfrm>
        <a:off x="18567" y="82187"/>
        <a:ext cx="1230438" cy="596656"/>
      </dsp:txXfrm>
    </dsp:sp>
    <dsp:sp modelId="{5EB4395E-F3EA-466D-B67A-1CF840B51162}">
      <dsp:nvSpPr>
        <dsp:cNvPr id="0" name=""/>
        <dsp:cNvSpPr/>
      </dsp:nvSpPr>
      <dsp:spPr>
        <a:xfrm>
          <a:off x="511" y="1728297"/>
          <a:ext cx="1267564" cy="633782"/>
        </a:xfrm>
        <a:prstGeom prst="roundRect">
          <a:avLst>
            <a:gd name="adj" fmla="val 10000"/>
          </a:avLst>
        </a:prstGeom>
        <a:solidFill>
          <a:schemeClr val="lt1">
            <a:hueOff val="0"/>
            <a:satOff val="0"/>
            <a:lumOff val="0"/>
            <a:alphaOff val="0"/>
          </a:schemeClr>
        </a:solidFill>
        <a:ln w="38100" cap="flat" cmpd="sng" algn="ctr">
          <a:solidFill>
            <a:schemeClr val="accent2"/>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kern="1200" dirty="0">
              <a:solidFill>
                <a:schemeClr val="tx1"/>
              </a:solidFill>
            </a:rPr>
            <a:t>Long terme</a:t>
          </a:r>
        </a:p>
      </dsp:txBody>
      <dsp:txXfrm>
        <a:off x="19074" y="1746860"/>
        <a:ext cx="1230438" cy="596656"/>
      </dsp:txXfrm>
    </dsp:sp>
    <dsp:sp modelId="{78F47AE3-6A17-4476-9DC2-D7F1C689E5D5}">
      <dsp:nvSpPr>
        <dsp:cNvPr id="0" name=""/>
        <dsp:cNvSpPr/>
      </dsp:nvSpPr>
      <dsp:spPr>
        <a:xfrm rot="17742862">
          <a:off x="935095" y="1497602"/>
          <a:ext cx="1176371" cy="35297"/>
        </a:xfrm>
        <a:custGeom>
          <a:avLst/>
          <a:gdLst/>
          <a:ahLst/>
          <a:cxnLst/>
          <a:rect l="0" t="0" r="0" b="0"/>
          <a:pathLst>
            <a:path>
              <a:moveTo>
                <a:pt x="0" y="17648"/>
              </a:moveTo>
              <a:lnTo>
                <a:pt x="1176371" y="17648"/>
              </a:lnTo>
            </a:path>
          </a:pathLst>
        </a:custGeom>
        <a:noFill/>
        <a:ln w="25400" cap="flat" cmpd="sng" algn="ctr">
          <a:solidFill>
            <a:schemeClr val="accent2"/>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BE" sz="500" kern="1200"/>
        </a:p>
      </dsp:txBody>
      <dsp:txXfrm>
        <a:off x="1493871" y="1485842"/>
        <a:ext cx="58818" cy="58818"/>
      </dsp:txXfrm>
    </dsp:sp>
    <dsp:sp modelId="{C0149C67-87EA-4BDD-A576-FCC3D35A5563}">
      <dsp:nvSpPr>
        <dsp:cNvPr id="0" name=""/>
        <dsp:cNvSpPr/>
      </dsp:nvSpPr>
      <dsp:spPr>
        <a:xfrm>
          <a:off x="1778485" y="339687"/>
          <a:ext cx="1267564" cy="1291254"/>
        </a:xfrm>
        <a:prstGeom prst="roundRect">
          <a:avLst>
            <a:gd name="adj" fmla="val 10000"/>
          </a:avLst>
        </a:prstGeom>
        <a:solidFill>
          <a:schemeClr val="lt1">
            <a:hueOff val="0"/>
            <a:satOff val="0"/>
            <a:lumOff val="0"/>
            <a:alphaOff val="0"/>
          </a:schemeClr>
        </a:solidFill>
        <a:ln w="38100" cap="flat" cmpd="sng" algn="ctr">
          <a:solidFill>
            <a:schemeClr val="accent2"/>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kern="1200" dirty="0"/>
            <a:t>Déclarative</a:t>
          </a:r>
        </a:p>
        <a:p>
          <a:pPr marL="0" lvl="0" indent="0" algn="ctr" defTabSz="711200">
            <a:lnSpc>
              <a:spcPct val="90000"/>
            </a:lnSpc>
            <a:spcBef>
              <a:spcPct val="0"/>
            </a:spcBef>
            <a:spcAft>
              <a:spcPct val="35000"/>
            </a:spcAft>
            <a:buNone/>
          </a:pPr>
          <a:r>
            <a:rPr lang="fr-BE" sz="1600" kern="1200" dirty="0"/>
            <a:t>(explicite)</a:t>
          </a:r>
        </a:p>
      </dsp:txBody>
      <dsp:txXfrm>
        <a:off x="1815611" y="376813"/>
        <a:ext cx="1193312" cy="1217002"/>
      </dsp:txXfrm>
    </dsp:sp>
    <dsp:sp modelId="{152ECD99-E857-439A-B792-4CB57240423F}">
      <dsp:nvSpPr>
        <dsp:cNvPr id="0" name=""/>
        <dsp:cNvSpPr/>
      </dsp:nvSpPr>
      <dsp:spPr>
        <a:xfrm rot="19457599">
          <a:off x="2987360" y="785453"/>
          <a:ext cx="624403" cy="35297"/>
        </a:xfrm>
        <a:custGeom>
          <a:avLst/>
          <a:gdLst/>
          <a:ahLst/>
          <a:cxnLst/>
          <a:rect l="0" t="0" r="0" b="0"/>
          <a:pathLst>
            <a:path>
              <a:moveTo>
                <a:pt x="0" y="17648"/>
              </a:moveTo>
              <a:lnTo>
                <a:pt x="624403" y="17648"/>
              </a:lnTo>
            </a:path>
          </a:pathLst>
        </a:custGeom>
        <a:noFill/>
        <a:ln w="25400" cap="flat" cmpd="sng" algn="ctr">
          <a:solidFill>
            <a:schemeClr val="accent2"/>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BE" sz="500" kern="1200"/>
        </a:p>
      </dsp:txBody>
      <dsp:txXfrm>
        <a:off x="3283952" y="787492"/>
        <a:ext cx="31220" cy="31220"/>
      </dsp:txXfrm>
    </dsp:sp>
    <dsp:sp modelId="{658B2373-DC5F-488B-9AF9-5364DA46AE81}">
      <dsp:nvSpPr>
        <dsp:cNvPr id="0" name=""/>
        <dsp:cNvSpPr/>
      </dsp:nvSpPr>
      <dsp:spPr>
        <a:xfrm>
          <a:off x="3553075" y="303999"/>
          <a:ext cx="1267564" cy="633782"/>
        </a:xfrm>
        <a:prstGeom prst="roundRect">
          <a:avLst>
            <a:gd name="adj" fmla="val 10000"/>
          </a:avLst>
        </a:prstGeom>
        <a:solidFill>
          <a:schemeClr val="lt1">
            <a:hueOff val="0"/>
            <a:satOff val="0"/>
            <a:lumOff val="0"/>
            <a:alphaOff val="0"/>
          </a:schemeClr>
        </a:solidFill>
        <a:ln w="38100" cap="flat" cmpd="sng" algn="ctr">
          <a:solidFill>
            <a:schemeClr val="accent2"/>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b="1" kern="1200" dirty="0">
              <a:solidFill>
                <a:schemeClr val="accent4"/>
              </a:solidFill>
            </a:rPr>
            <a:t>épisodique</a:t>
          </a:r>
        </a:p>
      </dsp:txBody>
      <dsp:txXfrm>
        <a:off x="3571638" y="322562"/>
        <a:ext cx="1230438" cy="596656"/>
      </dsp:txXfrm>
    </dsp:sp>
    <dsp:sp modelId="{2F193D4E-1BF8-4D9F-A12A-CFAB57259547}">
      <dsp:nvSpPr>
        <dsp:cNvPr id="0" name=""/>
        <dsp:cNvSpPr/>
      </dsp:nvSpPr>
      <dsp:spPr>
        <a:xfrm rot="2864956">
          <a:off x="2928535" y="1233169"/>
          <a:ext cx="717375" cy="35297"/>
        </a:xfrm>
        <a:custGeom>
          <a:avLst/>
          <a:gdLst/>
          <a:ahLst/>
          <a:cxnLst/>
          <a:rect l="0" t="0" r="0" b="0"/>
          <a:pathLst>
            <a:path>
              <a:moveTo>
                <a:pt x="0" y="17648"/>
              </a:moveTo>
              <a:lnTo>
                <a:pt x="717375" y="17648"/>
              </a:lnTo>
            </a:path>
          </a:pathLst>
        </a:custGeom>
        <a:noFill/>
        <a:ln w="25400"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BE" sz="500" kern="1200"/>
        </a:p>
      </dsp:txBody>
      <dsp:txXfrm>
        <a:off x="3269288" y="1232884"/>
        <a:ext cx="35868" cy="35868"/>
      </dsp:txXfrm>
    </dsp:sp>
    <dsp:sp modelId="{241A234F-2B57-43EF-BF00-3363B0F42ED6}">
      <dsp:nvSpPr>
        <dsp:cNvPr id="0" name=""/>
        <dsp:cNvSpPr/>
      </dsp:nvSpPr>
      <dsp:spPr>
        <a:xfrm>
          <a:off x="3528396" y="1199431"/>
          <a:ext cx="1267564" cy="633782"/>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kern="1200" dirty="0">
              <a:solidFill>
                <a:schemeClr val="tx1"/>
              </a:solidFill>
            </a:rPr>
            <a:t>sémantique</a:t>
          </a:r>
        </a:p>
      </dsp:txBody>
      <dsp:txXfrm>
        <a:off x="3546959" y="1217994"/>
        <a:ext cx="1230438" cy="596656"/>
      </dsp:txXfrm>
    </dsp:sp>
    <dsp:sp modelId="{5786D98B-774B-44DF-98C9-182F4E7DA24A}">
      <dsp:nvSpPr>
        <dsp:cNvPr id="0" name=""/>
        <dsp:cNvSpPr/>
      </dsp:nvSpPr>
      <dsp:spPr>
        <a:xfrm rot="2700723">
          <a:off x="1155680" y="2298804"/>
          <a:ext cx="767092" cy="35297"/>
        </a:xfrm>
        <a:custGeom>
          <a:avLst/>
          <a:gdLst/>
          <a:ahLst/>
          <a:cxnLst/>
          <a:rect l="0" t="0" r="0" b="0"/>
          <a:pathLst>
            <a:path>
              <a:moveTo>
                <a:pt x="0" y="17648"/>
              </a:moveTo>
              <a:lnTo>
                <a:pt x="767092" y="17648"/>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BE" sz="500" kern="1200"/>
        </a:p>
      </dsp:txBody>
      <dsp:txXfrm>
        <a:off x="1520049" y="2297276"/>
        <a:ext cx="38354" cy="38354"/>
      </dsp:txXfrm>
    </dsp:sp>
    <dsp:sp modelId="{8DFA4CCB-6C76-4442-B4C1-00DF6D880C32}">
      <dsp:nvSpPr>
        <dsp:cNvPr id="0" name=""/>
        <dsp:cNvSpPr/>
      </dsp:nvSpPr>
      <dsp:spPr>
        <a:xfrm>
          <a:off x="1810377" y="1986734"/>
          <a:ext cx="1267564" cy="1201967"/>
        </a:xfrm>
        <a:prstGeom prst="roundRect">
          <a:avLst>
            <a:gd name="adj" fmla="val 10000"/>
          </a:avLst>
        </a:prstGeom>
        <a:solidFill>
          <a:schemeClr val="lt1">
            <a:hueOff val="0"/>
            <a:satOff val="0"/>
            <a:lumOff val="0"/>
            <a:alphaOff val="0"/>
          </a:schemeClr>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BE" sz="1600" kern="1200" dirty="0"/>
            <a:t>Non déclarative</a:t>
          </a:r>
        </a:p>
        <a:p>
          <a:pPr marL="0" lvl="0" indent="0" algn="ctr" defTabSz="711200">
            <a:lnSpc>
              <a:spcPct val="90000"/>
            </a:lnSpc>
            <a:spcBef>
              <a:spcPct val="0"/>
            </a:spcBef>
            <a:spcAft>
              <a:spcPct val="35000"/>
            </a:spcAft>
            <a:buNone/>
          </a:pPr>
          <a:r>
            <a:rPr lang="fr-BE" sz="1600" kern="1200" dirty="0"/>
            <a:t>(implicite, procédurale)</a:t>
          </a:r>
        </a:p>
      </dsp:txBody>
      <dsp:txXfrm>
        <a:off x="1845581" y="2021938"/>
        <a:ext cx="1197156" cy="11315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7001F1-7126-4746-AFEC-ECA3C137715A}">
      <dsp:nvSpPr>
        <dsp:cNvPr id="0" name=""/>
        <dsp:cNvSpPr/>
      </dsp:nvSpPr>
      <dsp:spPr>
        <a:xfrm>
          <a:off x="7929113" y="4172252"/>
          <a:ext cx="91440" cy="350778"/>
        </a:xfrm>
        <a:custGeom>
          <a:avLst/>
          <a:gdLst/>
          <a:ahLst/>
          <a:cxnLst/>
          <a:rect l="0" t="0" r="0" b="0"/>
          <a:pathLst>
            <a:path>
              <a:moveTo>
                <a:pt x="45720" y="0"/>
              </a:moveTo>
              <a:lnTo>
                <a:pt x="4572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ADF682-EC8B-4766-9CD4-64D68922BAEC}">
      <dsp:nvSpPr>
        <dsp:cNvPr id="0" name=""/>
        <dsp:cNvSpPr/>
      </dsp:nvSpPr>
      <dsp:spPr>
        <a:xfrm>
          <a:off x="7237762" y="3055589"/>
          <a:ext cx="737071" cy="350778"/>
        </a:xfrm>
        <a:custGeom>
          <a:avLst/>
          <a:gdLst/>
          <a:ahLst/>
          <a:cxnLst/>
          <a:rect l="0" t="0" r="0" b="0"/>
          <a:pathLst>
            <a:path>
              <a:moveTo>
                <a:pt x="0" y="0"/>
              </a:moveTo>
              <a:lnTo>
                <a:pt x="0" y="239045"/>
              </a:lnTo>
              <a:lnTo>
                <a:pt x="737071" y="239045"/>
              </a:lnTo>
              <a:lnTo>
                <a:pt x="737071"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B6DFD5-32B2-42A4-8401-8E7CEB27D391}">
      <dsp:nvSpPr>
        <dsp:cNvPr id="0" name=""/>
        <dsp:cNvSpPr/>
      </dsp:nvSpPr>
      <dsp:spPr>
        <a:xfrm>
          <a:off x="6454970" y="4172252"/>
          <a:ext cx="91440" cy="350778"/>
        </a:xfrm>
        <a:custGeom>
          <a:avLst/>
          <a:gdLst/>
          <a:ahLst/>
          <a:cxnLst/>
          <a:rect l="0" t="0" r="0" b="0"/>
          <a:pathLst>
            <a:path>
              <a:moveTo>
                <a:pt x="45720" y="0"/>
              </a:moveTo>
              <a:lnTo>
                <a:pt x="4572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D59B2E6-FA4E-4394-9433-74C3921DE648}">
      <dsp:nvSpPr>
        <dsp:cNvPr id="0" name=""/>
        <dsp:cNvSpPr/>
      </dsp:nvSpPr>
      <dsp:spPr>
        <a:xfrm>
          <a:off x="6500690" y="3055589"/>
          <a:ext cx="737071" cy="350778"/>
        </a:xfrm>
        <a:custGeom>
          <a:avLst/>
          <a:gdLst/>
          <a:ahLst/>
          <a:cxnLst/>
          <a:rect l="0" t="0" r="0" b="0"/>
          <a:pathLst>
            <a:path>
              <a:moveTo>
                <a:pt x="737071" y="0"/>
              </a:moveTo>
              <a:lnTo>
                <a:pt x="737071" y="239045"/>
              </a:lnTo>
              <a:lnTo>
                <a:pt x="0" y="239045"/>
              </a:lnTo>
              <a:lnTo>
                <a:pt x="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ADCC0D-EDCD-453C-81F9-E0D96D71FB4A}">
      <dsp:nvSpPr>
        <dsp:cNvPr id="0" name=""/>
        <dsp:cNvSpPr/>
      </dsp:nvSpPr>
      <dsp:spPr>
        <a:xfrm>
          <a:off x="5763619" y="1938927"/>
          <a:ext cx="1474142" cy="350778"/>
        </a:xfrm>
        <a:custGeom>
          <a:avLst/>
          <a:gdLst/>
          <a:ahLst/>
          <a:cxnLst/>
          <a:rect l="0" t="0" r="0" b="0"/>
          <a:pathLst>
            <a:path>
              <a:moveTo>
                <a:pt x="0" y="0"/>
              </a:moveTo>
              <a:lnTo>
                <a:pt x="0" y="239045"/>
              </a:lnTo>
              <a:lnTo>
                <a:pt x="1474142" y="239045"/>
              </a:lnTo>
              <a:lnTo>
                <a:pt x="1474142"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14AEF9-51A2-4F7C-A445-73132980F69D}">
      <dsp:nvSpPr>
        <dsp:cNvPr id="0" name=""/>
        <dsp:cNvSpPr/>
      </dsp:nvSpPr>
      <dsp:spPr>
        <a:xfrm>
          <a:off x="4980828" y="4172252"/>
          <a:ext cx="91440" cy="350778"/>
        </a:xfrm>
        <a:custGeom>
          <a:avLst/>
          <a:gdLst/>
          <a:ahLst/>
          <a:cxnLst/>
          <a:rect l="0" t="0" r="0" b="0"/>
          <a:pathLst>
            <a:path>
              <a:moveTo>
                <a:pt x="45720" y="0"/>
              </a:moveTo>
              <a:lnTo>
                <a:pt x="4572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8E1645-D6F2-4A36-BD36-E2A4AEE9A05E}">
      <dsp:nvSpPr>
        <dsp:cNvPr id="0" name=""/>
        <dsp:cNvSpPr/>
      </dsp:nvSpPr>
      <dsp:spPr>
        <a:xfrm>
          <a:off x="4289477" y="3055589"/>
          <a:ext cx="737071" cy="350778"/>
        </a:xfrm>
        <a:custGeom>
          <a:avLst/>
          <a:gdLst/>
          <a:ahLst/>
          <a:cxnLst/>
          <a:rect l="0" t="0" r="0" b="0"/>
          <a:pathLst>
            <a:path>
              <a:moveTo>
                <a:pt x="0" y="0"/>
              </a:moveTo>
              <a:lnTo>
                <a:pt x="0" y="239045"/>
              </a:lnTo>
              <a:lnTo>
                <a:pt x="737071" y="239045"/>
              </a:lnTo>
              <a:lnTo>
                <a:pt x="737071"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04D9EC8-79D5-4312-8AE0-B0C00C1B47DC}">
      <dsp:nvSpPr>
        <dsp:cNvPr id="0" name=""/>
        <dsp:cNvSpPr/>
      </dsp:nvSpPr>
      <dsp:spPr>
        <a:xfrm>
          <a:off x="3506686" y="4172252"/>
          <a:ext cx="91440" cy="350778"/>
        </a:xfrm>
        <a:custGeom>
          <a:avLst/>
          <a:gdLst/>
          <a:ahLst/>
          <a:cxnLst/>
          <a:rect l="0" t="0" r="0" b="0"/>
          <a:pathLst>
            <a:path>
              <a:moveTo>
                <a:pt x="45720" y="0"/>
              </a:moveTo>
              <a:lnTo>
                <a:pt x="4572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996F332-BAAC-4B35-AD1D-798EDFD2E839}">
      <dsp:nvSpPr>
        <dsp:cNvPr id="0" name=""/>
        <dsp:cNvSpPr/>
      </dsp:nvSpPr>
      <dsp:spPr>
        <a:xfrm>
          <a:off x="3552406" y="3055589"/>
          <a:ext cx="737071" cy="350778"/>
        </a:xfrm>
        <a:custGeom>
          <a:avLst/>
          <a:gdLst/>
          <a:ahLst/>
          <a:cxnLst/>
          <a:rect l="0" t="0" r="0" b="0"/>
          <a:pathLst>
            <a:path>
              <a:moveTo>
                <a:pt x="737071" y="0"/>
              </a:moveTo>
              <a:lnTo>
                <a:pt x="737071" y="239045"/>
              </a:lnTo>
              <a:lnTo>
                <a:pt x="0" y="239045"/>
              </a:lnTo>
              <a:lnTo>
                <a:pt x="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E517552-F8E8-4179-9DA5-478B75118C20}">
      <dsp:nvSpPr>
        <dsp:cNvPr id="0" name=""/>
        <dsp:cNvSpPr/>
      </dsp:nvSpPr>
      <dsp:spPr>
        <a:xfrm>
          <a:off x="4289477" y="1938927"/>
          <a:ext cx="1474142" cy="350778"/>
        </a:xfrm>
        <a:custGeom>
          <a:avLst/>
          <a:gdLst/>
          <a:ahLst/>
          <a:cxnLst/>
          <a:rect l="0" t="0" r="0" b="0"/>
          <a:pathLst>
            <a:path>
              <a:moveTo>
                <a:pt x="1474142" y="0"/>
              </a:moveTo>
              <a:lnTo>
                <a:pt x="1474142" y="239045"/>
              </a:lnTo>
              <a:lnTo>
                <a:pt x="0" y="239045"/>
              </a:lnTo>
              <a:lnTo>
                <a:pt x="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D12B30-D4A5-4E40-BD37-243F6B09AF9B}">
      <dsp:nvSpPr>
        <dsp:cNvPr id="0" name=""/>
        <dsp:cNvSpPr/>
      </dsp:nvSpPr>
      <dsp:spPr>
        <a:xfrm>
          <a:off x="3552406" y="822264"/>
          <a:ext cx="2211213" cy="350778"/>
        </a:xfrm>
        <a:custGeom>
          <a:avLst/>
          <a:gdLst/>
          <a:ahLst/>
          <a:cxnLst/>
          <a:rect l="0" t="0" r="0" b="0"/>
          <a:pathLst>
            <a:path>
              <a:moveTo>
                <a:pt x="0" y="0"/>
              </a:moveTo>
              <a:lnTo>
                <a:pt x="0" y="239045"/>
              </a:lnTo>
              <a:lnTo>
                <a:pt x="2211213" y="239045"/>
              </a:lnTo>
              <a:lnTo>
                <a:pt x="2211213" y="35077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E6E24B-3F7A-476C-9492-6C09A012882C}">
      <dsp:nvSpPr>
        <dsp:cNvPr id="0" name=""/>
        <dsp:cNvSpPr/>
      </dsp:nvSpPr>
      <dsp:spPr>
        <a:xfrm>
          <a:off x="2032544" y="3055589"/>
          <a:ext cx="91440" cy="350778"/>
        </a:xfrm>
        <a:custGeom>
          <a:avLst/>
          <a:gdLst/>
          <a:ahLst/>
          <a:cxnLst/>
          <a:rect l="0" t="0" r="0" b="0"/>
          <a:pathLst>
            <a:path>
              <a:moveTo>
                <a:pt x="45720" y="0"/>
              </a:moveTo>
              <a:lnTo>
                <a:pt x="4572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1B3332-935E-444A-9AC0-9CA1473FCF61}">
      <dsp:nvSpPr>
        <dsp:cNvPr id="0" name=""/>
        <dsp:cNvSpPr/>
      </dsp:nvSpPr>
      <dsp:spPr>
        <a:xfrm>
          <a:off x="1341192" y="1938927"/>
          <a:ext cx="737071" cy="350778"/>
        </a:xfrm>
        <a:custGeom>
          <a:avLst/>
          <a:gdLst/>
          <a:ahLst/>
          <a:cxnLst/>
          <a:rect l="0" t="0" r="0" b="0"/>
          <a:pathLst>
            <a:path>
              <a:moveTo>
                <a:pt x="0" y="0"/>
              </a:moveTo>
              <a:lnTo>
                <a:pt x="0" y="239045"/>
              </a:lnTo>
              <a:lnTo>
                <a:pt x="737071" y="239045"/>
              </a:lnTo>
              <a:lnTo>
                <a:pt x="737071"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0B43E8-C4F7-4FE0-9275-6BCF1BCCD895}">
      <dsp:nvSpPr>
        <dsp:cNvPr id="0" name=""/>
        <dsp:cNvSpPr/>
      </dsp:nvSpPr>
      <dsp:spPr>
        <a:xfrm>
          <a:off x="558401" y="3055589"/>
          <a:ext cx="91440" cy="350778"/>
        </a:xfrm>
        <a:custGeom>
          <a:avLst/>
          <a:gdLst/>
          <a:ahLst/>
          <a:cxnLst/>
          <a:rect l="0" t="0" r="0" b="0"/>
          <a:pathLst>
            <a:path>
              <a:moveTo>
                <a:pt x="45720" y="0"/>
              </a:moveTo>
              <a:lnTo>
                <a:pt x="4572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110737-962C-4DE8-8D10-DCB5C804D92E}">
      <dsp:nvSpPr>
        <dsp:cNvPr id="0" name=""/>
        <dsp:cNvSpPr/>
      </dsp:nvSpPr>
      <dsp:spPr>
        <a:xfrm>
          <a:off x="604121" y="1938927"/>
          <a:ext cx="737071" cy="350778"/>
        </a:xfrm>
        <a:custGeom>
          <a:avLst/>
          <a:gdLst/>
          <a:ahLst/>
          <a:cxnLst/>
          <a:rect l="0" t="0" r="0" b="0"/>
          <a:pathLst>
            <a:path>
              <a:moveTo>
                <a:pt x="737071" y="0"/>
              </a:moveTo>
              <a:lnTo>
                <a:pt x="737071" y="239045"/>
              </a:lnTo>
              <a:lnTo>
                <a:pt x="0" y="239045"/>
              </a:lnTo>
              <a:lnTo>
                <a:pt x="0" y="35077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5A43FA3-7C58-46F7-9E9C-48CC6F630129}">
      <dsp:nvSpPr>
        <dsp:cNvPr id="0" name=""/>
        <dsp:cNvSpPr/>
      </dsp:nvSpPr>
      <dsp:spPr>
        <a:xfrm>
          <a:off x="1341192" y="822264"/>
          <a:ext cx="2211213" cy="350778"/>
        </a:xfrm>
        <a:custGeom>
          <a:avLst/>
          <a:gdLst/>
          <a:ahLst/>
          <a:cxnLst/>
          <a:rect l="0" t="0" r="0" b="0"/>
          <a:pathLst>
            <a:path>
              <a:moveTo>
                <a:pt x="2211213" y="0"/>
              </a:moveTo>
              <a:lnTo>
                <a:pt x="2211213" y="239045"/>
              </a:lnTo>
              <a:lnTo>
                <a:pt x="0" y="239045"/>
              </a:lnTo>
              <a:lnTo>
                <a:pt x="0" y="35077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3936E7-08F7-41A9-BEF9-CEFBFFA6C5F6}">
      <dsp:nvSpPr>
        <dsp:cNvPr id="0" name=""/>
        <dsp:cNvSpPr/>
      </dsp:nvSpPr>
      <dsp:spPr>
        <a:xfrm>
          <a:off x="2949348" y="56380"/>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4294DB-E324-492F-949D-7F5988AD7041}">
      <dsp:nvSpPr>
        <dsp:cNvPr id="0" name=""/>
        <dsp:cNvSpPr/>
      </dsp:nvSpPr>
      <dsp:spPr>
        <a:xfrm>
          <a:off x="3083361" y="183692"/>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Histoire d’abus sexuel</a:t>
          </a:r>
        </a:p>
      </dsp:txBody>
      <dsp:txXfrm>
        <a:off x="3105793" y="206124"/>
        <a:ext cx="1161252" cy="721019"/>
      </dsp:txXfrm>
    </dsp:sp>
    <dsp:sp modelId="{890AA317-328C-4961-943B-8C5937189AF0}">
      <dsp:nvSpPr>
        <dsp:cNvPr id="0" name=""/>
        <dsp:cNvSpPr/>
      </dsp:nvSpPr>
      <dsp:spPr>
        <a:xfrm>
          <a:off x="738134" y="1173043"/>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53A4B0A-38E6-42B4-9FAD-436B744A8AD0}">
      <dsp:nvSpPr>
        <dsp:cNvPr id="0" name=""/>
        <dsp:cNvSpPr/>
      </dsp:nvSpPr>
      <dsp:spPr>
        <a:xfrm>
          <a:off x="872147" y="1300355"/>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Doute+</a:t>
          </a:r>
        </a:p>
      </dsp:txBody>
      <dsp:txXfrm>
        <a:off x="894579" y="1322787"/>
        <a:ext cx="1161252" cy="721019"/>
      </dsp:txXfrm>
    </dsp:sp>
    <dsp:sp modelId="{F14AA85E-7BA7-4848-A163-52CF9A374B2C}">
      <dsp:nvSpPr>
        <dsp:cNvPr id="0" name=""/>
        <dsp:cNvSpPr/>
      </dsp:nvSpPr>
      <dsp:spPr>
        <a:xfrm>
          <a:off x="1063" y="2289705"/>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19FEB7-1FCC-40CE-85FC-89FE2A68638A}">
      <dsp:nvSpPr>
        <dsp:cNvPr id="0" name=""/>
        <dsp:cNvSpPr/>
      </dsp:nvSpPr>
      <dsp:spPr>
        <a:xfrm>
          <a:off x="135076" y="2417018"/>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Danger+</a:t>
          </a:r>
        </a:p>
      </dsp:txBody>
      <dsp:txXfrm>
        <a:off x="157508" y="2439450"/>
        <a:ext cx="1161252" cy="721019"/>
      </dsp:txXfrm>
    </dsp:sp>
    <dsp:sp modelId="{F4D3831D-A2A9-48D4-9DB0-85229BC638E4}">
      <dsp:nvSpPr>
        <dsp:cNvPr id="0" name=""/>
        <dsp:cNvSpPr/>
      </dsp:nvSpPr>
      <dsp:spPr>
        <a:xfrm>
          <a:off x="1063" y="3406368"/>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768DDF-7160-47B1-B5C6-B57EB6C9EA44}">
      <dsp:nvSpPr>
        <dsp:cNvPr id="0" name=""/>
        <dsp:cNvSpPr/>
      </dsp:nvSpPr>
      <dsp:spPr>
        <a:xfrm>
          <a:off x="135076" y="3533680"/>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Prise en charge médico-psycho-sociale HOSPITALIERE</a:t>
          </a:r>
        </a:p>
      </dsp:txBody>
      <dsp:txXfrm>
        <a:off x="157508" y="3556112"/>
        <a:ext cx="1161252" cy="721019"/>
      </dsp:txXfrm>
    </dsp:sp>
    <dsp:sp modelId="{1E98EE58-05E7-4C35-888D-D6784AADCF4D}">
      <dsp:nvSpPr>
        <dsp:cNvPr id="0" name=""/>
        <dsp:cNvSpPr/>
      </dsp:nvSpPr>
      <dsp:spPr>
        <a:xfrm>
          <a:off x="1475205" y="2289705"/>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9FF9A9-5280-4F3B-BDEE-9979E6E0E475}">
      <dsp:nvSpPr>
        <dsp:cNvPr id="0" name=""/>
        <dsp:cNvSpPr/>
      </dsp:nvSpPr>
      <dsp:spPr>
        <a:xfrm>
          <a:off x="1609218" y="2417018"/>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Danger-</a:t>
          </a:r>
        </a:p>
      </dsp:txBody>
      <dsp:txXfrm>
        <a:off x="1631650" y="2439450"/>
        <a:ext cx="1161252" cy="721019"/>
      </dsp:txXfrm>
    </dsp:sp>
    <dsp:sp modelId="{A5151CDF-9209-46CD-9BBF-1CAE0CBFC967}">
      <dsp:nvSpPr>
        <dsp:cNvPr id="0" name=""/>
        <dsp:cNvSpPr/>
      </dsp:nvSpPr>
      <dsp:spPr>
        <a:xfrm>
          <a:off x="1475205" y="3406368"/>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7C34C0-578B-4BF0-920E-CCCB8E6883AA}">
      <dsp:nvSpPr>
        <dsp:cNvPr id="0" name=""/>
        <dsp:cNvSpPr/>
      </dsp:nvSpPr>
      <dsp:spPr>
        <a:xfrm>
          <a:off x="1609218" y="3533680"/>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Prise en charge médico-psycho-sociale AMBULATOIRE</a:t>
          </a:r>
        </a:p>
      </dsp:txBody>
      <dsp:txXfrm>
        <a:off x="1631650" y="3556112"/>
        <a:ext cx="1161252" cy="721019"/>
      </dsp:txXfrm>
    </dsp:sp>
    <dsp:sp modelId="{91BD7C99-281C-4419-9DB0-829C1E633714}">
      <dsp:nvSpPr>
        <dsp:cNvPr id="0" name=""/>
        <dsp:cNvSpPr/>
      </dsp:nvSpPr>
      <dsp:spPr>
        <a:xfrm>
          <a:off x="5160561" y="1173043"/>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512102-F344-4219-A5D2-CB719431888D}">
      <dsp:nvSpPr>
        <dsp:cNvPr id="0" name=""/>
        <dsp:cNvSpPr/>
      </dsp:nvSpPr>
      <dsp:spPr>
        <a:xfrm>
          <a:off x="5294574" y="1300355"/>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Doute-</a:t>
          </a:r>
        </a:p>
      </dsp:txBody>
      <dsp:txXfrm>
        <a:off x="5317006" y="1322787"/>
        <a:ext cx="1161252" cy="721019"/>
      </dsp:txXfrm>
    </dsp:sp>
    <dsp:sp modelId="{094E1157-26C9-4ADD-A30E-35EF2E40BAB3}">
      <dsp:nvSpPr>
        <dsp:cNvPr id="0" name=""/>
        <dsp:cNvSpPr/>
      </dsp:nvSpPr>
      <dsp:spPr>
        <a:xfrm>
          <a:off x="3686419" y="2289705"/>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D49258A-D14B-4422-BA75-C89219158F6F}">
      <dsp:nvSpPr>
        <dsp:cNvPr id="0" name=""/>
        <dsp:cNvSpPr/>
      </dsp:nvSpPr>
      <dsp:spPr>
        <a:xfrm>
          <a:off x="3820432" y="2417018"/>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Danger+</a:t>
          </a:r>
        </a:p>
      </dsp:txBody>
      <dsp:txXfrm>
        <a:off x="3842864" y="2439450"/>
        <a:ext cx="1161252" cy="721019"/>
      </dsp:txXfrm>
    </dsp:sp>
    <dsp:sp modelId="{8D9D907A-DFC7-4712-A6CB-ACDD4CF6138D}">
      <dsp:nvSpPr>
        <dsp:cNvPr id="0" name=""/>
        <dsp:cNvSpPr/>
      </dsp:nvSpPr>
      <dsp:spPr>
        <a:xfrm>
          <a:off x="2949348" y="3406368"/>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0EF9E8-A61C-4274-8C12-FC1C801B1191}">
      <dsp:nvSpPr>
        <dsp:cNvPr id="0" name=""/>
        <dsp:cNvSpPr/>
      </dsp:nvSpPr>
      <dsp:spPr>
        <a:xfrm>
          <a:off x="3083361" y="3533680"/>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Délai&gt;72h</a:t>
          </a:r>
        </a:p>
      </dsp:txBody>
      <dsp:txXfrm>
        <a:off x="3105793" y="3556112"/>
        <a:ext cx="1161252" cy="721019"/>
      </dsp:txXfrm>
    </dsp:sp>
    <dsp:sp modelId="{F63BEA3E-8C55-4CB9-8A41-D544458A0C7E}">
      <dsp:nvSpPr>
        <dsp:cNvPr id="0" name=""/>
        <dsp:cNvSpPr/>
      </dsp:nvSpPr>
      <dsp:spPr>
        <a:xfrm>
          <a:off x="2949348" y="4523031"/>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17B079C-98AB-4D59-BEB9-896BCE561AFA}">
      <dsp:nvSpPr>
        <dsp:cNvPr id="0" name=""/>
        <dsp:cNvSpPr/>
      </dsp:nvSpPr>
      <dsp:spPr>
        <a:xfrm>
          <a:off x="3083361" y="4650343"/>
          <a:ext cx="1206116" cy="765883"/>
        </a:xfrm>
        <a:prstGeom prst="roundRect">
          <a:avLst>
            <a:gd name="adj" fmla="val 10000"/>
          </a:avLst>
        </a:prstGeom>
        <a:solidFill>
          <a:srgbClr val="92D05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Prise en charge médico-psycho-sociale HOSPITALIERE</a:t>
          </a:r>
        </a:p>
      </dsp:txBody>
      <dsp:txXfrm>
        <a:off x="3105793" y="4672775"/>
        <a:ext cx="1161252" cy="721019"/>
      </dsp:txXfrm>
    </dsp:sp>
    <dsp:sp modelId="{0519968E-6F54-47D0-9286-11C5B69C2118}">
      <dsp:nvSpPr>
        <dsp:cNvPr id="0" name=""/>
        <dsp:cNvSpPr/>
      </dsp:nvSpPr>
      <dsp:spPr>
        <a:xfrm>
          <a:off x="4423490" y="3406368"/>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C1EEFE8-CD81-4A6B-8A99-59BA6ABC620E}">
      <dsp:nvSpPr>
        <dsp:cNvPr id="0" name=""/>
        <dsp:cNvSpPr/>
      </dsp:nvSpPr>
      <dsp:spPr>
        <a:xfrm>
          <a:off x="4557503" y="3533680"/>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Délai&lt;72h</a:t>
          </a:r>
        </a:p>
      </dsp:txBody>
      <dsp:txXfrm>
        <a:off x="4579935" y="3556112"/>
        <a:ext cx="1161252" cy="721019"/>
      </dsp:txXfrm>
    </dsp:sp>
    <dsp:sp modelId="{1DCC19FC-2C1C-4F0F-BB45-C0ACD49E26C6}">
      <dsp:nvSpPr>
        <dsp:cNvPr id="0" name=""/>
        <dsp:cNvSpPr/>
      </dsp:nvSpPr>
      <dsp:spPr>
        <a:xfrm>
          <a:off x="4423490" y="4523031"/>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925E117-F330-4804-8FF8-E1350B0A83A7}">
      <dsp:nvSpPr>
        <dsp:cNvPr id="0" name=""/>
        <dsp:cNvSpPr/>
      </dsp:nvSpPr>
      <dsp:spPr>
        <a:xfrm>
          <a:off x="4557503" y="4650343"/>
          <a:ext cx="1206116" cy="765883"/>
        </a:xfrm>
        <a:prstGeom prst="roundRect">
          <a:avLst>
            <a:gd name="adj" fmla="val 10000"/>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SAS+ </a:t>
          </a:r>
          <a:r>
            <a:rPr lang="fr-BE" sz="1000" kern="1200" dirty="0" err="1"/>
            <a:t>ex.gynéco</a:t>
          </a:r>
          <a:r>
            <a:rPr lang="fr-BE" sz="1000" kern="1200" dirty="0"/>
            <a:t> </a:t>
          </a:r>
        </a:p>
        <a:p>
          <a:pPr marL="0" lvl="0" indent="0" algn="ctr" defTabSz="444500">
            <a:lnSpc>
              <a:spcPct val="90000"/>
            </a:lnSpc>
            <a:spcBef>
              <a:spcPct val="0"/>
            </a:spcBef>
            <a:spcAft>
              <a:spcPct val="35000"/>
            </a:spcAft>
            <a:buNone/>
          </a:pPr>
          <a:r>
            <a:rPr lang="fr-BE" sz="1000" kern="1200" dirty="0"/>
            <a:t>Prise en charge MPS HOSPITALIERE</a:t>
          </a:r>
        </a:p>
      </dsp:txBody>
      <dsp:txXfrm>
        <a:off x="4579935" y="4672775"/>
        <a:ext cx="1161252" cy="721019"/>
      </dsp:txXfrm>
    </dsp:sp>
    <dsp:sp modelId="{D7AF5380-ED48-4950-8DEE-264044F87B40}">
      <dsp:nvSpPr>
        <dsp:cNvPr id="0" name=""/>
        <dsp:cNvSpPr/>
      </dsp:nvSpPr>
      <dsp:spPr>
        <a:xfrm>
          <a:off x="6634703" y="2289705"/>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1920E2-9B8F-46CF-82C2-E2AAF88F4273}">
      <dsp:nvSpPr>
        <dsp:cNvPr id="0" name=""/>
        <dsp:cNvSpPr/>
      </dsp:nvSpPr>
      <dsp:spPr>
        <a:xfrm>
          <a:off x="6768716" y="2417018"/>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Danger-</a:t>
          </a:r>
        </a:p>
      </dsp:txBody>
      <dsp:txXfrm>
        <a:off x="6791148" y="2439450"/>
        <a:ext cx="1161252" cy="721019"/>
      </dsp:txXfrm>
    </dsp:sp>
    <dsp:sp modelId="{AF9A8FC5-05A2-4038-94D7-28934378F205}">
      <dsp:nvSpPr>
        <dsp:cNvPr id="0" name=""/>
        <dsp:cNvSpPr/>
      </dsp:nvSpPr>
      <dsp:spPr>
        <a:xfrm>
          <a:off x="5897632" y="3406368"/>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291F8B-C8A5-4077-AF1F-24DEA2D244F3}">
      <dsp:nvSpPr>
        <dsp:cNvPr id="0" name=""/>
        <dsp:cNvSpPr/>
      </dsp:nvSpPr>
      <dsp:spPr>
        <a:xfrm>
          <a:off x="6031645" y="3533680"/>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Délai&gt;72h</a:t>
          </a:r>
        </a:p>
      </dsp:txBody>
      <dsp:txXfrm>
        <a:off x="6054077" y="3556112"/>
        <a:ext cx="1161252" cy="721019"/>
      </dsp:txXfrm>
    </dsp:sp>
    <dsp:sp modelId="{57297C1D-5F3D-4E18-ADF1-2108F682A5CD}">
      <dsp:nvSpPr>
        <dsp:cNvPr id="0" name=""/>
        <dsp:cNvSpPr/>
      </dsp:nvSpPr>
      <dsp:spPr>
        <a:xfrm>
          <a:off x="5897632" y="4523031"/>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760692-3FDD-449F-BC87-85CEBB0FEE26}">
      <dsp:nvSpPr>
        <dsp:cNvPr id="0" name=""/>
        <dsp:cNvSpPr/>
      </dsp:nvSpPr>
      <dsp:spPr>
        <a:xfrm>
          <a:off x="6031645" y="4650343"/>
          <a:ext cx="1206116" cy="765883"/>
        </a:xfrm>
        <a:prstGeom prst="roundRect">
          <a:avLst>
            <a:gd name="adj" fmla="val 10000"/>
          </a:avLst>
        </a:prstGeom>
        <a:solidFill>
          <a:srgbClr val="92D05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Prise en charge médico-psycho-sociale AMBULATOIRE</a:t>
          </a:r>
        </a:p>
      </dsp:txBody>
      <dsp:txXfrm>
        <a:off x="6054077" y="4672775"/>
        <a:ext cx="1161252" cy="721019"/>
      </dsp:txXfrm>
    </dsp:sp>
    <dsp:sp modelId="{C9385009-6692-4F80-B798-E68E84B6F845}">
      <dsp:nvSpPr>
        <dsp:cNvPr id="0" name=""/>
        <dsp:cNvSpPr/>
      </dsp:nvSpPr>
      <dsp:spPr>
        <a:xfrm>
          <a:off x="7371775" y="3406368"/>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430385-3910-4AFC-97D0-5E0DB4FD52E4}">
      <dsp:nvSpPr>
        <dsp:cNvPr id="0" name=""/>
        <dsp:cNvSpPr/>
      </dsp:nvSpPr>
      <dsp:spPr>
        <a:xfrm>
          <a:off x="7505787" y="3533680"/>
          <a:ext cx="1206116" cy="76588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délai&lt;72h</a:t>
          </a:r>
        </a:p>
      </dsp:txBody>
      <dsp:txXfrm>
        <a:off x="7528219" y="3556112"/>
        <a:ext cx="1161252" cy="721019"/>
      </dsp:txXfrm>
    </dsp:sp>
    <dsp:sp modelId="{0277BDF7-6653-4AA2-8CEA-6FFEC65B44F7}">
      <dsp:nvSpPr>
        <dsp:cNvPr id="0" name=""/>
        <dsp:cNvSpPr/>
      </dsp:nvSpPr>
      <dsp:spPr>
        <a:xfrm>
          <a:off x="7371775" y="4523031"/>
          <a:ext cx="1206116" cy="76588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0CC3F8-EFE7-4317-826F-45ACFF1EABD1}">
      <dsp:nvSpPr>
        <dsp:cNvPr id="0" name=""/>
        <dsp:cNvSpPr/>
      </dsp:nvSpPr>
      <dsp:spPr>
        <a:xfrm>
          <a:off x="7505787" y="4650343"/>
          <a:ext cx="1206116" cy="765883"/>
        </a:xfrm>
        <a:prstGeom prst="roundRect">
          <a:avLst>
            <a:gd name="adj" fmla="val 10000"/>
          </a:avLst>
        </a:prstGeom>
        <a:solidFill>
          <a:srgbClr val="FFC00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fr-BE" sz="1000" kern="1200" dirty="0"/>
            <a:t>SAS+ </a:t>
          </a:r>
          <a:r>
            <a:rPr lang="fr-BE" sz="1000" kern="1200" dirty="0" err="1"/>
            <a:t>ex.gynéco</a:t>
          </a:r>
          <a:r>
            <a:rPr lang="fr-BE" sz="1000" kern="1200" dirty="0"/>
            <a:t>.</a:t>
          </a:r>
        </a:p>
        <a:p>
          <a:pPr marL="0" lvl="0" indent="0" algn="ctr" defTabSz="444500">
            <a:lnSpc>
              <a:spcPct val="90000"/>
            </a:lnSpc>
            <a:spcBef>
              <a:spcPct val="0"/>
            </a:spcBef>
            <a:spcAft>
              <a:spcPct val="35000"/>
            </a:spcAft>
            <a:buNone/>
          </a:pPr>
          <a:r>
            <a:rPr lang="fr-BE" sz="1000" kern="1200" dirty="0"/>
            <a:t>Prise en charge MPS AMBULATOIRE</a:t>
          </a:r>
        </a:p>
      </dsp:txBody>
      <dsp:txXfrm>
        <a:off x="7528219" y="4672775"/>
        <a:ext cx="1161252" cy="7210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ECF431-13EC-44A6-9E75-1FB9344DBDE3}">
      <dsp:nvSpPr>
        <dsp:cNvPr id="0" name=""/>
        <dsp:cNvSpPr/>
      </dsp:nvSpPr>
      <dsp:spPr>
        <a:xfrm>
          <a:off x="2530835" y="2370"/>
          <a:ext cx="1334988" cy="867742"/>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BE" sz="1800" b="1" kern="1200" dirty="0">
              <a:latin typeface="Avenir Book"/>
            </a:rPr>
            <a:t>Enfant</a:t>
          </a:r>
        </a:p>
      </dsp:txBody>
      <dsp:txXfrm>
        <a:off x="2573195" y="44730"/>
        <a:ext cx="1250268" cy="783022"/>
      </dsp:txXfrm>
    </dsp:sp>
    <dsp:sp modelId="{EE1FBCF7-5276-4B80-9198-D80D2D9D38D2}">
      <dsp:nvSpPr>
        <dsp:cNvPr id="0" name=""/>
        <dsp:cNvSpPr/>
      </dsp:nvSpPr>
      <dsp:spPr>
        <a:xfrm>
          <a:off x="1465735" y="436241"/>
          <a:ext cx="3465188" cy="3465188"/>
        </a:xfrm>
        <a:custGeom>
          <a:avLst/>
          <a:gdLst/>
          <a:ahLst/>
          <a:cxnLst/>
          <a:rect l="0" t="0" r="0" b="0"/>
          <a:pathLst>
            <a:path>
              <a:moveTo>
                <a:pt x="2409246" y="137594"/>
              </a:moveTo>
              <a:arcTo wR="1732594" hR="1732594" stAng="17579295" swAng="1959991"/>
            </a:path>
          </a:pathLst>
        </a:custGeom>
        <a:noFill/>
        <a:ln w="9525" cap="flat" cmpd="sng" algn="ctr">
          <a:solidFill>
            <a:schemeClr val="accent4">
              <a:hueOff val="0"/>
              <a:satOff val="0"/>
              <a:lumOff val="0"/>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C849AB31-20EA-4121-8AF9-D47FFBAD0CD8}">
      <dsp:nvSpPr>
        <dsp:cNvPr id="0" name=""/>
        <dsp:cNvSpPr/>
      </dsp:nvSpPr>
      <dsp:spPr>
        <a:xfrm>
          <a:off x="4178630" y="1199563"/>
          <a:ext cx="1334988" cy="867742"/>
        </a:xfrm>
        <a:prstGeom prst="roundRect">
          <a:avLst/>
        </a:prstGeom>
        <a:gradFill rotWithShape="0">
          <a:gsLst>
            <a:gs pos="0">
              <a:schemeClr val="accent4">
                <a:hueOff val="-2979620"/>
                <a:satOff val="-3250"/>
                <a:lumOff val="882"/>
                <a:alphaOff val="0"/>
                <a:shade val="51000"/>
                <a:satMod val="130000"/>
              </a:schemeClr>
            </a:gs>
            <a:gs pos="80000">
              <a:schemeClr val="accent4">
                <a:hueOff val="-2979620"/>
                <a:satOff val="-3250"/>
                <a:lumOff val="882"/>
                <a:alphaOff val="0"/>
                <a:shade val="93000"/>
                <a:satMod val="130000"/>
              </a:schemeClr>
            </a:gs>
            <a:gs pos="100000">
              <a:schemeClr val="accent4">
                <a:hueOff val="-2979620"/>
                <a:satOff val="-3250"/>
                <a:lumOff val="88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BE" sz="1800" b="1" kern="1200" dirty="0">
              <a:latin typeface="Avenir Book"/>
            </a:rPr>
            <a:t>Couple</a:t>
          </a:r>
        </a:p>
      </dsp:txBody>
      <dsp:txXfrm>
        <a:off x="4220990" y="1241923"/>
        <a:ext cx="1250268" cy="783022"/>
      </dsp:txXfrm>
    </dsp:sp>
    <dsp:sp modelId="{8AD1300A-52A4-49F9-854D-CC7FE2DBC341}">
      <dsp:nvSpPr>
        <dsp:cNvPr id="0" name=""/>
        <dsp:cNvSpPr/>
      </dsp:nvSpPr>
      <dsp:spPr>
        <a:xfrm>
          <a:off x="1462760" y="331780"/>
          <a:ext cx="3465188" cy="3465188"/>
        </a:xfrm>
        <a:custGeom>
          <a:avLst/>
          <a:gdLst/>
          <a:ahLst/>
          <a:cxnLst/>
          <a:rect l="0" t="0" r="0" b="0"/>
          <a:pathLst>
            <a:path>
              <a:moveTo>
                <a:pt x="3465161" y="1742351"/>
              </a:moveTo>
              <a:arcTo wR="1732594" hR="1732594" stAng="19361" swAng="1336214"/>
            </a:path>
          </a:pathLst>
        </a:custGeom>
        <a:noFill/>
        <a:ln w="9525" cap="flat" cmpd="sng" algn="ctr">
          <a:solidFill>
            <a:schemeClr val="accent4">
              <a:hueOff val="-2979620"/>
              <a:satOff val="-3250"/>
              <a:lumOff val="882"/>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6C23AA90-DA1D-4F08-B958-BFD6272E75D2}">
      <dsp:nvSpPr>
        <dsp:cNvPr id="0" name=""/>
        <dsp:cNvSpPr/>
      </dsp:nvSpPr>
      <dsp:spPr>
        <a:xfrm>
          <a:off x="3894744" y="2736301"/>
          <a:ext cx="1334988" cy="867742"/>
        </a:xfrm>
        <a:prstGeom prst="roundRect">
          <a:avLst/>
        </a:prstGeom>
        <a:gradFill rotWithShape="0">
          <a:gsLst>
            <a:gs pos="0">
              <a:srgbClr val="60B7B5"/>
            </a:gs>
            <a:gs pos="80000">
              <a:srgbClr val="00DBE8"/>
            </a:gs>
            <a:gs pos="100000">
              <a:srgbClr val="519B9A"/>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BE" sz="1800" b="1" kern="1200" dirty="0">
              <a:latin typeface="Avenir Book"/>
            </a:rPr>
            <a:t>Parents</a:t>
          </a:r>
        </a:p>
      </dsp:txBody>
      <dsp:txXfrm>
        <a:off x="3937104" y="2778661"/>
        <a:ext cx="1250268" cy="783022"/>
      </dsp:txXfrm>
    </dsp:sp>
    <dsp:sp modelId="{AF063C3F-9533-4A8F-B9DF-49DC6DAEF30B}">
      <dsp:nvSpPr>
        <dsp:cNvPr id="0" name=""/>
        <dsp:cNvSpPr/>
      </dsp:nvSpPr>
      <dsp:spPr>
        <a:xfrm>
          <a:off x="1416301" y="419644"/>
          <a:ext cx="3465188" cy="3465188"/>
        </a:xfrm>
        <a:custGeom>
          <a:avLst/>
          <a:gdLst/>
          <a:ahLst/>
          <a:cxnLst/>
          <a:rect l="0" t="0" r="0" b="0"/>
          <a:pathLst>
            <a:path>
              <a:moveTo>
                <a:pt x="2663292" y="3193992"/>
              </a:moveTo>
              <a:arcTo wR="1732594" hR="1732594" stAng="3450527" swAng="3619393"/>
            </a:path>
          </a:pathLst>
        </a:custGeom>
        <a:noFill/>
        <a:ln w="9525" cap="flat" cmpd="sng" algn="ctr">
          <a:solidFill>
            <a:schemeClr val="accent4">
              <a:hueOff val="-5959239"/>
              <a:satOff val="-6501"/>
              <a:lumOff val="1764"/>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E95978B8-BF31-4984-8C2B-94F61F01DB46}">
      <dsp:nvSpPr>
        <dsp:cNvPr id="0" name=""/>
        <dsp:cNvSpPr/>
      </dsp:nvSpPr>
      <dsp:spPr>
        <a:xfrm>
          <a:off x="1158442" y="2808313"/>
          <a:ext cx="1334988" cy="867742"/>
        </a:xfrm>
        <a:prstGeom prst="roundRect">
          <a:avLst/>
        </a:prstGeom>
        <a:gradFill rotWithShape="0">
          <a:gsLst>
            <a:gs pos="0">
              <a:schemeClr val="accent4">
                <a:hueOff val="-8938859"/>
                <a:satOff val="-9751"/>
                <a:lumOff val="2646"/>
                <a:alphaOff val="0"/>
                <a:shade val="51000"/>
                <a:satMod val="130000"/>
              </a:schemeClr>
            </a:gs>
            <a:gs pos="80000">
              <a:schemeClr val="accent4">
                <a:hueOff val="-8938859"/>
                <a:satOff val="-9751"/>
                <a:lumOff val="2646"/>
                <a:alphaOff val="0"/>
                <a:shade val="93000"/>
                <a:satMod val="130000"/>
              </a:schemeClr>
            </a:gs>
            <a:gs pos="100000">
              <a:schemeClr val="accent4">
                <a:hueOff val="-8938859"/>
                <a:satOff val="-9751"/>
                <a:lumOff val="264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BE" sz="1800" b="1" kern="1200" dirty="0">
              <a:latin typeface="Avenir Book"/>
            </a:rPr>
            <a:t>Fratrie</a:t>
          </a:r>
        </a:p>
      </dsp:txBody>
      <dsp:txXfrm>
        <a:off x="1200802" y="2850673"/>
        <a:ext cx="1250268" cy="783022"/>
      </dsp:txXfrm>
    </dsp:sp>
    <dsp:sp modelId="{F5097D86-72A7-44FD-B96D-ABF03703674C}">
      <dsp:nvSpPr>
        <dsp:cNvPr id="0" name=""/>
        <dsp:cNvSpPr/>
      </dsp:nvSpPr>
      <dsp:spPr>
        <a:xfrm>
          <a:off x="1464236" y="459171"/>
          <a:ext cx="3465188" cy="3465188"/>
        </a:xfrm>
        <a:custGeom>
          <a:avLst/>
          <a:gdLst/>
          <a:ahLst/>
          <a:cxnLst/>
          <a:rect l="0" t="0" r="0" b="0"/>
          <a:pathLst>
            <a:path>
              <a:moveTo>
                <a:pt x="110761" y="2342137"/>
              </a:moveTo>
              <a:arcTo wR="1732594" hR="1732594" stAng="9564119" swAng="1468180"/>
            </a:path>
          </a:pathLst>
        </a:custGeom>
        <a:noFill/>
        <a:ln w="9525" cap="flat" cmpd="sng" algn="ctr">
          <a:solidFill>
            <a:schemeClr val="accent4">
              <a:hueOff val="-8938859"/>
              <a:satOff val="-9751"/>
              <a:lumOff val="2646"/>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 modelId="{65696504-6688-4E9B-8056-D49939E85B05}">
      <dsp:nvSpPr>
        <dsp:cNvPr id="0" name=""/>
        <dsp:cNvSpPr/>
      </dsp:nvSpPr>
      <dsp:spPr>
        <a:xfrm>
          <a:off x="582380" y="1199563"/>
          <a:ext cx="1936307" cy="867742"/>
        </a:xfrm>
        <a:prstGeom prst="roundRect">
          <a:avLst/>
        </a:prstGeom>
        <a:gradFill rotWithShape="0">
          <a:gsLst>
            <a:gs pos="0">
              <a:schemeClr val="accent4">
                <a:hueOff val="-11918479"/>
                <a:satOff val="-13001"/>
                <a:lumOff val="3528"/>
                <a:alphaOff val="0"/>
                <a:shade val="51000"/>
                <a:satMod val="130000"/>
              </a:schemeClr>
            </a:gs>
            <a:gs pos="80000">
              <a:schemeClr val="accent4">
                <a:hueOff val="-11918479"/>
                <a:satOff val="-13001"/>
                <a:lumOff val="3528"/>
                <a:alphaOff val="0"/>
                <a:shade val="93000"/>
                <a:satMod val="130000"/>
              </a:schemeClr>
            </a:gs>
            <a:gs pos="100000">
              <a:schemeClr val="accent4">
                <a:hueOff val="-11918479"/>
                <a:satOff val="-13001"/>
                <a:lumOff val="352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fr-BE" sz="1800" b="1" kern="1200" dirty="0">
              <a:latin typeface="Avenir Book"/>
            </a:rPr>
            <a:t>Environnement</a:t>
          </a:r>
        </a:p>
      </dsp:txBody>
      <dsp:txXfrm>
        <a:off x="624740" y="1241923"/>
        <a:ext cx="1851587" cy="783022"/>
      </dsp:txXfrm>
    </dsp:sp>
    <dsp:sp modelId="{4DC5ACE9-22A4-4FDB-8257-50686850D0DD}">
      <dsp:nvSpPr>
        <dsp:cNvPr id="0" name=""/>
        <dsp:cNvSpPr/>
      </dsp:nvSpPr>
      <dsp:spPr>
        <a:xfrm>
          <a:off x="1465735" y="436241"/>
          <a:ext cx="3465188" cy="3465188"/>
        </a:xfrm>
        <a:custGeom>
          <a:avLst/>
          <a:gdLst/>
          <a:ahLst/>
          <a:cxnLst/>
          <a:rect l="0" t="0" r="0" b="0"/>
          <a:pathLst>
            <a:path>
              <a:moveTo>
                <a:pt x="302072" y="755102"/>
              </a:moveTo>
              <a:arcTo wR="1732594" hR="1732594" stAng="12860714" swAng="1959991"/>
            </a:path>
          </a:pathLst>
        </a:custGeom>
        <a:noFill/>
        <a:ln w="9525" cap="flat" cmpd="sng" algn="ctr">
          <a:solidFill>
            <a:schemeClr val="accent4">
              <a:hueOff val="-11918479"/>
              <a:satOff val="-13001"/>
              <a:lumOff val="3528"/>
              <a:alphaOff val="0"/>
            </a:schemeClr>
          </a:solidFill>
          <a:prstDash val="solid"/>
        </a:ln>
        <a:effectLst/>
        <a:scene3d>
          <a:camera prst="orthographicFront"/>
          <a:lightRig rig="flat" dir="t"/>
        </a:scene3d>
        <a:sp3d z="-40000" prstMaterial="matte"/>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58633E0-CEF4-3D45-A343-01E47CCDF150}" type="datetimeFigureOut">
              <a:rPr lang="fr-FR" smtClean="0"/>
              <a:pPr/>
              <a:t>12/07/2019</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F3D02E-D8A4-7E44-9EF7-C78FDD9DA6FB}" type="slidenum">
              <a:rPr lang="fr-FR" smtClean="0"/>
              <a:pPr/>
              <a:t>‹N°›</a:t>
            </a:fld>
            <a:endParaRPr lang="fr-FR"/>
          </a:p>
        </p:txBody>
      </p:sp>
    </p:spTree>
    <p:extLst>
      <p:ext uri="{BB962C8B-B14F-4D97-AF65-F5344CB8AC3E}">
        <p14:creationId xmlns:p14="http://schemas.microsoft.com/office/powerpoint/2010/main" val="2600815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BE"/>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14E118-A0B0-4F8F-9BDD-D6FA5F580986}" type="datetimeFigureOut">
              <a:rPr lang="fr-BE" smtClean="0"/>
              <a:pPr/>
              <a:t>12/07/19</a:t>
            </a:fld>
            <a:endParaRPr lang="fr-BE"/>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BE"/>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BE"/>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BE"/>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DD4C3E-B18F-471A-B4F2-86288FEDAF13}" type="slidenum">
              <a:rPr lang="fr-BE" smtClean="0"/>
              <a:pPr/>
              <a:t>‹N°›</a:t>
            </a:fld>
            <a:endParaRPr lang="fr-BE"/>
          </a:p>
        </p:txBody>
      </p:sp>
    </p:spTree>
    <p:extLst>
      <p:ext uri="{BB962C8B-B14F-4D97-AF65-F5344CB8AC3E}">
        <p14:creationId xmlns:p14="http://schemas.microsoft.com/office/powerpoint/2010/main" val="2708138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Reconnaissance de la responsabilité parentale, on y reviendra lorsqu’on parlera de la dynamique familiale J3</a:t>
            </a:r>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2</a:t>
            </a:fld>
            <a:endParaRPr lang="fr-BE"/>
          </a:p>
        </p:txBody>
      </p:sp>
    </p:spTree>
    <p:extLst>
      <p:ext uri="{BB962C8B-B14F-4D97-AF65-F5344CB8AC3E}">
        <p14:creationId xmlns:p14="http://schemas.microsoft.com/office/powerpoint/2010/main" val="32555126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0D7A944-4F81-4513-A3A2-3FA77F294B20}" type="slidenum">
              <a:rPr lang="fr-FR" altLang="fr-FR">
                <a:latin typeface="Times New Roman" panose="02020603050405020304" pitchFamily="18" charset="0"/>
              </a:rPr>
              <a:pPr>
                <a:spcBef>
                  <a:spcPct val="0"/>
                </a:spcBef>
              </a:pPr>
              <a:t>41</a:t>
            </a:fld>
            <a:endParaRPr lang="fr-FR" altLang="fr-FR">
              <a:latin typeface="Times New Roman" panose="02020603050405020304" pitchFamily="18" charset="0"/>
            </a:endParaRPr>
          </a:p>
        </p:txBody>
      </p:sp>
      <p:sp>
        <p:nvSpPr>
          <p:cNvPr id="73731" name="Rectangle 2"/>
          <p:cNvSpPr txBox="1">
            <a:spLocks noGrp="1" noChangeArrowheads="1"/>
          </p:cNvSpP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ENQ 3005</a:t>
            </a:r>
          </a:p>
        </p:txBody>
      </p:sp>
      <p:sp>
        <p:nvSpPr>
          <p:cNvPr id="73732" name="Rectangle 6"/>
          <p:cNvSpPr txBox="1">
            <a:spLocks noGrp="1" noChangeArrowheads="1"/>
          </p:cNvSpPr>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 Mireille Cyr, Ph.D.</a:t>
            </a:r>
          </a:p>
        </p:txBody>
      </p:sp>
      <p:sp>
        <p:nvSpPr>
          <p:cNvPr id="73733" name="Rectangle 7"/>
          <p:cNvSpPr txBox="1">
            <a:spLocks noGrp="1" noChangeArrowheads="1"/>
          </p:cNvSpPr>
          <p:nvPr/>
        </p:nvSpPr>
        <p:spPr bwMode="auto">
          <a:xfrm>
            <a:off x="388620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BFA5CE08-1E22-48B0-B55F-161A7068E365}" type="slidenum">
              <a:rPr lang="fr-FR" altLang="fr-FR">
                <a:latin typeface="Arial" panose="020B0604020202020204" pitchFamily="34" charset="0"/>
                <a:cs typeface="Arial" panose="020B0604020202020204" pitchFamily="34" charset="0"/>
              </a:rPr>
              <a:pPr algn="r" eaLnBrk="1" hangingPunct="1">
                <a:spcBef>
                  <a:spcPct val="0"/>
                </a:spcBef>
              </a:pPr>
              <a:t>41</a:t>
            </a:fld>
            <a:endParaRPr lang="fr-FR" altLang="fr-FR">
              <a:latin typeface="Arial" panose="020B0604020202020204" pitchFamily="34" charset="0"/>
              <a:cs typeface="Arial" panose="020B0604020202020204" pitchFamily="34" charset="0"/>
            </a:endParaRPr>
          </a:p>
        </p:txBody>
      </p:sp>
      <p:sp>
        <p:nvSpPr>
          <p:cNvPr id="73734"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5" name="Rectangle 3"/>
          <p:cNvSpPr>
            <a:spLocks noGrp="1" noChangeArrowheads="1"/>
          </p:cNvSpPr>
          <p:nvPr>
            <p:ph type="body" idx="1"/>
          </p:nvPr>
        </p:nvSpPr>
        <p:spPr bwMode="auto">
          <a:xfrm>
            <a:off x="684213" y="4343400"/>
            <a:ext cx="54895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numCol="1" anchor="t" anchorCtr="0" compatLnSpc="1">
            <a:prstTxWarp prst="textNoShape">
              <a:avLst/>
            </a:prstTxWarp>
          </a:bodyPr>
          <a:lstStyle/>
          <a:p>
            <a:pPr>
              <a:spcBef>
                <a:spcPct val="0"/>
              </a:spcBef>
            </a:pPr>
            <a:endParaRPr lang="fr-CA" altLang="fr-FR">
              <a:ea typeface="ＭＳ Ｐゴシック" panose="020B0600070205080204" pitchFamily="34" charset="-128"/>
            </a:endParaRPr>
          </a:p>
        </p:txBody>
      </p:sp>
    </p:spTree>
    <p:extLst>
      <p:ext uri="{BB962C8B-B14F-4D97-AF65-F5344CB8AC3E}">
        <p14:creationId xmlns:p14="http://schemas.microsoft.com/office/powerpoint/2010/main" val="33728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9FA24B4-B3D8-4F68-9163-23F509FEE91E}" type="slidenum">
              <a:rPr lang="fr-FR" altLang="fr-FR">
                <a:latin typeface="Times New Roman" panose="02020603050405020304" pitchFamily="18" charset="0"/>
              </a:rPr>
              <a:pPr>
                <a:spcBef>
                  <a:spcPct val="0"/>
                </a:spcBef>
              </a:pPr>
              <a:t>42</a:t>
            </a:fld>
            <a:endParaRPr lang="fr-FR" altLang="fr-FR">
              <a:latin typeface="Times New Roman" panose="02020603050405020304" pitchFamily="18" charset="0"/>
            </a:endParaRPr>
          </a:p>
        </p:txBody>
      </p:sp>
      <p:sp>
        <p:nvSpPr>
          <p:cNvPr id="75779" name="Rectangle 2"/>
          <p:cNvSpPr txBox="1">
            <a:spLocks noGrp="1" noChangeArrowheads="1"/>
          </p:cNvSpP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ENQ 3005</a:t>
            </a:r>
          </a:p>
        </p:txBody>
      </p:sp>
      <p:sp>
        <p:nvSpPr>
          <p:cNvPr id="75780" name="Rectangle 6"/>
          <p:cNvSpPr txBox="1">
            <a:spLocks noGrp="1" noChangeArrowheads="1"/>
          </p:cNvSpPr>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 Mireille Cyr, Ph.D.</a:t>
            </a:r>
          </a:p>
        </p:txBody>
      </p:sp>
      <p:sp>
        <p:nvSpPr>
          <p:cNvPr id="75781" name="Rectangle 7"/>
          <p:cNvSpPr txBox="1">
            <a:spLocks noGrp="1" noChangeArrowheads="1"/>
          </p:cNvSpPr>
          <p:nvPr/>
        </p:nvSpPr>
        <p:spPr bwMode="auto">
          <a:xfrm>
            <a:off x="388620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DFC96B59-6959-4628-BD11-0FDCDB583134}" type="slidenum">
              <a:rPr lang="fr-FR" altLang="fr-FR">
                <a:latin typeface="Arial" panose="020B0604020202020204" pitchFamily="34" charset="0"/>
                <a:cs typeface="Arial" panose="020B0604020202020204" pitchFamily="34" charset="0"/>
              </a:rPr>
              <a:pPr algn="r" eaLnBrk="1" hangingPunct="1">
                <a:spcBef>
                  <a:spcPct val="0"/>
                </a:spcBef>
              </a:pPr>
              <a:t>42</a:t>
            </a:fld>
            <a:endParaRPr lang="fr-FR" altLang="fr-FR">
              <a:latin typeface="Arial" panose="020B0604020202020204" pitchFamily="34" charset="0"/>
              <a:cs typeface="Arial" panose="020B0604020202020204" pitchFamily="34" charset="0"/>
            </a:endParaRPr>
          </a:p>
        </p:txBody>
      </p:sp>
      <p:sp>
        <p:nvSpPr>
          <p:cNvPr id="75782"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83" name="Rectangle 3"/>
          <p:cNvSpPr>
            <a:spLocks noGrp="1" noChangeArrowheads="1"/>
          </p:cNvSpPr>
          <p:nvPr>
            <p:ph type="body" idx="1"/>
          </p:nvPr>
        </p:nvSpPr>
        <p:spPr bwMode="auto">
          <a:xfrm>
            <a:off x="684213" y="4343400"/>
            <a:ext cx="54895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numCol="1" anchor="t" anchorCtr="0" compatLnSpc="1">
            <a:prstTxWarp prst="textNoShape">
              <a:avLst/>
            </a:prstTxWarp>
          </a:bodyPr>
          <a:lstStyle/>
          <a:p>
            <a:pPr>
              <a:spcBef>
                <a:spcPct val="0"/>
              </a:spcBef>
            </a:pPr>
            <a:endParaRPr lang="fr-CA" altLang="fr-FR">
              <a:ea typeface="ＭＳ Ｐゴシック" panose="020B0600070205080204" pitchFamily="34" charset="-128"/>
            </a:endParaRPr>
          </a:p>
        </p:txBody>
      </p:sp>
    </p:spTree>
    <p:extLst>
      <p:ext uri="{BB962C8B-B14F-4D97-AF65-F5344CB8AC3E}">
        <p14:creationId xmlns:p14="http://schemas.microsoft.com/office/powerpoint/2010/main" val="1725094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a:t>La récupération fait appel à la mémoire de rappel (la + crédible), pour la mémoire de reconnaissance les questions sont plus fermées.</a:t>
            </a:r>
          </a:p>
          <a:p>
            <a:r>
              <a:rPr lang="fr-BE" dirty="0"/>
              <a:t>« parlez moi de votre soirée d’hier » est plus riche que « qu’est ce qui s’est passé lors de votre soirée d’hier? »</a:t>
            </a:r>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43</a:t>
            </a:fld>
            <a:endParaRPr lang="fr-BE"/>
          </a:p>
        </p:txBody>
      </p:sp>
    </p:spTree>
    <p:extLst>
      <p:ext uri="{BB962C8B-B14F-4D97-AF65-F5344CB8AC3E}">
        <p14:creationId xmlns:p14="http://schemas.microsoft.com/office/powerpoint/2010/main" val="275087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fr-FR" altLang="fr-FR">
                <a:latin typeface="Arial" panose="020B0604020202020204" pitchFamily="34" charset="0"/>
              </a:rPr>
              <a:t>ENQ 3005</a:t>
            </a:r>
          </a:p>
        </p:txBody>
      </p:sp>
      <p:sp>
        <p:nvSpPr>
          <p:cNvPr id="180227" name="Rectangle 6"/>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fr-FR" altLang="fr-FR">
                <a:latin typeface="Arial" panose="020B0604020202020204" pitchFamily="34" charset="0"/>
              </a:rPr>
              <a:t>© Mireille Cyr, Ph.D.</a:t>
            </a:r>
          </a:p>
        </p:txBody>
      </p:sp>
      <p:sp>
        <p:nvSpPr>
          <p:cNvPr id="18022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2CF1EAE-BEBA-4076-BF53-4BE25A9DF4D4}" type="slidenum">
              <a:rPr lang="fr-FR" altLang="fr-FR">
                <a:latin typeface="Arial" panose="020B0604020202020204" pitchFamily="34" charset="0"/>
              </a:rPr>
              <a:pPr>
                <a:spcBef>
                  <a:spcPct val="0"/>
                </a:spcBef>
              </a:pPr>
              <a:t>59</a:t>
            </a:fld>
            <a:endParaRPr lang="fr-FR" altLang="fr-FR">
              <a:latin typeface="Arial" panose="020B0604020202020204" pitchFamily="34" charset="0"/>
            </a:endParaRPr>
          </a:p>
        </p:txBody>
      </p:sp>
      <p:sp>
        <p:nvSpPr>
          <p:cNvPr id="18022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023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CA" altLang="fr-FR">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39756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fr-FR" altLang="fr-FR">
                <a:latin typeface="Arial" panose="020B0604020202020204" pitchFamily="34" charset="0"/>
              </a:rPr>
              <a:t>ENQ 3005</a:t>
            </a:r>
          </a:p>
        </p:txBody>
      </p:sp>
      <p:sp>
        <p:nvSpPr>
          <p:cNvPr id="184323" name="Rectangle 6"/>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fr-FR" altLang="fr-FR">
                <a:latin typeface="Arial" panose="020B0604020202020204" pitchFamily="34" charset="0"/>
              </a:rPr>
              <a:t>© Mireille Cyr, Ph.D.</a:t>
            </a:r>
          </a:p>
        </p:txBody>
      </p:sp>
      <p:sp>
        <p:nvSpPr>
          <p:cNvPr id="18432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8025535-A3D8-4F31-A406-7594C5FF3182}" type="slidenum">
              <a:rPr lang="fr-FR" altLang="fr-FR">
                <a:latin typeface="Arial" panose="020B0604020202020204" pitchFamily="34" charset="0"/>
              </a:rPr>
              <a:pPr>
                <a:spcBef>
                  <a:spcPct val="0"/>
                </a:spcBef>
              </a:pPr>
              <a:t>60</a:t>
            </a:fld>
            <a:endParaRPr lang="fr-FR" altLang="fr-FR">
              <a:latin typeface="Arial" panose="020B0604020202020204" pitchFamily="34" charset="0"/>
            </a:endParaRPr>
          </a:p>
        </p:txBody>
      </p:sp>
      <p:sp>
        <p:nvSpPr>
          <p:cNvPr id="18432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CA" altLang="fr-FR">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88618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fr-FR" altLang="fr-FR">
                <a:latin typeface="Arial" panose="020B0604020202020204" pitchFamily="34" charset="0"/>
              </a:rPr>
              <a:t>ENQ 3005</a:t>
            </a:r>
          </a:p>
        </p:txBody>
      </p:sp>
      <p:sp>
        <p:nvSpPr>
          <p:cNvPr id="184323" name="Rectangle 6"/>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r>
              <a:rPr lang="fr-FR" altLang="fr-FR">
                <a:latin typeface="Arial" panose="020B0604020202020204" pitchFamily="34" charset="0"/>
              </a:rPr>
              <a:t>© Mireille Cyr, Ph.D.</a:t>
            </a:r>
          </a:p>
        </p:txBody>
      </p:sp>
      <p:sp>
        <p:nvSpPr>
          <p:cNvPr id="18432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8025535-A3D8-4F31-A406-7594C5FF3182}" type="slidenum">
              <a:rPr lang="fr-FR" altLang="fr-FR">
                <a:latin typeface="Arial" panose="020B0604020202020204" pitchFamily="34" charset="0"/>
              </a:rPr>
              <a:pPr>
                <a:spcBef>
                  <a:spcPct val="0"/>
                </a:spcBef>
              </a:pPr>
              <a:t>61</a:t>
            </a:fld>
            <a:endParaRPr lang="fr-FR" altLang="fr-FR">
              <a:latin typeface="Arial" panose="020B0604020202020204" pitchFamily="34" charset="0"/>
            </a:endParaRPr>
          </a:p>
        </p:txBody>
      </p:sp>
      <p:sp>
        <p:nvSpPr>
          <p:cNvPr id="18432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CA" altLang="fr-FR">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393144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dirty="0"/>
          </a:p>
        </p:txBody>
      </p:sp>
    </p:spTree>
    <p:extLst>
      <p:ext uri="{BB962C8B-B14F-4D97-AF65-F5344CB8AC3E}">
        <p14:creationId xmlns:p14="http://schemas.microsoft.com/office/powerpoint/2010/main" val="2435905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A32E29D-79C3-4614-81F3-35AE24DB138F}" type="slidenum">
              <a:rPr lang="fr-FR" altLang="fr-FR">
                <a:latin typeface="Times New Roman" panose="02020603050405020304" pitchFamily="18" charset="0"/>
              </a:rPr>
              <a:pPr>
                <a:spcBef>
                  <a:spcPct val="0"/>
                </a:spcBef>
              </a:pPr>
              <a:t>64</a:t>
            </a:fld>
            <a:endParaRPr lang="fr-FR" altLang="fr-FR">
              <a:latin typeface="Times New Roman" panose="02020603050405020304" pitchFamily="18" charset="0"/>
            </a:endParaRPr>
          </a:p>
        </p:txBody>
      </p:sp>
      <p:sp>
        <p:nvSpPr>
          <p:cNvPr id="98307" name="Rectangle 7"/>
          <p:cNvSpPr txBox="1">
            <a:spLocks noGrp="1" noChangeArrowheads="1"/>
          </p:cNvSpPr>
          <p:nvPr/>
        </p:nvSpPr>
        <p:spPr bwMode="auto">
          <a:xfrm>
            <a:off x="388620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5FF51180-E5B6-44F9-BFC4-734E5ACB6762}" type="slidenum">
              <a:rPr lang="fr-FR" altLang="fr-FR">
                <a:latin typeface="Arial" panose="020B0604020202020204" pitchFamily="34" charset="0"/>
                <a:cs typeface="Arial" panose="020B0604020202020204" pitchFamily="34" charset="0"/>
              </a:rPr>
              <a:pPr algn="r" eaLnBrk="1" hangingPunct="1">
                <a:spcBef>
                  <a:spcPct val="0"/>
                </a:spcBef>
              </a:pPr>
              <a:t>64</a:t>
            </a:fld>
            <a:endParaRPr lang="fr-FR" altLang="fr-FR">
              <a:latin typeface="Arial" panose="020B0604020202020204" pitchFamily="34" charset="0"/>
              <a:cs typeface="Arial" panose="020B0604020202020204" pitchFamily="34" charset="0"/>
            </a:endParaRPr>
          </a:p>
        </p:txBody>
      </p:sp>
      <p:sp>
        <p:nvSpPr>
          <p:cNvPr id="98308"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9" name="Rectangle 3"/>
          <p:cNvSpPr>
            <a:spLocks noGrp="1" noChangeArrowheads="1"/>
          </p:cNvSpPr>
          <p:nvPr>
            <p:ph type="body" idx="1"/>
          </p:nvPr>
        </p:nvSpPr>
        <p:spPr bwMode="auto">
          <a:xfrm>
            <a:off x="912813" y="4343400"/>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numCol="1" anchor="t" anchorCtr="0" compatLnSpc="1">
            <a:prstTxWarp prst="textNoShape">
              <a:avLst/>
            </a:prstTxWarp>
          </a:bodyPr>
          <a:lstStyle/>
          <a:p>
            <a:pPr>
              <a:lnSpc>
                <a:spcPct val="90000"/>
              </a:lnSpc>
              <a:spcBef>
                <a:spcPct val="0"/>
              </a:spcBef>
            </a:pPr>
            <a:r>
              <a:rPr lang="fr-CA" altLang="fr-FR" dirty="0"/>
              <a:t>Le problème des opinions préconçues et les conséquences graves qu’elles peuvent entraîner sont telles que le comité des chefs des poursuites pénales (Ministère de la Justice du Canada) dans son rapport de 2004 sur la prévention des erreurs judiciaires y consacre un</a:t>
            </a:r>
          </a:p>
          <a:p>
            <a:pPr>
              <a:lnSpc>
                <a:spcPct val="90000"/>
              </a:lnSpc>
              <a:spcBef>
                <a:spcPct val="0"/>
              </a:spcBef>
            </a:pPr>
            <a:r>
              <a:rPr lang="fr-CA" altLang="fr-FR" dirty="0"/>
              <a:t>chapitre entier. Le comité donne la définition suivante « Une opinion</a:t>
            </a:r>
          </a:p>
          <a:p>
            <a:pPr>
              <a:lnSpc>
                <a:spcPct val="90000"/>
              </a:lnSpc>
              <a:spcBef>
                <a:spcPct val="0"/>
              </a:spcBef>
            </a:pPr>
            <a:r>
              <a:rPr lang="fr-CA" altLang="fr-FR" dirty="0"/>
              <a:t>préconçue (un concept appelé aussi « vision étroite des choses »)</a:t>
            </a:r>
          </a:p>
          <a:p>
            <a:pPr>
              <a:lnSpc>
                <a:spcPct val="90000"/>
              </a:lnSpc>
              <a:spcBef>
                <a:spcPct val="0"/>
              </a:spcBef>
            </a:pPr>
            <a:r>
              <a:rPr lang="fr-CA" altLang="fr-FR" dirty="0"/>
              <a:t>s’entend du « fait de concentrer tous ses efforts sur une théorie</a:t>
            </a:r>
          </a:p>
          <a:p>
            <a:pPr>
              <a:lnSpc>
                <a:spcPct val="90000"/>
              </a:lnSpc>
              <a:spcBef>
                <a:spcPct val="0"/>
              </a:spcBef>
            </a:pPr>
            <a:r>
              <a:rPr lang="fr-CA" altLang="fr-FR" dirty="0"/>
              <a:t>d’enquête ou de poursuite particulière qu’on applique de façon excessivement restreinte, ce qui a pour effet de fausser l’évaluation de</a:t>
            </a:r>
          </a:p>
          <a:p>
            <a:pPr>
              <a:lnSpc>
                <a:spcPct val="90000"/>
              </a:lnSpc>
              <a:spcBef>
                <a:spcPct val="0"/>
              </a:spcBef>
            </a:pPr>
            <a:r>
              <a:rPr lang="fr-CA" altLang="fr-FR" dirty="0"/>
              <a:t>l’information reçue et sa propre conduite en réponse à cette information</a:t>
            </a:r>
          </a:p>
          <a:p>
            <a:pPr>
              <a:lnSpc>
                <a:spcPct val="90000"/>
              </a:lnSpc>
              <a:spcBef>
                <a:spcPct val="0"/>
              </a:spcBef>
            </a:pPr>
            <a:r>
              <a:rPr lang="fr-CA" altLang="fr-FR" dirty="0"/>
              <a:t>Il est évident que le professionnel (policier, intervenant social,</a:t>
            </a:r>
          </a:p>
          <a:p>
            <a:pPr>
              <a:lnSpc>
                <a:spcPct val="90000"/>
              </a:lnSpc>
              <a:spcBef>
                <a:spcPct val="0"/>
              </a:spcBef>
            </a:pPr>
            <a:r>
              <a:rPr lang="fr-CA" altLang="fr-FR" dirty="0"/>
              <a:t>procureur) doit travailler pour obtenir des informations de sources</a:t>
            </a:r>
          </a:p>
          <a:p>
            <a:pPr>
              <a:lnSpc>
                <a:spcPct val="90000"/>
              </a:lnSpc>
              <a:spcBef>
                <a:spcPct val="0"/>
              </a:spcBef>
            </a:pPr>
            <a:r>
              <a:rPr lang="fr-CA" altLang="fr-FR" dirty="0"/>
              <a:t>multiples et pour analyser l’ensemble de ces informations dans une</a:t>
            </a:r>
          </a:p>
          <a:p>
            <a:pPr>
              <a:lnSpc>
                <a:spcPct val="90000"/>
              </a:lnSpc>
              <a:spcBef>
                <a:spcPct val="0"/>
              </a:spcBef>
            </a:pPr>
            <a:r>
              <a:rPr lang="fr-CA" altLang="fr-FR" dirty="0"/>
              <a:t>perspective d’hypothèses multiples </a:t>
            </a:r>
          </a:p>
          <a:p>
            <a:pPr>
              <a:lnSpc>
                <a:spcPct val="90000"/>
              </a:lnSpc>
              <a:spcBef>
                <a:spcPct val="0"/>
              </a:spcBef>
            </a:pPr>
            <a:endParaRPr lang="fr-CA" altLang="fr-FR" dirty="0"/>
          </a:p>
          <a:p>
            <a:pPr>
              <a:lnSpc>
                <a:spcPct val="90000"/>
              </a:lnSpc>
              <a:spcBef>
                <a:spcPct val="0"/>
              </a:spcBef>
            </a:pPr>
            <a:r>
              <a:rPr lang="fr-CA" altLang="fr-FR" dirty="0"/>
              <a:t>Un certain consensus ressort des écrits scientifiques quant au</a:t>
            </a:r>
          </a:p>
          <a:p>
            <a:pPr>
              <a:lnSpc>
                <a:spcPct val="90000"/>
              </a:lnSpc>
              <a:spcBef>
                <a:spcPct val="0"/>
              </a:spcBef>
            </a:pPr>
            <a:r>
              <a:rPr lang="fr-CA" altLang="fr-FR" dirty="0"/>
              <a:t>fait que les allégations qui émanent du parent en l’absence d’un</a:t>
            </a:r>
          </a:p>
          <a:p>
            <a:pPr>
              <a:lnSpc>
                <a:spcPct val="90000"/>
              </a:lnSpc>
              <a:spcBef>
                <a:spcPct val="0"/>
              </a:spcBef>
            </a:pPr>
            <a:r>
              <a:rPr lang="fr-CA" altLang="fr-FR" dirty="0"/>
              <a:t>dévoilement de l’enfant sont plus sujettes à se révéler fausses. </a:t>
            </a:r>
          </a:p>
        </p:txBody>
      </p:sp>
    </p:spTree>
    <p:extLst>
      <p:ext uri="{BB962C8B-B14F-4D97-AF65-F5344CB8AC3E}">
        <p14:creationId xmlns:p14="http://schemas.microsoft.com/office/powerpoint/2010/main" val="1490132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449D6B2-6451-42AB-B7EB-DA33AE920657}" type="slidenum">
              <a:rPr lang="fr-FR" altLang="fr-FR">
                <a:latin typeface="Times New Roman" panose="02020603050405020304" pitchFamily="18" charset="0"/>
              </a:rPr>
              <a:pPr>
                <a:spcBef>
                  <a:spcPct val="0"/>
                </a:spcBef>
              </a:pPr>
              <a:t>65</a:t>
            </a:fld>
            <a:endParaRPr lang="fr-FR" altLang="fr-FR">
              <a:latin typeface="Times New Roman" panose="02020603050405020304" pitchFamily="18" charset="0"/>
            </a:endParaRPr>
          </a:p>
        </p:txBody>
      </p:sp>
      <p:sp>
        <p:nvSpPr>
          <p:cNvPr id="100355" name="Rectangle 2"/>
          <p:cNvSpPr txBox="1">
            <a:spLocks noGrp="1" noChangeArrowheads="1"/>
          </p:cNvSpP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ENQ 3005</a:t>
            </a:r>
          </a:p>
        </p:txBody>
      </p:sp>
      <p:sp>
        <p:nvSpPr>
          <p:cNvPr id="100356" name="Rectangle 6"/>
          <p:cNvSpPr txBox="1">
            <a:spLocks noGrp="1" noChangeArrowheads="1"/>
          </p:cNvSpPr>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 Mireille Cyr, Ph.D.</a:t>
            </a:r>
          </a:p>
        </p:txBody>
      </p:sp>
      <p:sp>
        <p:nvSpPr>
          <p:cNvPr id="100357" name="Rectangle 7"/>
          <p:cNvSpPr txBox="1">
            <a:spLocks noGrp="1" noChangeArrowheads="1"/>
          </p:cNvSpPr>
          <p:nvPr/>
        </p:nvSpPr>
        <p:spPr bwMode="auto">
          <a:xfrm>
            <a:off x="388620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01FA23DB-952D-40C1-9741-6DFDEADFE461}" type="slidenum">
              <a:rPr lang="fr-FR" altLang="fr-FR">
                <a:latin typeface="Arial" panose="020B0604020202020204" pitchFamily="34" charset="0"/>
                <a:cs typeface="Arial" panose="020B0604020202020204" pitchFamily="34" charset="0"/>
              </a:rPr>
              <a:pPr algn="r" eaLnBrk="1" hangingPunct="1">
                <a:spcBef>
                  <a:spcPct val="0"/>
                </a:spcBef>
              </a:pPr>
              <a:t>65</a:t>
            </a:fld>
            <a:endParaRPr lang="fr-FR" altLang="fr-FR">
              <a:latin typeface="Arial" panose="020B0604020202020204" pitchFamily="34" charset="0"/>
              <a:cs typeface="Arial" panose="020B0604020202020204" pitchFamily="34" charset="0"/>
            </a:endParaRPr>
          </a:p>
        </p:txBody>
      </p:sp>
      <p:sp>
        <p:nvSpPr>
          <p:cNvPr id="100358" name="Rectangle 7"/>
          <p:cNvSpPr txBox="1">
            <a:spLocks noGrp="1" noChangeArrowheads="1"/>
          </p:cNvSpPr>
          <p:nvPr/>
        </p:nvSpPr>
        <p:spPr bwMode="auto">
          <a:xfrm>
            <a:off x="3887788" y="8686800"/>
            <a:ext cx="2970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1" tIns="45711" rIns="91421" bIns="45711" anchor="b"/>
          <a:lstStyle>
            <a:lvl1pPr defTabSz="912813">
              <a:spcBef>
                <a:spcPct val="30000"/>
              </a:spcBef>
              <a:defRPr sz="1200">
                <a:solidFill>
                  <a:schemeClr val="tx1"/>
                </a:solidFill>
                <a:latin typeface="Calibri" panose="020F0502020204030204" pitchFamily="34" charset="0"/>
              </a:defRPr>
            </a:lvl1pPr>
            <a:lvl2pPr marL="728663" indent="-279400" defTabSz="912813">
              <a:spcBef>
                <a:spcPct val="30000"/>
              </a:spcBef>
              <a:defRPr sz="1200">
                <a:solidFill>
                  <a:schemeClr val="tx1"/>
                </a:solidFill>
                <a:latin typeface="Calibri" panose="020F0502020204030204" pitchFamily="34" charset="0"/>
              </a:defRPr>
            </a:lvl2pPr>
            <a:lvl3pPr marL="1122363" indent="-225425" defTabSz="912813">
              <a:spcBef>
                <a:spcPct val="30000"/>
              </a:spcBef>
              <a:defRPr sz="1200">
                <a:solidFill>
                  <a:schemeClr val="tx1"/>
                </a:solidFill>
                <a:latin typeface="Calibri" panose="020F0502020204030204" pitchFamily="34" charset="0"/>
              </a:defRPr>
            </a:lvl3pPr>
            <a:lvl4pPr marL="1570038" indent="-223838" defTabSz="912813">
              <a:spcBef>
                <a:spcPct val="30000"/>
              </a:spcBef>
              <a:defRPr sz="1200">
                <a:solidFill>
                  <a:schemeClr val="tx1"/>
                </a:solidFill>
                <a:latin typeface="Calibri" panose="020F0502020204030204" pitchFamily="34" charset="0"/>
              </a:defRPr>
            </a:lvl4pPr>
            <a:lvl5pPr marL="2019300" indent="-225425" defTabSz="912813">
              <a:spcBef>
                <a:spcPct val="30000"/>
              </a:spcBef>
              <a:defRPr sz="1200">
                <a:solidFill>
                  <a:schemeClr val="tx1"/>
                </a:solidFill>
                <a:latin typeface="Calibri" panose="020F0502020204030204" pitchFamily="34" charset="0"/>
              </a:defRPr>
            </a:lvl5pPr>
            <a:lvl6pPr marL="2476500" indent="-225425" defTabSz="912813"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912813"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912813"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912813" eaLnBrk="0" fontAlgn="base" hangingPunct="0">
              <a:spcBef>
                <a:spcPct val="30000"/>
              </a:spcBef>
              <a:spcAft>
                <a:spcPct val="0"/>
              </a:spcAft>
              <a:defRPr sz="1200">
                <a:solidFill>
                  <a:schemeClr val="tx1"/>
                </a:solidFill>
                <a:latin typeface="Calibri" panose="020F0502020204030204" pitchFamily="34" charset="0"/>
              </a:defRPr>
            </a:lvl9pPr>
          </a:lstStyle>
          <a:p>
            <a:pPr algn="r">
              <a:spcBef>
                <a:spcPct val="0"/>
              </a:spcBef>
            </a:pPr>
            <a:fld id="{6C377A05-54B3-4B0E-AF4B-724C7A6D78A9}" type="slidenum">
              <a:rPr lang="fr-CA" altLang="fr-FR">
                <a:latin typeface="Arial" panose="020B0604020202020204" pitchFamily="34" charset="0"/>
                <a:ea typeface="ＭＳ Ｐゴシック" panose="020B0600070205080204" pitchFamily="34" charset="-128"/>
                <a:cs typeface="Arial" panose="020B0604020202020204" pitchFamily="34" charset="0"/>
              </a:rPr>
              <a:pPr algn="r">
                <a:spcBef>
                  <a:spcPct val="0"/>
                </a:spcBef>
              </a:pPr>
              <a:t>65</a:t>
            </a:fld>
            <a:endParaRPr lang="fr-CA" altLang="fr-FR">
              <a:latin typeface="Arial" panose="020B0604020202020204" pitchFamily="34" charset="0"/>
              <a:ea typeface="ＭＳ Ｐゴシック" panose="020B0600070205080204" pitchFamily="34" charset="-128"/>
              <a:cs typeface="Arial" panose="020B0604020202020204" pitchFamily="34" charset="0"/>
            </a:endParaRPr>
          </a:p>
        </p:txBody>
      </p:sp>
      <p:sp>
        <p:nvSpPr>
          <p:cNvPr id="100359"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60" name="Rectangle 3"/>
          <p:cNvSpPr>
            <a:spLocks noGrp="1" noChangeArrowheads="1"/>
          </p:cNvSpPr>
          <p:nvPr>
            <p:ph type="body" idx="1"/>
          </p:nvPr>
        </p:nvSpPr>
        <p:spPr bwMode="auto">
          <a:xfrm>
            <a:off x="914400" y="4211638"/>
            <a:ext cx="5029200" cy="45370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91432" tIns="45716" rIns="91432" bIns="45716" numCol="1" anchor="t" anchorCtr="0" compatLnSpc="1">
            <a:prstTxWarp prst="textNoShape">
              <a:avLst/>
            </a:prstTxWarp>
          </a:bodyPr>
          <a:lstStyle/>
          <a:p>
            <a:pPr>
              <a:spcBef>
                <a:spcPct val="0"/>
              </a:spcBef>
            </a:pPr>
            <a:r>
              <a:rPr lang="fr-CA" altLang="fr-FR" sz="800" dirty="0">
                <a:ea typeface="ＭＳ Ｐゴシック" panose="020B0600070205080204" pitchFamily="34" charset="-128"/>
              </a:rPr>
              <a:t>Peu d’études ont porté sur le phénomène des fausses allégations en considérant </a:t>
            </a:r>
            <a:r>
              <a:rPr lang="fr-CA" altLang="fr-FR" sz="800" b="1" dirty="0">
                <a:ea typeface="ＭＳ Ｐゴシック" panose="020B0600070205080204" pitchFamily="34" charset="-128"/>
              </a:rPr>
              <a:t>l’âge</a:t>
            </a:r>
            <a:r>
              <a:rPr lang="fr-CA" altLang="fr-FR" sz="800" dirty="0">
                <a:ea typeface="ＭＳ Ｐゴシック" panose="020B0600070205080204" pitchFamily="34" charset="-128"/>
              </a:rPr>
              <a:t> de l’enfant, ce qui nous empêche de tirer des conclusions définitives sur cette variable. Les données disponibles semblent suggérer que les adolescents seraient plus susceptibles que les enfants de formuler des fausses allégations de façon délibérée. </a:t>
            </a:r>
          </a:p>
          <a:p>
            <a:pPr>
              <a:spcBef>
                <a:spcPct val="0"/>
              </a:spcBef>
            </a:pPr>
            <a:r>
              <a:rPr lang="fr-CA" altLang="fr-FR" sz="800" dirty="0">
                <a:ea typeface="ＭＳ Ｐゴシック" panose="020B0600070205080204" pitchFamily="34" charset="-128"/>
              </a:rPr>
              <a:t>Une autre variable qui est susceptible d’influencer le dévoilement est l’attitude et les </a:t>
            </a:r>
            <a:r>
              <a:rPr lang="fr-CA" altLang="fr-FR" sz="800" b="1" dirty="0">
                <a:ea typeface="ＭＳ Ｐゴシック" panose="020B0600070205080204" pitchFamily="34" charset="-128"/>
              </a:rPr>
              <a:t>croyances des parents</a:t>
            </a:r>
            <a:r>
              <a:rPr lang="fr-CA" altLang="fr-FR" sz="800" dirty="0">
                <a:ea typeface="ＭＳ Ｐゴシック" panose="020B0600070205080204" pitchFamily="34" charset="-128"/>
              </a:rPr>
              <a:t>. Elliott et </a:t>
            </a:r>
            <a:r>
              <a:rPr lang="fr-CA" altLang="fr-FR" sz="800" dirty="0" err="1">
                <a:ea typeface="ＭＳ Ｐゴシック" panose="020B0600070205080204" pitchFamily="34" charset="-128"/>
              </a:rPr>
              <a:t>Briere</a:t>
            </a:r>
            <a:r>
              <a:rPr lang="fr-CA" altLang="fr-FR" sz="800" dirty="0">
                <a:ea typeface="ＭＳ Ｐゴシック" panose="020B0600070205080204" pitchFamily="34" charset="-128"/>
              </a:rPr>
              <a:t> (1994) ont trouvé des taux de dévoilement plus élevés chez les enfants dont les mères acceptaient la possibilité qu’il y ait eu une agression comparativement aux mères qui ne croyaient pas que l’agression ait pu avoir eu lieu en dépit de la confirmation d’une source externe.</a:t>
            </a:r>
          </a:p>
          <a:p>
            <a:pPr>
              <a:spcBef>
                <a:spcPct val="0"/>
              </a:spcBef>
            </a:pPr>
            <a:r>
              <a:rPr lang="fr-CA" altLang="fr-FR" sz="800" dirty="0">
                <a:ea typeface="ＭＳ Ｐゴシック" panose="020B0600070205080204" pitchFamily="34" charset="-128"/>
              </a:rPr>
              <a:t>Ainsi, dans ces situations, il serait plus probable de voir les enfants qui ont fait un premier dévoilement se rétracter lors des entrevue d’enquête (</a:t>
            </a:r>
            <a:r>
              <a:rPr lang="fr-CA" altLang="fr-FR" sz="800" dirty="0" err="1">
                <a:ea typeface="ＭＳ Ｐゴシック" panose="020B0600070205080204" pitchFamily="34" charset="-128"/>
              </a:rPr>
              <a:t>Sorenson</a:t>
            </a:r>
            <a:r>
              <a:rPr lang="fr-CA" altLang="fr-FR" sz="800" dirty="0">
                <a:ea typeface="ＭＳ Ｐゴシック" panose="020B0600070205080204" pitchFamily="34" charset="-128"/>
              </a:rPr>
              <a:t> &amp; Snow, 1991).</a:t>
            </a:r>
          </a:p>
          <a:p>
            <a:pPr>
              <a:spcBef>
                <a:spcPct val="0"/>
              </a:spcBef>
            </a:pPr>
            <a:r>
              <a:rPr lang="fr-CA" altLang="fr-FR" sz="800" b="1" dirty="0">
                <a:ea typeface="ＭＳ Ｐゴシック" panose="020B0600070205080204" pitchFamily="34" charset="-128"/>
              </a:rPr>
              <a:t>Déclaration vient du parent</a:t>
            </a:r>
            <a:r>
              <a:rPr lang="fr-CA" altLang="fr-FR" sz="800" dirty="0">
                <a:ea typeface="ＭＳ Ｐゴシック" panose="020B0600070205080204" pitchFamily="34" charset="-128"/>
              </a:rPr>
              <a:t> </a:t>
            </a:r>
            <a:r>
              <a:rPr lang="fr-CA" altLang="fr-FR" sz="800" dirty="0" err="1">
                <a:ea typeface="ＭＳ Ｐゴシック" panose="020B0600070205080204" pitchFamily="34" charset="-128"/>
              </a:rPr>
              <a:t>pcq</a:t>
            </a:r>
            <a:r>
              <a:rPr lang="fr-CA" altLang="fr-FR" sz="800" dirty="0">
                <a:ea typeface="ＭＳ Ｐゴシック" panose="020B0600070205080204" pitchFamily="34" charset="-128"/>
              </a:rPr>
              <a:t> il interprète des signes ou s’inquiètent</a:t>
            </a:r>
          </a:p>
          <a:p>
            <a:pPr>
              <a:spcBef>
                <a:spcPct val="0"/>
              </a:spcBef>
            </a:pPr>
            <a:r>
              <a:rPr lang="fr-CA" altLang="fr-FR" sz="800" b="1" dirty="0">
                <a:ea typeface="ＭＳ Ｐゴシック" panose="020B0600070205080204" pitchFamily="34" charset="-128"/>
              </a:rPr>
              <a:t>Cas de divorce</a:t>
            </a:r>
            <a:r>
              <a:rPr lang="fr-CA" altLang="fr-FR" sz="800" dirty="0">
                <a:ea typeface="ＭＳ Ｐゴシック" panose="020B0600070205080204" pitchFamily="34" charset="-128"/>
              </a:rPr>
              <a:t>: sont plus compliqués et semblent plus élevés </a:t>
            </a:r>
            <a:r>
              <a:rPr lang="fr-CA" altLang="fr-FR" sz="800" dirty="0" err="1">
                <a:ea typeface="ＭＳ Ｐゴシック" panose="020B0600070205080204" pitchFamily="34" charset="-128"/>
              </a:rPr>
              <a:t>pcq</a:t>
            </a:r>
            <a:r>
              <a:rPr lang="fr-CA" altLang="fr-FR" sz="800" dirty="0">
                <a:ea typeface="ＭＳ Ｐゴシック" panose="020B0600070205080204" pitchFamily="34" charset="-128"/>
              </a:rPr>
              <a:t> parents anxieux ou en colère, déçu, désappointé après l’autre parent</a:t>
            </a:r>
          </a:p>
          <a:p>
            <a:pPr>
              <a:spcBef>
                <a:spcPct val="0"/>
              </a:spcBef>
            </a:pPr>
            <a:r>
              <a:rPr lang="fr-CA" altLang="fr-FR" sz="800" dirty="0">
                <a:ea typeface="ＭＳ Ｐゴシック" panose="020B0600070205080204" pitchFamily="34" charset="-128"/>
              </a:rPr>
              <a:t>Arrivent </a:t>
            </a:r>
            <a:r>
              <a:rPr lang="fr-CA" altLang="fr-FR" sz="800" dirty="0" err="1">
                <a:ea typeface="ＭＳ Ｐゴシック" panose="020B0600070205080204" pitchFamily="34" charset="-128"/>
              </a:rPr>
              <a:t>pcq</a:t>
            </a:r>
            <a:r>
              <a:rPr lang="fr-CA" altLang="fr-FR" sz="800" dirty="0">
                <a:ea typeface="ＭＳ Ｐゴシック" panose="020B0600070205080204" pitchFamily="34" charset="-128"/>
              </a:rPr>
              <a:t>: 1) AS a mené au divorce ou à la séparation </a:t>
            </a:r>
          </a:p>
          <a:p>
            <a:pPr>
              <a:spcBef>
                <a:spcPct val="0"/>
              </a:spcBef>
            </a:pPr>
            <a:r>
              <a:rPr lang="fr-CA" altLang="fr-FR" sz="800" dirty="0">
                <a:ea typeface="ＭＳ Ｐゴシック" panose="020B0600070205080204" pitchFamily="34" charset="-128"/>
              </a:rPr>
              <a:t>	2) enfant n’a pas peur de briser la famille, n’est plus sous la menace,</a:t>
            </a:r>
          </a:p>
          <a:p>
            <a:pPr>
              <a:spcBef>
                <a:spcPct val="0"/>
              </a:spcBef>
            </a:pPr>
            <a:r>
              <a:rPr lang="fr-CA" altLang="fr-FR" sz="800" dirty="0">
                <a:ea typeface="ＭＳ Ｐゴシック" panose="020B0600070205080204" pitchFamily="34" charset="-128"/>
              </a:rPr>
              <a:t>	3) Séparation peut créer des opportunités pour poser des gestes sexuels (solitude, </a:t>
            </a:r>
            <a:r>
              <a:rPr lang="fr-CA" altLang="fr-FR" sz="800" dirty="0" err="1">
                <a:ea typeface="ＭＳ Ｐゴシック" panose="020B0600070205080204" pitchFamily="34" charset="-128"/>
              </a:rPr>
              <a:t>cmpts</a:t>
            </a:r>
            <a:br>
              <a:rPr lang="fr-CA" altLang="fr-FR" sz="800" dirty="0">
                <a:ea typeface="ＭＳ Ｐゴシック" panose="020B0600070205080204" pitchFamily="34" charset="-128"/>
              </a:rPr>
            </a:br>
            <a:r>
              <a:rPr lang="fr-CA" altLang="fr-FR" sz="800" dirty="0">
                <a:ea typeface="ＭＳ Ｐゴシック" panose="020B0600070205080204" pitchFamily="34" charset="-128"/>
              </a:rPr>
              <a:t>	 régressifs) </a:t>
            </a:r>
          </a:p>
          <a:p>
            <a:pPr>
              <a:spcBef>
                <a:spcPct val="0"/>
              </a:spcBef>
            </a:pPr>
            <a:r>
              <a:rPr lang="fr-CA" altLang="fr-FR" sz="800" dirty="0">
                <a:ea typeface="ＭＳ Ｐゴシック" panose="020B0600070205080204" pitchFamily="34" charset="-128"/>
              </a:rPr>
              <a:t>La </a:t>
            </a:r>
            <a:r>
              <a:rPr lang="fr-CA" altLang="fr-FR" sz="800" b="1" dirty="0">
                <a:ea typeface="ＭＳ Ｐゴシック" panose="020B0600070205080204" pitchFamily="34" charset="-128"/>
              </a:rPr>
              <a:t>rumeur</a:t>
            </a:r>
            <a:r>
              <a:rPr lang="fr-CA" altLang="fr-FR" sz="800" dirty="0">
                <a:ea typeface="ＭＳ Ｐゴシック" panose="020B0600070205080204" pitchFamily="34" charset="-128"/>
              </a:rPr>
              <a:t> se propage dans  des groupes pour expliquer des phénomènes pour lesquels on a pas d’explication. Enfants 3-5 ans racontaient avoir vu les faits alors que seulement entendu parler</a:t>
            </a:r>
          </a:p>
        </p:txBody>
      </p:sp>
    </p:spTree>
    <p:extLst>
      <p:ext uri="{BB962C8B-B14F-4D97-AF65-F5344CB8AC3E}">
        <p14:creationId xmlns:p14="http://schemas.microsoft.com/office/powerpoint/2010/main" val="1249929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pPr algn="just"/>
            <a:endParaRPr lang="fr-FR" sz="1400" b="1" dirty="0"/>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93</a:t>
            </a:fld>
            <a:endParaRPr lang="fr-BE"/>
          </a:p>
        </p:txBody>
      </p:sp>
    </p:spTree>
    <p:extLst>
      <p:ext uri="{BB962C8B-B14F-4D97-AF65-F5344CB8AC3E}">
        <p14:creationId xmlns:p14="http://schemas.microsoft.com/office/powerpoint/2010/main" val="4241213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p:cNvSpPr>
            <a:spLocks noGrp="1" noRot="1" noChangeAspect="1" noChangeArrowheads="1" noTextEdit="1"/>
          </p:cNvSpPr>
          <p:nvPr>
            <p:ph type="sldImg"/>
          </p:nvPr>
        </p:nvSpPr>
        <p:spPr>
          <a:ln/>
        </p:spPr>
      </p:sp>
      <p:sp>
        <p:nvSpPr>
          <p:cNvPr id="47107" name="Espace réservé des commentaires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BE" altLang="fr-FR">
                <a:latin typeface="Arial" panose="020B0604020202020204" pitchFamily="34" charset="0"/>
              </a:rPr>
              <a:t>   </a:t>
            </a:r>
          </a:p>
        </p:txBody>
      </p:sp>
      <p:sp>
        <p:nvSpPr>
          <p:cNvPr id="47108" name="Espace réservé du numéro de diapositive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5F1D2C-E9C8-473A-8C33-461BBBF82F09}" type="slidenum">
              <a:rPr lang="fr-BE" altLang="fr-FR" smtClean="0">
                <a:latin typeface="Times New Roman" panose="02020603050405020304" pitchFamily="18" charset="0"/>
              </a:rPr>
              <a:pPr/>
              <a:t>10</a:t>
            </a:fld>
            <a:endParaRPr lang="fr-BE" altLang="fr-FR">
              <a:latin typeface="Times New Roman" panose="02020603050405020304" pitchFamily="18" charset="0"/>
            </a:endParaRPr>
          </a:p>
        </p:txBody>
      </p:sp>
    </p:spTree>
    <p:extLst>
      <p:ext uri="{BB962C8B-B14F-4D97-AF65-F5344CB8AC3E}">
        <p14:creationId xmlns:p14="http://schemas.microsoft.com/office/powerpoint/2010/main" val="3352666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pPr algn="just"/>
            <a:endParaRPr lang="fr-FR" sz="1400" b="1" dirty="0"/>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94</a:t>
            </a:fld>
            <a:endParaRPr lang="fr-BE"/>
          </a:p>
        </p:txBody>
      </p:sp>
    </p:spTree>
    <p:extLst>
      <p:ext uri="{BB962C8B-B14F-4D97-AF65-F5344CB8AC3E}">
        <p14:creationId xmlns:p14="http://schemas.microsoft.com/office/powerpoint/2010/main" val="3009532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r>
              <a:rPr lang="fr-FR" sz="1100" dirty="0"/>
              <a:t> </a:t>
            </a:r>
            <a:endParaRPr lang="fr-BE" sz="1100" dirty="0">
              <a:latin typeface="Avenir Next Regular"/>
              <a:cs typeface="Avenir Next Regular"/>
            </a:endParaRPr>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95</a:t>
            </a:fld>
            <a:endParaRPr lang="fr-BE"/>
          </a:p>
        </p:txBody>
      </p:sp>
    </p:spTree>
    <p:extLst>
      <p:ext uri="{BB962C8B-B14F-4D97-AF65-F5344CB8AC3E}">
        <p14:creationId xmlns:p14="http://schemas.microsoft.com/office/powerpoint/2010/main" val="151911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r>
              <a:rPr lang="fr-FR" sz="1100" dirty="0"/>
              <a:t> </a:t>
            </a:r>
            <a:endParaRPr lang="fr-BE" sz="1100" dirty="0">
              <a:latin typeface="Avenir Next Regular"/>
              <a:cs typeface="Avenir Next Regular"/>
            </a:endParaRPr>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96</a:t>
            </a:fld>
            <a:endParaRPr lang="fr-BE"/>
          </a:p>
        </p:txBody>
      </p:sp>
    </p:spTree>
    <p:extLst>
      <p:ext uri="{BB962C8B-B14F-4D97-AF65-F5344CB8AC3E}">
        <p14:creationId xmlns:p14="http://schemas.microsoft.com/office/powerpoint/2010/main" val="5348495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186983" y="4573196"/>
            <a:ext cx="6352339" cy="5160123"/>
          </a:xfrm>
        </p:spPr>
        <p:txBody>
          <a:bodyPr/>
          <a:lstStyle/>
          <a:p>
            <a:r>
              <a:rPr lang="fr-FR" sz="1100" dirty="0"/>
              <a:t> </a:t>
            </a:r>
            <a:endParaRPr lang="fr-BE" sz="1100" dirty="0">
              <a:latin typeface="Avenir Next Regular"/>
              <a:cs typeface="Avenir Next Regular"/>
            </a:endParaRPr>
          </a:p>
        </p:txBody>
      </p:sp>
      <p:sp>
        <p:nvSpPr>
          <p:cNvPr id="4" name="Espace réservé du numéro de diapositive 3"/>
          <p:cNvSpPr>
            <a:spLocks noGrp="1"/>
          </p:cNvSpPr>
          <p:nvPr>
            <p:ph type="sldNum" sz="quarter" idx="10"/>
          </p:nvPr>
        </p:nvSpPr>
        <p:spPr>
          <a:xfrm>
            <a:off x="3850443" y="9576950"/>
            <a:ext cx="2945659" cy="349553"/>
          </a:xfrm>
        </p:spPr>
        <p:txBody>
          <a:bodyPr/>
          <a:lstStyle/>
          <a:p>
            <a:fld id="{DD7966DF-9E00-4824-8342-80B170219FBB}" type="slidenum">
              <a:rPr lang="fr-BE" smtClean="0"/>
              <a:pPr/>
              <a:t>97</a:t>
            </a:fld>
            <a:endParaRPr lang="fr-BE"/>
          </a:p>
        </p:txBody>
      </p:sp>
    </p:spTree>
    <p:extLst>
      <p:ext uri="{BB962C8B-B14F-4D97-AF65-F5344CB8AC3E}">
        <p14:creationId xmlns:p14="http://schemas.microsoft.com/office/powerpoint/2010/main" val="2034392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sz="1200" i="1" cap="none" dirty="0"/>
              <a:t>mécanisme d’auto- protection pour éviter ou inhiber tout rapprochement d’avec la figure d’attachement (10-20% des enfants victimes de MT)</a:t>
            </a:r>
            <a:endParaRPr lang="fr-FR" dirty="0"/>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17</a:t>
            </a:fld>
            <a:endParaRPr lang="fr-BE"/>
          </a:p>
        </p:txBody>
      </p:sp>
    </p:spTree>
    <p:extLst>
      <p:ext uri="{BB962C8B-B14F-4D97-AF65-F5344CB8AC3E}">
        <p14:creationId xmlns:p14="http://schemas.microsoft.com/office/powerpoint/2010/main" val="791684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BE" sz="1600" i="1" cap="none" dirty="0"/>
              <a:t>modèlent leur comportement afin d’obtenir une expérience de proximité avec la figure d’attachement (10-20% d’enfants victimes de MT). Avidité profonde à être aimé mais ambivalence car besoins affectifs jamais satisfaits</a:t>
            </a:r>
            <a:br>
              <a:rPr lang="fr-BE" sz="1600" i="1" cap="none" dirty="0"/>
            </a:br>
            <a:endParaRPr lang="fr-FR" sz="1600" dirty="0"/>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18</a:t>
            </a:fld>
            <a:endParaRPr lang="fr-BE"/>
          </a:p>
        </p:txBody>
      </p:sp>
    </p:spTree>
    <p:extLst>
      <p:ext uri="{BB962C8B-B14F-4D97-AF65-F5344CB8AC3E}">
        <p14:creationId xmlns:p14="http://schemas.microsoft.com/office/powerpoint/2010/main" val="1506355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200" b="0" dirty="0">
                <a:effectLst/>
              </a:rPr>
              <a:t>Ont eu des expériences relationnelles précoces pénibles et chaotiques, ne parviennent pas à s’organiser pour répondre de manière régulière au sein de leur relation. Syndrome de ballotement</a:t>
            </a:r>
          </a:p>
          <a:p>
            <a:endParaRPr lang="fr-FR" dirty="0"/>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19</a:t>
            </a:fld>
            <a:endParaRPr lang="fr-BE"/>
          </a:p>
        </p:txBody>
      </p:sp>
    </p:spTree>
    <p:extLst>
      <p:ext uri="{BB962C8B-B14F-4D97-AF65-F5344CB8AC3E}">
        <p14:creationId xmlns:p14="http://schemas.microsoft.com/office/powerpoint/2010/main" val="1503081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sz="1200" dirty="0"/>
              <a:t>Immaturité cognitive: un tiers des signalements des équipes SOS Enfants concernent des enfants &lt; de 5 ans.</a:t>
            </a:r>
          </a:p>
          <a:p>
            <a:pPr eaLnBrk="1" hangingPunct="1"/>
            <a:endParaRPr lang="fr-FR" altLang="fr-FR" dirty="0"/>
          </a:p>
        </p:txBody>
      </p:sp>
    </p:spTree>
    <p:extLst>
      <p:ext uri="{BB962C8B-B14F-4D97-AF65-F5344CB8AC3E}">
        <p14:creationId xmlns:p14="http://schemas.microsoft.com/office/powerpoint/2010/main" val="2000181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70000" lnSpcReduction="20000"/>
          </a:bodyPr>
          <a:lstStyle/>
          <a:p>
            <a:pPr marL="107950" indent="0">
              <a:buClr>
                <a:schemeClr val="accent2"/>
              </a:buClr>
              <a:buFont typeface="Georgia" panose="02040502050405020303" pitchFamily="18" charset="0"/>
              <a:buNone/>
            </a:pPr>
            <a:r>
              <a:rPr lang="fr-BE" altLang="fr-FR" sz="2000" dirty="0"/>
              <a:t>On distingue deux types de mémoire : </a:t>
            </a:r>
          </a:p>
          <a:p>
            <a:pPr lvl="1">
              <a:buFont typeface="Wingdings" panose="05000000000000000000" pitchFamily="2" charset="2"/>
              <a:buChar char="§"/>
            </a:pPr>
            <a:r>
              <a:rPr lang="fr-BE" altLang="fr-FR" sz="2000" dirty="0"/>
              <a:t>la mémoire à </a:t>
            </a:r>
            <a:r>
              <a:rPr lang="fr-BE" altLang="fr-FR" sz="2000" u="sng" dirty="0"/>
              <a:t>court terme: </a:t>
            </a:r>
            <a:r>
              <a:rPr lang="fr-BE" altLang="fr-FR" sz="2000" dirty="0"/>
              <a:t>rétention de l’information le temps de la traiter. Ce système est impliqué dans de nombreuses activités cognitives : mémorisation à LT, compréhension, calcul mental,…</a:t>
            </a:r>
          </a:p>
          <a:p>
            <a:pPr lvl="1">
              <a:buFont typeface="Wingdings" panose="05000000000000000000" pitchFamily="2" charset="2"/>
              <a:buChar char="§"/>
            </a:pPr>
            <a:r>
              <a:rPr lang="fr-BE" altLang="fr-FR" sz="2000" dirty="0"/>
              <a:t>la mémoire à </a:t>
            </a:r>
            <a:r>
              <a:rPr lang="fr-BE" altLang="fr-FR" sz="2000" u="sng" dirty="0"/>
              <a:t>long terme</a:t>
            </a:r>
            <a:r>
              <a:rPr lang="fr-BE" altLang="fr-FR" sz="2000" dirty="0"/>
              <a:t>, comprenant : </a:t>
            </a:r>
          </a:p>
          <a:p>
            <a:pPr lvl="1">
              <a:buFont typeface="Courier New" panose="02070309020205020404" pitchFamily="49" charset="0"/>
              <a:buChar char="o"/>
            </a:pPr>
            <a:r>
              <a:rPr lang="fr-BE" altLang="fr-FR" sz="2000" i="1" dirty="0"/>
              <a:t>La mémoire déclarative: souvenirs conscients de faits et épisodes dont le contenu peut être raconté-&gt; le contenu se réfère au « savoir quoi ».</a:t>
            </a:r>
          </a:p>
          <a:p>
            <a:pPr lvl="1">
              <a:buFont typeface="Courier New" panose="02070309020205020404" pitchFamily="49" charset="0"/>
              <a:buChar char="o"/>
            </a:pPr>
            <a:r>
              <a:rPr lang="fr-BE" altLang="fr-FR" sz="2000" i="1" dirty="0"/>
              <a:t>La mémoire non déclarative: acquisitions qui ne peuvent être racontées et qui ne se produisent pas de manière consciente -&gt; le contenu se réfère au «  savoir comment » = habiletés perceptives, motrices ou cognitives acquises, auxquelles nous ne pouvons accéder que par l’action. On peut également y inclure le conditionnement. Ex: rouler à vélo,… </a:t>
            </a:r>
          </a:p>
          <a:p>
            <a:pPr lvl="1">
              <a:buFont typeface="Courier New" panose="02070309020205020404" pitchFamily="49" charset="0"/>
              <a:buChar char="o"/>
            </a:pPr>
            <a:endParaRPr lang="fr-BE" altLang="fr-FR" sz="20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fr-BE" altLang="fr-FR" sz="1200" dirty="0"/>
              <a:t>La mémoire </a:t>
            </a:r>
            <a:r>
              <a:rPr lang="fr-BE" altLang="fr-FR" sz="1200" b="1" i="1" u="sng" dirty="0"/>
              <a:t>épisodique</a:t>
            </a:r>
            <a:r>
              <a:rPr lang="fr-BE" altLang="fr-FR" sz="1200" dirty="0"/>
              <a:t>, elle récupère les évènements autobiographiques en conservant le contexte de survenue (notion d’espace et de temps) et leurs valences émotionnelles. Elle permet de voyager mentalement dans le temps, de revivre les expériences passées et de se projeter dans le futur. </a:t>
            </a:r>
            <a:r>
              <a:rPr lang="fr-BE" altLang="fr-FR" sz="1200" dirty="0" err="1"/>
              <a:t>Rmq</a:t>
            </a:r>
            <a:r>
              <a:rPr lang="fr-BE" altLang="fr-FR" sz="1200" dirty="0"/>
              <a:t> : peu impliquée et valorisée par le système scolaire.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BE" altLang="fr-FR"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fr-BE" altLang="fr-FR" sz="1200" dirty="0"/>
              <a:t>La mémoire </a:t>
            </a:r>
            <a:r>
              <a:rPr lang="fr-BE" altLang="fr-FR" sz="1200" b="1" i="1" u="sng" dirty="0"/>
              <a:t>sémantique</a:t>
            </a:r>
            <a:r>
              <a:rPr lang="fr-BE" altLang="fr-FR" sz="1200" dirty="0"/>
              <a:t> : correspond aux connaissances académiques. C’est le système chargé de l’acquisition, de la rétention et de l’utilisation des connaissances sur le monde, indépendamment de notre expérience personnelle ; (ex : Paris = capitale de la France). </a:t>
            </a:r>
            <a:r>
              <a:rPr lang="fr-BE" altLang="fr-FR" sz="1200" dirty="0" err="1"/>
              <a:t>Rmq</a:t>
            </a:r>
            <a:r>
              <a:rPr lang="fr-BE" altLang="fr-FR" sz="1200" dirty="0"/>
              <a:t>: particulièrement sollicitée par l’école. </a:t>
            </a:r>
          </a:p>
          <a:p>
            <a:pPr lvl="1">
              <a:buFont typeface="Courier New" panose="02070309020205020404" pitchFamily="49" charset="0"/>
              <a:buChar char="o"/>
            </a:pPr>
            <a:endParaRPr lang="fr-BE" altLang="fr-FR" sz="2000" i="1" dirty="0"/>
          </a:p>
          <a:p>
            <a:endParaRPr lang="fr-BE" dirty="0"/>
          </a:p>
        </p:txBody>
      </p:sp>
      <p:sp>
        <p:nvSpPr>
          <p:cNvPr id="4" name="Espace réservé du numéro de diapositive 3"/>
          <p:cNvSpPr>
            <a:spLocks noGrp="1"/>
          </p:cNvSpPr>
          <p:nvPr>
            <p:ph type="sldNum" sz="quarter" idx="10"/>
          </p:nvPr>
        </p:nvSpPr>
        <p:spPr/>
        <p:txBody>
          <a:bodyPr/>
          <a:lstStyle/>
          <a:p>
            <a:fld id="{83DD4C3E-B18F-471A-B4F2-86288FEDAF13}" type="slidenum">
              <a:rPr lang="fr-BE" smtClean="0"/>
              <a:pPr/>
              <a:t>38</a:t>
            </a:fld>
            <a:endParaRPr lang="fr-BE"/>
          </a:p>
        </p:txBody>
      </p:sp>
    </p:spTree>
    <p:extLst>
      <p:ext uri="{BB962C8B-B14F-4D97-AF65-F5344CB8AC3E}">
        <p14:creationId xmlns:p14="http://schemas.microsoft.com/office/powerpoint/2010/main" val="1982798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BE" altLang="fr-FR" sz="1200" b="0" dirty="0"/>
              <a:t>La </a:t>
            </a:r>
            <a:r>
              <a:rPr lang="fr-BE" altLang="fr-FR" sz="1200" b="0" i="1" u="sng" dirty="0"/>
              <a:t>mémoire déclarative</a:t>
            </a:r>
            <a:r>
              <a:rPr lang="fr-BE" altLang="fr-FR" sz="1200" b="0" dirty="0"/>
              <a:t> interfère fortement dans la possibilité de l’enfant de raconter ce qui lui est arrivé lorsque les abus ont été répétitifs. Avec le temps, l’enfant victime n’a plus de repères et se rappelle davantage d’un scénario dans lequel les événements particuliers se trouvent enchevêtrés. Plus l’enfant est jeune, moins il possède d’outils cognitifs pour réorganiser et restituer de manière logique le développement de la scène abusive. Les informations paraissent alors morcelées et parcellaires. Elles peuvent également apparaître comme imaginaires, farfelues, irréelles ou invraisemblables </a:t>
            </a:r>
          </a:p>
          <a:p>
            <a:endParaRPr lang="fr-FR" dirty="0"/>
          </a:p>
        </p:txBody>
      </p:sp>
      <p:sp>
        <p:nvSpPr>
          <p:cNvPr id="4" name="Espace réservé du numéro de diapositive 3"/>
          <p:cNvSpPr>
            <a:spLocks noGrp="1"/>
          </p:cNvSpPr>
          <p:nvPr>
            <p:ph type="sldNum" sz="quarter" idx="5"/>
          </p:nvPr>
        </p:nvSpPr>
        <p:spPr/>
        <p:txBody>
          <a:bodyPr/>
          <a:lstStyle/>
          <a:p>
            <a:fld id="{83DD4C3E-B18F-471A-B4F2-86288FEDAF13}" type="slidenum">
              <a:rPr lang="fr-BE" smtClean="0"/>
              <a:pPr/>
              <a:t>39</a:t>
            </a:fld>
            <a:endParaRPr lang="fr-BE"/>
          </a:p>
        </p:txBody>
      </p:sp>
    </p:spTree>
    <p:extLst>
      <p:ext uri="{BB962C8B-B14F-4D97-AF65-F5344CB8AC3E}">
        <p14:creationId xmlns:p14="http://schemas.microsoft.com/office/powerpoint/2010/main" val="2431784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6551D3B-BCE0-47A9-86D4-008FBAA6543B}" type="slidenum">
              <a:rPr lang="fr-FR" altLang="fr-FR">
                <a:latin typeface="Times New Roman" panose="02020603050405020304" pitchFamily="18" charset="0"/>
              </a:rPr>
              <a:pPr>
                <a:spcBef>
                  <a:spcPct val="0"/>
                </a:spcBef>
              </a:pPr>
              <a:t>40</a:t>
            </a:fld>
            <a:endParaRPr lang="fr-FR" altLang="fr-FR">
              <a:latin typeface="Times New Roman" panose="02020603050405020304" pitchFamily="18" charset="0"/>
            </a:endParaRPr>
          </a:p>
        </p:txBody>
      </p:sp>
      <p:sp>
        <p:nvSpPr>
          <p:cNvPr id="71683" name="Rectangle 2"/>
          <p:cNvSpPr txBox="1">
            <a:spLocks noGrp="1" noChangeArrowheads="1"/>
          </p:cNvSpPr>
          <p:nvPr/>
        </p:nvSpPr>
        <p:spPr bwMode="auto">
          <a:xfrm>
            <a:off x="0" y="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ENQ 3005</a:t>
            </a:r>
          </a:p>
        </p:txBody>
      </p:sp>
      <p:sp>
        <p:nvSpPr>
          <p:cNvPr id="71684" name="Rectangle 6"/>
          <p:cNvSpPr txBox="1">
            <a:spLocks noGrp="1" noChangeArrowheads="1"/>
          </p:cNvSpPr>
          <p:nvPr/>
        </p:nvSpPr>
        <p:spPr bwMode="auto">
          <a:xfrm>
            <a:off x="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r>
              <a:rPr lang="fr-FR" altLang="fr-FR">
                <a:latin typeface="Arial" panose="020B0604020202020204" pitchFamily="34" charset="0"/>
                <a:cs typeface="Arial" panose="020B0604020202020204" pitchFamily="34" charset="0"/>
              </a:rPr>
              <a:t>© Mireille Cyr, Ph.D.</a:t>
            </a:r>
          </a:p>
        </p:txBody>
      </p:sp>
      <p:sp>
        <p:nvSpPr>
          <p:cNvPr id="71685" name="Rectangle 7"/>
          <p:cNvSpPr txBox="1">
            <a:spLocks noGrp="1" noChangeArrowheads="1"/>
          </p:cNvSpPr>
          <p:nvPr/>
        </p:nvSpPr>
        <p:spPr bwMode="auto">
          <a:xfrm>
            <a:off x="3886200" y="8685213"/>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nchor="b"/>
          <a:lstStyle>
            <a:lvl1pPr defTabSz="896938">
              <a:spcBef>
                <a:spcPct val="30000"/>
              </a:spcBef>
              <a:defRPr sz="1200">
                <a:solidFill>
                  <a:schemeClr val="tx1"/>
                </a:solidFill>
                <a:latin typeface="Calibri" panose="020F0502020204030204" pitchFamily="34" charset="0"/>
              </a:defRPr>
            </a:lvl1pPr>
            <a:lvl2pPr marL="728663" indent="-279400" defTabSz="896938">
              <a:spcBef>
                <a:spcPct val="30000"/>
              </a:spcBef>
              <a:defRPr sz="1200">
                <a:solidFill>
                  <a:schemeClr val="tx1"/>
                </a:solidFill>
                <a:latin typeface="Calibri" panose="020F0502020204030204" pitchFamily="34" charset="0"/>
              </a:defRPr>
            </a:lvl2pPr>
            <a:lvl3pPr marL="1122363" indent="-225425" defTabSz="896938">
              <a:spcBef>
                <a:spcPct val="30000"/>
              </a:spcBef>
              <a:defRPr sz="1200">
                <a:solidFill>
                  <a:schemeClr val="tx1"/>
                </a:solidFill>
                <a:latin typeface="Calibri" panose="020F0502020204030204" pitchFamily="34" charset="0"/>
              </a:defRPr>
            </a:lvl3pPr>
            <a:lvl4pPr marL="1570038" indent="-223838" defTabSz="896938">
              <a:spcBef>
                <a:spcPct val="30000"/>
              </a:spcBef>
              <a:defRPr sz="1200">
                <a:solidFill>
                  <a:schemeClr val="tx1"/>
                </a:solidFill>
                <a:latin typeface="Calibri" panose="020F0502020204030204" pitchFamily="34" charset="0"/>
              </a:defRPr>
            </a:lvl4pPr>
            <a:lvl5pPr marL="2019300" indent="-225425" defTabSz="896938">
              <a:spcBef>
                <a:spcPct val="30000"/>
              </a:spcBef>
              <a:defRPr sz="1200">
                <a:solidFill>
                  <a:schemeClr val="tx1"/>
                </a:solidFill>
                <a:latin typeface="Calibri" panose="020F0502020204030204" pitchFamily="34" charset="0"/>
              </a:defRPr>
            </a:lvl5pPr>
            <a:lvl6pPr marL="2476500" indent="-225425" defTabSz="896938" eaLnBrk="0" fontAlgn="base" hangingPunct="0">
              <a:spcBef>
                <a:spcPct val="30000"/>
              </a:spcBef>
              <a:spcAft>
                <a:spcPct val="0"/>
              </a:spcAft>
              <a:defRPr sz="1200">
                <a:solidFill>
                  <a:schemeClr val="tx1"/>
                </a:solidFill>
                <a:latin typeface="Calibri" panose="020F0502020204030204" pitchFamily="34" charset="0"/>
              </a:defRPr>
            </a:lvl6pPr>
            <a:lvl7pPr marL="2933700" indent="-225425" defTabSz="896938" eaLnBrk="0" fontAlgn="base" hangingPunct="0">
              <a:spcBef>
                <a:spcPct val="30000"/>
              </a:spcBef>
              <a:spcAft>
                <a:spcPct val="0"/>
              </a:spcAft>
              <a:defRPr sz="1200">
                <a:solidFill>
                  <a:schemeClr val="tx1"/>
                </a:solidFill>
                <a:latin typeface="Calibri" panose="020F0502020204030204" pitchFamily="34" charset="0"/>
              </a:defRPr>
            </a:lvl7pPr>
            <a:lvl8pPr marL="3390900" indent="-225425" defTabSz="896938" eaLnBrk="0" fontAlgn="base" hangingPunct="0">
              <a:spcBef>
                <a:spcPct val="30000"/>
              </a:spcBef>
              <a:spcAft>
                <a:spcPct val="0"/>
              </a:spcAft>
              <a:defRPr sz="1200">
                <a:solidFill>
                  <a:schemeClr val="tx1"/>
                </a:solidFill>
                <a:latin typeface="Calibri" panose="020F0502020204030204" pitchFamily="34" charset="0"/>
              </a:defRPr>
            </a:lvl8pPr>
            <a:lvl9pPr marL="3848100" indent="-225425" defTabSz="896938"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79EB8FD5-05EB-46A8-A87D-B0CA05F59F32}" type="slidenum">
              <a:rPr lang="fr-FR" altLang="fr-FR">
                <a:latin typeface="Arial" panose="020B0604020202020204" pitchFamily="34" charset="0"/>
                <a:cs typeface="Arial" panose="020B0604020202020204" pitchFamily="34" charset="0"/>
              </a:rPr>
              <a:pPr algn="r" eaLnBrk="1" hangingPunct="1">
                <a:spcBef>
                  <a:spcPct val="0"/>
                </a:spcBef>
              </a:pPr>
              <a:t>40</a:t>
            </a:fld>
            <a:endParaRPr lang="fr-FR" altLang="fr-FR">
              <a:latin typeface="Arial" panose="020B0604020202020204" pitchFamily="34" charset="0"/>
              <a:cs typeface="Arial" panose="020B0604020202020204" pitchFamily="34" charset="0"/>
            </a:endParaRPr>
          </a:p>
        </p:txBody>
      </p:sp>
      <p:sp>
        <p:nvSpPr>
          <p:cNvPr id="71686" name="Rectangle 2"/>
          <p:cNvSpPr>
            <a:spLocks noGrp="1" noRot="1" noChangeAspect="1" noChangeArrowheads="1" noTextEdit="1"/>
          </p:cNvSpPr>
          <p:nvPr>
            <p:ph type="sldImg"/>
          </p:nvPr>
        </p:nvSpPr>
        <p:spPr bwMode="auto">
          <a:xfrm>
            <a:off x="1143000" y="685800"/>
            <a:ext cx="4573588" cy="34305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7" name="Rectangle 3"/>
          <p:cNvSpPr>
            <a:spLocks noGrp="1" noChangeArrowheads="1"/>
          </p:cNvSpPr>
          <p:nvPr>
            <p:ph type="body" idx="1"/>
          </p:nvPr>
        </p:nvSpPr>
        <p:spPr bwMode="auto">
          <a:xfrm>
            <a:off x="684213" y="4343400"/>
            <a:ext cx="54895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2" tIns="45716" rIns="91432" bIns="45716" numCol="1" anchor="t" anchorCtr="0" compatLnSpc="1">
            <a:prstTxWarp prst="textNoShape">
              <a:avLst/>
            </a:prstTxWarp>
          </a:bodyPr>
          <a:lstStyle/>
          <a:p>
            <a:pPr>
              <a:spcBef>
                <a:spcPct val="0"/>
              </a:spcBef>
            </a:pPr>
            <a:endParaRPr lang="fr-CA" altLang="fr-FR">
              <a:ea typeface="ＭＳ Ｐゴシック" panose="020B0600070205080204" pitchFamily="34" charset="-128"/>
            </a:endParaRPr>
          </a:p>
        </p:txBody>
      </p:sp>
    </p:spTree>
    <p:extLst>
      <p:ext uri="{BB962C8B-B14F-4D97-AF65-F5344CB8AC3E}">
        <p14:creationId xmlns:p14="http://schemas.microsoft.com/office/powerpoint/2010/main" val="393862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fr-FR"/>
              <a:t>Cliquez et modifiez le titre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 style des sous-titres du masque</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
        <p:nvSpPr>
          <p:cNvPr id="8" name="Title 7"/>
          <p:cNvSpPr>
            <a:spLocks noGrp="1"/>
          </p:cNvSpPr>
          <p:nvPr>
            <p:ph type="title"/>
          </p:nvPr>
        </p:nvSpPr>
        <p:spPr/>
        <p:txBody>
          <a:bodyPr/>
          <a:lstStyle/>
          <a:p>
            <a:r>
              <a:rPr lang="fr-FR"/>
              <a:t>Cliquez et modifiez le titre</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pPr/>
              <a:t>‹N°›</a:t>
            </a:fld>
            <a:endParaRPr lang="fr-B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fr-FR"/>
              <a:t>Cliquez et modifiez le titre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762000" y="762000"/>
            <a:ext cx="7924800" cy="1143000"/>
          </a:xfrm>
        </p:spPr>
        <p:txBody>
          <a:bodyPr/>
          <a:lstStyle/>
          <a:p>
            <a:r>
              <a:rPr lang="fr-FR"/>
              <a:t>Modifiez le style du titre</a:t>
            </a:r>
            <a:endParaRPr lang="fr-BE"/>
          </a:p>
        </p:txBody>
      </p:sp>
      <p:sp>
        <p:nvSpPr>
          <p:cNvPr id="3" name="Espace réservé du tableau 2"/>
          <p:cNvSpPr>
            <a:spLocks noGrp="1"/>
          </p:cNvSpPr>
          <p:nvPr>
            <p:ph type="tbl" idx="1"/>
          </p:nvPr>
        </p:nvSpPr>
        <p:spPr>
          <a:xfrm>
            <a:off x="838200" y="2362200"/>
            <a:ext cx="7693025" cy="3724275"/>
          </a:xfrm>
        </p:spPr>
        <p:txBody>
          <a:bodyPr/>
          <a:lstStyle/>
          <a:p>
            <a:pPr lvl="0"/>
            <a:endParaRPr lang="fr-BE" noProof="0"/>
          </a:p>
        </p:txBody>
      </p:sp>
      <p:sp>
        <p:nvSpPr>
          <p:cNvPr id="4" name="Espace réservé de la date 13"/>
          <p:cNvSpPr>
            <a:spLocks noGrp="1"/>
          </p:cNvSpPr>
          <p:nvPr>
            <p:ph type="dt" sz="half" idx="10"/>
          </p:nvPr>
        </p:nvSpPr>
        <p:spPr>
          <a:xfrm>
            <a:off x="6586538" y="612775"/>
            <a:ext cx="957262" cy="457200"/>
          </a:xfrm>
          <a:prstGeom prst="rect">
            <a:avLst/>
          </a:prstGeom>
        </p:spPr>
        <p:txBody>
          <a:bodyPr/>
          <a:lstStyle>
            <a:lvl1pPr>
              <a:defRPr/>
            </a:lvl1pPr>
          </a:lstStyle>
          <a:p>
            <a:pPr>
              <a:defRPr/>
            </a:pPr>
            <a:endParaRPr lang="fr-FR"/>
          </a:p>
        </p:txBody>
      </p:sp>
      <p:sp>
        <p:nvSpPr>
          <p:cNvPr id="5" name="Espace réservé du pied de page 2"/>
          <p:cNvSpPr>
            <a:spLocks noGrp="1"/>
          </p:cNvSpPr>
          <p:nvPr>
            <p:ph type="ftr" sz="quarter" idx="11"/>
          </p:nvPr>
        </p:nvSpPr>
        <p:spPr/>
        <p:txBody>
          <a:bodyPr/>
          <a:lstStyle>
            <a:lvl1pPr>
              <a:defRPr/>
            </a:lvl1pPr>
          </a:lstStyle>
          <a:p>
            <a:pPr>
              <a:defRPr/>
            </a:pPr>
            <a:endParaRPr lang="fr-FR"/>
          </a:p>
        </p:txBody>
      </p:sp>
      <p:sp>
        <p:nvSpPr>
          <p:cNvPr id="6" name="Espace réservé du numéro de diapositive 22"/>
          <p:cNvSpPr>
            <a:spLocks noGrp="1"/>
          </p:cNvSpPr>
          <p:nvPr>
            <p:ph type="sldNum" sz="quarter" idx="12"/>
          </p:nvPr>
        </p:nvSpPr>
        <p:spPr/>
        <p:txBody>
          <a:bodyPr/>
          <a:lstStyle>
            <a:lvl1pPr>
              <a:defRPr/>
            </a:lvl1pPr>
          </a:lstStyle>
          <a:p>
            <a:pPr>
              <a:defRPr/>
            </a:pPr>
            <a:fld id="{EB4EBF80-733F-4DE0-883E-E601166700DF}" type="slidenum">
              <a:rPr lang="fr-FR" altLang="fr-FR"/>
              <a:pPr>
                <a:defRPr/>
              </a:pPr>
              <a:t>‹N°›</a:t>
            </a:fld>
            <a:endParaRPr lang="fr-FR" altLang="fr-FR"/>
          </a:p>
        </p:txBody>
      </p:sp>
    </p:spTree>
    <p:extLst>
      <p:ext uri="{BB962C8B-B14F-4D97-AF65-F5344CB8AC3E}">
        <p14:creationId xmlns:p14="http://schemas.microsoft.com/office/powerpoint/2010/main" val="39950950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Cliquez et modifiez le titre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fr-FR"/>
              <a:t>Cliquez pour modifier les styles du texte du masque</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pPr/>
              <a:t>‹N°›</a:t>
            </a:fld>
            <a:endParaRPr lang="fr-FR"/>
          </a:p>
        </p:txBody>
      </p:sp>
    </p:spTree>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Cliquez et modifiez le titre</a:t>
            </a:r>
            <a:endParaRPr lang="en-US"/>
          </a:p>
        </p:txBody>
      </p:sp>
      <p:sp>
        <p:nvSpPr>
          <p:cNvPr id="3" name="Date Placeholder 2"/>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8" name="Espace réservé du pied de page 7"/>
          <p:cNvSpPr>
            <a:spLocks noGrp="1"/>
          </p:cNvSpPr>
          <p:nvPr>
            <p:ph type="ftr" sz="quarter" idx="11"/>
          </p:nvPr>
        </p:nvSpPr>
        <p:spPr/>
        <p:txBody>
          <a:bodyPr/>
          <a:lstStyle/>
          <a:p>
            <a:endParaRPr lang="fr-FR">
              <a:solidFill>
                <a:prstClr val="black">
                  <a:tint val="75000"/>
                </a:prstClr>
              </a:solidFill>
              <a:latin typeface="Calibri"/>
            </a:endParaRPr>
          </a:p>
        </p:txBody>
      </p:sp>
      <p:sp>
        <p:nvSpPr>
          <p:cNvPr id="9" name="Espace réservé du numéro de diapositive 8"/>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4" name="Espace réservé du pied de page 3"/>
          <p:cNvSpPr>
            <a:spLocks noGrp="1"/>
          </p:cNvSpPr>
          <p:nvPr>
            <p:ph type="ftr" sz="quarter" idx="11"/>
          </p:nvPr>
        </p:nvSpPr>
        <p:spPr/>
        <p:txBody>
          <a:bodyPr/>
          <a:lstStyle/>
          <a:p>
            <a:endParaRPr lang="fr-FR">
              <a:solidFill>
                <a:prstClr val="black">
                  <a:tint val="75000"/>
                </a:prstClr>
              </a:solidFill>
              <a:latin typeface="Calibri"/>
            </a:endParaRPr>
          </a:p>
        </p:txBody>
      </p:sp>
      <p:sp>
        <p:nvSpPr>
          <p:cNvPr id="5" name="Espace réservé du numéro de diapositive 4"/>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3" name="Espace réservé du pied de page 2"/>
          <p:cNvSpPr>
            <a:spLocks noGrp="1"/>
          </p:cNvSpPr>
          <p:nvPr>
            <p:ph type="ftr" sz="quarter" idx="11"/>
          </p:nvPr>
        </p:nvSpPr>
        <p:spPr/>
        <p:txBody>
          <a:bodyPr/>
          <a:lstStyle/>
          <a:p>
            <a:endParaRPr lang="fr-FR">
              <a:solidFill>
                <a:prstClr val="black">
                  <a:tint val="75000"/>
                </a:prstClr>
              </a:solidFill>
              <a:latin typeface="Calibri"/>
            </a:endParaRPr>
          </a:p>
        </p:txBody>
      </p:sp>
      <p:sp>
        <p:nvSpPr>
          <p:cNvPr id="4" name="Espace réservé du numéro de diapositive 3"/>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6" name="Espace réservé du pied de page 5"/>
          <p:cNvSpPr>
            <a:spLocks noGrp="1"/>
          </p:cNvSpPr>
          <p:nvPr>
            <p:ph type="ftr" sz="quarter" idx="11"/>
          </p:nvPr>
        </p:nvSpPr>
        <p:spPr/>
        <p:txBody>
          <a:bodyPr/>
          <a:lstStyle/>
          <a:p>
            <a:endParaRPr lang="fr-FR">
              <a:solidFill>
                <a:prstClr val="black">
                  <a:tint val="75000"/>
                </a:prstClr>
              </a:solidFill>
              <a:latin typeface="Calibri"/>
            </a:endParaRPr>
          </a:p>
        </p:txBody>
      </p:sp>
      <p:sp>
        <p:nvSpPr>
          <p:cNvPr id="7" name="Espace réservé du numéro de diapositive 6"/>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11"/>
          </p:nvPr>
        </p:nvSpPr>
        <p:spPr/>
        <p:txBody>
          <a:body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12"/>
          </p:nvPr>
        </p:nvSpPr>
        <p:spPr/>
        <p:txBody>
          <a:body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a:t>Cliquez et modifiez le titre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fr-BE"/>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E8E4A00-AB91-48F0-ABB2-D5F87591CCFC}"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fr-FR"/>
              <a:t>Faire glisser l'image vers l'espace réservé ou cliquer sur l'icône pour l'ajouter</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fr-FR"/>
              <a:t>Cliquez et modifiez le titre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a:xfrm rot="19140000">
            <a:off x="201168" y="5870448"/>
            <a:ext cx="2176272" cy="201168"/>
          </a:xfrm>
          <a:prstGeom prst="rect">
            <a:avLst/>
          </a:prstGeom>
        </p:spPr>
        <p:txBody>
          <a:bodyPr/>
          <a:lstStyle/>
          <a:p>
            <a:fld id="{B06F1426-BFCE-464E-90B7-34878161D2EE}" type="datetimeFigureOut">
              <a:rPr lang="fr-BE" smtClean="0"/>
              <a:pPr/>
              <a:t>12/07/19</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1E8E4A00-AB91-48F0-ABB2-D5F87591CCFC}"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330541885"/>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2024750053"/>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948270409"/>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6021288"/>
            <a:ext cx="3574257" cy="836712"/>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6021288"/>
            <a:ext cx="9146380" cy="836713"/>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fr-BE"/>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E8E4A00-AB91-48F0-ABB2-D5F87591CCFC}" type="slidenum">
              <a:rPr lang="fr-BE" smtClean="0"/>
              <a:pPr/>
              <a:t>‹N°›</a:t>
            </a:fld>
            <a:endParaRPr lang="fr-BE"/>
          </a:p>
        </p:txBody>
      </p:sp>
      <p:pic>
        <p:nvPicPr>
          <p:cNvPr id="9" name="Image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Tree>
    <p:extLst>
      <p:ext uri="{BB962C8B-B14F-4D97-AF65-F5344CB8AC3E}">
        <p14:creationId xmlns:p14="http://schemas.microsoft.com/office/powerpoint/2010/main" val="1488508320"/>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911" r:id="rId12"/>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pPr/>
              <a:t>12/07/2019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pPr/>
              <a:t>‹N°›</a:t>
            </a:fld>
            <a:endParaRPr lang="fr-FR"/>
          </a:p>
        </p:txBody>
      </p:sp>
    </p:spTree>
    <p:extLst>
      <p:ext uri="{BB962C8B-B14F-4D97-AF65-F5344CB8AC3E}">
        <p14:creationId xmlns:p14="http://schemas.microsoft.com/office/powerpoint/2010/main" val="1322330337"/>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et modifiez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91D64-C2CC-884F-85C9-C8D86B3DB070}" type="datetimeFigureOut">
              <a:rPr lang="fr-FR" smtClean="0">
                <a:solidFill>
                  <a:prstClr val="black">
                    <a:tint val="75000"/>
                  </a:prstClr>
                </a:solidFill>
                <a:latin typeface="Calibri"/>
              </a:rPr>
              <a:pPr/>
              <a:t>12/07/2019</a:t>
            </a:fld>
            <a:endParaRPr lang="fr-FR">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2F5D-006D-3D49-8D5E-63BC01512858}" type="slidenum">
              <a:rPr lang="fr-FR" smtClean="0">
                <a:solidFill>
                  <a:prstClr val="black">
                    <a:tint val="75000"/>
                  </a:prstClr>
                </a:solidFill>
                <a:latin typeface="Calibri"/>
              </a:rPr>
              <a:pPr/>
              <a:t>‹N°›</a:t>
            </a:fld>
            <a:endParaRPr lang="fr-FR">
              <a:solidFill>
                <a:prstClr val="black">
                  <a:tint val="75000"/>
                </a:prstClr>
              </a:solidFill>
              <a:latin typeface="Calibri"/>
            </a:endParaRPr>
          </a:p>
        </p:txBody>
      </p:sp>
    </p:spTree>
    <p:extLst>
      <p:ext uri="{BB962C8B-B14F-4D97-AF65-F5344CB8AC3E}">
        <p14:creationId xmlns:p14="http://schemas.microsoft.com/office/powerpoint/2010/main" val="97711156"/>
      </p:ext>
    </p:extLst>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png"/><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0.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3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6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5.xml"/><Relationship Id="rId1" Type="http://schemas.openxmlformats.org/officeDocument/2006/relationships/slideLayout" Target="../slideLayouts/slideLayout40.xml"/><Relationship Id="rId4" Type="http://schemas.openxmlformats.org/officeDocument/2006/relationships/image" Target="../media/image9.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0.xml"/><Relationship Id="rId5" Type="http://schemas.openxmlformats.org/officeDocument/2006/relationships/image" Target="../media/image14.jpeg"/><Relationship Id="rId4" Type="http://schemas.openxmlformats.org/officeDocument/2006/relationships/image" Target="../media/image1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0.xml"/><Relationship Id="rId4" Type="http://schemas.openxmlformats.org/officeDocument/2006/relationships/image" Target="../media/image18.png"/></Relationships>
</file>

<file path=ppt/slides/_rels/slide7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5.xml"/><Relationship Id="rId4" Type="http://schemas.openxmlformats.org/officeDocument/2006/relationships/image" Target="../media/image2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35.xml"/><Relationship Id="rId4" Type="http://schemas.openxmlformats.org/officeDocument/2006/relationships/image" Target="../media/image25.jpeg"/></Relationships>
</file>

<file path=ppt/slides/_rels/slide7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notesSlide" Target="../notesSlides/notesSlide19.xml"/><Relationship Id="rId1" Type="http://schemas.openxmlformats.org/officeDocument/2006/relationships/slideLayout" Target="../slideLayouts/slideLayout3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9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5.xml"/><Relationship Id="rId4" Type="http://schemas.openxmlformats.org/officeDocument/2006/relationships/image" Target="../media/image3.png"/></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rot="19140000">
            <a:off x="689750" y="1736083"/>
            <a:ext cx="5922209" cy="1204306"/>
          </a:xfrm>
        </p:spPr>
        <p:txBody>
          <a:bodyPr>
            <a:normAutofit fontScale="90000"/>
          </a:bodyPr>
          <a:lstStyle/>
          <a:p>
            <a:r>
              <a:rPr lang="fr-BE" dirty="0"/>
              <a:t>Approche transdisciplinaire de La maltraitance infantile: entre soin et protection </a:t>
            </a:r>
          </a:p>
        </p:txBody>
      </p:sp>
      <p:sp>
        <p:nvSpPr>
          <p:cNvPr id="7" name="Sous-titre 6">
            <a:extLst>
              <a:ext uri="{FF2B5EF4-FFF2-40B4-BE49-F238E27FC236}">
                <a16:creationId xmlns:a16="http://schemas.microsoft.com/office/drawing/2014/main" id="{D2081315-6260-DA4A-BDDB-A37611BC7455}"/>
              </a:ext>
            </a:extLst>
          </p:cNvPr>
          <p:cNvSpPr>
            <a:spLocks noGrp="1"/>
          </p:cNvSpPr>
          <p:nvPr>
            <p:ph type="subTitle" idx="1"/>
          </p:nvPr>
        </p:nvSpPr>
        <p:spPr>
          <a:xfrm rot="19140000">
            <a:off x="1190222" y="2411936"/>
            <a:ext cx="6690959" cy="329259"/>
          </a:xfrm>
        </p:spPr>
        <p:txBody>
          <a:bodyPr>
            <a:normAutofit fontScale="77500" lnSpcReduction="20000"/>
          </a:bodyPr>
          <a:lstStyle/>
          <a:p>
            <a:r>
              <a:rPr lang="fr-FR" dirty="0"/>
              <a:t>Évaluation d’une situation de maltraitance infantile</a:t>
            </a:r>
          </a:p>
        </p:txBody>
      </p:sp>
      <p:sp>
        <p:nvSpPr>
          <p:cNvPr id="4" name="ZoneTexte 3"/>
          <p:cNvSpPr txBox="1"/>
          <p:nvPr/>
        </p:nvSpPr>
        <p:spPr>
          <a:xfrm>
            <a:off x="4572000" y="5445224"/>
            <a:ext cx="4248472" cy="1077218"/>
          </a:xfrm>
          <a:prstGeom prst="rect">
            <a:avLst/>
          </a:prstGeom>
          <a:noFill/>
        </p:spPr>
        <p:txBody>
          <a:bodyPr wrap="square" rtlCol="0">
            <a:spAutoFit/>
          </a:bodyPr>
          <a:lstStyle/>
          <a:p>
            <a:pPr algn="ctr"/>
            <a:r>
              <a:rPr lang="fr-FR" sz="1600" b="1" dirty="0"/>
              <a:t>Atelier RPJM/ SOS enfants ULB –CHU St Pierre </a:t>
            </a:r>
          </a:p>
          <a:p>
            <a:pPr algn="ctr"/>
            <a:r>
              <a:rPr lang="fr-FR" sz="1600" b="1" dirty="0"/>
              <a:t>Juillet 2019</a:t>
            </a:r>
          </a:p>
          <a:p>
            <a:pPr algn="ctr"/>
            <a:r>
              <a:rPr lang="fr-FR" sz="1600" dirty="0"/>
              <a:t>Thierno </a:t>
            </a:r>
            <a:r>
              <a:rPr lang="fr-FR" sz="1600" dirty="0" err="1"/>
              <a:t>Sagna</a:t>
            </a:r>
            <a:endParaRPr lang="fr-FR" sz="1600" dirty="0"/>
          </a:p>
          <a:p>
            <a:pPr algn="ctr"/>
            <a:r>
              <a:rPr lang="fr-FR" sz="1600" dirty="0"/>
              <a:t>Dr Brigitte Vanthournout</a:t>
            </a: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04664"/>
            <a:ext cx="2016224" cy="1735286"/>
          </a:xfrm>
          <a:prstGeom prst="rect">
            <a:avLst/>
          </a:prstGeom>
        </p:spPr>
      </p:pic>
      <p:pic>
        <p:nvPicPr>
          <p:cNvPr id="6" name="Image 5">
            <a:extLst>
              <a:ext uri="{FF2B5EF4-FFF2-40B4-BE49-F238E27FC236}">
                <a16:creationId xmlns:a16="http://schemas.microsoft.com/office/drawing/2014/main" id="{BA976518-CCEC-5747-A190-564A9245054F}"/>
              </a:ext>
            </a:extLst>
          </p:cNvPr>
          <p:cNvPicPr>
            <a:picLocks noChangeAspect="1"/>
          </p:cNvPicPr>
          <p:nvPr/>
        </p:nvPicPr>
        <p:blipFill>
          <a:blip r:embed="rId3"/>
          <a:stretch>
            <a:fillRect/>
          </a:stretch>
        </p:blipFill>
        <p:spPr>
          <a:xfrm>
            <a:off x="5468311" y="3076159"/>
            <a:ext cx="2160240" cy="2163563"/>
          </a:xfrm>
          <a:prstGeom prst="rect">
            <a:avLst/>
          </a:prstGeom>
        </p:spPr>
      </p:pic>
      <p:sp>
        <p:nvSpPr>
          <p:cNvPr id="3" name="ZoneTexte 2">
            <a:extLst>
              <a:ext uri="{FF2B5EF4-FFF2-40B4-BE49-F238E27FC236}">
                <a16:creationId xmlns:a16="http://schemas.microsoft.com/office/drawing/2014/main" id="{FD696D97-47D3-6D4D-BE0B-5534BB296B80}"/>
              </a:ext>
            </a:extLst>
          </p:cNvPr>
          <p:cNvSpPr txBox="1"/>
          <p:nvPr/>
        </p:nvSpPr>
        <p:spPr>
          <a:xfrm>
            <a:off x="6062285" y="3761910"/>
            <a:ext cx="955619" cy="923330"/>
          </a:xfrm>
          <a:prstGeom prst="rect">
            <a:avLst/>
          </a:prstGeom>
          <a:noFill/>
        </p:spPr>
        <p:txBody>
          <a:bodyPr wrap="square" rtlCol="0">
            <a:spAutoFit/>
          </a:bodyPr>
          <a:lstStyle/>
          <a:p>
            <a:r>
              <a:rPr lang="fr-FR" sz="5400" dirty="0"/>
              <a:t>J2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549275"/>
            <a:ext cx="27368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5713" y="3068638"/>
            <a:ext cx="2808287" cy="29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ZoneTexte 1"/>
          <p:cNvSpPr txBox="1">
            <a:spLocks noChangeArrowheads="1"/>
          </p:cNvSpPr>
          <p:nvPr/>
        </p:nvSpPr>
        <p:spPr bwMode="auto">
          <a:xfrm>
            <a:off x="2987675" y="2005206"/>
            <a:ext cx="3457575" cy="212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150000"/>
              </a:lnSpc>
            </a:pPr>
            <a:r>
              <a:rPr lang="fr-BE" altLang="fr-FR" dirty="0">
                <a:latin typeface="+mn-lt"/>
              </a:rPr>
              <a:t>Les traumatismes précoces affectent en particulier les régions cérébrales impliquées dans la réponse face à un stimulus menaçant.</a:t>
            </a:r>
          </a:p>
        </p:txBody>
      </p:sp>
      <p:sp>
        <p:nvSpPr>
          <p:cNvPr id="46085" name="ZoneTexte 5"/>
          <p:cNvSpPr txBox="1">
            <a:spLocks noChangeArrowheads="1"/>
          </p:cNvSpPr>
          <p:nvPr/>
        </p:nvSpPr>
        <p:spPr bwMode="auto">
          <a:xfrm>
            <a:off x="3635896" y="476250"/>
            <a:ext cx="52572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fr-BE" altLang="fr-FR" sz="2400" dirty="0">
                <a:latin typeface="+mj-lt"/>
              </a:rPr>
              <a:t>Rôle de certaines hormones et du système nerveux autonome </a:t>
            </a:r>
          </a:p>
        </p:txBody>
      </p:sp>
      <p:sp>
        <p:nvSpPr>
          <p:cNvPr id="46086" name="ZoneTexte 6"/>
          <p:cNvSpPr txBox="1">
            <a:spLocks noChangeArrowheads="1"/>
          </p:cNvSpPr>
          <p:nvPr/>
        </p:nvSpPr>
        <p:spPr bwMode="auto">
          <a:xfrm>
            <a:off x="827088" y="4581525"/>
            <a:ext cx="3889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fr-BE" altLang="fr-FR" b="1" dirty="0">
                <a:latin typeface="+mn-lt"/>
              </a:rPr>
              <a:t>Attention à l’aspect multifactoriel</a:t>
            </a:r>
          </a:p>
        </p:txBody>
      </p:sp>
    </p:spTree>
    <p:extLst>
      <p:ext uri="{BB962C8B-B14F-4D97-AF65-F5344CB8AC3E}">
        <p14:creationId xmlns:p14="http://schemas.microsoft.com/office/powerpoint/2010/main" val="2562625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850" y="44450"/>
            <a:ext cx="8640763" cy="1656358"/>
          </a:xfrm>
        </p:spPr>
        <p:txBody>
          <a:bodyPr>
            <a:noAutofit/>
          </a:bodyPr>
          <a:lstStyle/>
          <a:p>
            <a:pPr algn="ctr" eaLnBrk="1" hangingPunct="1">
              <a:defRPr/>
            </a:pPr>
            <a:r>
              <a:rPr lang="fr-BE" sz="3200" dirty="0"/>
              <a:t>Conséquences d’un </a:t>
            </a:r>
            <a:br>
              <a:rPr lang="fr-BE" sz="3200" dirty="0"/>
            </a:br>
            <a:r>
              <a:rPr lang="fr-BE" sz="3200" dirty="0"/>
              <a:t>état de stress toxique: durée et répétition</a:t>
            </a:r>
          </a:p>
        </p:txBody>
      </p:sp>
      <p:sp>
        <p:nvSpPr>
          <p:cNvPr id="3" name="Espace réservé du contenu 2"/>
          <p:cNvSpPr>
            <a:spLocks noGrp="1"/>
          </p:cNvSpPr>
          <p:nvPr>
            <p:ph sz="quarter" idx="1"/>
          </p:nvPr>
        </p:nvSpPr>
        <p:spPr>
          <a:xfrm>
            <a:off x="323850" y="1844824"/>
            <a:ext cx="8568630" cy="4125912"/>
          </a:xfrm>
        </p:spPr>
        <p:txBody>
          <a:bodyPr>
            <a:normAutofit/>
          </a:bodyPr>
          <a:lstStyle/>
          <a:p>
            <a:pPr eaLnBrk="1" hangingPunct="1">
              <a:buFont typeface="Calibri" charset="0"/>
              <a:buChar char=" "/>
              <a:defRPr/>
            </a:pPr>
            <a:r>
              <a:rPr lang="fr-BE" sz="2400" b="0" dirty="0" err="1"/>
              <a:t>Dys</a:t>
            </a:r>
            <a:r>
              <a:rPr lang="fr-BE" sz="2400" b="0" dirty="0"/>
              <a:t>-régulation du cortisol, des hormones thyroïdiennes et de l’hormone de croissance.   	</a:t>
            </a:r>
          </a:p>
          <a:p>
            <a:pPr eaLnBrk="1" hangingPunct="1">
              <a:buFont typeface="Calibri" charset="0"/>
              <a:buNone/>
              <a:defRPr/>
            </a:pPr>
            <a:r>
              <a:rPr lang="fr-BE" sz="1800" b="0" dirty="0">
                <a:solidFill>
                  <a:schemeClr val="bg2">
                    <a:lumMod val="25000"/>
                  </a:schemeClr>
                </a:solidFill>
              </a:rPr>
              <a:t>		Conséquences sur le développement physique. </a:t>
            </a:r>
          </a:p>
          <a:p>
            <a:pPr eaLnBrk="1" hangingPunct="1">
              <a:buFont typeface="Calibri" charset="0"/>
              <a:buChar char=" "/>
              <a:defRPr/>
            </a:pPr>
            <a:r>
              <a:rPr lang="fr-BE" sz="2400" b="0" dirty="0"/>
              <a:t>Modifications au niveau du cortex préfrontal et du système limbique : </a:t>
            </a:r>
          </a:p>
          <a:p>
            <a:pPr marL="0" indent="0" eaLnBrk="1" hangingPunct="1">
              <a:buFont typeface="Calibri" charset="0"/>
              <a:buNone/>
              <a:defRPr/>
            </a:pPr>
            <a:r>
              <a:rPr lang="fr-BE" sz="1800" b="0" dirty="0"/>
              <a:t>	</a:t>
            </a:r>
            <a:r>
              <a:rPr lang="fr-BE" sz="1800" b="0" dirty="0">
                <a:solidFill>
                  <a:schemeClr val="bg2">
                    <a:lumMod val="25000"/>
                  </a:schemeClr>
                </a:solidFill>
              </a:rPr>
              <a:t>Diminution de la mémoire à long terme. </a:t>
            </a:r>
          </a:p>
          <a:p>
            <a:pPr marL="0" indent="0" eaLnBrk="1" hangingPunct="1">
              <a:buFont typeface="Calibri" charset="0"/>
              <a:buNone/>
              <a:defRPr/>
            </a:pPr>
            <a:r>
              <a:rPr lang="fr-BE" sz="1800" b="0" dirty="0">
                <a:solidFill>
                  <a:schemeClr val="bg2">
                    <a:lumMod val="25000"/>
                  </a:schemeClr>
                </a:solidFill>
              </a:rPr>
              <a:t>	Altération de la mémoire affective, de l’intégration des émotions et leur 	décodage. </a:t>
            </a:r>
          </a:p>
          <a:p>
            <a:pPr marL="0" indent="0" eaLnBrk="1" hangingPunct="1">
              <a:buFont typeface="Calibri" charset="0"/>
              <a:buNone/>
              <a:defRPr/>
            </a:pPr>
            <a:r>
              <a:rPr lang="fr-BE" sz="1800" b="0" dirty="0">
                <a:solidFill>
                  <a:schemeClr val="bg2">
                    <a:lumMod val="25000"/>
                  </a:schemeClr>
                </a:solidFill>
              </a:rPr>
              <a:t>	Répercussion sur les comportements d’attachement.</a:t>
            </a:r>
          </a:p>
          <a:p>
            <a:pPr marL="0" indent="0" eaLnBrk="1" hangingPunct="1">
              <a:buFont typeface="Calibri" charset="0"/>
              <a:buNone/>
              <a:defRPr/>
            </a:pPr>
            <a:r>
              <a:rPr lang="fr-BE" sz="1800" b="0" dirty="0">
                <a:solidFill>
                  <a:schemeClr val="bg2">
                    <a:lumMod val="25000"/>
                  </a:schemeClr>
                </a:solidFill>
              </a:rPr>
              <a:t>	Répercussion sur les fonctions exécutives et attentionnelles nécessaires 	aux  apprentissages scolaires.</a:t>
            </a:r>
          </a:p>
        </p:txBody>
      </p:sp>
    </p:spTree>
    <p:extLst>
      <p:ext uri="{BB962C8B-B14F-4D97-AF65-F5344CB8AC3E}">
        <p14:creationId xmlns:p14="http://schemas.microsoft.com/office/powerpoint/2010/main" val="3286661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re 1">
            <a:extLst/>
          </p:cNvPr>
          <p:cNvSpPr>
            <a:spLocks noGrp="1"/>
          </p:cNvSpPr>
          <p:nvPr>
            <p:ph type="title"/>
          </p:nvPr>
        </p:nvSpPr>
        <p:spPr>
          <a:xfrm>
            <a:off x="611560" y="549275"/>
            <a:ext cx="7704658" cy="1143000"/>
          </a:xfrm>
        </p:spPr>
        <p:txBody>
          <a:bodyPr>
            <a:noAutofit/>
          </a:bodyPr>
          <a:lstStyle/>
          <a:p>
            <a:pPr algn="ctr" eaLnBrk="1" fontAlgn="auto" hangingPunct="1">
              <a:spcAft>
                <a:spcPts val="0"/>
              </a:spcAft>
              <a:defRPr/>
            </a:pPr>
            <a:endParaRPr lang="fr-BE" dirty="0">
              <a:solidFill>
                <a:schemeClr val="tx1">
                  <a:lumMod val="75000"/>
                  <a:lumOff val="25000"/>
                </a:schemeClr>
              </a:solidFill>
            </a:endParaRPr>
          </a:p>
        </p:txBody>
      </p:sp>
      <p:sp>
        <p:nvSpPr>
          <p:cNvPr id="36867" name="Espace réservé du contenu 2">
            <a:extLst/>
          </p:cNvPr>
          <p:cNvSpPr>
            <a:spLocks noGrp="1"/>
          </p:cNvSpPr>
          <p:nvPr>
            <p:ph idx="1"/>
          </p:nvPr>
        </p:nvSpPr>
        <p:spPr>
          <a:xfrm>
            <a:off x="315913" y="1844824"/>
            <a:ext cx="8640762" cy="3528392"/>
          </a:xfrm>
        </p:spPr>
        <p:txBody>
          <a:bodyPr rtlCol="0">
            <a:normAutofit lnSpcReduction="10000"/>
          </a:bodyPr>
          <a:lstStyle/>
          <a:p>
            <a:pPr marL="91440" indent="-91440" eaLnBrk="1" fontAlgn="auto" hangingPunct="1">
              <a:lnSpc>
                <a:spcPct val="150000"/>
              </a:lnSpc>
              <a:defRPr/>
            </a:pPr>
            <a:r>
              <a:rPr lang="fr-BE" sz="2400" b="0" dirty="0">
                <a:solidFill>
                  <a:schemeClr val="tx1">
                    <a:lumMod val="75000"/>
                    <a:lumOff val="25000"/>
                  </a:schemeClr>
                </a:solidFill>
              </a:rPr>
              <a:t>Le cerveau se développe dans le rapport au monde social.</a:t>
            </a:r>
          </a:p>
          <a:p>
            <a:pPr marL="91440" indent="-91440" eaLnBrk="1" fontAlgn="auto" hangingPunct="1">
              <a:lnSpc>
                <a:spcPct val="150000"/>
              </a:lnSpc>
              <a:defRPr/>
            </a:pPr>
            <a:r>
              <a:rPr lang="fr-BE" altLang="fr-FR" sz="2400" b="0" dirty="0">
                <a:solidFill>
                  <a:schemeClr val="tx1">
                    <a:lumMod val="75000"/>
                    <a:lumOff val="25000"/>
                  </a:schemeClr>
                </a:solidFill>
              </a:rPr>
              <a:t>L’enfant s’attache même à un parent maltraitant </a:t>
            </a:r>
          </a:p>
          <a:p>
            <a:pPr marL="0" indent="0" algn="ctr" eaLnBrk="1" fontAlgn="auto" hangingPunct="1">
              <a:lnSpc>
                <a:spcPct val="150000"/>
              </a:lnSpc>
              <a:buFont typeface="Calibri" panose="020F0502020204030204" pitchFamily="34" charset="0"/>
              <a:buNone/>
              <a:defRPr/>
            </a:pPr>
            <a:r>
              <a:rPr lang="fr-BE" altLang="fr-FR" sz="2400" b="0" i="1" dirty="0">
                <a:solidFill>
                  <a:schemeClr val="tx1">
                    <a:lumMod val="75000"/>
                    <a:lumOff val="25000"/>
                  </a:schemeClr>
                </a:solidFill>
              </a:rPr>
              <a:t>La force d’attachement est différente de la qualité du lien</a:t>
            </a:r>
            <a:r>
              <a:rPr lang="fr-BE" sz="2400" b="0" i="1" dirty="0">
                <a:solidFill>
                  <a:schemeClr val="tx1">
                    <a:lumMod val="75000"/>
                    <a:lumOff val="25000"/>
                  </a:schemeClr>
                </a:solidFill>
              </a:rPr>
              <a:t>.</a:t>
            </a:r>
          </a:p>
          <a:p>
            <a:pPr marL="0" indent="0" eaLnBrk="1" fontAlgn="auto" hangingPunct="1">
              <a:lnSpc>
                <a:spcPct val="150000"/>
              </a:lnSpc>
              <a:buFont typeface="Calibri" panose="020F0502020204030204" pitchFamily="34" charset="0"/>
              <a:buNone/>
              <a:defRPr/>
            </a:pPr>
            <a:r>
              <a:rPr lang="fr-BE" sz="2400" b="0" dirty="0">
                <a:solidFill>
                  <a:schemeClr val="tx1">
                    <a:lumMod val="75000"/>
                    <a:lumOff val="25000"/>
                  </a:schemeClr>
                </a:solidFill>
              </a:rPr>
              <a:t>Les troubles de l’attachement sont en fait des troubles de la parentalité (évaluer les fonctions parentales: comment le parent peut rassurer / réassurer son enfant?)</a:t>
            </a:r>
          </a:p>
          <a:p>
            <a:pPr marL="91440" indent="-91440" eaLnBrk="1" fontAlgn="auto" hangingPunct="1">
              <a:lnSpc>
                <a:spcPct val="150000"/>
              </a:lnSpc>
              <a:defRPr/>
            </a:pPr>
            <a:endParaRPr lang="fr-BE" b="0" dirty="0">
              <a:solidFill>
                <a:schemeClr val="tx1">
                  <a:lumMod val="75000"/>
                  <a:lumOff val="25000"/>
                </a:schemeClr>
              </a:solidFill>
            </a:endParaRPr>
          </a:p>
        </p:txBody>
      </p:sp>
      <p:sp>
        <p:nvSpPr>
          <p:cNvPr id="2" name="Flèche vers la droite 1">
            <a:extLst>
              <a:ext uri="{FF2B5EF4-FFF2-40B4-BE49-F238E27FC236}">
                <a16:creationId xmlns:a16="http://schemas.microsoft.com/office/drawing/2014/main" id="{EC728C01-EC29-7142-B677-EC31487137E6}"/>
              </a:ext>
            </a:extLst>
          </p:cNvPr>
          <p:cNvSpPr/>
          <p:nvPr/>
        </p:nvSpPr>
        <p:spPr>
          <a:xfrm>
            <a:off x="6876256" y="2708920"/>
            <a:ext cx="792088"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626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a:xfrm>
            <a:off x="179388" y="333375"/>
            <a:ext cx="8640762" cy="1439863"/>
          </a:xfrm>
        </p:spPr>
        <p:txBody>
          <a:bodyPr/>
          <a:lstStyle/>
          <a:p>
            <a:pPr algn="ctr" eaLnBrk="1" fontAlgn="auto" hangingPunct="1">
              <a:spcAft>
                <a:spcPts val="0"/>
              </a:spcAft>
              <a:defRPr/>
            </a:pPr>
            <a:r>
              <a:rPr lang="fr-BE" dirty="0">
                <a:solidFill>
                  <a:schemeClr val="tx1">
                    <a:lumMod val="75000"/>
                    <a:lumOff val="25000"/>
                  </a:schemeClr>
                </a:solidFill>
              </a:rPr>
              <a:t>Pathologie du lien </a:t>
            </a:r>
            <a:br>
              <a:rPr lang="fr-BE" dirty="0">
                <a:solidFill>
                  <a:schemeClr val="tx1">
                    <a:lumMod val="75000"/>
                    <a:lumOff val="25000"/>
                  </a:schemeClr>
                </a:solidFill>
              </a:rPr>
            </a:br>
            <a:r>
              <a:rPr lang="fr-BE" dirty="0">
                <a:solidFill>
                  <a:schemeClr val="tx1">
                    <a:lumMod val="75000"/>
                    <a:lumOff val="25000"/>
                  </a:schemeClr>
                </a:solidFill>
              </a:rPr>
              <a:t>(attachement et intersubjectivité)</a:t>
            </a:r>
          </a:p>
        </p:txBody>
      </p:sp>
      <p:sp>
        <p:nvSpPr>
          <p:cNvPr id="3" name="Espace réservé du contenu 2">
            <a:extLst/>
          </p:cNvPr>
          <p:cNvSpPr>
            <a:spLocks noGrp="1"/>
          </p:cNvSpPr>
          <p:nvPr>
            <p:ph idx="1"/>
          </p:nvPr>
        </p:nvSpPr>
        <p:spPr>
          <a:xfrm>
            <a:off x="384969" y="2276872"/>
            <a:ext cx="8229600" cy="3240088"/>
          </a:xfrm>
        </p:spPr>
        <p:txBody>
          <a:bodyPr rtlCol="0">
            <a:normAutofit/>
          </a:bodyPr>
          <a:lstStyle/>
          <a:p>
            <a:pPr marL="0" indent="0" eaLnBrk="1" fontAlgn="auto" hangingPunct="1">
              <a:lnSpc>
                <a:spcPct val="150000"/>
              </a:lnSpc>
              <a:buFont typeface="Calibri" panose="020F0502020204030204" pitchFamily="34" charset="0"/>
              <a:buNone/>
              <a:defRPr/>
            </a:pPr>
            <a:endParaRPr lang="fr-BE" sz="2400" b="0" dirty="0">
              <a:solidFill>
                <a:schemeClr val="tx1">
                  <a:lumMod val="75000"/>
                  <a:lumOff val="25000"/>
                </a:schemeClr>
              </a:solidFill>
            </a:endParaRPr>
          </a:p>
          <a:p>
            <a:pPr marL="91440" indent="-91440" eaLnBrk="1" fontAlgn="auto" hangingPunct="1">
              <a:lnSpc>
                <a:spcPct val="150000"/>
              </a:lnSpc>
              <a:defRPr/>
            </a:pPr>
            <a:r>
              <a:rPr lang="fr-BE" sz="2400" b="0" dirty="0">
                <a:solidFill>
                  <a:schemeClr val="tx1">
                    <a:lumMod val="75000"/>
                    <a:lumOff val="25000"/>
                  </a:schemeClr>
                </a:solidFill>
              </a:rPr>
              <a:t>A. C. </a:t>
            </a:r>
            <a:r>
              <a:rPr lang="fr-BE" sz="2400" b="0" dirty="0" err="1">
                <a:solidFill>
                  <a:schemeClr val="tx1">
                    <a:lumMod val="75000"/>
                    <a:lumOff val="25000"/>
                  </a:schemeClr>
                </a:solidFill>
              </a:rPr>
              <a:t>Frankard</a:t>
            </a:r>
            <a:r>
              <a:rPr lang="fr-BE" sz="2400" b="0" dirty="0">
                <a:solidFill>
                  <a:schemeClr val="tx1">
                    <a:lumMod val="75000"/>
                    <a:lumOff val="25000"/>
                  </a:schemeClr>
                </a:solidFill>
              </a:rPr>
              <a:t>: ce qui est malade n’est ni l’enfant, ni le parent mais le lien parent-enfant insuffisamment mentalisé.</a:t>
            </a:r>
          </a:p>
          <a:p>
            <a:pPr marL="91440" indent="-91440" eaLnBrk="1" fontAlgn="auto" hangingPunct="1">
              <a:lnSpc>
                <a:spcPct val="150000"/>
              </a:lnSpc>
              <a:defRPr/>
            </a:pPr>
            <a:endParaRPr lang="fr-BE" sz="1400" b="0" dirty="0">
              <a:solidFill>
                <a:schemeClr val="tx1">
                  <a:lumMod val="75000"/>
                  <a:lumOff val="25000"/>
                </a:schemeClr>
              </a:solidFill>
              <a:latin typeface="Agency FB" pitchFamily="34" charset="0"/>
            </a:endParaRPr>
          </a:p>
        </p:txBody>
      </p:sp>
    </p:spTree>
    <p:extLst>
      <p:ext uri="{BB962C8B-B14F-4D97-AF65-F5344CB8AC3E}">
        <p14:creationId xmlns:p14="http://schemas.microsoft.com/office/powerpoint/2010/main" val="477824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p:txBody>
          <a:bodyPr/>
          <a:lstStyle/>
          <a:p>
            <a:pPr eaLnBrk="1" fontAlgn="auto" hangingPunct="1">
              <a:spcAft>
                <a:spcPts val="0"/>
              </a:spcAft>
              <a:defRPr/>
            </a:pPr>
            <a:r>
              <a:rPr lang="fr-BE" dirty="0">
                <a:solidFill>
                  <a:schemeClr val="tx1">
                    <a:lumMod val="75000"/>
                    <a:lumOff val="25000"/>
                  </a:schemeClr>
                </a:solidFill>
              </a:rPr>
              <a:t>Rappel- Attachement</a:t>
            </a:r>
          </a:p>
        </p:txBody>
      </p:sp>
      <p:sp>
        <p:nvSpPr>
          <p:cNvPr id="30723" name="Espace réservé du contenu 2"/>
          <p:cNvSpPr>
            <a:spLocks noGrp="1"/>
          </p:cNvSpPr>
          <p:nvPr>
            <p:ph idx="1"/>
          </p:nvPr>
        </p:nvSpPr>
        <p:spPr>
          <a:xfrm>
            <a:off x="395536" y="1484784"/>
            <a:ext cx="8229600" cy="4608512"/>
          </a:xfrm>
        </p:spPr>
        <p:txBody>
          <a:bodyPr>
            <a:normAutofit fontScale="92500" lnSpcReduction="10000"/>
          </a:bodyPr>
          <a:lstStyle/>
          <a:p>
            <a:pPr eaLnBrk="1" hangingPunct="1">
              <a:lnSpc>
                <a:spcPct val="150000"/>
              </a:lnSpc>
            </a:pPr>
            <a:r>
              <a:rPr lang="fr-BE" altLang="fr-FR" sz="2000" b="0" dirty="0"/>
              <a:t>J. Bowlby (1907-1990): psychiatre, psychanalyste. Approche relationnelle du développement de l’enfant.</a:t>
            </a:r>
          </a:p>
          <a:p>
            <a:pPr eaLnBrk="1" hangingPunct="1">
              <a:lnSpc>
                <a:spcPct val="150000"/>
              </a:lnSpc>
            </a:pPr>
            <a:r>
              <a:rPr lang="fr-BE" altLang="fr-FR" sz="2000" b="0" dirty="0"/>
              <a:t>L’attachement permet un sentiment de sécurité interne et un sentiment d’appartenance à un système familial déterminé.</a:t>
            </a:r>
          </a:p>
          <a:p>
            <a:pPr eaLnBrk="1" hangingPunct="1">
              <a:lnSpc>
                <a:spcPct val="150000"/>
              </a:lnSpc>
            </a:pPr>
            <a:r>
              <a:rPr lang="fr-BE" altLang="fr-FR" sz="2000" b="0" dirty="0"/>
              <a:t>Il permet à l’enfant de distinguer des personnes familières de personnes étrangères, de disposer de représentations internes de figures d’attachement et de les solliciter.</a:t>
            </a:r>
          </a:p>
          <a:p>
            <a:pPr eaLnBrk="1" hangingPunct="1">
              <a:lnSpc>
                <a:spcPct val="150000"/>
              </a:lnSpc>
            </a:pPr>
            <a:r>
              <a:rPr lang="fr-BE" altLang="fr-FR" sz="2000" b="0" dirty="0"/>
              <a:t>Il permet donc l’intériorisation d’une figure stable et disponible, différenciée de lui-même.</a:t>
            </a:r>
          </a:p>
          <a:p>
            <a:pPr eaLnBrk="1" hangingPunct="1">
              <a:lnSpc>
                <a:spcPct val="150000"/>
              </a:lnSpc>
            </a:pPr>
            <a:r>
              <a:rPr lang="fr-BE" altLang="fr-FR" sz="2000" b="0" dirty="0"/>
              <a:t>Il permet la curiosité.	</a:t>
            </a:r>
          </a:p>
          <a:p>
            <a:pPr eaLnBrk="1" hangingPunct="1">
              <a:lnSpc>
                <a:spcPct val="150000"/>
              </a:lnSpc>
            </a:pPr>
            <a:endParaRPr lang="fr-BE" altLang="fr-FR" sz="2000" b="0" dirty="0"/>
          </a:p>
          <a:p>
            <a:pPr eaLnBrk="1" hangingPunct="1">
              <a:lnSpc>
                <a:spcPct val="150000"/>
              </a:lnSpc>
            </a:pPr>
            <a:endParaRPr lang="fr-BE" altLang="fr-FR" sz="2000" b="0" dirty="0"/>
          </a:p>
        </p:txBody>
      </p:sp>
    </p:spTree>
    <p:extLst>
      <p:ext uri="{BB962C8B-B14F-4D97-AF65-F5344CB8AC3E}">
        <p14:creationId xmlns:p14="http://schemas.microsoft.com/office/powerpoint/2010/main" val="357903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p:txBody>
          <a:bodyPr/>
          <a:lstStyle/>
          <a:p>
            <a:pPr eaLnBrk="1" fontAlgn="auto" hangingPunct="1">
              <a:spcAft>
                <a:spcPts val="0"/>
              </a:spcAft>
              <a:defRPr/>
            </a:pPr>
            <a:r>
              <a:rPr lang="fr-BE" dirty="0">
                <a:solidFill>
                  <a:schemeClr val="tx1">
                    <a:lumMod val="75000"/>
                    <a:lumOff val="25000"/>
                  </a:schemeClr>
                </a:solidFill>
              </a:rPr>
              <a:t>Rappel- Intersubjectivité</a:t>
            </a:r>
          </a:p>
        </p:txBody>
      </p:sp>
      <p:sp>
        <p:nvSpPr>
          <p:cNvPr id="36867" name="Espace réservé du contenu 2"/>
          <p:cNvSpPr>
            <a:spLocks noGrp="1"/>
          </p:cNvSpPr>
          <p:nvPr>
            <p:ph idx="1"/>
          </p:nvPr>
        </p:nvSpPr>
        <p:spPr>
          <a:xfrm>
            <a:off x="683568" y="1196752"/>
            <a:ext cx="7467600" cy="4680520"/>
          </a:xfrm>
        </p:spPr>
        <p:txBody>
          <a:bodyPr>
            <a:noAutofit/>
          </a:bodyPr>
          <a:lstStyle/>
          <a:p>
            <a:pPr eaLnBrk="1" hangingPunct="1">
              <a:lnSpc>
                <a:spcPct val="150000"/>
              </a:lnSpc>
              <a:buFont typeface="Wingdings" panose="05000000000000000000" pitchFamily="2" charset="2"/>
              <a:buChar char="§"/>
            </a:pPr>
            <a:r>
              <a:rPr lang="fr-BE" altLang="fr-FR" sz="2000" b="0" dirty="0"/>
              <a:t>Préoccupation maternelle primaire (Winnicott): </a:t>
            </a:r>
          </a:p>
          <a:p>
            <a:pPr eaLnBrk="1" hangingPunct="1">
              <a:lnSpc>
                <a:spcPct val="150000"/>
              </a:lnSpc>
            </a:pPr>
            <a:r>
              <a:rPr lang="fr-BE" altLang="fr-FR" sz="2000" b="0" i="1" dirty="0"/>
              <a:t>« Ce n’est pas l’individu qui est la cellule mais une structure constituée par l’environnement ET l’individu ». </a:t>
            </a:r>
          </a:p>
          <a:p>
            <a:pPr eaLnBrk="1" hangingPunct="1">
              <a:lnSpc>
                <a:spcPct val="150000"/>
              </a:lnSpc>
              <a:buFont typeface="Wingdings" panose="05000000000000000000" pitchFamily="2" charset="2"/>
              <a:buChar char="§"/>
            </a:pPr>
            <a:r>
              <a:rPr lang="fr-BE" altLang="fr-FR" sz="2000" b="0" dirty="0"/>
              <a:t>Intersubjectivité ou partage de vécu (Stern): </a:t>
            </a:r>
          </a:p>
          <a:p>
            <a:pPr eaLnBrk="1" hangingPunct="1">
              <a:lnSpc>
                <a:spcPct val="150000"/>
              </a:lnSpc>
            </a:pPr>
            <a:r>
              <a:rPr lang="fr-BE" altLang="fr-FR" sz="2000" b="0" i="1" dirty="0"/>
              <a:t>« Aptitude à sentir les autres différents de soi tout en étant capable d’avoir ou de concevoir un état mental semblable au leur » </a:t>
            </a:r>
            <a:r>
              <a:rPr lang="fr-BE" altLang="fr-FR" sz="2000" b="0" dirty="0"/>
              <a:t>(entre le 7</a:t>
            </a:r>
            <a:r>
              <a:rPr lang="fr-BE" altLang="fr-FR" sz="2000" b="0" baseline="30000" dirty="0"/>
              <a:t>ème</a:t>
            </a:r>
            <a:r>
              <a:rPr lang="fr-BE" altLang="fr-FR" sz="2000" b="0" dirty="0"/>
              <a:t> et 9</a:t>
            </a:r>
            <a:r>
              <a:rPr lang="fr-BE" altLang="fr-FR" sz="2000" b="0" baseline="30000" dirty="0"/>
              <a:t>ème</a:t>
            </a:r>
            <a:r>
              <a:rPr lang="fr-BE" altLang="fr-FR" sz="2000" b="0" dirty="0"/>
              <a:t> mois). </a:t>
            </a:r>
          </a:p>
          <a:p>
            <a:pPr eaLnBrk="1" hangingPunct="1">
              <a:lnSpc>
                <a:spcPct val="150000"/>
              </a:lnSpc>
              <a:buFont typeface="Wingdings" panose="05000000000000000000" pitchFamily="2" charset="2"/>
              <a:buChar char="§"/>
            </a:pPr>
            <a:r>
              <a:rPr lang="fr-BE" altLang="fr-FR" sz="2000" b="0" dirty="0"/>
              <a:t>Accordage affectif : manifestation comportementale de cette propriété émotionnelle.</a:t>
            </a:r>
          </a:p>
          <a:p>
            <a:pPr eaLnBrk="1" hangingPunct="1">
              <a:lnSpc>
                <a:spcPct val="150000"/>
              </a:lnSpc>
            </a:pPr>
            <a:endParaRPr lang="fr-BE" altLang="fr-FR" sz="2000" b="0" dirty="0"/>
          </a:p>
          <a:p>
            <a:pPr eaLnBrk="1" hangingPunct="1">
              <a:lnSpc>
                <a:spcPct val="150000"/>
              </a:lnSpc>
            </a:pPr>
            <a:endParaRPr lang="fr-BE" altLang="fr-FR" sz="2000" b="0" dirty="0"/>
          </a:p>
        </p:txBody>
      </p:sp>
    </p:spTree>
    <p:extLst>
      <p:ext uri="{BB962C8B-B14F-4D97-AF65-F5344CB8AC3E}">
        <p14:creationId xmlns:p14="http://schemas.microsoft.com/office/powerpoint/2010/main" val="20330284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playback-2.mp4">
            <a:hlinkClick r:id="" action="ppaction://media"/>
            <a:extLst>
              <a:ext uri="{FF2B5EF4-FFF2-40B4-BE49-F238E27FC236}">
                <a16:creationId xmlns:a16="http://schemas.microsoft.com/office/drawing/2014/main" id="{3FCE9343-450C-7043-9608-29866633466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59632" y="476672"/>
            <a:ext cx="6121400" cy="4546600"/>
          </a:xfrm>
          <a:prstGeom prst="rect">
            <a:avLst/>
          </a:prstGeom>
        </p:spPr>
      </p:pic>
    </p:spTree>
    <p:extLst>
      <p:ext uri="{BB962C8B-B14F-4D97-AF65-F5344CB8AC3E}">
        <p14:creationId xmlns:p14="http://schemas.microsoft.com/office/powerpoint/2010/main" val="291529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9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a:xfrm>
            <a:off x="467544" y="332656"/>
            <a:ext cx="7467600" cy="1066800"/>
          </a:xfrm>
        </p:spPr>
        <p:txBody>
          <a:bodyPr/>
          <a:lstStyle/>
          <a:p>
            <a:pPr>
              <a:defRPr/>
            </a:pPr>
            <a:r>
              <a:rPr lang="fr-BE" dirty="0">
                <a:solidFill>
                  <a:schemeClr val="tx1">
                    <a:lumMod val="75000"/>
                    <a:lumOff val="25000"/>
                  </a:schemeClr>
                </a:solidFill>
              </a:rPr>
              <a:t>Attachement </a:t>
            </a:r>
            <a:r>
              <a:rPr lang="fr-BE" dirty="0" err="1">
                <a:solidFill>
                  <a:schemeClr val="tx1">
                    <a:lumMod val="75000"/>
                    <a:lumOff val="25000"/>
                  </a:schemeClr>
                </a:solidFill>
              </a:rPr>
              <a:t>insecure</a:t>
            </a:r>
            <a:r>
              <a:rPr lang="fr-BE" dirty="0">
                <a:solidFill>
                  <a:schemeClr val="tx1">
                    <a:lumMod val="75000"/>
                    <a:lumOff val="25000"/>
                  </a:schemeClr>
                </a:solidFill>
              </a:rPr>
              <a:t>-évitant </a:t>
            </a:r>
            <a:endParaRPr lang="fr-BE" i="1" dirty="0">
              <a:solidFill>
                <a:schemeClr val="tx1">
                  <a:lumMod val="75000"/>
                  <a:lumOff val="25000"/>
                </a:schemeClr>
              </a:solidFill>
            </a:endParaRPr>
          </a:p>
        </p:txBody>
      </p:sp>
      <p:sp>
        <p:nvSpPr>
          <p:cNvPr id="31747" name="Espace réservé du contenu 2"/>
          <p:cNvSpPr>
            <a:spLocks noGrp="1"/>
          </p:cNvSpPr>
          <p:nvPr>
            <p:ph idx="1"/>
          </p:nvPr>
        </p:nvSpPr>
        <p:spPr>
          <a:xfrm>
            <a:off x="251520" y="1772816"/>
            <a:ext cx="8784976" cy="4873625"/>
          </a:xfrm>
        </p:spPr>
        <p:txBody>
          <a:bodyPr>
            <a:normAutofit/>
          </a:bodyPr>
          <a:lstStyle/>
          <a:p>
            <a:pPr eaLnBrk="1" hangingPunct="1"/>
            <a:r>
              <a:rPr lang="fr-BE" altLang="fr-FR" sz="1800" dirty="0"/>
              <a:t>Attitudes parentales </a:t>
            </a:r>
            <a:r>
              <a:rPr lang="fr-BE" altLang="fr-FR" sz="1800" b="0" dirty="0"/>
              <a:t>: attitudes dominatrices, intrusives, hyper stimulantes. Mère se sent menacée par le BB, elle nie ses besoins et sa souffrance et le force à modifier son état émotionnel</a:t>
            </a:r>
          </a:p>
          <a:p>
            <a:pPr eaLnBrk="1" hangingPunct="1"/>
            <a:r>
              <a:rPr lang="fr-BE" altLang="fr-FR" sz="1800" dirty="0"/>
              <a:t>La petite enfance </a:t>
            </a:r>
            <a:r>
              <a:rPr lang="fr-BE" altLang="fr-FR" sz="1800" b="0" dirty="0"/>
              <a:t>: inhibition des signes affectifs avec pour effet de réduire le rejet maternel et la rage. </a:t>
            </a:r>
          </a:p>
          <a:p>
            <a:pPr eaLnBrk="1" hangingPunct="1"/>
            <a:r>
              <a:rPr lang="fr-BE" altLang="fr-FR" sz="1800" dirty="0"/>
              <a:t>L’enfance</a:t>
            </a:r>
            <a:r>
              <a:rPr lang="fr-BE" altLang="fr-FR" sz="1800" b="0" dirty="0"/>
              <a:t> : inhibition psychologique. Intérêt pour les objets aux dépens des relations et émotions. Peuvent être très bon au niveau scolaire et difficultés de socialisation. Représentation de soi : fort, invulnérable mais faible estime de soi. Ils peuvent passer inaperçu.</a:t>
            </a:r>
          </a:p>
          <a:p>
            <a:pPr eaLnBrk="1" hangingPunct="1"/>
            <a:r>
              <a:rPr lang="fr-BE" altLang="fr-FR" sz="1800" dirty="0"/>
              <a:t>L’adolescence</a:t>
            </a:r>
            <a:r>
              <a:rPr lang="fr-BE" altLang="fr-FR" sz="1800" b="0" dirty="0"/>
              <a:t> : stratégies d’évitement, peu d’émotions, réponses dissociatives. Parfois maintien d’un bon niveau de fonctionnement. Parfois troubles comportement évoluant vers une personnalité antisociale. Parfois « réponse caméléonienne », être approuvé c’est être aimé. Parfois obsessions compulsives.</a:t>
            </a:r>
          </a:p>
        </p:txBody>
      </p:sp>
    </p:spTree>
    <p:extLst>
      <p:ext uri="{BB962C8B-B14F-4D97-AF65-F5344CB8AC3E}">
        <p14:creationId xmlns:p14="http://schemas.microsoft.com/office/powerpoint/2010/main" val="32828574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a:xfrm>
            <a:off x="457200" y="260648"/>
            <a:ext cx="8507413" cy="1296690"/>
          </a:xfrm>
        </p:spPr>
        <p:txBody>
          <a:bodyPr>
            <a:noAutofit/>
          </a:bodyPr>
          <a:lstStyle/>
          <a:p>
            <a:pPr>
              <a:defRPr/>
            </a:pPr>
            <a:r>
              <a:rPr lang="fr-BE" dirty="0">
                <a:solidFill>
                  <a:schemeClr val="tx1">
                    <a:lumMod val="75000"/>
                    <a:lumOff val="25000"/>
                  </a:schemeClr>
                </a:solidFill>
              </a:rPr>
              <a:t>Attachement </a:t>
            </a:r>
            <a:r>
              <a:rPr lang="fr-BE" dirty="0" err="1">
                <a:solidFill>
                  <a:schemeClr val="tx1">
                    <a:lumMod val="75000"/>
                    <a:lumOff val="25000"/>
                  </a:schemeClr>
                </a:solidFill>
              </a:rPr>
              <a:t>insecure</a:t>
            </a:r>
            <a:r>
              <a:rPr lang="fr-BE" dirty="0">
                <a:solidFill>
                  <a:schemeClr val="tx1">
                    <a:lumMod val="75000"/>
                    <a:lumOff val="25000"/>
                  </a:schemeClr>
                </a:solidFill>
              </a:rPr>
              <a:t>-ambivalent </a:t>
            </a:r>
            <a:endParaRPr lang="fr-BE" i="1" dirty="0">
              <a:solidFill>
                <a:schemeClr val="tx1">
                  <a:lumMod val="75000"/>
                  <a:lumOff val="25000"/>
                </a:schemeClr>
              </a:solidFill>
            </a:endParaRPr>
          </a:p>
        </p:txBody>
      </p:sp>
      <p:sp>
        <p:nvSpPr>
          <p:cNvPr id="32771" name="Espace réservé du contenu 2"/>
          <p:cNvSpPr>
            <a:spLocks noGrp="1"/>
          </p:cNvSpPr>
          <p:nvPr>
            <p:ph idx="1"/>
          </p:nvPr>
        </p:nvSpPr>
        <p:spPr>
          <a:xfrm>
            <a:off x="323529" y="1772816"/>
            <a:ext cx="8626008" cy="4060825"/>
          </a:xfrm>
        </p:spPr>
        <p:txBody>
          <a:bodyPr>
            <a:normAutofit/>
          </a:bodyPr>
          <a:lstStyle/>
          <a:p>
            <a:pPr eaLnBrk="1" hangingPunct="1"/>
            <a:r>
              <a:rPr lang="fr-BE" altLang="fr-FR" sz="1800" dirty="0"/>
              <a:t>Attitudes parentales </a:t>
            </a:r>
            <a:r>
              <a:rPr lang="fr-BE" altLang="fr-FR" sz="1800" b="0" dirty="0"/>
              <a:t>: négligence physique, émotionnelle (manque de disponibilité psy) et soins quotidiens incohérents, inconsistants, imprévisibles. Peuvent devenir intolérants, exaspérés, agressifs.</a:t>
            </a:r>
          </a:p>
          <a:p>
            <a:pPr eaLnBrk="1" hangingPunct="1"/>
            <a:r>
              <a:rPr lang="fr-BE" altLang="fr-FR" sz="1800" dirty="0"/>
              <a:t>La petite enfance </a:t>
            </a:r>
            <a:r>
              <a:rPr lang="fr-BE" altLang="fr-FR" sz="1800" b="0" dirty="0"/>
              <a:t>: intensification des conduites d’attachement. Angoisse parfois extrême avec manif. psychosomatiques. Cognition déficiente. Préfèrent l’intimité ou la fusion relationnelle à l’autonomie.</a:t>
            </a:r>
          </a:p>
          <a:p>
            <a:pPr eaLnBrk="1" hangingPunct="1"/>
            <a:r>
              <a:rPr lang="fr-BE" altLang="fr-FR" sz="1800" dirty="0"/>
              <a:t>L’enfance</a:t>
            </a:r>
            <a:r>
              <a:rPr lang="fr-BE" altLang="fr-FR" sz="1800" b="0" dirty="0"/>
              <a:t> : stratégie de coercivité agressive et impuissante. Résultats scolaires médiocres, faibles capacités de concentration. Troubles de l’apprentissage et ADHD. Veulent attirer l’attention du professeur. D’un point de vue social ; rejet car jalousie, possessivité, désirs d’exclusivité. Attirés par les bandes</a:t>
            </a:r>
          </a:p>
          <a:p>
            <a:pPr eaLnBrk="1" hangingPunct="1"/>
            <a:r>
              <a:rPr lang="fr-BE" altLang="fr-FR" sz="1800" dirty="0"/>
              <a:t>L’adolescence</a:t>
            </a:r>
            <a:r>
              <a:rPr lang="fr-BE" altLang="fr-FR" sz="1800" b="0" dirty="0"/>
              <a:t> : peur d’être abandonné, rage, frustration et angoisse.</a:t>
            </a:r>
          </a:p>
        </p:txBody>
      </p:sp>
    </p:spTree>
    <p:extLst>
      <p:ext uri="{BB962C8B-B14F-4D97-AF65-F5344CB8AC3E}">
        <p14:creationId xmlns:p14="http://schemas.microsoft.com/office/powerpoint/2010/main" val="29635459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re 1"/>
          <p:cNvSpPr>
            <a:spLocks noGrp="1"/>
          </p:cNvSpPr>
          <p:nvPr>
            <p:ph type="title"/>
          </p:nvPr>
        </p:nvSpPr>
        <p:spPr>
          <a:xfrm>
            <a:off x="453466" y="548680"/>
            <a:ext cx="8229600" cy="863600"/>
          </a:xfrm>
        </p:spPr>
        <p:txBody>
          <a:bodyPr/>
          <a:lstStyle/>
          <a:p>
            <a:pPr algn="ctr"/>
            <a:r>
              <a:rPr lang="fr-BE" altLang="fr-FR" dirty="0"/>
              <a:t>Attachement </a:t>
            </a:r>
            <a:r>
              <a:rPr lang="fr-BE" altLang="fr-FR" dirty="0" err="1"/>
              <a:t>insecure</a:t>
            </a:r>
            <a:r>
              <a:rPr lang="fr-BE" altLang="fr-FR" dirty="0"/>
              <a:t>-désorganisé </a:t>
            </a:r>
            <a:br>
              <a:rPr lang="fr-BE" altLang="fr-FR" dirty="0"/>
            </a:br>
            <a:r>
              <a:rPr lang="fr-BE" altLang="fr-FR" i="1" dirty="0"/>
              <a:t>(75 à 80% enfants victimes de MT )</a:t>
            </a:r>
          </a:p>
        </p:txBody>
      </p:sp>
      <p:sp>
        <p:nvSpPr>
          <p:cNvPr id="47107" name="Espace réservé du contenu 2"/>
          <p:cNvSpPr>
            <a:spLocks noGrp="1"/>
          </p:cNvSpPr>
          <p:nvPr>
            <p:ph idx="1"/>
          </p:nvPr>
        </p:nvSpPr>
        <p:spPr>
          <a:xfrm>
            <a:off x="453466" y="1988939"/>
            <a:ext cx="8233334" cy="3312269"/>
          </a:xfrm>
        </p:spPr>
        <p:txBody>
          <a:bodyPr>
            <a:normAutofit/>
          </a:bodyPr>
          <a:lstStyle/>
          <a:p>
            <a:pPr>
              <a:defRPr/>
            </a:pPr>
            <a:r>
              <a:rPr lang="fr-BE" altLang="fr-FR" sz="2400" dirty="0"/>
              <a:t>Attitudes parentales </a:t>
            </a:r>
            <a:r>
              <a:rPr lang="fr-BE" altLang="fr-FR" sz="2400" b="0" dirty="0"/>
              <a:t>: antécédents de maltraitance physique, d’abus sexuel, de négligence. Incompétences parentales sévères, chroniques. Réactions intrusives, confusion de rôle, comportements effrayés ou effrayants, erreurs et contradictions dans les communications affectives. Pathologie psychiatrique, alcoolisme, toxicomanie.</a:t>
            </a:r>
          </a:p>
          <a:p>
            <a:pPr>
              <a:defRPr/>
            </a:pPr>
            <a:r>
              <a:rPr lang="fr-BE" altLang="fr-FR" sz="2400" dirty="0"/>
              <a:t>Petite enfance </a:t>
            </a:r>
            <a:r>
              <a:rPr lang="fr-BE" altLang="fr-FR" sz="2400" b="0" dirty="0"/>
              <a:t>: sentiment de terreur, d’impuissance. </a:t>
            </a:r>
          </a:p>
        </p:txBody>
      </p:sp>
    </p:spTree>
    <p:extLst>
      <p:ext uri="{BB962C8B-B14F-4D97-AF65-F5344CB8AC3E}">
        <p14:creationId xmlns:p14="http://schemas.microsoft.com/office/powerpoint/2010/main" val="2967067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Espace réservé du contenu 2"/>
          <p:cNvSpPr txBox="1">
            <a:spLocks noChangeArrowheads="1"/>
          </p:cNvSpPr>
          <p:nvPr/>
        </p:nvSpPr>
        <p:spPr bwMode="auto">
          <a:xfrm>
            <a:off x="179512" y="404664"/>
            <a:ext cx="8857109" cy="621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90488" indent="-90488">
              <a:lnSpc>
                <a:spcPct val="90000"/>
              </a:lnSpc>
              <a:spcBef>
                <a:spcPts val="1200"/>
              </a:spcBef>
              <a:spcAft>
                <a:spcPts val="200"/>
              </a:spcAft>
              <a:buClr>
                <a:schemeClr val="accent1"/>
              </a:buClr>
              <a:buSzPct val="100000"/>
              <a:buFont typeface="Calibri" panose="020F0502020204030204" pitchFamily="34" charset="0"/>
              <a:buChar char=" "/>
              <a:defRPr sz="2000">
                <a:solidFill>
                  <a:srgbClr val="404040"/>
                </a:solidFill>
                <a:latin typeface="Calibri" panose="020F0502020204030204" pitchFamily="34" charset="0"/>
              </a:defRPr>
            </a:lvl1pPr>
            <a:lvl2pPr marL="382588" indent="-182563">
              <a:lnSpc>
                <a:spcPct val="90000"/>
              </a:lnSpc>
              <a:spcBef>
                <a:spcPts val="200"/>
              </a:spcBef>
              <a:spcAft>
                <a:spcPts val="400"/>
              </a:spcAft>
              <a:buClr>
                <a:schemeClr val="accent1"/>
              </a:buClr>
              <a:buFont typeface="Calibri" panose="020F0502020204030204" pitchFamily="34" charset="0"/>
              <a:buChar char="◦"/>
              <a:defRPr>
                <a:solidFill>
                  <a:srgbClr val="404040"/>
                </a:solidFill>
                <a:latin typeface="Calibri" panose="020F0502020204030204" pitchFamily="34" charset="0"/>
              </a:defRPr>
            </a:lvl2pPr>
            <a:lvl3pPr marL="566738"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3pPr>
            <a:lvl4pPr marL="749300"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4pPr>
            <a:lvl5pPr marL="931863" indent="-182563">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5pPr>
            <a:lvl6pPr marL="13890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6pPr>
            <a:lvl7pPr marL="18462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7pPr>
            <a:lvl8pPr marL="23034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8pPr>
            <a:lvl9pPr marL="2760663" indent="-182563" eaLnBrk="0" fontAlgn="base" hangingPunct="0">
              <a:lnSpc>
                <a:spcPct val="90000"/>
              </a:lnSpc>
              <a:spcBef>
                <a:spcPts val="200"/>
              </a:spcBef>
              <a:spcAft>
                <a:spcPts val="400"/>
              </a:spcAft>
              <a:buClr>
                <a:schemeClr val="accent1"/>
              </a:buClr>
              <a:buFont typeface="Calibri" panose="020F0502020204030204" pitchFamily="34" charset="0"/>
              <a:buChar char="◦"/>
              <a:defRPr sz="1400">
                <a:solidFill>
                  <a:srgbClr val="404040"/>
                </a:solidFill>
                <a:latin typeface="Calibri" panose="020F0502020204030204" pitchFamily="34" charset="0"/>
              </a:defRPr>
            </a:lvl9pPr>
          </a:lstStyle>
          <a:p>
            <a:pPr lvl="1" eaLnBrk="1" hangingPunct="1">
              <a:lnSpc>
                <a:spcPct val="150000"/>
              </a:lnSpc>
            </a:pPr>
            <a:r>
              <a:rPr lang="fr-FR" altLang="fr-FR" sz="2400" b="1" dirty="0">
                <a:latin typeface="+mn-lt"/>
              </a:rPr>
              <a:t>Évaluation des faits: </a:t>
            </a:r>
          </a:p>
          <a:p>
            <a:pPr lvl="2">
              <a:lnSpc>
                <a:spcPct val="150000"/>
              </a:lnSpc>
            </a:pPr>
            <a:r>
              <a:rPr lang="fr-FR" altLang="fr-FR" sz="1800" b="1" dirty="0">
                <a:latin typeface="+mn-lt"/>
              </a:rPr>
              <a:t>La maltraitance </a:t>
            </a:r>
            <a:r>
              <a:rPr lang="fr-FR" altLang="fr-FR" sz="1800" dirty="0">
                <a:latin typeface="+mn-lt"/>
              </a:rPr>
              <a:t>: type, degré, reconnaissance de la responsabilité parentale</a:t>
            </a:r>
          </a:p>
          <a:p>
            <a:pPr lvl="1" eaLnBrk="1" hangingPunct="1">
              <a:lnSpc>
                <a:spcPct val="150000"/>
              </a:lnSpc>
            </a:pPr>
            <a:r>
              <a:rPr lang="fr-FR" altLang="fr-FR" sz="2400" b="1" dirty="0">
                <a:latin typeface="+mn-lt"/>
              </a:rPr>
              <a:t>Évaluation des conséquences sur l’enfant</a:t>
            </a:r>
          </a:p>
          <a:p>
            <a:pPr lvl="2">
              <a:lnSpc>
                <a:spcPct val="150000"/>
              </a:lnSpc>
            </a:pPr>
            <a:r>
              <a:rPr lang="fr-FR" altLang="fr-FR" sz="1800" b="1" dirty="0">
                <a:latin typeface="+mn-lt"/>
              </a:rPr>
              <a:t>L’état général de l’enfant </a:t>
            </a:r>
            <a:r>
              <a:rPr lang="fr-FR" altLang="fr-FR" sz="1800" dirty="0">
                <a:latin typeface="+mn-lt"/>
              </a:rPr>
              <a:t>: évaluation médicale, cognitive, intellectuelle, affective, comportementale, pédagogique, sociale et environnementale, etc.</a:t>
            </a:r>
          </a:p>
          <a:p>
            <a:pPr lvl="2">
              <a:lnSpc>
                <a:spcPct val="150000"/>
              </a:lnSpc>
            </a:pPr>
            <a:r>
              <a:rPr lang="fr-FR" altLang="fr-FR" sz="1800" b="1" dirty="0">
                <a:latin typeface="+mn-lt"/>
              </a:rPr>
              <a:t>Mobilisation parentale</a:t>
            </a:r>
          </a:p>
          <a:p>
            <a:pPr lvl="2">
              <a:lnSpc>
                <a:spcPct val="150000"/>
              </a:lnSpc>
            </a:pPr>
            <a:r>
              <a:rPr lang="fr-FR" altLang="fr-FR" sz="1800" b="1" dirty="0">
                <a:latin typeface="+mn-lt"/>
              </a:rPr>
              <a:t>Réseau familial et social</a:t>
            </a:r>
            <a:endParaRPr lang="fr-FR" altLang="fr-FR" dirty="0">
              <a:latin typeface="+mn-lt"/>
            </a:endParaRPr>
          </a:p>
          <a:p>
            <a:pPr lvl="1" eaLnBrk="1" hangingPunct="1">
              <a:lnSpc>
                <a:spcPct val="150000"/>
              </a:lnSpc>
            </a:pPr>
            <a:r>
              <a:rPr lang="fr-FR" altLang="fr-FR" sz="2400" b="1" dirty="0">
                <a:latin typeface="+mn-lt"/>
              </a:rPr>
              <a:t>Évaluation de la fonction de la maltraitance</a:t>
            </a:r>
          </a:p>
          <a:p>
            <a:pPr lvl="2">
              <a:lnSpc>
                <a:spcPct val="150000"/>
              </a:lnSpc>
            </a:pPr>
            <a:r>
              <a:rPr lang="fr-FR" altLang="fr-FR" sz="1800" dirty="0">
                <a:latin typeface="+mn-lt"/>
              </a:rPr>
              <a:t>Evaluation de la </a:t>
            </a:r>
            <a:r>
              <a:rPr lang="fr-FR" altLang="fr-FR" sz="1800" b="1" dirty="0">
                <a:latin typeface="+mn-lt"/>
              </a:rPr>
              <a:t>parentalité</a:t>
            </a:r>
            <a:r>
              <a:rPr lang="fr-FR" altLang="fr-FR" sz="1800" dirty="0">
                <a:latin typeface="+mn-lt"/>
              </a:rPr>
              <a:t> et des </a:t>
            </a:r>
            <a:r>
              <a:rPr lang="fr-FR" altLang="fr-FR" sz="1800" b="1" dirty="0">
                <a:latin typeface="+mn-lt"/>
              </a:rPr>
              <a:t>compétences parentales </a:t>
            </a:r>
          </a:p>
          <a:p>
            <a:pPr lvl="2">
              <a:lnSpc>
                <a:spcPct val="150000"/>
              </a:lnSpc>
            </a:pPr>
            <a:r>
              <a:rPr lang="fr-FR" altLang="fr-FR" sz="1800" b="1" dirty="0">
                <a:latin typeface="+mn-lt"/>
              </a:rPr>
              <a:t>Dynamique familiale </a:t>
            </a:r>
            <a:r>
              <a:rPr lang="fr-FR" altLang="fr-FR" sz="1800" dirty="0">
                <a:latin typeface="+mn-lt"/>
              </a:rPr>
              <a:t>et  </a:t>
            </a:r>
            <a:r>
              <a:rPr lang="fr-FR" altLang="fr-FR" sz="1800" b="1" dirty="0">
                <a:latin typeface="+mn-lt"/>
              </a:rPr>
              <a:t>interactions parents-enfants</a:t>
            </a:r>
          </a:p>
          <a:p>
            <a:pPr lvl="1" eaLnBrk="1" hangingPunct="1">
              <a:lnSpc>
                <a:spcPct val="150000"/>
              </a:lnSpc>
            </a:pPr>
            <a:endParaRPr lang="fr-FR" altLang="fr-FR" sz="2400" b="1" dirty="0">
              <a:latin typeface="+mn-lt"/>
            </a:endParaRPr>
          </a:p>
        </p:txBody>
      </p:sp>
    </p:spTree>
    <p:extLst>
      <p:ext uri="{BB962C8B-B14F-4D97-AF65-F5344CB8AC3E}">
        <p14:creationId xmlns:p14="http://schemas.microsoft.com/office/powerpoint/2010/main" val="3405789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re 1"/>
          <p:cNvSpPr>
            <a:spLocks noGrp="1"/>
          </p:cNvSpPr>
          <p:nvPr>
            <p:ph type="title"/>
          </p:nvPr>
        </p:nvSpPr>
        <p:spPr>
          <a:xfrm>
            <a:off x="457200" y="260648"/>
            <a:ext cx="8229600" cy="863600"/>
          </a:xfrm>
        </p:spPr>
        <p:txBody>
          <a:bodyPr/>
          <a:lstStyle/>
          <a:p>
            <a:pPr algn="ctr"/>
            <a:r>
              <a:rPr lang="fr-BE" altLang="fr-FR" dirty="0"/>
              <a:t>Attachement </a:t>
            </a:r>
            <a:r>
              <a:rPr lang="fr-BE" altLang="fr-FR" dirty="0" err="1"/>
              <a:t>insecure</a:t>
            </a:r>
            <a:r>
              <a:rPr lang="fr-BE" altLang="fr-FR" dirty="0"/>
              <a:t>-désorganisé </a:t>
            </a:r>
            <a:br>
              <a:rPr lang="fr-BE" altLang="fr-FR" dirty="0"/>
            </a:br>
            <a:r>
              <a:rPr lang="fr-BE" altLang="fr-FR" i="1" dirty="0"/>
              <a:t>(75 à 80% enfants victimes de MT )</a:t>
            </a:r>
          </a:p>
        </p:txBody>
      </p:sp>
      <p:sp>
        <p:nvSpPr>
          <p:cNvPr id="47107" name="Espace réservé du contenu 2"/>
          <p:cNvSpPr>
            <a:spLocks noGrp="1"/>
          </p:cNvSpPr>
          <p:nvPr>
            <p:ph idx="1"/>
          </p:nvPr>
        </p:nvSpPr>
        <p:spPr>
          <a:xfrm>
            <a:off x="323528" y="1268760"/>
            <a:ext cx="8568952" cy="5183188"/>
          </a:xfrm>
        </p:spPr>
        <p:txBody>
          <a:bodyPr>
            <a:normAutofit/>
          </a:bodyPr>
          <a:lstStyle/>
          <a:p>
            <a:pPr>
              <a:defRPr/>
            </a:pPr>
            <a:r>
              <a:rPr lang="fr-BE" altLang="fr-FR" sz="2400" dirty="0"/>
              <a:t>L’enfance</a:t>
            </a:r>
            <a:r>
              <a:rPr lang="fr-BE" altLang="fr-FR" sz="2400" b="0" dirty="0"/>
              <a:t> : se représente comme indigne ou mauvais et perçoit l’autre comme insensible, dangereux. Inhibition, accès de colère, contrôle sur l’autre par la violence ou la complaisance, stéréotypie, balancements, angoisse, idéalisation des parents.</a:t>
            </a:r>
          </a:p>
          <a:p>
            <a:pPr>
              <a:defRPr/>
            </a:pPr>
            <a:r>
              <a:rPr lang="fr-BE" altLang="fr-FR" sz="2400" dirty="0"/>
              <a:t>Au niveau scolaire </a:t>
            </a:r>
            <a:r>
              <a:rPr lang="fr-BE" altLang="fr-FR" sz="2400" b="0" dirty="0"/>
              <a:t>: difficile à respecter les structures, troubles du comportement, problèmes de concentration, rejet du groupe. Echecs scolaires</a:t>
            </a:r>
          </a:p>
          <a:p>
            <a:pPr>
              <a:defRPr/>
            </a:pPr>
            <a:r>
              <a:rPr lang="fr-BE" altLang="fr-FR" sz="2400" dirty="0"/>
              <a:t>L’adolescence</a:t>
            </a:r>
            <a:r>
              <a:rPr lang="fr-BE" altLang="fr-FR" sz="2400" b="0" dirty="0"/>
              <a:t> : relations interpersonnelles superficielles, conflictuelles ou durables mais destructrices. Comportement oscille entre le rapprochement méfiant et un retrait impulsif. Personnalité antisociale, border line</a:t>
            </a:r>
          </a:p>
        </p:txBody>
      </p:sp>
    </p:spTree>
    <p:extLst>
      <p:ext uri="{BB962C8B-B14F-4D97-AF65-F5344CB8AC3E}">
        <p14:creationId xmlns:p14="http://schemas.microsoft.com/office/powerpoint/2010/main" val="28217402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u contenu 2"/>
          <p:cNvSpPr>
            <a:spLocks noGrp="1"/>
          </p:cNvSpPr>
          <p:nvPr>
            <p:ph idx="1"/>
          </p:nvPr>
        </p:nvSpPr>
        <p:spPr>
          <a:xfrm>
            <a:off x="323528" y="1268760"/>
            <a:ext cx="8424862" cy="3960812"/>
          </a:xfrm>
        </p:spPr>
        <p:txBody>
          <a:bodyPr>
            <a:normAutofit fontScale="92500"/>
          </a:bodyPr>
          <a:lstStyle/>
          <a:p>
            <a:pPr eaLnBrk="1" hangingPunct="1"/>
            <a:r>
              <a:rPr lang="fr-BE" altLang="fr-FR" sz="2400" b="0" dirty="0"/>
              <a:t>En cas de troubles de l’attachement le sujet a de faibles capacités de base de discrimination sensorielle. Il est attentif à ce qui se passe autour de lui et peu conscient de ce qui se passe en lui. </a:t>
            </a:r>
          </a:p>
          <a:p>
            <a:pPr eaLnBrk="1" hangingPunct="1"/>
            <a:r>
              <a:rPr lang="fr-BE" altLang="fr-FR" sz="2400" b="0" dirty="0"/>
              <a:t>Il n’a pas un sentiment continu d’existence et a une faible capacité à être seul. Anne Christine </a:t>
            </a:r>
            <a:r>
              <a:rPr lang="fr-BE" altLang="fr-FR" sz="2400" b="0" dirty="0" err="1"/>
              <a:t>Frankard</a:t>
            </a:r>
            <a:r>
              <a:rPr lang="fr-BE" altLang="fr-FR" sz="2400" b="0" dirty="0"/>
              <a:t> les nomme les « abusés narcissiques » (ni psychotiques, ni névrotiques, sans latence). </a:t>
            </a:r>
          </a:p>
          <a:p>
            <a:pPr eaLnBrk="1" hangingPunct="1"/>
            <a:endParaRPr lang="fr-BE" altLang="fr-FR" sz="2400" b="0" i="1" dirty="0"/>
          </a:p>
          <a:p>
            <a:pPr eaLnBrk="1" hangingPunct="1"/>
            <a:r>
              <a:rPr lang="fr-BE" altLang="fr-FR" sz="2400" b="0" i="1" dirty="0"/>
              <a:t>Maurice Berger critique cette appellation de pathologie du lien qui serait devenue un fourre-tout, recouvre un ensemble de symptômes appartenant à des troubles différents. </a:t>
            </a:r>
          </a:p>
          <a:p>
            <a:pPr eaLnBrk="1" hangingPunct="1"/>
            <a:endParaRPr lang="fr-BE" altLang="fr-FR" b="0" dirty="0"/>
          </a:p>
        </p:txBody>
      </p:sp>
    </p:spTree>
    <p:extLst>
      <p:ext uri="{BB962C8B-B14F-4D97-AF65-F5344CB8AC3E}">
        <p14:creationId xmlns:p14="http://schemas.microsoft.com/office/powerpoint/2010/main" val="75150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p:txBody>
          <a:bodyPr/>
          <a:lstStyle/>
          <a:p>
            <a:pPr eaLnBrk="1" fontAlgn="auto" hangingPunct="1">
              <a:spcAft>
                <a:spcPts val="0"/>
              </a:spcAft>
              <a:defRPr/>
            </a:pPr>
            <a:r>
              <a:rPr lang="fr-BE" dirty="0">
                <a:solidFill>
                  <a:schemeClr val="tx1">
                    <a:lumMod val="75000"/>
                    <a:lumOff val="25000"/>
                  </a:schemeClr>
                </a:solidFill>
              </a:rPr>
              <a:t>Mélange</a:t>
            </a:r>
          </a:p>
        </p:txBody>
      </p:sp>
      <p:sp>
        <p:nvSpPr>
          <p:cNvPr id="3" name="Espace réservé du contenu 2">
            <a:extLst/>
          </p:cNvPr>
          <p:cNvSpPr>
            <a:spLocks noGrp="1"/>
          </p:cNvSpPr>
          <p:nvPr>
            <p:ph idx="1"/>
          </p:nvPr>
        </p:nvSpPr>
        <p:spPr>
          <a:xfrm>
            <a:off x="395536" y="1772816"/>
            <a:ext cx="8229600" cy="3600450"/>
          </a:xfrm>
        </p:spPr>
        <p:txBody>
          <a:bodyPr rtlCol="0">
            <a:normAutofit/>
          </a:bodyPr>
          <a:lstStyle/>
          <a:p>
            <a:pPr marL="91440" indent="-91440" eaLnBrk="1" fontAlgn="auto" hangingPunct="1">
              <a:defRPr/>
            </a:pPr>
            <a:r>
              <a:rPr lang="fr-BE" sz="2400" b="0" dirty="0">
                <a:solidFill>
                  <a:schemeClr val="tx1">
                    <a:lumMod val="75000"/>
                    <a:lumOff val="25000"/>
                  </a:schemeClr>
                </a:solidFill>
              </a:rPr>
              <a:t>Troubles de la lignée psychotique (rage hallucinatoire)</a:t>
            </a:r>
          </a:p>
          <a:p>
            <a:pPr marL="0" indent="0" eaLnBrk="1" fontAlgn="auto" hangingPunct="1">
              <a:buFont typeface="Calibri" panose="020F0502020204030204" pitchFamily="34" charset="0"/>
              <a:buNone/>
              <a:defRPr/>
            </a:pPr>
            <a:endParaRPr lang="fr-BE" sz="2400" b="0" dirty="0">
              <a:solidFill>
                <a:schemeClr val="tx1">
                  <a:lumMod val="75000"/>
                  <a:lumOff val="25000"/>
                </a:schemeClr>
              </a:solidFill>
            </a:endParaRPr>
          </a:p>
          <a:p>
            <a:pPr marL="91440" indent="-91440" eaLnBrk="1" fontAlgn="auto" hangingPunct="1">
              <a:defRPr/>
            </a:pPr>
            <a:r>
              <a:rPr lang="fr-BE" sz="2400" b="0" dirty="0">
                <a:solidFill>
                  <a:schemeClr val="tx1">
                    <a:lumMod val="75000"/>
                    <a:lumOff val="25000"/>
                  </a:schemeClr>
                </a:solidFill>
              </a:rPr>
              <a:t>Manifestations du registre dépressif (incapacité d’élaborer l’état de séparation)</a:t>
            </a:r>
          </a:p>
          <a:p>
            <a:pPr marL="0" indent="0" eaLnBrk="1" fontAlgn="auto" hangingPunct="1">
              <a:buFont typeface="Calibri" panose="020F0502020204030204" pitchFamily="34" charset="0"/>
              <a:buNone/>
              <a:defRPr/>
            </a:pPr>
            <a:endParaRPr lang="fr-BE" sz="2400" b="0" dirty="0">
              <a:solidFill>
                <a:schemeClr val="tx1">
                  <a:lumMod val="75000"/>
                  <a:lumOff val="25000"/>
                </a:schemeClr>
              </a:solidFill>
            </a:endParaRPr>
          </a:p>
          <a:p>
            <a:pPr marL="91440" indent="-91440" eaLnBrk="1" fontAlgn="auto" hangingPunct="1">
              <a:defRPr/>
            </a:pPr>
            <a:r>
              <a:rPr lang="fr-BE" sz="2400" b="0" dirty="0">
                <a:solidFill>
                  <a:schemeClr val="tx1">
                    <a:lumMod val="75000"/>
                    <a:lumOff val="25000"/>
                  </a:schemeClr>
                </a:solidFill>
              </a:rPr>
              <a:t>Eléments d’une pathologie narcissique dépendante (alternance entre surinvestissement du collage et contrôle despotique)</a:t>
            </a:r>
          </a:p>
        </p:txBody>
      </p:sp>
    </p:spTree>
    <p:extLst>
      <p:ext uri="{BB962C8B-B14F-4D97-AF65-F5344CB8AC3E}">
        <p14:creationId xmlns:p14="http://schemas.microsoft.com/office/powerpoint/2010/main" val="31985546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p:txBody>
          <a:bodyPr/>
          <a:lstStyle/>
          <a:p>
            <a:pPr eaLnBrk="1" fontAlgn="auto" hangingPunct="1">
              <a:spcAft>
                <a:spcPts val="0"/>
              </a:spcAft>
              <a:defRPr/>
            </a:pPr>
            <a:r>
              <a:rPr lang="fr-BE" dirty="0">
                <a:solidFill>
                  <a:schemeClr val="tx1">
                    <a:lumMod val="75000"/>
                    <a:lumOff val="25000"/>
                  </a:schemeClr>
                </a:solidFill>
              </a:rPr>
              <a:t> + Spécificités</a:t>
            </a:r>
          </a:p>
        </p:txBody>
      </p:sp>
      <p:sp>
        <p:nvSpPr>
          <p:cNvPr id="3" name="Espace réservé du contenu 2">
            <a:extLst/>
          </p:cNvPr>
          <p:cNvSpPr>
            <a:spLocks noGrp="1"/>
          </p:cNvSpPr>
          <p:nvPr>
            <p:ph idx="1"/>
          </p:nvPr>
        </p:nvSpPr>
        <p:spPr>
          <a:xfrm>
            <a:off x="468630" y="1340768"/>
            <a:ext cx="8495858" cy="4392612"/>
          </a:xfrm>
        </p:spPr>
        <p:txBody>
          <a:bodyPr rtlCol="0">
            <a:normAutofit/>
          </a:bodyPr>
          <a:lstStyle/>
          <a:p>
            <a:pPr marL="91440" indent="-91440" eaLnBrk="1" fontAlgn="auto" hangingPunct="1">
              <a:buFont typeface="Wingdings" pitchFamily="2" charset="2"/>
              <a:buChar char="§"/>
              <a:defRPr/>
            </a:pPr>
            <a:r>
              <a:rPr lang="fr-BE" sz="2400" b="0" dirty="0">
                <a:solidFill>
                  <a:schemeClr val="tx1">
                    <a:lumMod val="75000"/>
                    <a:lumOff val="25000"/>
                  </a:schemeClr>
                </a:solidFill>
              </a:rPr>
              <a:t>Pas d’acceptation émotionnelle de la séparation (élaboration)</a:t>
            </a:r>
          </a:p>
          <a:p>
            <a:pPr marL="91440" indent="-91440" eaLnBrk="1" fontAlgn="auto" hangingPunct="1">
              <a:buFont typeface="Wingdings" pitchFamily="2" charset="2"/>
              <a:buChar char="§"/>
              <a:defRPr/>
            </a:pPr>
            <a:r>
              <a:rPr lang="fr-BE" sz="2400" b="0" dirty="0">
                <a:solidFill>
                  <a:schemeClr val="tx1">
                    <a:lumMod val="75000"/>
                    <a:lumOff val="25000"/>
                  </a:schemeClr>
                </a:solidFill>
              </a:rPr>
              <a:t>Mécanismes de clivage et de déni servant à maintenir l’idéalisation </a:t>
            </a:r>
          </a:p>
          <a:p>
            <a:pPr marL="91440" indent="-91440" eaLnBrk="1" fontAlgn="auto" hangingPunct="1">
              <a:buFont typeface="Wingdings" pitchFamily="2" charset="2"/>
              <a:buChar char="§"/>
              <a:defRPr/>
            </a:pPr>
            <a:r>
              <a:rPr lang="fr-BE" sz="2400" b="0" dirty="0">
                <a:solidFill>
                  <a:schemeClr val="tx1">
                    <a:lumMod val="75000"/>
                    <a:lumOff val="25000"/>
                  </a:schemeClr>
                </a:solidFill>
              </a:rPr>
              <a:t>Alternance d’attaques incessantes du lien à autrui et de peur panique de perdre ce lien.</a:t>
            </a:r>
          </a:p>
          <a:p>
            <a:pPr marL="91440" indent="-91440" eaLnBrk="1" fontAlgn="auto" hangingPunct="1">
              <a:buFont typeface="Wingdings" pitchFamily="2" charset="2"/>
              <a:buChar char="§"/>
              <a:defRPr/>
            </a:pPr>
            <a:r>
              <a:rPr lang="fr-BE" sz="2400" b="0" dirty="0">
                <a:solidFill>
                  <a:schemeClr val="tx1">
                    <a:lumMod val="75000"/>
                    <a:lumOff val="25000"/>
                  </a:schemeClr>
                </a:solidFill>
              </a:rPr>
              <a:t>Le type d’angoisse est </a:t>
            </a:r>
            <a:r>
              <a:rPr lang="fr-BE" sz="2400" b="0" dirty="0" err="1">
                <a:solidFill>
                  <a:schemeClr val="tx1">
                    <a:lumMod val="75000"/>
                    <a:lumOff val="25000"/>
                  </a:schemeClr>
                </a:solidFill>
              </a:rPr>
              <a:t>persécutoire</a:t>
            </a:r>
            <a:r>
              <a:rPr lang="fr-BE" sz="2400" b="0" dirty="0">
                <a:solidFill>
                  <a:schemeClr val="tx1">
                    <a:lumMod val="75000"/>
                    <a:lumOff val="25000"/>
                  </a:schemeClr>
                </a:solidFill>
              </a:rPr>
              <a:t> et existentielle</a:t>
            </a:r>
          </a:p>
          <a:p>
            <a:pPr marL="91440" indent="-91440" eaLnBrk="1" fontAlgn="auto" hangingPunct="1">
              <a:buFont typeface="Wingdings" pitchFamily="2" charset="2"/>
              <a:buChar char="§"/>
              <a:defRPr/>
            </a:pPr>
            <a:r>
              <a:rPr lang="fr-BE" sz="2400" b="0" dirty="0">
                <a:solidFill>
                  <a:schemeClr val="tx1">
                    <a:lumMod val="75000"/>
                    <a:lumOff val="25000"/>
                  </a:schemeClr>
                </a:solidFill>
              </a:rPr>
              <a:t>Difficultés dans les apprentissages ( symbolisation et représentation)</a:t>
            </a:r>
          </a:p>
          <a:p>
            <a:pPr marL="91440" indent="-91440" eaLnBrk="1" fontAlgn="auto" hangingPunct="1">
              <a:buFont typeface="Wingdings" pitchFamily="2" charset="2"/>
              <a:buChar char="§"/>
              <a:defRPr/>
            </a:pPr>
            <a:r>
              <a:rPr lang="fr-BE" sz="2400" b="0" dirty="0">
                <a:solidFill>
                  <a:schemeClr val="tx1">
                    <a:lumMod val="75000"/>
                    <a:lumOff val="25000"/>
                  </a:schemeClr>
                </a:solidFill>
              </a:rPr>
              <a:t>Les manifestations des symptômes ne se manifesteront que dans le champ de la relation !!!</a:t>
            </a:r>
          </a:p>
          <a:p>
            <a:pPr marL="91440" indent="-91440" eaLnBrk="1" fontAlgn="auto" hangingPunct="1">
              <a:buFont typeface="Wingdings" pitchFamily="2" charset="2"/>
              <a:buChar char="§"/>
              <a:defRPr/>
            </a:pPr>
            <a:endParaRPr lang="fr-BE" sz="2400" b="0" dirty="0">
              <a:solidFill>
                <a:schemeClr val="tx1">
                  <a:lumMod val="75000"/>
                  <a:lumOff val="25000"/>
                </a:schemeClr>
              </a:solidFill>
            </a:endParaRPr>
          </a:p>
          <a:p>
            <a:pPr marL="91440" indent="-91440" eaLnBrk="1" fontAlgn="auto" hangingPunct="1">
              <a:buFont typeface="Wingdings" pitchFamily="2" charset="2"/>
              <a:buChar char="§"/>
              <a:defRPr/>
            </a:pPr>
            <a:endParaRPr lang="fr-BE" sz="2400" b="0" dirty="0">
              <a:solidFill>
                <a:schemeClr val="tx1">
                  <a:lumMod val="75000"/>
                  <a:lumOff val="25000"/>
                </a:schemeClr>
              </a:solidFill>
            </a:endParaRPr>
          </a:p>
          <a:p>
            <a:pPr marL="91440" indent="-91440" eaLnBrk="1" fontAlgn="auto" hangingPunct="1">
              <a:defRPr/>
            </a:pPr>
            <a:endParaRPr lang="fr-BE" b="0" dirty="0">
              <a:solidFill>
                <a:schemeClr val="tx1">
                  <a:lumMod val="75000"/>
                  <a:lumOff val="25000"/>
                </a:schemeClr>
              </a:solidFill>
            </a:endParaRPr>
          </a:p>
        </p:txBody>
      </p:sp>
    </p:spTree>
    <p:extLst>
      <p:ext uri="{BB962C8B-B14F-4D97-AF65-F5344CB8AC3E}">
        <p14:creationId xmlns:p14="http://schemas.microsoft.com/office/powerpoint/2010/main" val="2649080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p:txBody>
          <a:bodyPr>
            <a:noAutofit/>
          </a:bodyPr>
          <a:lstStyle/>
          <a:p>
            <a:pPr algn="ctr" eaLnBrk="1" fontAlgn="auto" hangingPunct="1">
              <a:spcAft>
                <a:spcPts val="0"/>
              </a:spcAft>
              <a:defRPr/>
            </a:pPr>
            <a:r>
              <a:rPr lang="fr-BE" dirty="0">
                <a:solidFill>
                  <a:schemeClr val="tx1">
                    <a:lumMod val="75000"/>
                    <a:lumOff val="25000"/>
                  </a:schemeClr>
                </a:solidFill>
              </a:rPr>
              <a:t>Pathologie des traumatismes relationnels précoces</a:t>
            </a:r>
          </a:p>
        </p:txBody>
      </p:sp>
      <p:sp>
        <p:nvSpPr>
          <p:cNvPr id="3" name="Espace réservé du contenu 2">
            <a:extLst/>
          </p:cNvPr>
          <p:cNvSpPr>
            <a:spLocks noGrp="1"/>
          </p:cNvSpPr>
          <p:nvPr>
            <p:ph idx="1"/>
          </p:nvPr>
        </p:nvSpPr>
        <p:spPr>
          <a:xfrm>
            <a:off x="468630" y="1628800"/>
            <a:ext cx="8229600" cy="4060825"/>
          </a:xfrm>
        </p:spPr>
        <p:txBody>
          <a:bodyPr rtlCol="0">
            <a:normAutofit/>
          </a:bodyPr>
          <a:lstStyle/>
          <a:p>
            <a:pPr marL="91440" indent="-91440" eaLnBrk="1" fontAlgn="auto" hangingPunct="1">
              <a:defRPr/>
            </a:pPr>
            <a:r>
              <a:rPr lang="fr-BE" sz="2400" b="0" dirty="0">
                <a:solidFill>
                  <a:srgbClr val="0070C0"/>
                </a:solidFill>
              </a:rPr>
              <a:t>Clinique du traumatisme </a:t>
            </a:r>
            <a:r>
              <a:rPr lang="fr-BE" sz="2400" b="0" dirty="0">
                <a:solidFill>
                  <a:schemeClr val="tx1">
                    <a:lumMod val="75000"/>
                    <a:lumOff val="25000"/>
                  </a:schemeClr>
                </a:solidFill>
              </a:rPr>
              <a:t>avec une répétition compulsive de mode de relation et d’attachement distordus établi très précocement, dominés par l’alternance brutale de phases de collage et de destruction.</a:t>
            </a:r>
          </a:p>
          <a:p>
            <a:pPr marL="0" indent="0" eaLnBrk="1" fontAlgn="auto" hangingPunct="1">
              <a:buFont typeface="Calibri" panose="020F0502020204030204" pitchFamily="34" charset="0"/>
              <a:buNone/>
              <a:defRPr/>
            </a:pPr>
            <a:endParaRPr lang="fr-BE" sz="2400" b="0" dirty="0">
              <a:solidFill>
                <a:schemeClr val="tx1">
                  <a:lumMod val="75000"/>
                  <a:lumOff val="25000"/>
                </a:schemeClr>
              </a:solidFill>
            </a:endParaRPr>
          </a:p>
          <a:p>
            <a:pPr marL="91440" indent="-91440" eaLnBrk="1" fontAlgn="auto" hangingPunct="1">
              <a:defRPr/>
            </a:pPr>
            <a:r>
              <a:rPr lang="fr-BE" sz="2400" b="0" i="1" dirty="0">
                <a:solidFill>
                  <a:schemeClr val="tx1">
                    <a:lumMod val="75000"/>
                    <a:lumOff val="25000"/>
                  </a:schemeClr>
                </a:solidFill>
              </a:rPr>
              <a:t>C’est le cas d’enfants ayant passés leurs premiers mois de vie dans un environnement caractérisé par l’imprévisibilité et le chaos des relations avec une importante fréquence de vécus de situations traumatiques en position passive forcée et de vécus de conflit de loyauté.</a:t>
            </a:r>
          </a:p>
          <a:p>
            <a:pPr marL="91440" indent="-91440" eaLnBrk="1" fontAlgn="auto" hangingPunct="1">
              <a:defRPr/>
            </a:pPr>
            <a:endParaRPr lang="fr-BE" sz="2400" b="0" i="1" dirty="0">
              <a:solidFill>
                <a:schemeClr val="tx1">
                  <a:lumMod val="75000"/>
                  <a:lumOff val="25000"/>
                </a:schemeClr>
              </a:solidFill>
            </a:endParaRPr>
          </a:p>
        </p:txBody>
      </p:sp>
    </p:spTree>
    <p:extLst>
      <p:ext uri="{BB962C8B-B14F-4D97-AF65-F5344CB8AC3E}">
        <p14:creationId xmlns:p14="http://schemas.microsoft.com/office/powerpoint/2010/main" val="4051057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p:cNvPr>
          <p:cNvSpPr>
            <a:spLocks noGrp="1"/>
          </p:cNvSpPr>
          <p:nvPr>
            <p:ph type="title"/>
          </p:nvPr>
        </p:nvSpPr>
        <p:spPr>
          <a:xfrm>
            <a:off x="822325" y="287338"/>
            <a:ext cx="7997825" cy="1449387"/>
          </a:xfrm>
        </p:spPr>
        <p:txBody>
          <a:bodyPr/>
          <a:lstStyle/>
          <a:p>
            <a:pPr eaLnBrk="1" fontAlgn="auto" hangingPunct="1">
              <a:spcAft>
                <a:spcPts val="0"/>
              </a:spcAft>
              <a:defRPr/>
            </a:pPr>
            <a:r>
              <a:rPr lang="fr-BE" dirty="0">
                <a:solidFill>
                  <a:schemeClr val="tx1">
                    <a:lumMod val="75000"/>
                    <a:lumOff val="25000"/>
                  </a:schemeClr>
                </a:solidFill>
              </a:rPr>
              <a:t>Impact du trauma sera fonction</a:t>
            </a:r>
          </a:p>
        </p:txBody>
      </p:sp>
      <p:sp>
        <p:nvSpPr>
          <p:cNvPr id="50179" name="Espace réservé du contenu 2"/>
          <p:cNvSpPr>
            <a:spLocks noGrp="1"/>
          </p:cNvSpPr>
          <p:nvPr>
            <p:ph idx="1"/>
          </p:nvPr>
        </p:nvSpPr>
        <p:spPr>
          <a:xfrm>
            <a:off x="395288" y="2205038"/>
            <a:ext cx="8147050" cy="3557587"/>
          </a:xfrm>
        </p:spPr>
        <p:txBody>
          <a:bodyPr/>
          <a:lstStyle/>
          <a:p>
            <a:pPr eaLnBrk="1" hangingPunct="1">
              <a:buFont typeface="Wingdings" panose="05000000000000000000" pitchFamily="2" charset="2"/>
              <a:buChar char="§"/>
            </a:pPr>
            <a:r>
              <a:rPr lang="fr-BE" altLang="fr-FR" sz="2400" b="0" dirty="0"/>
              <a:t>D’aspects neuro-psycho-biologiques individuels tels que l’âge, le bagage génétique,</a:t>
            </a:r>
          </a:p>
          <a:p>
            <a:pPr eaLnBrk="1" hangingPunct="1">
              <a:buFont typeface="Wingdings" panose="05000000000000000000" pitchFamily="2" charset="2"/>
              <a:buChar char="§"/>
            </a:pPr>
            <a:r>
              <a:rPr lang="fr-BE" altLang="fr-FR" sz="2400" b="0" dirty="0"/>
              <a:t>De l’histoire du sujet, du type de relation précoce qu’il a connu,</a:t>
            </a:r>
          </a:p>
          <a:p>
            <a:pPr eaLnBrk="1" hangingPunct="1">
              <a:buFont typeface="Wingdings" panose="05000000000000000000" pitchFamily="2" charset="2"/>
              <a:buChar char="§"/>
            </a:pPr>
            <a:r>
              <a:rPr lang="fr-BE" altLang="fr-FR" sz="2400" b="0" dirty="0"/>
              <a:t>De son environnement, de la présence ou non d’un adulte soutenant,</a:t>
            </a:r>
          </a:p>
          <a:p>
            <a:pPr eaLnBrk="1" hangingPunct="1">
              <a:buFont typeface="Wingdings" panose="05000000000000000000" pitchFamily="2" charset="2"/>
              <a:buChar char="§"/>
            </a:pPr>
            <a:r>
              <a:rPr lang="fr-BE" altLang="fr-FR" sz="2400" b="0" dirty="0"/>
              <a:t>Des effets qualitatifs d’après coup.</a:t>
            </a:r>
          </a:p>
          <a:p>
            <a:pPr eaLnBrk="1" hangingPunct="1"/>
            <a:endParaRPr lang="fr-BE" altLang="fr-FR" b="0" dirty="0"/>
          </a:p>
        </p:txBody>
      </p:sp>
    </p:spTree>
    <p:extLst>
      <p:ext uri="{BB962C8B-B14F-4D97-AF65-F5344CB8AC3E}">
        <p14:creationId xmlns:p14="http://schemas.microsoft.com/office/powerpoint/2010/main" val="1639718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7371B7-D154-CA44-BA3D-B907A4602FFE}"/>
              </a:ext>
            </a:extLst>
          </p:cNvPr>
          <p:cNvSpPr>
            <a:spLocks noGrp="1"/>
          </p:cNvSpPr>
          <p:nvPr>
            <p:ph type="title"/>
          </p:nvPr>
        </p:nvSpPr>
        <p:spPr>
          <a:xfrm rot="19140000">
            <a:off x="607278" y="1570160"/>
            <a:ext cx="6435476" cy="1207509"/>
          </a:xfrm>
        </p:spPr>
        <p:txBody>
          <a:bodyPr/>
          <a:lstStyle/>
          <a:p>
            <a:r>
              <a:rPr lang="fr-FR" dirty="0"/>
              <a:t>S’adresser à un enfant victime</a:t>
            </a:r>
          </a:p>
        </p:txBody>
      </p:sp>
      <p:sp>
        <p:nvSpPr>
          <p:cNvPr id="3" name="Espace réservé du texte 2">
            <a:extLst>
              <a:ext uri="{FF2B5EF4-FFF2-40B4-BE49-F238E27FC236}">
                <a16:creationId xmlns:a16="http://schemas.microsoft.com/office/drawing/2014/main" id="{CEA17854-AD59-C94B-8379-6B6F7C405166}"/>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4287309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Espace réservé du contenu 3"/>
          <p:cNvSpPr>
            <a:spLocks noGrp="1"/>
          </p:cNvSpPr>
          <p:nvPr>
            <p:ph idx="4294967295"/>
          </p:nvPr>
        </p:nvSpPr>
        <p:spPr>
          <a:xfrm>
            <a:off x="435981" y="362159"/>
            <a:ext cx="8229600" cy="5808663"/>
          </a:xfrm>
        </p:spPr>
        <p:txBody>
          <a:bodyPr>
            <a:normAutofit/>
          </a:bodyPr>
          <a:lstStyle/>
          <a:p>
            <a:pPr>
              <a:lnSpc>
                <a:spcPct val="110000"/>
              </a:lnSpc>
            </a:pPr>
            <a:r>
              <a:rPr lang="fr-BE" altLang="fr-FR" sz="2400" b="0" dirty="0"/>
              <a:t>Le jeune âge des enfants concernés par des faits de maltraitance sexuelle (majorité entre 3 et 6 ans), la fragilité de la mémoire, la suggestibilité du sujet et l’accès limité au langage nous demandent d’être rigoureux dans notre façon d’entendre les enfants </a:t>
            </a:r>
          </a:p>
          <a:p>
            <a:pPr>
              <a:lnSpc>
                <a:spcPct val="110000"/>
              </a:lnSpc>
            </a:pPr>
            <a:r>
              <a:rPr lang="fr-BE" altLang="fr-FR" sz="2400" b="0" dirty="0"/>
              <a:t>L’auteur de faits d’abus est dans la très grande majorité des situations un proche de la victime. Un lien affectif lie l’enfant et l’auteur, ce qui complexifie la révélation des actes</a:t>
            </a:r>
          </a:p>
          <a:p>
            <a:pPr>
              <a:lnSpc>
                <a:spcPct val="110000"/>
              </a:lnSpc>
            </a:pPr>
            <a:r>
              <a:rPr lang="fr-BE" altLang="fr-FR" sz="2400" b="0" dirty="0"/>
              <a:t>Notre intervention ne peut faire barrage à un processus judiciaire. Les entretiens avec l’enfant ou l’adolescent doivent être rigoureux et autant que possible non suggestifs</a:t>
            </a:r>
          </a:p>
        </p:txBody>
      </p:sp>
    </p:spTree>
    <p:extLst>
      <p:ext uri="{BB962C8B-B14F-4D97-AF65-F5344CB8AC3E}">
        <p14:creationId xmlns:p14="http://schemas.microsoft.com/office/powerpoint/2010/main" val="2382276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re 1"/>
          <p:cNvSpPr>
            <a:spLocks noGrp="1"/>
          </p:cNvSpPr>
          <p:nvPr>
            <p:ph type="title"/>
          </p:nvPr>
        </p:nvSpPr>
        <p:spPr>
          <a:xfrm>
            <a:off x="395536" y="201960"/>
            <a:ext cx="8229600" cy="1066800"/>
          </a:xfrm>
        </p:spPr>
        <p:txBody>
          <a:bodyPr/>
          <a:lstStyle/>
          <a:p>
            <a:pPr algn="ctr" eaLnBrk="1" hangingPunct="1"/>
            <a:r>
              <a:rPr lang="fr-BE" altLang="fr-FR" dirty="0"/>
              <a:t>Résistances au dévoilement</a:t>
            </a:r>
          </a:p>
        </p:txBody>
      </p:sp>
      <p:sp>
        <p:nvSpPr>
          <p:cNvPr id="3" name="Espace réservé du contenu 2"/>
          <p:cNvSpPr>
            <a:spLocks noGrp="1"/>
          </p:cNvSpPr>
          <p:nvPr>
            <p:ph idx="1"/>
          </p:nvPr>
        </p:nvSpPr>
        <p:spPr>
          <a:xfrm>
            <a:off x="179512" y="1268760"/>
            <a:ext cx="8964488" cy="5256584"/>
          </a:xfrm>
        </p:spPr>
        <p:txBody>
          <a:bodyPr>
            <a:noAutofit/>
          </a:bodyPr>
          <a:lstStyle/>
          <a:p>
            <a:pPr marL="658368" lvl="1" indent="-246888" eaLnBrk="1" fontAlgn="auto" hangingPunct="1">
              <a:spcAft>
                <a:spcPts val="0"/>
              </a:spcAft>
              <a:buFont typeface="Georgia"/>
              <a:buChar char="▫"/>
              <a:defRPr/>
            </a:pPr>
            <a:r>
              <a:rPr lang="fr-BE" sz="2400" dirty="0"/>
              <a:t>freins cognitifs</a:t>
            </a:r>
          </a:p>
          <a:p>
            <a:pPr marL="923544" lvl="2" indent="-219456" eaLnBrk="1" fontAlgn="auto" hangingPunct="1">
              <a:spcAft>
                <a:spcPts val="0"/>
              </a:spcAft>
              <a:buFont typeface="Wingdings 2"/>
              <a:buChar char=""/>
              <a:defRPr/>
            </a:pPr>
            <a:r>
              <a:rPr lang="fr-BE" sz="2400" dirty="0"/>
              <a:t>Immaturité cognitive (jeunes enfants, ne comprend pas qu’il s’agit d’une agression)</a:t>
            </a:r>
          </a:p>
          <a:p>
            <a:pPr marL="658368" lvl="1" indent="-246888" eaLnBrk="1" fontAlgn="auto" hangingPunct="1">
              <a:spcAft>
                <a:spcPts val="0"/>
              </a:spcAft>
              <a:buFont typeface="Georgia"/>
              <a:buChar char="▫"/>
              <a:defRPr/>
            </a:pPr>
            <a:r>
              <a:rPr lang="fr-BE" sz="2400" dirty="0"/>
              <a:t>freins familiaux</a:t>
            </a:r>
          </a:p>
          <a:p>
            <a:pPr marL="923544" lvl="2" indent="-219456">
              <a:buFont typeface="Wingdings 2"/>
              <a:buChar char=""/>
              <a:defRPr/>
            </a:pPr>
            <a:r>
              <a:rPr lang="fr-BE" sz="2400" dirty="0"/>
              <a:t>Peur d’être disputé, sanctionné</a:t>
            </a:r>
          </a:p>
          <a:p>
            <a:pPr marL="923544" lvl="2" indent="-219456">
              <a:buFont typeface="Wingdings 2"/>
              <a:buChar char=""/>
              <a:defRPr/>
            </a:pPr>
            <a:r>
              <a:rPr lang="fr-BE" sz="2400" dirty="0"/>
              <a:t>Protéger la mère, la fratrie </a:t>
            </a:r>
          </a:p>
          <a:p>
            <a:pPr marL="923544" lvl="2" indent="-219456">
              <a:buFont typeface="Wingdings 2"/>
              <a:buChar char=""/>
              <a:defRPr/>
            </a:pPr>
            <a:r>
              <a:rPr lang="fr-BE" sz="2400" dirty="0"/>
              <a:t>Ambivalence si auteur est un parent</a:t>
            </a:r>
          </a:p>
          <a:p>
            <a:pPr marL="658368" lvl="1" indent="-246888">
              <a:buFont typeface="Georgia"/>
              <a:buChar char="▫"/>
              <a:defRPr/>
            </a:pPr>
            <a:r>
              <a:rPr lang="fr-BE" sz="2400" dirty="0"/>
              <a:t>freins affectifs, intrapsychiques</a:t>
            </a:r>
          </a:p>
          <a:p>
            <a:pPr marL="886968" lvl="2" indent="-246888">
              <a:buFont typeface="Georgia"/>
              <a:buChar char="▫"/>
              <a:defRPr/>
            </a:pPr>
            <a:r>
              <a:rPr lang="fr-BE" sz="2400" dirty="0"/>
              <a:t>Méfiance envers les adultes</a:t>
            </a:r>
          </a:p>
          <a:p>
            <a:pPr marL="886968" lvl="2" indent="-246888">
              <a:buFont typeface="Georgia"/>
              <a:buChar char="▫"/>
              <a:defRPr/>
            </a:pPr>
            <a:r>
              <a:rPr lang="fr-BE" sz="2400" dirty="0"/>
              <a:t>Honte, peur de décevoir</a:t>
            </a:r>
          </a:p>
          <a:p>
            <a:pPr marL="886968" lvl="2" indent="-246888">
              <a:buFont typeface="Georgia"/>
              <a:buChar char="▫"/>
              <a:defRPr/>
            </a:pPr>
            <a:r>
              <a:rPr lang="fr-BE" sz="2400" dirty="0"/>
              <a:t>L’agression est un moment de rapprochement, d’attention ou « d’affection »</a:t>
            </a:r>
          </a:p>
        </p:txBody>
      </p:sp>
    </p:spTree>
    <p:extLst>
      <p:ext uri="{BB962C8B-B14F-4D97-AF65-F5344CB8AC3E}">
        <p14:creationId xmlns:p14="http://schemas.microsoft.com/office/powerpoint/2010/main" val="1008890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A5001E-A758-564D-A0FE-648B0A680497}"/>
              </a:ext>
            </a:extLst>
          </p:cNvPr>
          <p:cNvSpPr>
            <a:spLocks noGrp="1"/>
          </p:cNvSpPr>
          <p:nvPr>
            <p:ph type="title"/>
          </p:nvPr>
        </p:nvSpPr>
        <p:spPr/>
        <p:txBody>
          <a:bodyPr/>
          <a:lstStyle/>
          <a:p>
            <a:r>
              <a:rPr lang="fr-FR" dirty="0"/>
              <a:t>Défis liés aux auditions</a:t>
            </a:r>
          </a:p>
        </p:txBody>
      </p:sp>
      <p:sp>
        <p:nvSpPr>
          <p:cNvPr id="3" name="Espace réservé du contenu 2">
            <a:extLst>
              <a:ext uri="{FF2B5EF4-FFF2-40B4-BE49-F238E27FC236}">
                <a16:creationId xmlns:a16="http://schemas.microsoft.com/office/drawing/2014/main" id="{ADE2AAC8-8E01-3D46-A19D-F94194553E27}"/>
              </a:ext>
            </a:extLst>
          </p:cNvPr>
          <p:cNvSpPr>
            <a:spLocks noGrp="1"/>
          </p:cNvSpPr>
          <p:nvPr>
            <p:ph idx="1"/>
          </p:nvPr>
        </p:nvSpPr>
        <p:spPr>
          <a:xfrm>
            <a:off x="683568" y="1628800"/>
            <a:ext cx="7520940" cy="3579849"/>
          </a:xfrm>
        </p:spPr>
        <p:txBody>
          <a:bodyPr>
            <a:normAutofit/>
          </a:bodyPr>
          <a:lstStyle/>
          <a:p>
            <a:r>
              <a:rPr lang="fr-FR" sz="2400" b="0" dirty="0"/>
              <a:t>L’enfant peut:</a:t>
            </a:r>
          </a:p>
          <a:p>
            <a:r>
              <a:rPr lang="fr-FR" sz="2400" b="0" dirty="0"/>
              <a:t>Révéler et avoir été agressé</a:t>
            </a:r>
          </a:p>
          <a:p>
            <a:r>
              <a:rPr lang="fr-FR" sz="2400" b="0" dirty="0"/>
              <a:t>Ne pas révéler et avoir été agressé</a:t>
            </a:r>
          </a:p>
          <a:p>
            <a:r>
              <a:rPr lang="fr-FR" sz="2400" b="0" dirty="0"/>
              <a:t>Révélé et ne pas avoir été agressé</a:t>
            </a:r>
          </a:p>
          <a:p>
            <a:r>
              <a:rPr lang="fr-FR" sz="2400" b="0" dirty="0"/>
              <a:t>Avoir été attouché et non agressé sexuellement</a:t>
            </a:r>
          </a:p>
          <a:p>
            <a:endParaRPr lang="fr-FR" sz="2400" b="0" dirty="0"/>
          </a:p>
          <a:p>
            <a:r>
              <a:rPr lang="fr-FR" sz="2400" b="0" dirty="0"/>
              <a:t>!!! Travailler avec des hypothèses multiples</a:t>
            </a:r>
          </a:p>
        </p:txBody>
      </p:sp>
    </p:spTree>
    <p:extLst>
      <p:ext uri="{BB962C8B-B14F-4D97-AF65-F5344CB8AC3E}">
        <p14:creationId xmlns:p14="http://schemas.microsoft.com/office/powerpoint/2010/main" val="3742193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a:t>Types de maltraitance</a:t>
            </a:r>
          </a:p>
        </p:txBody>
      </p:sp>
      <p:sp>
        <p:nvSpPr>
          <p:cNvPr id="3" name="Espace réservé du texte 2"/>
          <p:cNvSpPr>
            <a:spLocks noGrp="1"/>
          </p:cNvSpPr>
          <p:nvPr>
            <p:ph type="body" idx="1"/>
          </p:nvPr>
        </p:nvSpPr>
        <p:spPr/>
        <p:txBody>
          <a:bodyPr/>
          <a:lstStyle/>
          <a:p>
            <a:endParaRPr lang="fr-BE"/>
          </a:p>
        </p:txBody>
      </p:sp>
    </p:spTree>
    <p:extLst>
      <p:ext uri="{BB962C8B-B14F-4D97-AF65-F5344CB8AC3E}">
        <p14:creationId xmlns:p14="http://schemas.microsoft.com/office/powerpoint/2010/main" val="37660842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72C395-AFF6-4C41-88B6-255AD7D3E19E}"/>
              </a:ext>
            </a:extLst>
          </p:cNvPr>
          <p:cNvSpPr>
            <a:spLocks noGrp="1"/>
          </p:cNvSpPr>
          <p:nvPr>
            <p:ph type="title"/>
          </p:nvPr>
        </p:nvSpPr>
        <p:spPr>
          <a:xfrm>
            <a:off x="395536" y="365760"/>
            <a:ext cx="8496944" cy="734868"/>
          </a:xfrm>
        </p:spPr>
        <p:txBody>
          <a:bodyPr/>
          <a:lstStyle/>
          <a:p>
            <a:r>
              <a:rPr lang="fr-FR" dirty="0"/>
              <a:t>Facteurs influençant la qualité de la révélation</a:t>
            </a:r>
          </a:p>
        </p:txBody>
      </p:sp>
      <p:sp>
        <p:nvSpPr>
          <p:cNvPr id="3" name="Espace réservé du contenu 2">
            <a:extLst>
              <a:ext uri="{FF2B5EF4-FFF2-40B4-BE49-F238E27FC236}">
                <a16:creationId xmlns:a16="http://schemas.microsoft.com/office/drawing/2014/main" id="{EBE6E7DE-10CC-DC45-9199-ED87F175CC8E}"/>
              </a:ext>
            </a:extLst>
          </p:cNvPr>
          <p:cNvSpPr>
            <a:spLocks noGrp="1"/>
          </p:cNvSpPr>
          <p:nvPr>
            <p:ph idx="1"/>
          </p:nvPr>
        </p:nvSpPr>
        <p:spPr>
          <a:xfrm>
            <a:off x="755576" y="1700808"/>
            <a:ext cx="7520940" cy="3579849"/>
          </a:xfrm>
        </p:spPr>
        <p:txBody>
          <a:bodyPr>
            <a:normAutofit/>
          </a:bodyPr>
          <a:lstStyle/>
          <a:p>
            <a:pPr>
              <a:lnSpc>
                <a:spcPct val="150000"/>
              </a:lnSpc>
              <a:buFont typeface="Courier New" panose="02070309020205020404" pitchFamily="49" charset="0"/>
              <a:buChar char="o"/>
            </a:pPr>
            <a:r>
              <a:rPr lang="fr-FR" sz="2400" b="0" dirty="0"/>
              <a:t>Suggestibilité</a:t>
            </a:r>
          </a:p>
          <a:p>
            <a:pPr>
              <a:lnSpc>
                <a:spcPct val="150000"/>
              </a:lnSpc>
              <a:buFont typeface="Courier New" panose="02070309020205020404" pitchFamily="49" charset="0"/>
              <a:buChar char="o"/>
            </a:pPr>
            <a:r>
              <a:rPr lang="fr-FR" sz="2400" b="0" dirty="0"/>
              <a:t>Mémoire</a:t>
            </a:r>
          </a:p>
          <a:p>
            <a:pPr>
              <a:lnSpc>
                <a:spcPct val="150000"/>
              </a:lnSpc>
              <a:buFont typeface="Courier New" panose="02070309020205020404" pitchFamily="49" charset="0"/>
              <a:buChar char="o"/>
            </a:pPr>
            <a:r>
              <a:rPr lang="fr-FR" sz="2400" b="0" dirty="0"/>
              <a:t>Type de questions demandées</a:t>
            </a:r>
          </a:p>
          <a:p>
            <a:pPr>
              <a:lnSpc>
                <a:spcPct val="150000"/>
              </a:lnSpc>
              <a:buFont typeface="Courier New" panose="02070309020205020404" pitchFamily="49" charset="0"/>
              <a:buChar char="o"/>
            </a:pPr>
            <a:r>
              <a:rPr lang="fr-FR" sz="2400" b="0" dirty="0"/>
              <a:t>Niveau de développement</a:t>
            </a:r>
          </a:p>
        </p:txBody>
      </p:sp>
    </p:spTree>
    <p:extLst>
      <p:ext uri="{BB962C8B-B14F-4D97-AF65-F5344CB8AC3E}">
        <p14:creationId xmlns:p14="http://schemas.microsoft.com/office/powerpoint/2010/main" val="4547640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9EE1C8-E3F1-B146-8B87-E8C2DF0E800F}"/>
              </a:ext>
            </a:extLst>
          </p:cNvPr>
          <p:cNvSpPr>
            <a:spLocks noGrp="1"/>
          </p:cNvSpPr>
          <p:nvPr>
            <p:ph type="title"/>
          </p:nvPr>
        </p:nvSpPr>
        <p:spPr/>
        <p:txBody>
          <a:bodyPr/>
          <a:lstStyle/>
          <a:p>
            <a:r>
              <a:rPr lang="fr-FR" dirty="0"/>
              <a:t>Communication en fonction de l’âge de l’enfant</a:t>
            </a:r>
          </a:p>
        </p:txBody>
      </p:sp>
      <p:sp>
        <p:nvSpPr>
          <p:cNvPr id="3" name="Espace réservé du contenu 2">
            <a:extLst>
              <a:ext uri="{FF2B5EF4-FFF2-40B4-BE49-F238E27FC236}">
                <a16:creationId xmlns:a16="http://schemas.microsoft.com/office/drawing/2014/main" id="{0167C17A-B997-BC49-B034-586F34B689C0}"/>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FB1BE704-D649-CF4F-B8C9-F8B49726A7BD}"/>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30963385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p:cNvSpPr>
            <a:spLocks noGrp="1" noChangeArrowheads="1"/>
          </p:cNvSpPr>
          <p:nvPr>
            <p:ph type="title"/>
          </p:nvPr>
        </p:nvSpPr>
        <p:spPr>
          <a:xfrm>
            <a:off x="686780" y="476672"/>
            <a:ext cx="7924800" cy="1143000"/>
          </a:xfrm>
        </p:spPr>
        <p:txBody>
          <a:bodyPr/>
          <a:lstStyle/>
          <a:p>
            <a:pPr algn="ctr" eaLnBrk="1" hangingPunct="1"/>
            <a:r>
              <a:rPr lang="fr-BE" altLang="fr-FR" dirty="0"/>
              <a:t>Chronologie des principaux modes de communication avec l’enfant</a:t>
            </a:r>
            <a:endParaRPr lang="fr-FR" altLang="fr-FR" dirty="0"/>
          </a:p>
        </p:txBody>
      </p:sp>
      <p:graphicFrame>
        <p:nvGraphicFramePr>
          <p:cNvPr id="199742" name="Group 62"/>
          <p:cNvGraphicFramePr>
            <a:graphicFrameLocks noGrp="1"/>
          </p:cNvGraphicFramePr>
          <p:nvPr>
            <p:ph type="tbl" idx="1"/>
            <p:extLst>
              <p:ext uri="{D42A27DB-BD31-4B8C-83A1-F6EECF244321}">
                <p14:modId xmlns:p14="http://schemas.microsoft.com/office/powerpoint/2010/main" val="87664384"/>
              </p:ext>
            </p:extLst>
          </p:nvPr>
        </p:nvGraphicFramePr>
        <p:xfrm>
          <a:off x="611560" y="1905000"/>
          <a:ext cx="8075240" cy="3900885"/>
        </p:xfrm>
        <a:graphic>
          <a:graphicData uri="http://schemas.openxmlformats.org/drawingml/2006/table">
            <a:tbl>
              <a:tblPr/>
              <a:tblGrid>
                <a:gridCol w="1345588">
                  <a:extLst>
                    <a:ext uri="{9D8B030D-6E8A-4147-A177-3AD203B41FA5}">
                      <a16:colId xmlns:a16="http://schemas.microsoft.com/office/drawing/2014/main" val="20000"/>
                    </a:ext>
                  </a:extLst>
                </a:gridCol>
                <a:gridCol w="1345588">
                  <a:extLst>
                    <a:ext uri="{9D8B030D-6E8A-4147-A177-3AD203B41FA5}">
                      <a16:colId xmlns:a16="http://schemas.microsoft.com/office/drawing/2014/main" val="20001"/>
                    </a:ext>
                  </a:extLst>
                </a:gridCol>
                <a:gridCol w="1347300">
                  <a:extLst>
                    <a:ext uri="{9D8B030D-6E8A-4147-A177-3AD203B41FA5}">
                      <a16:colId xmlns:a16="http://schemas.microsoft.com/office/drawing/2014/main" val="20002"/>
                    </a:ext>
                  </a:extLst>
                </a:gridCol>
                <a:gridCol w="1345588">
                  <a:extLst>
                    <a:ext uri="{9D8B030D-6E8A-4147-A177-3AD203B41FA5}">
                      <a16:colId xmlns:a16="http://schemas.microsoft.com/office/drawing/2014/main" val="20003"/>
                    </a:ext>
                  </a:extLst>
                </a:gridCol>
                <a:gridCol w="1345588">
                  <a:extLst>
                    <a:ext uri="{9D8B030D-6E8A-4147-A177-3AD203B41FA5}">
                      <a16:colId xmlns:a16="http://schemas.microsoft.com/office/drawing/2014/main" val="20004"/>
                    </a:ext>
                  </a:extLst>
                </a:gridCol>
                <a:gridCol w="1345588">
                  <a:extLst>
                    <a:ext uri="{9D8B030D-6E8A-4147-A177-3AD203B41FA5}">
                      <a16:colId xmlns:a16="http://schemas.microsoft.com/office/drawing/2014/main" val="20005"/>
                    </a:ext>
                  </a:extLst>
                </a:gridCol>
              </a:tblGrid>
              <a:tr h="679102">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endParaRPr kumimoji="0" lang="fr-FR" altLang="fr-FR" sz="2400" b="1" i="0" u="none" strike="noStrike" cap="none" normalizeH="0" baseline="0" dirty="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Jusqu’à 3 ans</a:t>
                      </a:r>
                      <a:endParaRPr kumimoji="0" lang="fr-FR" altLang="fr-FR" sz="18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3 à 7 ans</a:t>
                      </a:r>
                      <a:endParaRPr kumimoji="0" lang="fr-FR" altLang="fr-FR" sz="18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7 à 11 ans</a:t>
                      </a:r>
                      <a:endParaRPr kumimoji="0" lang="fr-FR" altLang="fr-FR" sz="18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11 à 13 ans</a:t>
                      </a:r>
                      <a:endParaRPr kumimoji="0" lang="fr-FR" altLang="fr-FR" sz="18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Plus de 13 ans</a:t>
                      </a:r>
                      <a:endParaRPr kumimoji="0" lang="fr-FR" altLang="fr-FR" sz="18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22994">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Jeux</a:t>
                      </a:r>
                      <a:endParaRPr kumimoji="0" lang="fr-FR" altLang="fr-FR" sz="1800" b="1" i="0" u="none" strike="noStrike" cap="none" normalizeH="0" baseline="0" dirty="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4748">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Dialogues imaginaires</a:t>
                      </a:r>
                      <a:endParaRPr kumimoji="0" lang="fr-FR" altLang="fr-FR" sz="1800" b="1" i="0" u="none" strike="noStrike" cap="none" normalizeH="0" baseline="0" dirty="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22994">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Dessins</a:t>
                      </a:r>
                      <a:endParaRPr kumimoji="0" lang="fr-FR" altLang="fr-FR" sz="1800" b="1" i="0" u="none" strike="noStrike" cap="none" normalizeH="0" baseline="0" dirty="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51047">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1800" b="1" i="0" u="none" strike="noStrike" cap="none" normalizeH="0" baseline="0" dirty="0">
                          <a:ln>
                            <a:noFill/>
                          </a:ln>
                          <a:solidFill>
                            <a:schemeClr val="tx1"/>
                          </a:solidFill>
                          <a:effectLst/>
                          <a:latin typeface="+mn-lt"/>
                        </a:rPr>
                        <a:t>Dialogues type adulte</a:t>
                      </a:r>
                      <a:endParaRPr kumimoji="0" lang="fr-FR" altLang="fr-FR" sz="1800" b="1" i="0" u="none" strike="noStrike" cap="none" normalizeH="0" baseline="0" dirty="0">
                        <a:ln>
                          <a:noFill/>
                        </a:ln>
                        <a:solidFill>
                          <a:schemeClr val="tx1"/>
                        </a:solidFill>
                        <a:effectLst/>
                        <a:latin typeface="+mn-lt"/>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a:ln>
                            <a:noFill/>
                          </a:ln>
                          <a:solidFill>
                            <a:schemeClr val="tx1"/>
                          </a:solidFill>
                          <a:effectLst/>
                          <a:latin typeface="+mn-lt"/>
                        </a:rPr>
                        <a:t>++</a:t>
                      </a:r>
                      <a:endParaRPr kumimoji="0" lang="fr-FR" altLang="fr-FR" sz="2000" b="1" i="0" u="none" strike="noStrike" cap="none" normalizeH="0" baseline="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1"/>
                        </a:buClr>
                        <a:buSzPct val="75000"/>
                        <a:buFont typeface="Wingdings" pitchFamily="2" charset="2"/>
                        <a:defRPr sz="2400">
                          <a:solidFill>
                            <a:schemeClr val="tx1"/>
                          </a:solidFill>
                          <a:latin typeface="Arial" charset="0"/>
                        </a:defRPr>
                      </a:lvl1pPr>
                      <a:lvl2pPr>
                        <a:spcBef>
                          <a:spcPct val="20000"/>
                        </a:spcBef>
                        <a:buClr>
                          <a:schemeClr val="tx1"/>
                        </a:buClr>
                        <a:buSzPct val="75000"/>
                        <a:defRPr sz="2000">
                          <a:solidFill>
                            <a:schemeClr val="tx1"/>
                          </a:solidFill>
                          <a:latin typeface="Arial" charset="0"/>
                        </a:defRPr>
                      </a:lvl2pPr>
                      <a:lvl3pPr>
                        <a:spcBef>
                          <a:spcPct val="20000"/>
                        </a:spcBef>
                        <a:buClr>
                          <a:schemeClr val="tx1"/>
                        </a:buClr>
                        <a:buSzPct val="75000"/>
                        <a:buFont typeface="Wingdings" pitchFamily="2" charset="2"/>
                        <a:defRPr>
                          <a:solidFill>
                            <a:schemeClr val="tx1"/>
                          </a:solidFill>
                          <a:latin typeface="Arial" charset="0"/>
                        </a:defRPr>
                      </a:lvl3pPr>
                      <a:lvl4pPr>
                        <a:spcBef>
                          <a:spcPct val="20000"/>
                        </a:spcBef>
                        <a:buClr>
                          <a:schemeClr val="tx1"/>
                        </a:buClr>
                        <a:buSzPct val="80000"/>
                        <a:defRPr sz="1600">
                          <a:solidFill>
                            <a:schemeClr val="tx1"/>
                          </a:solidFill>
                          <a:latin typeface="Arial" charset="0"/>
                        </a:defRPr>
                      </a:lvl4pPr>
                      <a:lvl5pPr>
                        <a:spcBef>
                          <a:spcPct val="20000"/>
                        </a:spcBef>
                        <a:buClr>
                          <a:schemeClr val="tx1"/>
                        </a:buClr>
                        <a:buSzPct val="65000"/>
                        <a:buFont typeface="Wingdings" pitchFamily="2" charset="2"/>
                        <a:defRPr sz="1600">
                          <a:solidFill>
                            <a:schemeClr val="tx1"/>
                          </a:solidFill>
                          <a:latin typeface="Arial" charset="0"/>
                        </a:defRPr>
                      </a:lvl5pPr>
                      <a:lvl6pPr fontAlgn="base">
                        <a:spcBef>
                          <a:spcPct val="20000"/>
                        </a:spcBef>
                        <a:spcAft>
                          <a:spcPct val="0"/>
                        </a:spcAft>
                        <a:buClr>
                          <a:schemeClr val="tx1"/>
                        </a:buClr>
                        <a:buSzPct val="65000"/>
                        <a:buFont typeface="Wingdings" pitchFamily="2" charset="2"/>
                        <a:defRPr sz="1600">
                          <a:solidFill>
                            <a:schemeClr val="tx1"/>
                          </a:solidFill>
                          <a:latin typeface="Arial" charset="0"/>
                        </a:defRPr>
                      </a:lvl6pPr>
                      <a:lvl7pPr fontAlgn="base">
                        <a:spcBef>
                          <a:spcPct val="20000"/>
                        </a:spcBef>
                        <a:spcAft>
                          <a:spcPct val="0"/>
                        </a:spcAft>
                        <a:buClr>
                          <a:schemeClr val="tx1"/>
                        </a:buClr>
                        <a:buSzPct val="65000"/>
                        <a:buFont typeface="Wingdings" pitchFamily="2" charset="2"/>
                        <a:defRPr sz="1600">
                          <a:solidFill>
                            <a:schemeClr val="tx1"/>
                          </a:solidFill>
                          <a:latin typeface="Arial" charset="0"/>
                        </a:defRPr>
                      </a:lvl7pPr>
                      <a:lvl8pPr fontAlgn="base">
                        <a:spcBef>
                          <a:spcPct val="20000"/>
                        </a:spcBef>
                        <a:spcAft>
                          <a:spcPct val="0"/>
                        </a:spcAft>
                        <a:buClr>
                          <a:schemeClr val="tx1"/>
                        </a:buClr>
                        <a:buSzPct val="65000"/>
                        <a:buFont typeface="Wingdings" pitchFamily="2" charset="2"/>
                        <a:defRPr sz="1600">
                          <a:solidFill>
                            <a:schemeClr val="tx1"/>
                          </a:solidFill>
                          <a:latin typeface="Arial" charset="0"/>
                        </a:defRPr>
                      </a:lvl8pPr>
                      <a:lvl9pPr fontAlgn="base">
                        <a:spcBef>
                          <a:spcPct val="20000"/>
                        </a:spcBef>
                        <a:spcAft>
                          <a:spcPct val="0"/>
                        </a:spcAft>
                        <a:buClr>
                          <a:schemeClr val="tx1"/>
                        </a:buClr>
                        <a:buSzPct val="65000"/>
                        <a:buFont typeface="Wingdings" pitchFamily="2" charset="2"/>
                        <a:defRPr sz="1600">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fr-BE" altLang="fr-FR" sz="2000" b="1" i="0" u="none" strike="noStrike" cap="none" normalizeH="0" baseline="0" dirty="0">
                          <a:ln>
                            <a:noFill/>
                          </a:ln>
                          <a:solidFill>
                            <a:schemeClr val="tx1"/>
                          </a:solidFill>
                          <a:effectLst/>
                          <a:latin typeface="+mn-lt"/>
                        </a:rPr>
                        <a:t>+++</a:t>
                      </a:r>
                      <a:endParaRPr kumimoji="0" lang="fr-FR" altLang="fr-FR" sz="2000" b="1" i="0" u="none" strike="noStrike" cap="none" normalizeH="0" baseline="0" dirty="0">
                        <a:ln>
                          <a:noFill/>
                        </a:ln>
                        <a:solidFill>
                          <a:schemeClr val="tx1"/>
                        </a:solidFill>
                        <a:effectLst/>
                        <a:latin typeface="+mn-lt"/>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33036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B9FBCD-804C-F54E-91D4-C4CCC61B2A9F}"/>
              </a:ext>
            </a:extLst>
          </p:cNvPr>
          <p:cNvSpPr>
            <a:spLocks noGrp="1"/>
          </p:cNvSpPr>
          <p:nvPr>
            <p:ph type="title"/>
          </p:nvPr>
        </p:nvSpPr>
        <p:spPr>
          <a:xfrm rot="19140000">
            <a:off x="541540" y="1506503"/>
            <a:ext cx="5858989" cy="1089427"/>
          </a:xfrm>
        </p:spPr>
        <p:txBody>
          <a:bodyPr/>
          <a:lstStyle/>
          <a:p>
            <a:r>
              <a:rPr lang="fr-FR" dirty="0"/>
              <a:t>Rapport au temps et à l’espace</a:t>
            </a:r>
          </a:p>
        </p:txBody>
      </p:sp>
      <p:sp>
        <p:nvSpPr>
          <p:cNvPr id="3" name="Espace réservé du contenu 2">
            <a:extLst>
              <a:ext uri="{FF2B5EF4-FFF2-40B4-BE49-F238E27FC236}">
                <a16:creationId xmlns:a16="http://schemas.microsoft.com/office/drawing/2014/main" id="{6F2219D4-DC64-A148-9B83-7284828AE339}"/>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ABAFF275-1E07-214C-81F2-D94670CE65AD}"/>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4016970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re 1"/>
          <p:cNvSpPr>
            <a:spLocks noGrp="1"/>
          </p:cNvSpPr>
          <p:nvPr>
            <p:ph type="title"/>
          </p:nvPr>
        </p:nvSpPr>
        <p:spPr/>
        <p:txBody>
          <a:bodyPr/>
          <a:lstStyle/>
          <a:p>
            <a:pPr algn="ctr"/>
            <a:r>
              <a:rPr lang="fr-BE" altLang="fr-FR" dirty="0"/>
              <a:t>Le rapport au temps et à l’espace (1)</a:t>
            </a:r>
          </a:p>
        </p:txBody>
      </p:sp>
      <p:sp>
        <p:nvSpPr>
          <p:cNvPr id="61443" name="Espace réservé du contenu 2"/>
          <p:cNvSpPr>
            <a:spLocks noGrp="1"/>
          </p:cNvSpPr>
          <p:nvPr>
            <p:ph idx="1"/>
          </p:nvPr>
        </p:nvSpPr>
        <p:spPr>
          <a:xfrm>
            <a:off x="468630" y="1844824"/>
            <a:ext cx="8423850" cy="3600400"/>
          </a:xfrm>
        </p:spPr>
        <p:txBody>
          <a:bodyPr>
            <a:normAutofit/>
          </a:bodyPr>
          <a:lstStyle/>
          <a:p>
            <a:pPr>
              <a:buClr>
                <a:schemeClr val="accent2"/>
              </a:buClr>
              <a:buFont typeface="Wingdings" panose="05000000000000000000" pitchFamily="2" charset="2"/>
              <a:buChar char="§"/>
            </a:pPr>
            <a:r>
              <a:rPr lang="fr-BE" altLang="fr-FR" sz="2400" b="0" dirty="0"/>
              <a:t>L’enfant appréhende le temps de manière très différente d’un adulte. </a:t>
            </a:r>
          </a:p>
          <a:p>
            <a:pPr>
              <a:buClr>
                <a:schemeClr val="accent2"/>
              </a:buClr>
              <a:buFont typeface="Wingdings" panose="05000000000000000000" pitchFamily="2" charset="2"/>
              <a:buChar char="§"/>
            </a:pPr>
            <a:r>
              <a:rPr lang="fr-BE" altLang="fr-FR" sz="2400" b="0" dirty="0"/>
              <a:t>Sa perception du temps n’est ni linéaire, ni chronologique mais plutôt associée aux événements, au contexte et aux circonstances.</a:t>
            </a:r>
          </a:p>
          <a:p>
            <a:pPr>
              <a:buClr>
                <a:schemeClr val="accent2"/>
              </a:buClr>
              <a:buFont typeface="Wingdings" panose="05000000000000000000" pitchFamily="2" charset="2"/>
              <a:buChar char="§"/>
            </a:pPr>
            <a:r>
              <a:rPr lang="fr-BE" altLang="fr-FR" sz="2400" b="0" dirty="0"/>
              <a:t> A 3-4 ans, l’enfant est incapable de rapporter chronologiquement un quelconque événement du passé, même récent.</a:t>
            </a:r>
          </a:p>
        </p:txBody>
      </p:sp>
    </p:spTree>
    <p:extLst>
      <p:ext uri="{BB962C8B-B14F-4D97-AF65-F5344CB8AC3E}">
        <p14:creationId xmlns:p14="http://schemas.microsoft.com/office/powerpoint/2010/main" val="35746230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re 1"/>
          <p:cNvSpPr>
            <a:spLocks noGrp="1"/>
          </p:cNvSpPr>
          <p:nvPr>
            <p:ph type="title"/>
          </p:nvPr>
        </p:nvSpPr>
        <p:spPr/>
        <p:txBody>
          <a:bodyPr/>
          <a:lstStyle/>
          <a:p>
            <a:pPr algn="ctr"/>
            <a:r>
              <a:rPr lang="fr-BE" altLang="fr-FR" dirty="0"/>
              <a:t>Le rapport au temps et à l’espace (2)</a:t>
            </a:r>
          </a:p>
        </p:txBody>
      </p:sp>
      <p:sp>
        <p:nvSpPr>
          <p:cNvPr id="62467" name="Espace réservé du contenu 2"/>
          <p:cNvSpPr>
            <a:spLocks noGrp="1"/>
          </p:cNvSpPr>
          <p:nvPr>
            <p:ph idx="1"/>
          </p:nvPr>
        </p:nvSpPr>
        <p:spPr>
          <a:xfrm>
            <a:off x="468313" y="2060848"/>
            <a:ext cx="8229600" cy="3673475"/>
          </a:xfrm>
        </p:spPr>
        <p:txBody>
          <a:bodyPr>
            <a:normAutofit/>
          </a:bodyPr>
          <a:lstStyle/>
          <a:p>
            <a:pPr>
              <a:buClr>
                <a:schemeClr val="accent2"/>
              </a:buClr>
              <a:buFont typeface="Wingdings" panose="05000000000000000000" pitchFamily="2" charset="2"/>
              <a:buChar char="§"/>
            </a:pPr>
            <a:r>
              <a:rPr lang="fr-BE" altLang="fr-FR" sz="2400" b="0" dirty="0"/>
              <a:t>Jusqu’à 5-6 ans, il ne maitrise pas aisément les concepts tels que hier, maintenant, demain, ni les notions de jour, mois, semaines, année. </a:t>
            </a:r>
          </a:p>
          <a:p>
            <a:pPr>
              <a:buClr>
                <a:schemeClr val="accent2"/>
              </a:buClr>
              <a:buFont typeface="Wingdings" panose="05000000000000000000" pitchFamily="2" charset="2"/>
              <a:buChar char="§"/>
            </a:pPr>
            <a:r>
              <a:rPr lang="fr-BE" altLang="fr-FR" sz="2400" b="0" dirty="0"/>
              <a:t>Il associe ce qu’il vit en termes de contexte et d’environnement. </a:t>
            </a:r>
          </a:p>
          <a:p>
            <a:pPr>
              <a:buClr>
                <a:schemeClr val="accent2"/>
              </a:buClr>
              <a:buFont typeface="Wingdings" panose="05000000000000000000" pitchFamily="2" charset="2"/>
              <a:buChar char="§"/>
            </a:pPr>
            <a:r>
              <a:rPr lang="fr-BE" altLang="fr-FR" sz="2400" b="0" dirty="0"/>
              <a:t>Le raisonnement d’un enfant n’est pas toujours logique, ni même rationnel.</a:t>
            </a:r>
          </a:p>
        </p:txBody>
      </p:sp>
    </p:spTree>
    <p:extLst>
      <p:ext uri="{BB962C8B-B14F-4D97-AF65-F5344CB8AC3E}">
        <p14:creationId xmlns:p14="http://schemas.microsoft.com/office/powerpoint/2010/main" val="19605528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re 1"/>
          <p:cNvSpPr>
            <a:spLocks noGrp="1"/>
          </p:cNvSpPr>
          <p:nvPr>
            <p:ph type="title"/>
          </p:nvPr>
        </p:nvSpPr>
        <p:spPr>
          <a:xfrm>
            <a:off x="468313" y="332656"/>
            <a:ext cx="8229600" cy="1066800"/>
          </a:xfrm>
        </p:spPr>
        <p:txBody>
          <a:bodyPr/>
          <a:lstStyle/>
          <a:p>
            <a:pPr algn="ctr"/>
            <a:r>
              <a:rPr lang="fr-BE" altLang="fr-FR" dirty="0"/>
              <a:t>Le rapport au temps et à l’espace (3)</a:t>
            </a:r>
          </a:p>
        </p:txBody>
      </p:sp>
      <p:sp>
        <p:nvSpPr>
          <p:cNvPr id="63491" name="Espace réservé du contenu 2"/>
          <p:cNvSpPr>
            <a:spLocks noGrp="1"/>
          </p:cNvSpPr>
          <p:nvPr>
            <p:ph idx="1"/>
          </p:nvPr>
        </p:nvSpPr>
        <p:spPr>
          <a:xfrm>
            <a:off x="468313" y="1556792"/>
            <a:ext cx="8229600" cy="4324350"/>
          </a:xfrm>
        </p:spPr>
        <p:txBody>
          <a:bodyPr>
            <a:normAutofit/>
          </a:bodyPr>
          <a:lstStyle/>
          <a:p>
            <a:pPr>
              <a:buClr>
                <a:schemeClr val="accent2"/>
              </a:buClr>
              <a:buFont typeface="Wingdings" panose="05000000000000000000" pitchFamily="2" charset="2"/>
              <a:buChar char="§"/>
            </a:pPr>
            <a:r>
              <a:rPr lang="fr-BE" altLang="fr-FR" sz="2400" b="0" dirty="0"/>
              <a:t>A partir de 6-7 ans, le temps court commence à mieux s’organiser en journées et semaines. L’année se structure en mois ou en saisons. Le temps est ponctué par la vie scolaire et les événements familiaux qui touchent l’enfant sur le plan émotionnel</a:t>
            </a:r>
          </a:p>
          <a:p>
            <a:pPr>
              <a:buClr>
                <a:schemeClr val="accent2"/>
              </a:buClr>
              <a:buFont typeface="Wingdings" panose="05000000000000000000" pitchFamily="2" charset="2"/>
              <a:buChar char="§"/>
            </a:pPr>
            <a:r>
              <a:rPr lang="fr-BE" altLang="fr-FR" sz="2400" b="0" dirty="0"/>
              <a:t>L’enfant devient capable de se construire une vue d’ensemble ; il reprend les actions successives des héros en les joignant les unes aux autres (et puis…). </a:t>
            </a:r>
          </a:p>
          <a:p>
            <a:pPr>
              <a:buClr>
                <a:schemeClr val="accent2"/>
              </a:buClr>
              <a:buFont typeface="Wingdings" panose="05000000000000000000" pitchFamily="2" charset="2"/>
              <a:buChar char="§"/>
            </a:pPr>
            <a:r>
              <a:rPr lang="fr-BE" altLang="fr-FR" sz="2400" b="0" dirty="0"/>
              <a:t>Progressivement, le récit va s’enrichir de détails (8-9 ans) et continue à se développer jusqu’à la préadolescence.</a:t>
            </a:r>
          </a:p>
        </p:txBody>
      </p:sp>
    </p:spTree>
    <p:extLst>
      <p:ext uri="{BB962C8B-B14F-4D97-AF65-F5344CB8AC3E}">
        <p14:creationId xmlns:p14="http://schemas.microsoft.com/office/powerpoint/2010/main" val="18549428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75CEC0-95D3-3346-84AB-D2D50688122B}"/>
              </a:ext>
            </a:extLst>
          </p:cNvPr>
          <p:cNvSpPr>
            <a:spLocks noGrp="1"/>
          </p:cNvSpPr>
          <p:nvPr>
            <p:ph type="title"/>
          </p:nvPr>
        </p:nvSpPr>
        <p:spPr/>
        <p:txBody>
          <a:bodyPr/>
          <a:lstStyle/>
          <a:p>
            <a:r>
              <a:rPr lang="fr-FR" dirty="0"/>
              <a:t>La mémoire</a:t>
            </a:r>
          </a:p>
        </p:txBody>
      </p:sp>
      <p:sp>
        <p:nvSpPr>
          <p:cNvPr id="3" name="Espace réservé du contenu 2">
            <a:extLst>
              <a:ext uri="{FF2B5EF4-FFF2-40B4-BE49-F238E27FC236}">
                <a16:creationId xmlns:a16="http://schemas.microsoft.com/office/drawing/2014/main" id="{18DF6F65-8486-BC47-B363-E9764FE6E640}"/>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0C0ED6C5-A2FD-7740-955F-F5E217CD7519}"/>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828850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p:cNvSpPr>
            <a:spLocks noGrp="1"/>
          </p:cNvSpPr>
          <p:nvPr>
            <p:ph type="title"/>
          </p:nvPr>
        </p:nvSpPr>
        <p:spPr>
          <a:xfrm>
            <a:off x="468313" y="557213"/>
            <a:ext cx="7467600" cy="1143000"/>
          </a:xfrm>
        </p:spPr>
        <p:txBody>
          <a:bodyPr rtlCol="0"/>
          <a:lstStyle/>
          <a:p>
            <a:pPr algn="ctr" eaLnBrk="1" fontAlgn="auto" hangingPunct="1">
              <a:spcAft>
                <a:spcPts val="0"/>
              </a:spcAft>
              <a:defRPr/>
            </a:pPr>
            <a:r>
              <a:rPr lang="fr-BE" altLang="x-none" dirty="0">
                <a:solidFill>
                  <a:schemeClr val="tx1">
                    <a:lumMod val="75000"/>
                    <a:lumOff val="25000"/>
                  </a:schemeClr>
                </a:solidFill>
              </a:rPr>
              <a:t>la mémoire</a:t>
            </a:r>
          </a:p>
        </p:txBody>
      </p:sp>
      <p:sp>
        <p:nvSpPr>
          <p:cNvPr id="24579" name="Espace réservé du contenu 2"/>
          <p:cNvSpPr>
            <a:spLocks noGrp="1"/>
          </p:cNvSpPr>
          <p:nvPr>
            <p:ph idx="1"/>
          </p:nvPr>
        </p:nvSpPr>
        <p:spPr>
          <a:xfrm>
            <a:off x="323850" y="1916113"/>
            <a:ext cx="8280400" cy="4033837"/>
          </a:xfrm>
        </p:spPr>
        <p:txBody>
          <a:bodyPr/>
          <a:lstStyle/>
          <a:p>
            <a:pPr eaLnBrk="1" hangingPunct="1"/>
            <a:endParaRPr lang="fr-BE" altLang="fr-FR" sz="2400" dirty="0"/>
          </a:p>
          <a:p>
            <a:pPr eaLnBrk="1" hangingPunct="1"/>
            <a:endParaRPr lang="fr-BE" altLang="fr-FR" sz="2400" dirty="0"/>
          </a:p>
        </p:txBody>
      </p:sp>
      <p:graphicFrame>
        <p:nvGraphicFramePr>
          <p:cNvPr id="4" name="Espace réservé du contenu 3"/>
          <p:cNvGraphicFramePr>
            <a:graphicFrameLocks/>
          </p:cNvGraphicFramePr>
          <p:nvPr>
            <p:extLst>
              <p:ext uri="{D42A27DB-BD31-4B8C-83A1-F6EECF244321}">
                <p14:modId xmlns:p14="http://schemas.microsoft.com/office/powerpoint/2010/main" val="2008118390"/>
              </p:ext>
            </p:extLst>
          </p:nvPr>
        </p:nvGraphicFramePr>
        <p:xfrm>
          <a:off x="1043608" y="2213248"/>
          <a:ext cx="4824536" cy="32319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Pensées 4"/>
          <p:cNvSpPr/>
          <p:nvPr/>
        </p:nvSpPr>
        <p:spPr>
          <a:xfrm>
            <a:off x="6050284" y="3609256"/>
            <a:ext cx="2305050" cy="1331912"/>
          </a:xfrm>
          <a:prstGeom prst="cloudCallout">
            <a:avLst>
              <a:gd name="adj1" fmla="val -56332"/>
              <a:gd name="adj2" fmla="val -1060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1200">
                <a:solidFill>
                  <a:schemeClr val="tx1"/>
                </a:solidFill>
              </a:rPr>
              <a:t>Connaissances académiques</a:t>
            </a:r>
          </a:p>
          <a:p>
            <a:pPr algn="ctr">
              <a:defRPr/>
            </a:pPr>
            <a:r>
              <a:rPr lang="fr-BE" sz="1200">
                <a:solidFill>
                  <a:schemeClr val="tx1"/>
                </a:solidFill>
              </a:rPr>
              <a:t>Indépendante de notre expérience personnelle </a:t>
            </a:r>
          </a:p>
        </p:txBody>
      </p:sp>
      <p:sp>
        <p:nvSpPr>
          <p:cNvPr id="6" name="Pensées 5"/>
          <p:cNvSpPr/>
          <p:nvPr/>
        </p:nvSpPr>
        <p:spPr>
          <a:xfrm>
            <a:off x="5796136" y="1196752"/>
            <a:ext cx="2409825" cy="1576388"/>
          </a:xfrm>
          <a:prstGeom prst="cloudCallout">
            <a:avLst>
              <a:gd name="adj1" fmla="val -42552"/>
              <a:gd name="adj2" fmla="val 37103"/>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1200" b="1" dirty="0">
                <a:solidFill>
                  <a:schemeClr val="tx1"/>
                </a:solidFill>
              </a:rPr>
              <a:t>Evénements autobiographiques Valences émotionnelles et contexte de survenue</a:t>
            </a:r>
          </a:p>
        </p:txBody>
      </p:sp>
    </p:spTree>
    <p:extLst>
      <p:ext uri="{BB962C8B-B14F-4D97-AF65-F5344CB8AC3E}">
        <p14:creationId xmlns:p14="http://schemas.microsoft.com/office/powerpoint/2010/main" val="41605950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u contenu 2"/>
          <p:cNvSpPr>
            <a:spLocks noGrp="1"/>
          </p:cNvSpPr>
          <p:nvPr>
            <p:ph idx="1"/>
          </p:nvPr>
        </p:nvSpPr>
        <p:spPr>
          <a:xfrm>
            <a:off x="457200" y="1052737"/>
            <a:ext cx="8229600" cy="4248472"/>
          </a:xfrm>
        </p:spPr>
        <p:txBody>
          <a:bodyPr>
            <a:normAutofit fontScale="92500" lnSpcReduction="20000"/>
          </a:bodyPr>
          <a:lstStyle/>
          <a:p>
            <a:pPr>
              <a:buClr>
                <a:schemeClr val="accent2"/>
              </a:buClr>
              <a:buFont typeface="Wingdings" panose="05000000000000000000" pitchFamily="2" charset="2"/>
              <a:buChar char="§"/>
            </a:pPr>
            <a:r>
              <a:rPr lang="fr-BE" altLang="fr-FR" sz="2400" b="0" dirty="0"/>
              <a:t>La </a:t>
            </a:r>
            <a:r>
              <a:rPr lang="fr-BE" altLang="fr-FR" sz="2400" i="1" dirty="0"/>
              <a:t>mémoire déclarative</a:t>
            </a:r>
            <a:r>
              <a:rPr lang="fr-BE" altLang="fr-FR" sz="2400" b="0" dirty="0"/>
              <a:t> interfère fortement dans la possibilité de l’enfant de raconter ce qui lui est arrivé lorsque les abus ont été répétitifs. </a:t>
            </a:r>
          </a:p>
          <a:p>
            <a:pPr>
              <a:buClr>
                <a:schemeClr val="accent2"/>
              </a:buClr>
              <a:buFont typeface="Wingdings" panose="05000000000000000000" pitchFamily="2" charset="2"/>
              <a:buChar char="§"/>
            </a:pPr>
            <a:r>
              <a:rPr lang="fr-BE" altLang="fr-FR" sz="2400" b="0" dirty="0"/>
              <a:t>Plus l’enfant est jeune, moins il possède d’outils cognitifs pour réorganiser et restituer de manière logique le développement de la scène abusive.</a:t>
            </a:r>
          </a:p>
          <a:p>
            <a:pPr>
              <a:buClr>
                <a:schemeClr val="accent2"/>
              </a:buClr>
              <a:buFont typeface="Wingdings" panose="05000000000000000000" pitchFamily="2" charset="2"/>
              <a:buChar char="§"/>
            </a:pPr>
            <a:r>
              <a:rPr lang="fr-BE" altLang="fr-FR" sz="2400" b="0" dirty="0"/>
              <a:t>On perçoit quelques prémices entre trois ans et demi et quatre ans. A partir de cet âge, les enfants commencent à montrer de l’intérêt pour les expériences qu’ils ont vécu et commencent à les raconter (sous estimé car l’expression et l’évaluation impliquent la sphère verbale).</a:t>
            </a:r>
          </a:p>
          <a:p>
            <a:pPr>
              <a:buClr>
                <a:schemeClr val="accent2"/>
              </a:buClr>
              <a:buFont typeface="Wingdings" panose="05000000000000000000" pitchFamily="2" charset="2"/>
              <a:buChar char="§"/>
            </a:pPr>
            <a:r>
              <a:rPr lang="fr-BE" altLang="fr-FR" sz="2400" b="0" dirty="0"/>
              <a:t>Concernant la durée des souvenirs, les enfants de 4 ans se souviennent  de faits remontant à au moins un an et demi. </a:t>
            </a:r>
          </a:p>
          <a:p>
            <a:pPr>
              <a:buClr>
                <a:schemeClr val="accent2"/>
              </a:buClr>
              <a:buFont typeface="Wingdings" panose="05000000000000000000" pitchFamily="2" charset="2"/>
              <a:buChar char="§"/>
            </a:pPr>
            <a:endParaRPr lang="fr-BE" altLang="fr-FR" sz="2400" b="0" dirty="0"/>
          </a:p>
        </p:txBody>
      </p:sp>
    </p:spTree>
    <p:extLst>
      <p:ext uri="{BB962C8B-B14F-4D97-AF65-F5344CB8AC3E}">
        <p14:creationId xmlns:p14="http://schemas.microsoft.com/office/powerpoint/2010/main" val="855101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a:extLst/>
          </p:cNvPr>
          <p:cNvSpPr>
            <a:spLocks noGrp="1"/>
          </p:cNvSpPr>
          <p:nvPr>
            <p:ph idx="1"/>
          </p:nvPr>
        </p:nvSpPr>
        <p:spPr>
          <a:xfrm>
            <a:off x="683568" y="1721359"/>
            <a:ext cx="7520940" cy="4011897"/>
          </a:xfrm>
        </p:spPr>
        <p:txBody>
          <a:bodyPr>
            <a:normAutofit/>
          </a:bodyPr>
          <a:lstStyle/>
          <a:p>
            <a:pPr marL="288036" lvl="3" indent="0" eaLnBrk="1" hangingPunct="1">
              <a:lnSpc>
                <a:spcPct val="150000"/>
              </a:lnSpc>
              <a:buFont typeface="Calibri" panose="020F0502020204030204" pitchFamily="34" charset="0"/>
              <a:buNone/>
              <a:defRPr/>
            </a:pPr>
            <a:r>
              <a:rPr lang="fr-FR" sz="2400" dirty="0"/>
              <a:t>Utilisation intentionnelle de la force physique sur l’enfant entrainant un préjudice réel ou potentiel pour sa santé, sa survie, son développement ou sa dignité. </a:t>
            </a:r>
          </a:p>
          <a:p>
            <a:pPr marL="288036" lvl="3" indent="0" eaLnBrk="1" hangingPunct="1">
              <a:lnSpc>
                <a:spcPct val="150000"/>
              </a:lnSpc>
              <a:buFont typeface="Calibri" panose="020F0502020204030204" pitchFamily="34" charset="0"/>
              <a:buNone/>
              <a:defRPr/>
            </a:pPr>
            <a:r>
              <a:rPr lang="fr-FR" sz="2400" dirty="0"/>
              <a:t>= frapper, battre, donner des coups de pied, secouer, mordre, étrangler, bruler, intoxiquer et étouffer. </a:t>
            </a:r>
          </a:p>
          <a:p>
            <a:pPr marL="288036" lvl="3" indent="0" eaLnBrk="1" hangingPunct="1">
              <a:lnSpc>
                <a:spcPct val="150000"/>
              </a:lnSpc>
              <a:buFont typeface="Calibri" panose="020F0502020204030204" pitchFamily="34" charset="0"/>
              <a:buNone/>
              <a:defRPr/>
            </a:pPr>
            <a:r>
              <a:rPr lang="fr-FR" sz="2400" dirty="0"/>
              <a:t>De nombreuses violences physiques s’inscrivent dans un contexte de punition. </a:t>
            </a:r>
          </a:p>
          <a:p>
            <a:pPr eaLnBrk="1" hangingPunct="1">
              <a:lnSpc>
                <a:spcPct val="150000"/>
              </a:lnSpc>
              <a:spcBef>
                <a:spcPct val="20000"/>
              </a:spcBef>
              <a:spcAft>
                <a:spcPct val="0"/>
              </a:spcAft>
              <a:buClr>
                <a:prstClr val="black"/>
              </a:buClr>
              <a:buFont typeface="Courier New" panose="02070309020205020404" pitchFamily="49" charset="0"/>
              <a:buChar char="o"/>
              <a:defRPr/>
            </a:pPr>
            <a:endParaRPr lang="fr-BE" dirty="0">
              <a:solidFill>
                <a:schemeClr val="accent5"/>
              </a:solidFill>
            </a:endParaRPr>
          </a:p>
        </p:txBody>
      </p:sp>
      <p:sp>
        <p:nvSpPr>
          <p:cNvPr id="4" name="Titre 3">
            <a:extLst>
              <a:ext uri="{FF2B5EF4-FFF2-40B4-BE49-F238E27FC236}">
                <a16:creationId xmlns:a16="http://schemas.microsoft.com/office/drawing/2014/main" id="{47A26CAE-5329-BF45-A2A0-A8962F87B9FC}"/>
              </a:ext>
            </a:extLst>
          </p:cNvPr>
          <p:cNvSpPr>
            <a:spLocks noGrp="1"/>
          </p:cNvSpPr>
          <p:nvPr>
            <p:ph type="title"/>
          </p:nvPr>
        </p:nvSpPr>
        <p:spPr>
          <a:xfrm>
            <a:off x="822960" y="576104"/>
            <a:ext cx="7520940" cy="548640"/>
          </a:xfrm>
        </p:spPr>
        <p:txBody>
          <a:bodyPr/>
          <a:lstStyle/>
          <a:p>
            <a:r>
              <a:rPr lang="fr-FR" dirty="0"/>
              <a:t>La maltraitance physique </a:t>
            </a:r>
          </a:p>
        </p:txBody>
      </p:sp>
    </p:spTree>
    <p:extLst>
      <p:ext uri="{BB962C8B-B14F-4D97-AF65-F5344CB8AC3E}">
        <p14:creationId xmlns:p14="http://schemas.microsoft.com/office/powerpoint/2010/main" val="27222009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title" idx="4294967295"/>
          </p:nvPr>
        </p:nvSpPr>
        <p:spPr>
          <a:xfrm>
            <a:off x="395536" y="404664"/>
            <a:ext cx="8388424" cy="1008112"/>
          </a:xfrm>
        </p:spPr>
        <p:txBody>
          <a:bodyPr/>
          <a:lstStyle/>
          <a:p>
            <a:pPr algn="ctr"/>
            <a:r>
              <a:rPr lang="fr-FR" altLang="fr-FR" dirty="0">
                <a:ea typeface="ＭＳ Ｐゴシック" panose="020B0600070205080204" pitchFamily="34" charset="-128"/>
              </a:rPr>
              <a:t>Fonctionnement de la mémoire</a:t>
            </a:r>
            <a:br>
              <a:rPr lang="fr-FR" altLang="fr-FR" dirty="0">
                <a:ea typeface="ＭＳ Ｐゴシック" panose="020B0600070205080204" pitchFamily="34" charset="-128"/>
              </a:rPr>
            </a:br>
            <a:r>
              <a:rPr lang="fr-FR" altLang="fr-FR" dirty="0">
                <a:ea typeface="ＭＳ Ｐゴシック" panose="020B0600070205080204" pitchFamily="34" charset="-128"/>
              </a:rPr>
              <a:t>chez les enfants</a:t>
            </a:r>
          </a:p>
        </p:txBody>
      </p:sp>
      <p:sp>
        <p:nvSpPr>
          <p:cNvPr id="70659" name="Rectangle 7"/>
          <p:cNvSpPr>
            <a:spLocks noGrp="1" noChangeArrowheads="1"/>
          </p:cNvSpPr>
          <p:nvPr>
            <p:ph type="body" idx="4294967295"/>
          </p:nvPr>
        </p:nvSpPr>
        <p:spPr>
          <a:xfrm>
            <a:off x="804354" y="1772816"/>
            <a:ext cx="7570788" cy="3694113"/>
          </a:xfrm>
        </p:spPr>
        <p:txBody>
          <a:bodyPr>
            <a:normAutofit/>
          </a:bodyPr>
          <a:lstStyle/>
          <a:p>
            <a:pPr marL="0" indent="0">
              <a:lnSpc>
                <a:spcPct val="90000"/>
              </a:lnSpc>
              <a:buClr>
                <a:schemeClr val="accent2"/>
              </a:buClr>
              <a:buFont typeface="Georgia" panose="02040502050405020303" pitchFamily="18" charset="0"/>
              <a:buNone/>
            </a:pPr>
            <a:r>
              <a:rPr lang="fr-FR" altLang="fr-FR" sz="2600" b="0" dirty="0">
                <a:ea typeface="ＭＳ Ｐゴシック" panose="020B0600070205080204" pitchFamily="34" charset="-128"/>
              </a:rPr>
              <a:t>La mémoire est</a:t>
            </a:r>
          </a:p>
          <a:p>
            <a:pPr marL="1082675" lvl="2" indent="-457200">
              <a:lnSpc>
                <a:spcPct val="110000"/>
              </a:lnSpc>
              <a:buClr>
                <a:schemeClr val="accent2"/>
              </a:buClr>
              <a:buFont typeface="Wingdings" panose="05000000000000000000" pitchFamily="2" charset="2"/>
              <a:buChar char="§"/>
            </a:pPr>
            <a:r>
              <a:rPr lang="fr-CA" altLang="fr-FR" sz="2000" dirty="0">
                <a:ea typeface="ＭＳ Ｐゴシック" panose="020B0600070205080204" pitchFamily="34" charset="-128"/>
              </a:rPr>
              <a:t>Un processus plut</a:t>
            </a:r>
            <a:r>
              <a:rPr lang="fr-CA" altLang="ja-JP" sz="2000" dirty="0"/>
              <a:t>ôt </a:t>
            </a:r>
            <a:r>
              <a:rPr lang="fr-CA" altLang="fr-FR" sz="2000" dirty="0">
                <a:ea typeface="ＭＳ Ｐゴシック" panose="020B0600070205080204" pitchFamily="34" charset="-128"/>
              </a:rPr>
              <a:t>qu’un </a:t>
            </a:r>
            <a:r>
              <a:rPr lang="fr-FR" altLang="fr-FR" sz="2000" dirty="0">
                <a:ea typeface="ヒラギノ角ゴ Pro W3"/>
                <a:cs typeface="ヒラギノ角ゴ Pro W3"/>
              </a:rPr>
              <a:t>événement</a:t>
            </a:r>
            <a:r>
              <a:rPr lang="fr-CA" altLang="fr-FR" sz="2000" dirty="0">
                <a:ea typeface="ＭＳ Ｐゴシック" panose="020B0600070205080204" pitchFamily="34" charset="-128"/>
              </a:rPr>
              <a:t> fixe</a:t>
            </a:r>
          </a:p>
          <a:p>
            <a:pPr marL="1082675" lvl="2" indent="-457200">
              <a:lnSpc>
                <a:spcPct val="110000"/>
              </a:lnSpc>
              <a:buClr>
                <a:schemeClr val="accent2"/>
              </a:buClr>
              <a:buFont typeface="Wingdings" panose="05000000000000000000" pitchFamily="2" charset="2"/>
              <a:buChar char="§"/>
            </a:pPr>
            <a:r>
              <a:rPr lang="fr-CA" altLang="fr-FR" sz="2000" dirty="0">
                <a:ea typeface="ＭＳ Ｐゴシック" panose="020B0600070205080204" pitchFamily="34" charset="-128"/>
              </a:rPr>
              <a:t>Une  reconstruction, non une reproduction</a:t>
            </a:r>
          </a:p>
          <a:p>
            <a:pPr marL="0" indent="0">
              <a:lnSpc>
                <a:spcPct val="90000"/>
              </a:lnSpc>
              <a:buClr>
                <a:schemeClr val="accent2"/>
              </a:buClr>
              <a:buFont typeface="Wingdings" panose="05000000000000000000" pitchFamily="2" charset="2"/>
              <a:buChar char="§"/>
            </a:pPr>
            <a:endParaRPr lang="fr-CA" altLang="fr-FR" sz="2400" b="0" dirty="0">
              <a:ea typeface="ＭＳ Ｐゴシック" panose="020B0600070205080204" pitchFamily="34" charset="-128"/>
            </a:endParaRPr>
          </a:p>
          <a:p>
            <a:pPr marL="0" indent="0">
              <a:lnSpc>
                <a:spcPct val="90000"/>
              </a:lnSpc>
              <a:buClr>
                <a:schemeClr val="accent2"/>
              </a:buClr>
            </a:pPr>
            <a:r>
              <a:rPr lang="fr-FR" altLang="fr-FR" sz="2600" b="0" dirty="0">
                <a:ea typeface="ＭＳ Ｐゴシック" panose="020B0600070205080204" pitchFamily="34" charset="-128"/>
              </a:rPr>
              <a:t>Trois grandes étapes :</a:t>
            </a:r>
          </a:p>
          <a:p>
            <a:pPr marL="0" indent="0">
              <a:lnSpc>
                <a:spcPct val="90000"/>
              </a:lnSpc>
              <a:buClr>
                <a:schemeClr val="accent2"/>
              </a:buClr>
              <a:buFont typeface="Wingdings" panose="05000000000000000000" pitchFamily="2" charset="2"/>
              <a:buChar char="§"/>
            </a:pPr>
            <a:endParaRPr lang="fr-FR" altLang="fr-FR" sz="1100" b="0" dirty="0">
              <a:ea typeface="ＭＳ Ｐゴシック" panose="020B0600070205080204" pitchFamily="34" charset="-128"/>
            </a:endParaRPr>
          </a:p>
          <a:p>
            <a:pPr marL="1081088" lvl="1" indent="-454025">
              <a:lnSpc>
                <a:spcPct val="110000"/>
              </a:lnSpc>
              <a:buFont typeface="Wingdings" panose="05000000000000000000" pitchFamily="2" charset="2"/>
              <a:buChar char="§"/>
            </a:pPr>
            <a:r>
              <a:rPr lang="fr-FR" altLang="fr-FR" sz="2000" dirty="0"/>
              <a:t>L’enregistrement</a:t>
            </a:r>
          </a:p>
          <a:p>
            <a:pPr marL="1081088" lvl="1" indent="-454025">
              <a:lnSpc>
                <a:spcPct val="110000"/>
              </a:lnSpc>
              <a:buFont typeface="Wingdings" panose="05000000000000000000" pitchFamily="2" charset="2"/>
              <a:buChar char="§"/>
            </a:pPr>
            <a:r>
              <a:rPr lang="fr-FR" altLang="fr-FR" sz="2000" dirty="0"/>
              <a:t>L’emmagasinage</a:t>
            </a:r>
          </a:p>
          <a:p>
            <a:pPr marL="1081088" lvl="1" indent="-454025">
              <a:lnSpc>
                <a:spcPct val="110000"/>
              </a:lnSpc>
              <a:buFont typeface="Wingdings" panose="05000000000000000000" pitchFamily="2" charset="2"/>
              <a:buChar char="§"/>
            </a:pPr>
            <a:r>
              <a:rPr lang="fr-FR" altLang="fr-FR" sz="2000" dirty="0"/>
              <a:t>La récupération</a:t>
            </a:r>
          </a:p>
        </p:txBody>
      </p:sp>
    </p:spTree>
    <p:extLst>
      <p:ext uri="{BB962C8B-B14F-4D97-AF65-F5344CB8AC3E}">
        <p14:creationId xmlns:p14="http://schemas.microsoft.com/office/powerpoint/2010/main" val="4004268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title" idx="4294967295"/>
          </p:nvPr>
        </p:nvSpPr>
        <p:spPr>
          <a:xfrm>
            <a:off x="827584" y="503461"/>
            <a:ext cx="7521575" cy="837307"/>
          </a:xfrm>
        </p:spPr>
        <p:txBody>
          <a:bodyPr/>
          <a:lstStyle/>
          <a:p>
            <a:pPr algn="ctr"/>
            <a:r>
              <a:rPr lang="fr-FR" altLang="fr-FR" dirty="0">
                <a:ea typeface="ＭＳ Ｐゴシック" panose="020B0600070205080204" pitchFamily="34" charset="-128"/>
              </a:rPr>
              <a:t>L’enregistrement (inconscient et subjectif)</a:t>
            </a:r>
          </a:p>
        </p:txBody>
      </p:sp>
      <p:sp>
        <p:nvSpPr>
          <p:cNvPr id="22531" name="Rectangle 7"/>
          <p:cNvSpPr>
            <a:spLocks noGrp="1" noChangeArrowheads="1"/>
          </p:cNvSpPr>
          <p:nvPr>
            <p:ph type="body" idx="4294967295"/>
          </p:nvPr>
        </p:nvSpPr>
        <p:spPr>
          <a:xfrm>
            <a:off x="717053" y="2204864"/>
            <a:ext cx="7599363" cy="3068638"/>
          </a:xfrm>
        </p:spPr>
        <p:txBody>
          <a:bodyPr/>
          <a:lstStyle/>
          <a:p>
            <a:pPr marL="990600" lvl="2" indent="-271463">
              <a:buClr>
                <a:schemeClr val="accent2"/>
              </a:buClr>
              <a:buFont typeface="Wingdings" panose="05000000000000000000" pitchFamily="2" charset="2"/>
              <a:buChar char="§"/>
              <a:defRPr/>
            </a:pPr>
            <a:r>
              <a:rPr lang="fr-FR" altLang="fr-FR" sz="2800" dirty="0"/>
              <a:t> Accidentel (non prévisible)</a:t>
            </a:r>
          </a:p>
          <a:p>
            <a:pPr marL="990600" lvl="2" indent="-271463">
              <a:buClr>
                <a:schemeClr val="accent2"/>
              </a:buClr>
              <a:buFont typeface="Wingdings" panose="05000000000000000000" pitchFamily="2" charset="2"/>
              <a:buChar char="§"/>
              <a:defRPr/>
            </a:pPr>
            <a:endParaRPr lang="fr-FR" altLang="fr-FR" sz="2800" dirty="0"/>
          </a:p>
          <a:p>
            <a:pPr marL="1004887" lvl="2" indent="-285750">
              <a:buClr>
                <a:schemeClr val="accent2"/>
              </a:buClr>
              <a:buFont typeface="Wingdings" panose="05000000000000000000" pitchFamily="2" charset="2"/>
              <a:buChar char="§"/>
              <a:defRPr/>
            </a:pPr>
            <a:r>
              <a:rPr lang="fr-FR" altLang="fr-FR" sz="2800" dirty="0"/>
              <a:t> Sélectif</a:t>
            </a:r>
          </a:p>
          <a:p>
            <a:pPr marL="990600" lvl="2" indent="-271463">
              <a:buClr>
                <a:schemeClr val="accent2"/>
              </a:buClr>
              <a:buFont typeface="Wingdings" panose="05000000000000000000" pitchFamily="2" charset="2"/>
              <a:buChar char="§"/>
              <a:defRPr/>
            </a:pPr>
            <a:endParaRPr lang="fr-FR" altLang="fr-FR" sz="2800" dirty="0"/>
          </a:p>
          <a:p>
            <a:pPr marL="1004887" lvl="1" indent="-285750">
              <a:buFont typeface="Wingdings" panose="05000000000000000000" pitchFamily="2" charset="2"/>
              <a:buChar char="§"/>
              <a:defRPr/>
            </a:pPr>
            <a:r>
              <a:rPr lang="fr-FR" altLang="fr-FR" sz="2800" dirty="0"/>
              <a:t> Capacité d’attention</a:t>
            </a:r>
          </a:p>
          <a:p>
            <a:pPr marL="1524000" lvl="3" indent="0">
              <a:buClr>
                <a:schemeClr val="accent2"/>
              </a:buClr>
              <a:buFont typeface="Wingdings 2" panose="05020102010507070707" pitchFamily="18" charset="2"/>
              <a:buNone/>
              <a:defRPr/>
            </a:pPr>
            <a:endParaRPr lang="fr-FR" altLang="fr-FR" sz="2800" dirty="0"/>
          </a:p>
        </p:txBody>
      </p:sp>
    </p:spTree>
    <p:extLst>
      <p:ext uri="{BB962C8B-B14F-4D97-AF65-F5344CB8AC3E}">
        <p14:creationId xmlns:p14="http://schemas.microsoft.com/office/powerpoint/2010/main" val="17130822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4"/>
          <p:cNvSpPr>
            <a:spLocks noGrp="1" noChangeArrowheads="1"/>
          </p:cNvSpPr>
          <p:nvPr>
            <p:ph type="title" idx="4294967295"/>
          </p:nvPr>
        </p:nvSpPr>
        <p:spPr>
          <a:xfrm>
            <a:off x="539552" y="692696"/>
            <a:ext cx="8229600" cy="1066800"/>
          </a:xfrm>
        </p:spPr>
        <p:txBody>
          <a:bodyPr/>
          <a:lstStyle/>
          <a:p>
            <a:pPr marL="342900" indent="-342900" algn="ctr"/>
            <a:r>
              <a:rPr lang="fr-FR" altLang="fr-FR" dirty="0">
                <a:ea typeface="ＭＳ Ｐゴシック" panose="020B0600070205080204" pitchFamily="34" charset="-128"/>
              </a:rPr>
              <a:t>L’emmagasinage</a:t>
            </a:r>
          </a:p>
        </p:txBody>
      </p:sp>
      <p:sp>
        <p:nvSpPr>
          <p:cNvPr id="23555" name="Rectangle 5"/>
          <p:cNvSpPr>
            <a:spLocks noGrp="1" noChangeArrowheads="1"/>
          </p:cNvSpPr>
          <p:nvPr>
            <p:ph type="body" idx="4294967295"/>
          </p:nvPr>
        </p:nvSpPr>
        <p:spPr>
          <a:xfrm>
            <a:off x="467544" y="2060848"/>
            <a:ext cx="8027987" cy="3672408"/>
          </a:xfrm>
        </p:spPr>
        <p:txBody>
          <a:bodyPr>
            <a:normAutofit fontScale="92500" lnSpcReduction="10000"/>
          </a:bodyPr>
          <a:lstStyle/>
          <a:p>
            <a:pPr marL="1004887" lvl="1" indent="-285750">
              <a:lnSpc>
                <a:spcPct val="110000"/>
              </a:lnSpc>
              <a:buFont typeface="Wingdings" panose="05000000000000000000" pitchFamily="2" charset="2"/>
              <a:buChar char="§"/>
              <a:defRPr/>
            </a:pPr>
            <a:r>
              <a:rPr lang="fr-FR" altLang="fr-FR" sz="2800" dirty="0"/>
              <a:t>Système de classement rudimentaire</a:t>
            </a:r>
          </a:p>
          <a:p>
            <a:pPr marL="719137" lvl="1" indent="0">
              <a:lnSpc>
                <a:spcPct val="110000"/>
              </a:lnSpc>
              <a:buNone/>
              <a:defRPr/>
            </a:pPr>
            <a:endParaRPr lang="fr-FR" altLang="fr-FR" sz="2800" dirty="0"/>
          </a:p>
          <a:p>
            <a:pPr marL="1004887" lvl="1" indent="-285750">
              <a:lnSpc>
                <a:spcPct val="110000"/>
              </a:lnSpc>
              <a:buFont typeface="Wingdings" panose="05000000000000000000" pitchFamily="2" charset="2"/>
              <a:buChar char="§"/>
              <a:defRPr/>
            </a:pPr>
            <a:r>
              <a:rPr lang="fr-FR" altLang="fr-FR" sz="2800" dirty="0"/>
              <a:t>Dépend des aspects cognitifs</a:t>
            </a:r>
          </a:p>
          <a:p>
            <a:pPr marL="719137" lvl="1" indent="0">
              <a:lnSpc>
                <a:spcPct val="110000"/>
              </a:lnSpc>
              <a:buNone/>
              <a:defRPr/>
            </a:pPr>
            <a:r>
              <a:rPr lang="fr-FR" altLang="fr-FR" sz="2800" dirty="0"/>
              <a:t> </a:t>
            </a:r>
          </a:p>
          <a:p>
            <a:pPr marL="1004887" lvl="1" indent="-285750">
              <a:lnSpc>
                <a:spcPct val="110000"/>
              </a:lnSpc>
              <a:buFont typeface="Wingdings" panose="05000000000000000000" pitchFamily="2" charset="2"/>
              <a:buChar char="§"/>
              <a:defRPr/>
            </a:pPr>
            <a:r>
              <a:rPr lang="fr-FR" altLang="fr-FR" sz="2800" dirty="0"/>
              <a:t>Dépend du degré d’exposition </a:t>
            </a:r>
          </a:p>
          <a:p>
            <a:pPr marL="1004887" lvl="1" indent="-285750">
              <a:lnSpc>
                <a:spcPct val="110000"/>
              </a:lnSpc>
              <a:buFont typeface="Wingdings" panose="05000000000000000000" pitchFamily="2" charset="2"/>
              <a:buChar char="§"/>
              <a:defRPr/>
            </a:pPr>
            <a:endParaRPr lang="fr-FR" altLang="fr-FR" sz="2800" dirty="0"/>
          </a:p>
          <a:p>
            <a:pPr marL="719137" lvl="1" indent="0">
              <a:lnSpc>
                <a:spcPct val="110000"/>
              </a:lnSpc>
              <a:buNone/>
              <a:defRPr/>
            </a:pPr>
            <a:r>
              <a:rPr lang="fr-FR" altLang="fr-FR" sz="2800" dirty="0"/>
              <a:t> Renforcé par la possibilité d’en parler de façon non suggestive (NICHD) </a:t>
            </a:r>
          </a:p>
          <a:p>
            <a:pPr marL="1611313" lvl="2" indent="-174625">
              <a:lnSpc>
                <a:spcPct val="110000"/>
              </a:lnSpc>
              <a:buClr>
                <a:schemeClr val="accent2"/>
              </a:buClr>
              <a:buFont typeface="Wingdings" pitchFamily="2" charset="2"/>
              <a:buChar char="Ø"/>
              <a:defRPr/>
            </a:pPr>
            <a:endParaRPr lang="fr-FR" altLang="fr-FR" sz="2000" dirty="0"/>
          </a:p>
        </p:txBody>
      </p:sp>
      <p:cxnSp>
        <p:nvCxnSpPr>
          <p:cNvPr id="3" name="Connecteur droit avec flèche 2"/>
          <p:cNvCxnSpPr/>
          <p:nvPr/>
        </p:nvCxnSpPr>
        <p:spPr>
          <a:xfrm>
            <a:off x="827584" y="4941168"/>
            <a:ext cx="360040"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6429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BE" dirty="0"/>
              <a:t>La récupération</a:t>
            </a:r>
          </a:p>
        </p:txBody>
      </p:sp>
      <p:sp>
        <p:nvSpPr>
          <p:cNvPr id="3" name="Espace réservé du contenu 2"/>
          <p:cNvSpPr>
            <a:spLocks noGrp="1"/>
          </p:cNvSpPr>
          <p:nvPr>
            <p:ph idx="1"/>
          </p:nvPr>
        </p:nvSpPr>
        <p:spPr>
          <a:xfrm>
            <a:off x="822960" y="1628800"/>
            <a:ext cx="7520940" cy="3579849"/>
          </a:xfrm>
        </p:spPr>
        <p:txBody>
          <a:bodyPr>
            <a:normAutofit/>
          </a:bodyPr>
          <a:lstStyle/>
          <a:p>
            <a:pPr>
              <a:buFont typeface="Wingdings" panose="05000000000000000000" pitchFamily="2" charset="2"/>
              <a:buChar char="§"/>
            </a:pPr>
            <a:r>
              <a:rPr lang="fr-BE" sz="2400" b="0" dirty="0"/>
              <a:t>Le temps</a:t>
            </a:r>
          </a:p>
          <a:p>
            <a:pPr>
              <a:buFont typeface="Wingdings" panose="05000000000000000000" pitchFamily="2" charset="2"/>
              <a:buChar char="§"/>
            </a:pPr>
            <a:r>
              <a:rPr lang="fr-BE" sz="2400" b="0" dirty="0"/>
              <a:t>Rappel libre versus reconnaissance</a:t>
            </a:r>
          </a:p>
          <a:p>
            <a:endParaRPr lang="fr-BE" sz="2000" b="0" dirty="0"/>
          </a:p>
          <a:p>
            <a:endParaRPr lang="fr-BE" sz="2000" b="0" dirty="0"/>
          </a:p>
          <a:p>
            <a:r>
              <a:rPr lang="fr-BE" sz="2000" b="0" dirty="0"/>
              <a:t>		-&gt; le plus tôt possible</a:t>
            </a:r>
          </a:p>
          <a:p>
            <a:r>
              <a:rPr lang="fr-BE" sz="2000" b="0" dirty="0"/>
              <a:t>		-&gt; utiliser le rappel libre</a:t>
            </a:r>
          </a:p>
          <a:p>
            <a:r>
              <a:rPr lang="fr-BE" sz="2000" b="0" dirty="0"/>
              <a:t>		-&gt; éviter les questions multiples et spécifiques</a:t>
            </a:r>
          </a:p>
        </p:txBody>
      </p:sp>
    </p:spTree>
    <p:extLst>
      <p:ext uri="{BB962C8B-B14F-4D97-AF65-F5344CB8AC3E}">
        <p14:creationId xmlns:p14="http://schemas.microsoft.com/office/powerpoint/2010/main" val="37574688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F1CCF7-AD1C-514D-AB34-736E727873BD}"/>
              </a:ext>
            </a:extLst>
          </p:cNvPr>
          <p:cNvSpPr>
            <a:spLocks noGrp="1"/>
          </p:cNvSpPr>
          <p:nvPr>
            <p:ph type="title"/>
          </p:nvPr>
        </p:nvSpPr>
        <p:spPr>
          <a:xfrm rot="19140000">
            <a:off x="534077" y="1669893"/>
            <a:ext cx="5498000" cy="1089427"/>
          </a:xfrm>
        </p:spPr>
        <p:txBody>
          <a:bodyPr/>
          <a:lstStyle/>
          <a:p>
            <a:r>
              <a:rPr lang="fr-FR" dirty="0"/>
              <a:t>Le NICHD ou le « dis moi tout »</a:t>
            </a:r>
          </a:p>
        </p:txBody>
      </p:sp>
      <p:sp>
        <p:nvSpPr>
          <p:cNvPr id="4" name="Espace réservé du texte 3">
            <a:extLst>
              <a:ext uri="{FF2B5EF4-FFF2-40B4-BE49-F238E27FC236}">
                <a16:creationId xmlns:a16="http://schemas.microsoft.com/office/drawing/2014/main" id="{3CC0AC7E-B859-3D44-B0F4-4B7B0BE6B68D}"/>
              </a:ext>
            </a:extLst>
          </p:cNvPr>
          <p:cNvSpPr>
            <a:spLocks noGrp="1"/>
          </p:cNvSpPr>
          <p:nvPr>
            <p:ph type="body" sz="half" idx="2"/>
          </p:nvPr>
        </p:nvSpPr>
        <p:spPr/>
        <p:txBody>
          <a:bodyPr/>
          <a:lstStyle/>
          <a:p>
            <a:r>
              <a:rPr lang="fr-FR" dirty="0"/>
              <a:t>Mireille Cyr  2010</a:t>
            </a:r>
          </a:p>
        </p:txBody>
      </p:sp>
      <p:pic>
        <p:nvPicPr>
          <p:cNvPr id="5" name="Picture 2">
            <a:extLst>
              <a:ext uri="{FF2B5EF4-FFF2-40B4-BE49-F238E27FC236}">
                <a16:creationId xmlns:a16="http://schemas.microsoft.com/office/drawing/2014/main" id="{A6578DA2-566E-3346-B1E7-299F3650C8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4429" y="4528028"/>
            <a:ext cx="5012902" cy="2357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16515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75561" y="476672"/>
            <a:ext cx="8229600" cy="1066800"/>
          </a:xfrm>
        </p:spPr>
        <p:txBody>
          <a:bodyPr/>
          <a:lstStyle/>
          <a:p>
            <a:pPr algn="ctr" eaLnBrk="1" hangingPunct="1"/>
            <a:r>
              <a:rPr lang="fr-CA" altLang="fr-FR" dirty="0">
                <a:cs typeface="Times New Roman" panose="02020603050405020304" pitchFamily="18" charset="0"/>
              </a:rPr>
              <a:t>Présentation et règles</a:t>
            </a:r>
            <a:endParaRPr lang="fr-FR" altLang="fr-FR" dirty="0">
              <a:cs typeface="Times New Roman" panose="02020603050405020304" pitchFamily="18" charset="0"/>
            </a:endParaRPr>
          </a:p>
        </p:txBody>
      </p:sp>
      <p:sp>
        <p:nvSpPr>
          <p:cNvPr id="148483" name="Rectangle 3"/>
          <p:cNvSpPr>
            <a:spLocks noGrp="1" noChangeArrowheads="1"/>
          </p:cNvSpPr>
          <p:nvPr>
            <p:ph idx="1"/>
          </p:nvPr>
        </p:nvSpPr>
        <p:spPr>
          <a:xfrm>
            <a:off x="475561" y="1903765"/>
            <a:ext cx="8229600" cy="3672557"/>
          </a:xfrm>
        </p:spPr>
        <p:txBody>
          <a:bodyPr>
            <a:normAutofit/>
          </a:bodyPr>
          <a:lstStyle/>
          <a:p>
            <a:pPr eaLnBrk="1" hangingPunct="1">
              <a:buFontTx/>
              <a:buBlip>
                <a:blip r:embed="rId2"/>
              </a:buBlip>
            </a:pPr>
            <a:r>
              <a:rPr lang="fr-CA" altLang="fr-FR" sz="2000" b="0" dirty="0"/>
              <a:t>Rappeler le cadre de notre intervention</a:t>
            </a:r>
          </a:p>
          <a:p>
            <a:pPr eaLnBrk="1" hangingPunct="1">
              <a:buFontTx/>
              <a:buBlip>
                <a:blip r:embed="rId2"/>
              </a:buBlip>
            </a:pPr>
            <a:r>
              <a:rPr lang="fr-CA" altLang="fr-FR" sz="2000" b="0" dirty="0"/>
              <a:t>Se présenter à l’enfant avec notre fonction</a:t>
            </a:r>
          </a:p>
          <a:p>
            <a:pPr eaLnBrk="1" hangingPunct="1">
              <a:buFontTx/>
              <a:buBlip>
                <a:blip r:embed="rId2"/>
              </a:buBlip>
            </a:pPr>
            <a:r>
              <a:rPr lang="fr-CA" altLang="fr-FR" sz="2000" b="0" dirty="0"/>
              <a:t>Préciser à l’enfant qu’il est là pour dire la vérité de ce qui lui est arrivé, avec le maximum de détails dont il se souvient et cela indépendamment de ce qu’il a pu dire à d’autres personnes</a:t>
            </a:r>
          </a:p>
          <a:p>
            <a:pPr eaLnBrk="1" hangingPunct="1">
              <a:buFontTx/>
              <a:buBlip>
                <a:blip r:embed="rId2"/>
              </a:buBlip>
            </a:pPr>
            <a:r>
              <a:rPr lang="fr-FR" altLang="fr-FR" sz="2000" b="0" dirty="0"/>
              <a:t>Dire à l’enfant :</a:t>
            </a:r>
          </a:p>
          <a:p>
            <a:pPr marL="685800" lvl="4" indent="0">
              <a:buNone/>
            </a:pPr>
            <a:r>
              <a:rPr lang="fr-FR" altLang="fr-FR" sz="2000" dirty="0"/>
              <a:t>Qu’il peut nous corriger si on se trompe</a:t>
            </a:r>
          </a:p>
          <a:p>
            <a:pPr marL="685800" lvl="4" indent="0">
              <a:buNone/>
            </a:pPr>
            <a:r>
              <a:rPr lang="fr-FR" altLang="fr-FR" sz="2000" dirty="0"/>
              <a:t>Qu’il peut nous dire qu’il ne sait pas répondre à notre question</a:t>
            </a:r>
          </a:p>
          <a:p>
            <a:pPr marL="685800" lvl="4" indent="0">
              <a:buNone/>
            </a:pPr>
            <a:r>
              <a:rPr lang="fr-FR" altLang="fr-FR" sz="2000" dirty="0"/>
              <a:t>Qu’il peut nous dire quand il ne comprend pas ce qu’on lui demande</a:t>
            </a:r>
          </a:p>
          <a:p>
            <a:pPr lvl="1" eaLnBrk="1" hangingPunct="1">
              <a:buFontTx/>
              <a:buBlip>
                <a:blip r:embed="rId2"/>
              </a:buBlip>
            </a:pPr>
            <a:endParaRPr lang="fr-FR" altLang="fr-FR" sz="2000" dirty="0"/>
          </a:p>
        </p:txBody>
      </p:sp>
    </p:spTree>
    <p:extLst>
      <p:ext uri="{BB962C8B-B14F-4D97-AF65-F5344CB8AC3E}">
        <p14:creationId xmlns:p14="http://schemas.microsoft.com/office/powerpoint/2010/main" val="42194872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p:cNvSpPr>
            <a:spLocks noGrp="1"/>
          </p:cNvSpPr>
          <p:nvPr>
            <p:ph type="title"/>
          </p:nvPr>
        </p:nvSpPr>
        <p:spPr>
          <a:xfrm>
            <a:off x="395536" y="620688"/>
            <a:ext cx="8352928" cy="720080"/>
          </a:xfrm>
        </p:spPr>
        <p:txBody>
          <a:bodyPr/>
          <a:lstStyle/>
          <a:p>
            <a:pPr algn="ctr"/>
            <a:r>
              <a:rPr lang="fr-BE" altLang="fr-FR" dirty="0">
                <a:latin typeface="+mn-lt"/>
              </a:rPr>
              <a:t>Quelques précautions</a:t>
            </a:r>
          </a:p>
        </p:txBody>
      </p:sp>
      <p:sp>
        <p:nvSpPr>
          <p:cNvPr id="30723" name="Espace réservé du contenu 3"/>
          <p:cNvSpPr>
            <a:spLocks noGrp="1"/>
          </p:cNvSpPr>
          <p:nvPr>
            <p:ph idx="1"/>
          </p:nvPr>
        </p:nvSpPr>
        <p:spPr>
          <a:xfrm>
            <a:off x="395536" y="1916832"/>
            <a:ext cx="8496944" cy="3960440"/>
          </a:xfrm>
        </p:spPr>
        <p:txBody>
          <a:bodyPr>
            <a:normAutofit/>
          </a:bodyPr>
          <a:lstStyle/>
          <a:p>
            <a:pPr>
              <a:buClr>
                <a:schemeClr val="accent2"/>
              </a:buClr>
              <a:buFont typeface="Wingdings" panose="05000000000000000000" pitchFamily="2" charset="2"/>
              <a:buChar char="§"/>
            </a:pPr>
            <a:r>
              <a:rPr lang="fr-BE" altLang="fr-FR" sz="2400" b="0" dirty="0">
                <a:cs typeface="Arial" panose="020B0604020202020204" pitchFamily="34" charset="0"/>
              </a:rPr>
              <a:t>Adapter l’audition au niveau de développement de l’enfant</a:t>
            </a:r>
          </a:p>
          <a:p>
            <a:pPr>
              <a:buClr>
                <a:schemeClr val="accent2"/>
              </a:buClr>
              <a:buFont typeface="Wingdings" panose="05000000000000000000" pitchFamily="2" charset="2"/>
              <a:buChar char="§"/>
            </a:pPr>
            <a:r>
              <a:rPr lang="fr-BE" altLang="fr-FR" sz="2400" b="0" dirty="0">
                <a:cs typeface="Arial" panose="020B0604020202020204" pitchFamily="34" charset="0"/>
              </a:rPr>
              <a:t>Établir une relation de confiance</a:t>
            </a:r>
          </a:p>
          <a:p>
            <a:pPr>
              <a:buClr>
                <a:schemeClr val="accent2"/>
              </a:buClr>
              <a:buFont typeface="Wingdings" panose="05000000000000000000" pitchFamily="2" charset="2"/>
              <a:buChar char="§"/>
            </a:pPr>
            <a:r>
              <a:rPr lang="fr-BE" altLang="fr-FR" sz="2400" b="0" dirty="0">
                <a:cs typeface="Arial" panose="020B0604020202020204" pitchFamily="34" charset="0"/>
              </a:rPr>
              <a:t>Établir des règles de communication:</a:t>
            </a:r>
          </a:p>
          <a:p>
            <a:pPr lvl="3"/>
            <a:r>
              <a:rPr lang="fr-BE" altLang="fr-FR" sz="2400" dirty="0">
                <a:cs typeface="Arial" panose="020B0604020202020204" pitchFamily="34" charset="0"/>
              </a:rPr>
              <a:t>Laisser l’enfant réfléchir- respecter les silences</a:t>
            </a:r>
          </a:p>
          <a:p>
            <a:pPr lvl="3"/>
            <a:r>
              <a:rPr lang="fr-BE" altLang="fr-FR" sz="2400" dirty="0">
                <a:cs typeface="Arial" panose="020B0604020202020204" pitchFamily="34" charset="0"/>
              </a:rPr>
              <a:t>Une seule question par phrase</a:t>
            </a:r>
          </a:p>
          <a:p>
            <a:pPr lvl="3"/>
            <a:r>
              <a:rPr lang="fr-BE" altLang="fr-FR" sz="2400" dirty="0">
                <a:cs typeface="Arial" panose="020B0604020202020204" pitchFamily="34" charset="0"/>
              </a:rPr>
              <a:t>Phrase courte- éviter les résumés</a:t>
            </a:r>
          </a:p>
          <a:p>
            <a:pPr lvl="3"/>
            <a:r>
              <a:rPr lang="fr-BE" altLang="fr-FR" sz="2400" dirty="0">
                <a:cs typeface="Arial" panose="020B0604020202020204" pitchFamily="34" charset="0"/>
              </a:rPr>
              <a:t>Vocabulaire simple et accessible- utiliser les mots de l’enfant</a:t>
            </a:r>
          </a:p>
          <a:p>
            <a:pPr lvl="1"/>
            <a:endParaRPr lang="fr-BE" altLang="fr-FR" sz="2400" b="0" dirty="0">
              <a:cs typeface="Arial" panose="020B0604020202020204" pitchFamily="34" charset="0"/>
            </a:endParaRPr>
          </a:p>
          <a:p>
            <a:pPr>
              <a:buClr>
                <a:schemeClr val="accent2"/>
              </a:buClr>
              <a:buFont typeface="Wingdings" panose="05000000000000000000" pitchFamily="2" charset="2"/>
              <a:buChar char="§"/>
            </a:pPr>
            <a:endParaRPr lang="fr-BE" altLang="fr-FR" sz="2400" b="0" dirty="0">
              <a:cs typeface="Arial" panose="020B0604020202020204" pitchFamily="34" charset="0"/>
            </a:endParaRPr>
          </a:p>
        </p:txBody>
      </p:sp>
    </p:spTree>
    <p:extLst>
      <p:ext uri="{BB962C8B-B14F-4D97-AF65-F5344CB8AC3E}">
        <p14:creationId xmlns:p14="http://schemas.microsoft.com/office/powerpoint/2010/main" val="8774447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DC759C-EE98-8244-8062-23CD1F8860AE}"/>
              </a:ext>
            </a:extLst>
          </p:cNvPr>
          <p:cNvSpPr>
            <a:spLocks noGrp="1"/>
          </p:cNvSpPr>
          <p:nvPr>
            <p:ph type="title"/>
          </p:nvPr>
        </p:nvSpPr>
        <p:spPr>
          <a:xfrm>
            <a:off x="822960" y="620688"/>
            <a:ext cx="7520940" cy="548640"/>
          </a:xfrm>
        </p:spPr>
        <p:txBody>
          <a:bodyPr/>
          <a:lstStyle/>
          <a:p>
            <a:r>
              <a:rPr lang="fr-FR" dirty="0"/>
              <a:t>recommandations</a:t>
            </a:r>
          </a:p>
        </p:txBody>
      </p:sp>
      <p:sp>
        <p:nvSpPr>
          <p:cNvPr id="3" name="Espace réservé du contenu 2">
            <a:extLst>
              <a:ext uri="{FF2B5EF4-FFF2-40B4-BE49-F238E27FC236}">
                <a16:creationId xmlns:a16="http://schemas.microsoft.com/office/drawing/2014/main" id="{8686F65D-79FC-9043-82B1-CEE4A3D5BCE8}"/>
              </a:ext>
            </a:extLst>
          </p:cNvPr>
          <p:cNvSpPr>
            <a:spLocks noGrp="1"/>
          </p:cNvSpPr>
          <p:nvPr>
            <p:ph idx="1"/>
          </p:nvPr>
        </p:nvSpPr>
        <p:spPr>
          <a:xfrm>
            <a:off x="611560" y="2276872"/>
            <a:ext cx="7520940" cy="2400380"/>
          </a:xfrm>
        </p:spPr>
        <p:txBody>
          <a:bodyPr>
            <a:normAutofit/>
          </a:bodyPr>
          <a:lstStyle/>
          <a:p>
            <a:r>
              <a:rPr lang="fr-FR" sz="2400" b="0" dirty="0"/>
              <a:t>Obtenir le récit avec la mémoire de rappel -&gt; préserver les informations dans son souvenir</a:t>
            </a:r>
          </a:p>
          <a:p>
            <a:r>
              <a:rPr lang="fr-FR" sz="2400" b="0" dirty="0"/>
              <a:t>Faire un entrainement avec des questions ouvertes sur un sujet neutre -&gt; faire apprendre la tâche à l’enfant</a:t>
            </a:r>
          </a:p>
        </p:txBody>
      </p:sp>
    </p:spTree>
    <p:extLst>
      <p:ext uri="{BB962C8B-B14F-4D97-AF65-F5344CB8AC3E}">
        <p14:creationId xmlns:p14="http://schemas.microsoft.com/office/powerpoint/2010/main" val="32221642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E32D1A-E385-D742-996D-86F1F82D80F9}"/>
              </a:ext>
            </a:extLst>
          </p:cNvPr>
          <p:cNvSpPr>
            <a:spLocks noGrp="1"/>
          </p:cNvSpPr>
          <p:nvPr>
            <p:ph type="title"/>
          </p:nvPr>
        </p:nvSpPr>
        <p:spPr/>
        <p:txBody>
          <a:bodyPr/>
          <a:lstStyle/>
          <a:p>
            <a:r>
              <a:rPr lang="fr-CA" altLang="fr-FR" dirty="0">
                <a:ea typeface="ＭＳ Ｐゴシック" panose="020B0600070205080204" pitchFamily="34" charset="-128"/>
              </a:rPr>
              <a:t>Favoriser la mémoire de rappel</a:t>
            </a:r>
            <a:endParaRPr lang="fr-FR" dirty="0"/>
          </a:p>
        </p:txBody>
      </p:sp>
      <p:sp>
        <p:nvSpPr>
          <p:cNvPr id="3" name="Espace réservé du contenu 2">
            <a:extLst>
              <a:ext uri="{FF2B5EF4-FFF2-40B4-BE49-F238E27FC236}">
                <a16:creationId xmlns:a16="http://schemas.microsoft.com/office/drawing/2014/main" id="{7B195186-52D1-0E43-A672-8CCF35B9751B}"/>
              </a:ext>
            </a:extLst>
          </p:cNvPr>
          <p:cNvSpPr>
            <a:spLocks noGrp="1"/>
          </p:cNvSpPr>
          <p:nvPr>
            <p:ph idx="1"/>
          </p:nvPr>
        </p:nvSpPr>
        <p:spPr>
          <a:xfrm>
            <a:off x="683568" y="1700808"/>
            <a:ext cx="7520940" cy="3579849"/>
          </a:xfrm>
        </p:spPr>
        <p:txBody>
          <a:bodyPr>
            <a:normAutofit/>
          </a:bodyPr>
          <a:lstStyle/>
          <a:p>
            <a:r>
              <a:rPr lang="fr-FR" sz="2000" dirty="0"/>
              <a:t>Questions ouvertes-&gt; mémoire de rappel</a:t>
            </a:r>
          </a:p>
          <a:p>
            <a:pPr lvl="1"/>
            <a:r>
              <a:rPr lang="fr-FR" sz="2000" dirty="0"/>
              <a:t>Invitation </a:t>
            </a:r>
          </a:p>
          <a:p>
            <a:pPr lvl="1"/>
            <a:r>
              <a:rPr lang="fr-FR" sz="2000" dirty="0"/>
              <a:t>Invitation avec segmentation de temps</a:t>
            </a:r>
          </a:p>
          <a:p>
            <a:pPr lvl="1"/>
            <a:r>
              <a:rPr lang="fr-FR" sz="2000" dirty="0"/>
              <a:t>Invitation avec indices</a:t>
            </a:r>
          </a:p>
          <a:p>
            <a:pPr lvl="1"/>
            <a:r>
              <a:rPr lang="fr-FR" sz="2000" dirty="0"/>
              <a:t>Quelques questions directives: où, qui, quand, comment</a:t>
            </a:r>
          </a:p>
          <a:p>
            <a:pPr lvl="1"/>
            <a:endParaRPr lang="fr-FR" sz="2000" dirty="0"/>
          </a:p>
          <a:p>
            <a:pPr marL="0" lvl="1" indent="0">
              <a:buNone/>
            </a:pPr>
            <a:r>
              <a:rPr lang="fr-FR" sz="2000" b="1" dirty="0"/>
              <a:t>Questions fermées -&gt; mémoire de reconnaissance</a:t>
            </a:r>
          </a:p>
          <a:p>
            <a:pPr lvl="1"/>
            <a:r>
              <a:rPr lang="fr-FR" sz="2000" dirty="0"/>
              <a:t>Proposant un choix</a:t>
            </a:r>
          </a:p>
          <a:p>
            <a:pPr lvl="1"/>
            <a:r>
              <a:rPr lang="fr-FR" sz="2000" dirty="0"/>
              <a:t>Interventions plus suggestives</a:t>
            </a:r>
          </a:p>
        </p:txBody>
      </p:sp>
    </p:spTree>
    <p:extLst>
      <p:ext uri="{BB962C8B-B14F-4D97-AF65-F5344CB8AC3E}">
        <p14:creationId xmlns:p14="http://schemas.microsoft.com/office/powerpoint/2010/main" val="39749014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68313" y="620713"/>
            <a:ext cx="8229600" cy="1066800"/>
          </a:xfrm>
        </p:spPr>
        <p:txBody>
          <a:bodyPr/>
          <a:lstStyle/>
          <a:p>
            <a:pPr algn="ctr" eaLnBrk="1" hangingPunct="1"/>
            <a:r>
              <a:rPr lang="fr-FR" altLang="fr-FR" dirty="0"/>
              <a:t>Clôture de l’entretien</a:t>
            </a:r>
          </a:p>
        </p:txBody>
      </p:sp>
      <p:sp>
        <p:nvSpPr>
          <p:cNvPr id="155651" name="Rectangle 3"/>
          <p:cNvSpPr>
            <a:spLocks noGrp="1" noChangeArrowheads="1"/>
          </p:cNvSpPr>
          <p:nvPr>
            <p:ph idx="1"/>
          </p:nvPr>
        </p:nvSpPr>
        <p:spPr>
          <a:xfrm>
            <a:off x="611560" y="1988840"/>
            <a:ext cx="7520940" cy="3579849"/>
          </a:xfrm>
        </p:spPr>
        <p:txBody>
          <a:bodyPr>
            <a:normAutofit/>
          </a:bodyPr>
          <a:lstStyle/>
          <a:p>
            <a:pPr marL="0" indent="0"/>
            <a:r>
              <a:rPr lang="fr-FR" altLang="fr-FR" sz="2000" b="0" dirty="0">
                <a:cs typeface="Arial" panose="020B0604020202020204" pitchFamily="34" charset="0"/>
              </a:rPr>
              <a:t>Permet de remercier l’enfant</a:t>
            </a:r>
          </a:p>
          <a:p>
            <a:pPr lvl="1" eaLnBrk="1" hangingPunct="1">
              <a:buFontTx/>
              <a:buBlip>
                <a:blip r:embed="rId2"/>
              </a:buBlip>
            </a:pPr>
            <a:endParaRPr lang="fr-FR" altLang="fr-FR" sz="2000" dirty="0">
              <a:cs typeface="Arial" panose="020B0604020202020204" pitchFamily="34" charset="0"/>
            </a:endParaRPr>
          </a:p>
          <a:p>
            <a:pPr marL="0" lvl="1" indent="0" eaLnBrk="1" hangingPunct="1">
              <a:buNone/>
            </a:pPr>
            <a:r>
              <a:rPr lang="fr-FR" altLang="fr-FR" sz="2000" dirty="0">
                <a:cs typeface="Arial" panose="020B0604020202020204" pitchFamily="34" charset="0"/>
              </a:rPr>
              <a:t>Vérifier si il veut nous dire d’autres choses qui le concernent et qu’il pense importantes</a:t>
            </a:r>
          </a:p>
          <a:p>
            <a:pPr marL="0" lvl="1" indent="0" eaLnBrk="1" hangingPunct="1">
              <a:buNone/>
            </a:pPr>
            <a:endParaRPr lang="fr-FR" altLang="fr-FR" sz="2000" dirty="0">
              <a:cs typeface="Arial" panose="020B0604020202020204" pitchFamily="34" charset="0"/>
            </a:endParaRPr>
          </a:p>
          <a:p>
            <a:pPr marL="0" lvl="1" indent="0" eaLnBrk="1" hangingPunct="1">
              <a:buNone/>
            </a:pPr>
            <a:r>
              <a:rPr lang="fr-FR" altLang="fr-FR" sz="2000" dirty="0">
                <a:cs typeface="Arial" panose="020B0604020202020204" pitchFamily="34" charset="0"/>
              </a:rPr>
              <a:t>Vérifier si il a des questions à poser</a:t>
            </a:r>
          </a:p>
          <a:p>
            <a:pPr marL="0" lvl="1" indent="0" eaLnBrk="1" hangingPunct="1">
              <a:buNone/>
            </a:pPr>
            <a:endParaRPr lang="fr-FR" altLang="fr-FR" sz="2000" dirty="0">
              <a:cs typeface="Arial" panose="020B0604020202020204" pitchFamily="34" charset="0"/>
            </a:endParaRPr>
          </a:p>
          <a:p>
            <a:pPr marL="0" lvl="1" indent="0" eaLnBrk="1" hangingPunct="1">
              <a:buNone/>
            </a:pPr>
            <a:r>
              <a:rPr lang="fr-FR" altLang="fr-FR" sz="2000" dirty="0">
                <a:cs typeface="Arial" panose="020B0604020202020204" pitchFamily="34" charset="0"/>
              </a:rPr>
              <a:t>Lui dire qu’il peut faire appel à nous et comment le faire</a:t>
            </a:r>
          </a:p>
          <a:p>
            <a:pPr eaLnBrk="1" hangingPunct="1">
              <a:buClr>
                <a:schemeClr val="accent2"/>
              </a:buClr>
            </a:pPr>
            <a:endParaRPr lang="fr-FR" altLang="fr-FR" sz="2000" b="0" dirty="0">
              <a:cs typeface="Arial" panose="020B0604020202020204" pitchFamily="34" charset="0"/>
            </a:endParaRPr>
          </a:p>
          <a:p>
            <a:pPr eaLnBrk="1" hangingPunct="1"/>
            <a:endParaRPr lang="fr-FR" altLang="fr-FR" sz="2000" b="0" dirty="0">
              <a:cs typeface="Arial" panose="020B0604020202020204" pitchFamily="34" charset="0"/>
            </a:endParaRPr>
          </a:p>
        </p:txBody>
      </p:sp>
    </p:spTree>
    <p:extLst>
      <p:ext uri="{BB962C8B-B14F-4D97-AF65-F5344CB8AC3E}">
        <p14:creationId xmlns:p14="http://schemas.microsoft.com/office/powerpoint/2010/main" val="904566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a:extLst/>
          </p:cNvPr>
          <p:cNvSpPr>
            <a:spLocks noGrp="1"/>
          </p:cNvSpPr>
          <p:nvPr>
            <p:ph idx="1"/>
          </p:nvPr>
        </p:nvSpPr>
        <p:spPr>
          <a:xfrm>
            <a:off x="683568" y="1721359"/>
            <a:ext cx="7520940" cy="4011897"/>
          </a:xfrm>
        </p:spPr>
        <p:txBody>
          <a:bodyPr>
            <a:normAutofit fontScale="92500"/>
          </a:bodyPr>
          <a:lstStyle/>
          <a:p>
            <a:pPr marL="0" indent="0">
              <a:lnSpc>
                <a:spcPct val="150000"/>
              </a:lnSpc>
              <a:spcBef>
                <a:spcPct val="20000"/>
              </a:spcBef>
              <a:spcAft>
                <a:spcPct val="0"/>
              </a:spcAft>
              <a:buClr>
                <a:prstClr val="black"/>
              </a:buClr>
              <a:defRPr/>
            </a:pPr>
            <a:r>
              <a:rPr lang="fr-FR" sz="2400" b="0" dirty="0">
                <a:solidFill>
                  <a:prstClr val="black"/>
                </a:solidFill>
              </a:rPr>
              <a:t>Interactions négatives à l’encontre d’un enfant, dénigrement systématique, rejet, menaces, chantage affectif, humiliation, insultes répétées, menaces d’abandon, critiques constantes, absence prolongée d’attention bienveillante, déni des besoins fondamentaux ou de l’existence même de l’enfant, aliénation dans les situations conflictuelles entre les parents ou encore séduction, perversion de la relation,... </a:t>
            </a:r>
          </a:p>
          <a:p>
            <a:pPr eaLnBrk="1" hangingPunct="1">
              <a:lnSpc>
                <a:spcPct val="150000"/>
              </a:lnSpc>
              <a:spcBef>
                <a:spcPct val="20000"/>
              </a:spcBef>
              <a:spcAft>
                <a:spcPct val="0"/>
              </a:spcAft>
              <a:buClr>
                <a:prstClr val="black"/>
              </a:buClr>
              <a:buFont typeface="Courier New" panose="02070309020205020404" pitchFamily="49" charset="0"/>
              <a:buChar char="o"/>
              <a:defRPr/>
            </a:pPr>
            <a:endParaRPr lang="fr-BE" sz="2400" b="0" dirty="0">
              <a:solidFill>
                <a:schemeClr val="accent5"/>
              </a:solidFill>
            </a:endParaRPr>
          </a:p>
        </p:txBody>
      </p:sp>
      <p:sp>
        <p:nvSpPr>
          <p:cNvPr id="4" name="Titre 3">
            <a:extLst>
              <a:ext uri="{FF2B5EF4-FFF2-40B4-BE49-F238E27FC236}">
                <a16:creationId xmlns:a16="http://schemas.microsoft.com/office/drawing/2014/main" id="{47A26CAE-5329-BF45-A2A0-A8962F87B9FC}"/>
              </a:ext>
            </a:extLst>
          </p:cNvPr>
          <p:cNvSpPr>
            <a:spLocks noGrp="1"/>
          </p:cNvSpPr>
          <p:nvPr>
            <p:ph type="title"/>
          </p:nvPr>
        </p:nvSpPr>
        <p:spPr>
          <a:xfrm>
            <a:off x="822960" y="576104"/>
            <a:ext cx="7520940" cy="548640"/>
          </a:xfrm>
        </p:spPr>
        <p:txBody>
          <a:bodyPr/>
          <a:lstStyle/>
          <a:p>
            <a:r>
              <a:rPr lang="fr-FR" dirty="0"/>
              <a:t>La maltraitance psychologique</a:t>
            </a:r>
          </a:p>
        </p:txBody>
      </p:sp>
    </p:spTree>
    <p:extLst>
      <p:ext uri="{BB962C8B-B14F-4D97-AF65-F5344CB8AC3E}">
        <p14:creationId xmlns:p14="http://schemas.microsoft.com/office/powerpoint/2010/main" val="10366769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474E44-4134-604F-B547-E52549F81EA6}"/>
              </a:ext>
            </a:extLst>
          </p:cNvPr>
          <p:cNvSpPr>
            <a:spLocks noGrp="1"/>
          </p:cNvSpPr>
          <p:nvPr>
            <p:ph type="title"/>
          </p:nvPr>
        </p:nvSpPr>
        <p:spPr/>
        <p:txBody>
          <a:bodyPr/>
          <a:lstStyle/>
          <a:p>
            <a:r>
              <a:rPr lang="fr-FR" dirty="0"/>
              <a:t>Type de questions</a:t>
            </a:r>
          </a:p>
        </p:txBody>
      </p:sp>
      <p:sp>
        <p:nvSpPr>
          <p:cNvPr id="3" name="Espace réservé du contenu 2">
            <a:extLst>
              <a:ext uri="{FF2B5EF4-FFF2-40B4-BE49-F238E27FC236}">
                <a16:creationId xmlns:a16="http://schemas.microsoft.com/office/drawing/2014/main" id="{DBAF183E-F106-9446-9DB7-B5D971AC3142}"/>
              </a:ext>
            </a:extLst>
          </p:cNvPr>
          <p:cNvSpPr>
            <a:spLocks noGrp="1"/>
          </p:cNvSpPr>
          <p:nvPr>
            <p:ph idx="1"/>
          </p:nvPr>
        </p:nvSpPr>
        <p:spPr/>
        <p:txBody>
          <a:bodyPr/>
          <a:lstStyle/>
          <a:p>
            <a:endParaRPr lang="fr-FR"/>
          </a:p>
        </p:txBody>
      </p:sp>
      <p:sp>
        <p:nvSpPr>
          <p:cNvPr id="4" name="Espace réservé du texte 3">
            <a:extLst>
              <a:ext uri="{FF2B5EF4-FFF2-40B4-BE49-F238E27FC236}">
                <a16:creationId xmlns:a16="http://schemas.microsoft.com/office/drawing/2014/main" id="{9000835E-1E28-2744-932B-A97FCA982685}"/>
              </a:ext>
            </a:extLst>
          </p:cNvPr>
          <p:cNvSpPr>
            <a:spLocks noGrp="1"/>
          </p:cNvSpPr>
          <p:nvPr>
            <p:ph type="body" sz="half" idx="2"/>
          </p:nvPr>
        </p:nvSpPr>
        <p:spPr/>
        <p:txBody>
          <a:bodyPr/>
          <a:lstStyle/>
          <a:p>
            <a:endParaRPr lang="fr-FR"/>
          </a:p>
        </p:txBody>
      </p:sp>
    </p:spTree>
    <p:extLst>
      <p:ext uri="{BB962C8B-B14F-4D97-AF65-F5344CB8AC3E}">
        <p14:creationId xmlns:p14="http://schemas.microsoft.com/office/powerpoint/2010/main" val="2919394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468313" y="620713"/>
            <a:ext cx="8229600" cy="1066800"/>
          </a:xfrm>
        </p:spPr>
        <p:txBody>
          <a:bodyPr/>
          <a:lstStyle/>
          <a:p>
            <a:pPr eaLnBrk="1" hangingPunct="1"/>
            <a:r>
              <a:rPr lang="fr-CA" altLang="fr-FR" dirty="0">
                <a:cs typeface="Times New Roman" panose="02020603050405020304" pitchFamily="18" charset="0"/>
              </a:rPr>
              <a:t>Invitation </a:t>
            </a:r>
            <a:r>
              <a:rPr lang="fr-CA" altLang="fr-FR" sz="2000" dirty="0">
                <a:cs typeface="Times New Roman" panose="02020603050405020304" pitchFamily="18" charset="0"/>
              </a:rPr>
              <a:t>(vise le rappel-libre)</a:t>
            </a:r>
            <a:endParaRPr lang="fr-FR" altLang="fr-FR" dirty="0">
              <a:cs typeface="Times New Roman" panose="02020603050405020304" pitchFamily="18" charset="0"/>
            </a:endParaRPr>
          </a:p>
        </p:txBody>
      </p:sp>
      <p:sp>
        <p:nvSpPr>
          <p:cNvPr id="158723" name="Rectangle 3"/>
          <p:cNvSpPr>
            <a:spLocks noGrp="1" noChangeArrowheads="1"/>
          </p:cNvSpPr>
          <p:nvPr>
            <p:ph idx="1"/>
          </p:nvPr>
        </p:nvSpPr>
        <p:spPr>
          <a:xfrm>
            <a:off x="611560" y="1655763"/>
            <a:ext cx="8280920" cy="4077493"/>
          </a:xfrm>
        </p:spPr>
        <p:txBody>
          <a:bodyPr>
            <a:normAutofit/>
          </a:bodyPr>
          <a:lstStyle/>
          <a:p>
            <a:pPr marL="0" indent="0" eaLnBrk="1" hangingPunct="1">
              <a:lnSpc>
                <a:spcPct val="150000"/>
              </a:lnSpc>
            </a:pPr>
            <a:r>
              <a:rPr lang="fr-CA" altLang="fr-FR" sz="2000" b="0" dirty="0"/>
              <a:t>Intervention ouverte qui requiert des informations sur l’événement dévoilé sans donner aucune information supplémentaire liée à l’événement </a:t>
            </a:r>
          </a:p>
          <a:p>
            <a:pPr lvl="1" eaLnBrk="1" hangingPunct="1">
              <a:lnSpc>
                <a:spcPct val="150000"/>
              </a:lnSpc>
              <a:spcBef>
                <a:spcPct val="50000"/>
              </a:spcBef>
              <a:buFontTx/>
              <a:buBlip>
                <a:blip r:embed="rId2"/>
              </a:buBlip>
            </a:pPr>
            <a:r>
              <a:rPr lang="fr-CA" altLang="fr-FR" sz="2000" dirty="0"/>
              <a:t> « Dis-moi tout sur ça » </a:t>
            </a:r>
          </a:p>
          <a:p>
            <a:pPr lvl="1" eaLnBrk="1" hangingPunct="1">
              <a:lnSpc>
                <a:spcPct val="150000"/>
              </a:lnSpc>
              <a:spcBef>
                <a:spcPct val="35000"/>
              </a:spcBef>
              <a:buFontTx/>
              <a:buBlip>
                <a:blip r:embed="rId2"/>
              </a:buBlip>
            </a:pPr>
            <a:r>
              <a:rPr lang="fr-CA" altLang="fr-FR" sz="2000" dirty="0"/>
              <a:t> « Et après, qu’est-ce qui est arrivé? » </a:t>
            </a:r>
          </a:p>
          <a:p>
            <a:pPr lvl="1" eaLnBrk="1" hangingPunct="1">
              <a:lnSpc>
                <a:spcPct val="150000"/>
              </a:lnSpc>
              <a:spcBef>
                <a:spcPct val="35000"/>
              </a:spcBef>
              <a:buFontTx/>
              <a:buBlip>
                <a:blip r:embed="rId2"/>
              </a:buBlip>
            </a:pPr>
            <a:r>
              <a:rPr lang="fr-CA" altLang="fr-FR" sz="2000" dirty="0"/>
              <a:t> « Parle-moi plus de ça »</a:t>
            </a:r>
          </a:p>
          <a:p>
            <a:pPr lvl="1" eaLnBrk="1" hangingPunct="1">
              <a:lnSpc>
                <a:spcPct val="150000"/>
              </a:lnSpc>
              <a:spcBef>
                <a:spcPct val="35000"/>
              </a:spcBef>
              <a:buFontTx/>
              <a:buBlip>
                <a:blip r:embed="rId2"/>
              </a:buBlip>
            </a:pPr>
            <a:r>
              <a:rPr lang="fr-CA" altLang="fr-FR" sz="2000" dirty="0"/>
              <a:t> « Dis-moi tout sur la dernière fois que quelque chose est arrivé » </a:t>
            </a:r>
            <a:r>
              <a:rPr lang="fr-CA" altLang="fr-FR" sz="1800" i="1" dirty="0"/>
              <a:t>(si l’enfant a déclaré que c’est arrivé plus d’une fois) </a:t>
            </a:r>
            <a:endParaRPr lang="fr-FR" altLang="fr-FR" sz="2000" i="1" dirty="0"/>
          </a:p>
        </p:txBody>
      </p:sp>
      <p:sp>
        <p:nvSpPr>
          <p:cNvPr id="158724"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8192286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467544" y="188640"/>
            <a:ext cx="8567737" cy="1143000"/>
          </a:xfrm>
        </p:spPr>
        <p:txBody>
          <a:bodyPr/>
          <a:lstStyle/>
          <a:p>
            <a:pPr eaLnBrk="1" hangingPunct="1"/>
            <a:r>
              <a:rPr lang="fr-CA" altLang="fr-FR" dirty="0">
                <a:cs typeface="Times New Roman" panose="02020603050405020304" pitchFamily="18" charset="0"/>
              </a:rPr>
              <a:t>Invitation avec segmentation de temps</a:t>
            </a:r>
            <a:endParaRPr lang="fr-FR" altLang="fr-FR" dirty="0">
              <a:cs typeface="Times New Roman" panose="02020603050405020304" pitchFamily="18" charset="0"/>
            </a:endParaRPr>
          </a:p>
        </p:txBody>
      </p:sp>
      <p:sp>
        <p:nvSpPr>
          <p:cNvPr id="32771" name="Rectangle 3"/>
          <p:cNvSpPr>
            <a:spLocks noGrp="1" noChangeArrowheads="1"/>
          </p:cNvSpPr>
          <p:nvPr>
            <p:ph idx="1"/>
          </p:nvPr>
        </p:nvSpPr>
        <p:spPr>
          <a:xfrm>
            <a:off x="179512" y="1628800"/>
            <a:ext cx="8712968" cy="3384376"/>
          </a:xfrm>
        </p:spPr>
        <p:txBody>
          <a:bodyPr>
            <a:noAutofit/>
          </a:bodyPr>
          <a:lstStyle/>
          <a:p>
            <a:pPr>
              <a:lnSpc>
                <a:spcPct val="150000"/>
              </a:lnSpc>
              <a:buBlip>
                <a:blip r:embed="rId2"/>
              </a:buBlip>
              <a:defRPr/>
            </a:pPr>
            <a:r>
              <a:rPr lang="fr-CA" sz="2000" b="0" dirty="0"/>
              <a:t>Se concentrer sur </a:t>
            </a:r>
            <a:r>
              <a:rPr lang="fr-CA" sz="2000" b="0" dirty="0">
                <a:solidFill>
                  <a:srgbClr val="FF0000"/>
                </a:solidFill>
                <a:effectLst>
                  <a:outerShdw blurRad="38100" dist="38100" dir="2700000" algn="tl">
                    <a:srgbClr val="000000">
                      <a:alpha val="43137"/>
                    </a:srgbClr>
                  </a:outerShdw>
                </a:effectLst>
              </a:rPr>
              <a:t>1</a:t>
            </a:r>
            <a:r>
              <a:rPr lang="fr-CA" sz="2000" b="0" dirty="0"/>
              <a:t> point dans le temps mentionné par l’enfant et demander de l’information sur ce qui est arrivé juste avant ou après:</a:t>
            </a:r>
          </a:p>
          <a:p>
            <a:pPr lvl="3">
              <a:lnSpc>
                <a:spcPct val="150000"/>
              </a:lnSpc>
            </a:pPr>
            <a:r>
              <a:rPr lang="fr-CA" altLang="fr-FR" sz="2000" b="0" dirty="0"/>
              <a:t>« Tu as dit </a:t>
            </a:r>
            <a:r>
              <a:rPr lang="fr-CA" altLang="fr-FR" sz="1800" b="0" i="1" dirty="0"/>
              <a:t>[un moment (ou une action) mentionné(e) par l’enfant]</a:t>
            </a:r>
            <a:r>
              <a:rPr lang="fr-CA" altLang="fr-FR" sz="2000" b="0" dirty="0"/>
              <a:t> : dis-moi tout ce qui est arrivé juste avant/après ça »</a:t>
            </a:r>
          </a:p>
          <a:p>
            <a:pPr lvl="3">
              <a:lnSpc>
                <a:spcPct val="150000"/>
              </a:lnSpc>
            </a:pPr>
            <a:r>
              <a:rPr lang="fr-CA" altLang="fr-FR" sz="2000" b="0" dirty="0"/>
              <a:t>« Quelle est la dernière chose qui est arrivé avant qu’il t’embrasse </a:t>
            </a:r>
            <a:r>
              <a:rPr lang="fr-CA" altLang="fr-FR" sz="1800" b="0" i="1" dirty="0"/>
              <a:t>[déclaré par l’enfant] ? »</a:t>
            </a:r>
            <a:endParaRPr lang="fr-CA" sz="2000" b="0" dirty="0"/>
          </a:p>
          <a:p>
            <a:pPr marL="466344" lvl="3" indent="0">
              <a:lnSpc>
                <a:spcPct val="150000"/>
              </a:lnSpc>
              <a:buNone/>
              <a:defRPr/>
            </a:pPr>
            <a:endParaRPr lang="fr-FR" sz="2000" dirty="0"/>
          </a:p>
        </p:txBody>
      </p:sp>
      <p:sp>
        <p:nvSpPr>
          <p:cNvPr id="159748"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37913131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467544" y="188640"/>
            <a:ext cx="8567737" cy="1143000"/>
          </a:xfrm>
        </p:spPr>
        <p:txBody>
          <a:bodyPr/>
          <a:lstStyle/>
          <a:p>
            <a:pPr eaLnBrk="1" hangingPunct="1"/>
            <a:r>
              <a:rPr lang="fr-CA" altLang="fr-FR" dirty="0">
                <a:cs typeface="Times New Roman" panose="02020603050405020304" pitchFamily="18" charset="0"/>
              </a:rPr>
              <a:t>Invitation avec segmentation de temps</a:t>
            </a:r>
            <a:endParaRPr lang="fr-FR" altLang="fr-FR" dirty="0">
              <a:cs typeface="Times New Roman" panose="02020603050405020304" pitchFamily="18" charset="0"/>
            </a:endParaRPr>
          </a:p>
        </p:txBody>
      </p:sp>
      <p:sp>
        <p:nvSpPr>
          <p:cNvPr id="32771" name="Rectangle 3"/>
          <p:cNvSpPr>
            <a:spLocks noGrp="1" noChangeArrowheads="1"/>
          </p:cNvSpPr>
          <p:nvPr>
            <p:ph idx="1"/>
          </p:nvPr>
        </p:nvSpPr>
        <p:spPr>
          <a:xfrm>
            <a:off x="179512" y="1556792"/>
            <a:ext cx="8712968" cy="3384376"/>
          </a:xfrm>
        </p:spPr>
        <p:txBody>
          <a:bodyPr>
            <a:noAutofit/>
          </a:bodyPr>
          <a:lstStyle/>
          <a:p>
            <a:pPr eaLnBrk="1" hangingPunct="1">
              <a:lnSpc>
                <a:spcPct val="170000"/>
              </a:lnSpc>
              <a:buFontTx/>
              <a:buBlip>
                <a:blip r:embed="rId2"/>
              </a:buBlip>
              <a:defRPr/>
            </a:pPr>
            <a:r>
              <a:rPr lang="fr-CA" sz="2000" b="0" dirty="0"/>
              <a:t>Se centrer sur </a:t>
            </a:r>
            <a:r>
              <a:rPr lang="fr-CA" sz="2000" b="0" dirty="0">
                <a:solidFill>
                  <a:srgbClr val="FF0000"/>
                </a:solidFill>
                <a:effectLst>
                  <a:outerShdw blurRad="38100" dist="38100" dir="2700000" algn="tl">
                    <a:srgbClr val="000000">
                      <a:alpha val="43137"/>
                    </a:srgbClr>
                  </a:outerShdw>
                </a:effectLst>
              </a:rPr>
              <a:t>2 </a:t>
            </a:r>
            <a:r>
              <a:rPr lang="fr-CA" sz="2000" b="0" dirty="0"/>
              <a:t>points dans le temps dévoilés par l’enfant et demander de l’information détaillée sur ce qui est arrivé durant cette période :</a:t>
            </a:r>
          </a:p>
          <a:p>
            <a:pPr lvl="3">
              <a:lnSpc>
                <a:spcPct val="170000"/>
              </a:lnSpc>
              <a:defRPr/>
            </a:pPr>
            <a:r>
              <a:rPr lang="fr-CA" altLang="fr-FR" sz="2000" b="0" dirty="0"/>
              <a:t>« Dis-moi ce qui est arrivé à partir du moment où il a barré la porte </a:t>
            </a:r>
            <a:r>
              <a:rPr lang="fr-CA" altLang="fr-FR" sz="2000" b="0" i="1" dirty="0"/>
              <a:t>[mentionné par l’enfant] </a:t>
            </a:r>
            <a:r>
              <a:rPr lang="fr-CA" altLang="fr-FR" sz="2000" b="0" dirty="0"/>
              <a:t>jusqu’à ce qu’il t’embrasse </a:t>
            </a:r>
            <a:r>
              <a:rPr lang="fr-CA" altLang="fr-FR" sz="2000" b="0" i="1" dirty="0"/>
              <a:t>[mentionné par l’enfant] </a:t>
            </a:r>
            <a:r>
              <a:rPr lang="fr-CA" altLang="fr-FR" sz="2000" b="0" dirty="0"/>
              <a:t>»</a:t>
            </a:r>
            <a:endParaRPr lang="fr-FR" sz="2000" dirty="0"/>
          </a:p>
        </p:txBody>
      </p:sp>
      <p:sp>
        <p:nvSpPr>
          <p:cNvPr id="159748"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39747989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468313" y="620713"/>
            <a:ext cx="8229600" cy="1066800"/>
          </a:xfrm>
        </p:spPr>
        <p:txBody>
          <a:bodyPr/>
          <a:lstStyle/>
          <a:p>
            <a:pPr eaLnBrk="1" hangingPunct="1"/>
            <a:r>
              <a:rPr lang="fr-CA" altLang="fr-FR" dirty="0">
                <a:cs typeface="Times New Roman" panose="02020603050405020304" pitchFamily="18" charset="0"/>
              </a:rPr>
              <a:t>Invitation avec indice</a:t>
            </a:r>
            <a:endParaRPr lang="fr-FR" altLang="fr-FR" dirty="0">
              <a:cs typeface="Times New Roman" panose="02020603050405020304" pitchFamily="18" charset="0"/>
            </a:endParaRPr>
          </a:p>
        </p:txBody>
      </p:sp>
      <p:sp>
        <p:nvSpPr>
          <p:cNvPr id="33795" name="Rectangle 3"/>
          <p:cNvSpPr>
            <a:spLocks noGrp="1" noChangeArrowheads="1"/>
          </p:cNvSpPr>
          <p:nvPr>
            <p:ph idx="1"/>
          </p:nvPr>
        </p:nvSpPr>
        <p:spPr>
          <a:xfrm>
            <a:off x="797719" y="2060848"/>
            <a:ext cx="7570788" cy="3528392"/>
          </a:xfrm>
        </p:spPr>
        <p:txBody>
          <a:bodyPr>
            <a:normAutofit fontScale="92500"/>
          </a:bodyPr>
          <a:lstStyle/>
          <a:p>
            <a:pPr marL="0" indent="0" eaLnBrk="1" hangingPunct="1">
              <a:lnSpc>
                <a:spcPct val="150000"/>
              </a:lnSpc>
              <a:spcBef>
                <a:spcPct val="50000"/>
              </a:spcBef>
              <a:buClrTx/>
              <a:defRPr/>
            </a:pPr>
            <a:r>
              <a:rPr lang="fr-CA" sz="2400" b="0" dirty="0"/>
              <a:t>Met l’accent sur un détail dévoilé par l’enfant et est utilisée comme un indice contextuel en association avec une invitation </a:t>
            </a:r>
            <a:r>
              <a:rPr lang="fr-CA" sz="2400" b="0" i="1" dirty="0"/>
              <a:t>« Dis-moi tout sur [indice] », ex:</a:t>
            </a:r>
          </a:p>
          <a:p>
            <a:pPr marL="685800" lvl="4" indent="-169164">
              <a:lnSpc>
                <a:spcPct val="150000"/>
              </a:lnSpc>
              <a:spcBef>
                <a:spcPct val="50000"/>
              </a:spcBef>
              <a:buClrTx/>
              <a:defRPr/>
            </a:pPr>
            <a:r>
              <a:rPr lang="fr-CA" altLang="fr-FR" sz="2400" dirty="0"/>
              <a:t>« Tu as dit que Patrick t’a touché. Dis-moi tout sur le toucher »</a:t>
            </a:r>
          </a:p>
          <a:p>
            <a:pPr marL="685800" lvl="4" indent="-169164">
              <a:lnSpc>
                <a:spcPct val="150000"/>
              </a:lnSpc>
              <a:spcBef>
                <a:spcPct val="50000"/>
              </a:spcBef>
              <a:buClrTx/>
              <a:defRPr/>
            </a:pPr>
            <a:r>
              <a:rPr lang="fr-CA" altLang="fr-FR" sz="2400" dirty="0"/>
              <a:t>« Dis-moi tout sur " le jeu "  dont tu as parlé »</a:t>
            </a:r>
            <a:endParaRPr lang="fr-CA" altLang="fr-FR" sz="2000" dirty="0"/>
          </a:p>
          <a:p>
            <a:pPr indent="-71438" algn="ctr" eaLnBrk="1" hangingPunct="1">
              <a:lnSpc>
                <a:spcPct val="150000"/>
              </a:lnSpc>
              <a:spcBef>
                <a:spcPct val="50000"/>
              </a:spcBef>
              <a:buClrTx/>
              <a:buFontTx/>
              <a:buNone/>
              <a:defRPr/>
            </a:pPr>
            <a:endParaRPr lang="fr-CA" sz="2400" b="0" dirty="0"/>
          </a:p>
          <a:p>
            <a:pPr indent="-71438" algn="ctr" eaLnBrk="1" hangingPunct="1">
              <a:lnSpc>
                <a:spcPct val="150000"/>
              </a:lnSpc>
              <a:spcBef>
                <a:spcPct val="50000"/>
              </a:spcBef>
              <a:buClrTx/>
              <a:buFontTx/>
              <a:buNone/>
              <a:defRPr/>
            </a:pPr>
            <a:endParaRPr lang="fr-FR" sz="2400" b="0" dirty="0"/>
          </a:p>
        </p:txBody>
      </p:sp>
      <p:sp>
        <p:nvSpPr>
          <p:cNvPr id="162820"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31315302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502110" y="116632"/>
            <a:ext cx="8072437" cy="1295400"/>
          </a:xfrm>
        </p:spPr>
        <p:txBody>
          <a:bodyPr/>
          <a:lstStyle/>
          <a:p>
            <a:pPr eaLnBrk="1" hangingPunct="1"/>
            <a:r>
              <a:rPr lang="fr-CA" altLang="fr-FR" dirty="0">
                <a:cs typeface="Times New Roman" panose="02020603050405020304" pitchFamily="18" charset="0"/>
              </a:rPr>
              <a:t>Les questions spécifiques :</a:t>
            </a:r>
            <a:br>
              <a:rPr lang="fr-CA" altLang="fr-FR" dirty="0">
                <a:cs typeface="Times New Roman" panose="02020603050405020304" pitchFamily="18" charset="0"/>
              </a:rPr>
            </a:br>
            <a:r>
              <a:rPr lang="fr-CA" altLang="fr-FR" sz="2400" i="1" dirty="0">
                <a:cs typeface="Times New Roman" panose="02020603050405020304" pitchFamily="18" charset="0"/>
              </a:rPr>
              <a:t>a. </a:t>
            </a:r>
            <a:r>
              <a:rPr lang="fr-CA" altLang="fr-FR" sz="2400" i="1" dirty="0"/>
              <a:t>Directives – B. Proposant un choix – C. Suggestives</a:t>
            </a:r>
            <a:endParaRPr lang="fr-FR" altLang="fr-FR" i="1" dirty="0"/>
          </a:p>
        </p:txBody>
      </p:sp>
      <p:sp>
        <p:nvSpPr>
          <p:cNvPr id="43011" name="Rectangle 3"/>
          <p:cNvSpPr>
            <a:spLocks noGrp="1" noChangeArrowheads="1"/>
          </p:cNvSpPr>
          <p:nvPr>
            <p:ph idx="1"/>
          </p:nvPr>
        </p:nvSpPr>
        <p:spPr>
          <a:xfrm>
            <a:off x="251520" y="1412776"/>
            <a:ext cx="8784976" cy="4823247"/>
          </a:xfrm>
        </p:spPr>
        <p:txBody>
          <a:bodyPr>
            <a:noAutofit/>
          </a:bodyPr>
          <a:lstStyle/>
          <a:p>
            <a:pPr>
              <a:lnSpc>
                <a:spcPct val="150000"/>
              </a:lnSpc>
              <a:spcBef>
                <a:spcPct val="50000"/>
              </a:spcBef>
              <a:buBlip>
                <a:blip r:embed="rId2"/>
              </a:buBlip>
            </a:pPr>
            <a:r>
              <a:rPr lang="fr-CA" altLang="fr-FR" sz="2000" b="0" dirty="0"/>
              <a:t>Les questions directives sont parfois nécessaires. Elles ne devront être utilisées qu’en dernier recours ou à la fin du dévoilement de l’enfant</a:t>
            </a:r>
          </a:p>
          <a:p>
            <a:pPr>
              <a:lnSpc>
                <a:spcPct val="150000"/>
              </a:lnSpc>
              <a:spcBef>
                <a:spcPct val="50000"/>
              </a:spcBef>
              <a:buBlip>
                <a:blip r:embed="rId2"/>
              </a:buBlip>
            </a:pPr>
            <a:r>
              <a:rPr lang="fr-CA" sz="2000" b="0" dirty="0"/>
              <a:t>Limitent l’étendue possible de la réponse</a:t>
            </a:r>
            <a:endParaRPr lang="fr-CA" altLang="fr-FR" sz="2000" b="0" dirty="0"/>
          </a:p>
          <a:p>
            <a:pPr>
              <a:lnSpc>
                <a:spcPct val="150000"/>
              </a:lnSpc>
              <a:spcBef>
                <a:spcPct val="50000"/>
              </a:spcBef>
              <a:buBlip>
                <a:blip r:embed="rId2"/>
              </a:buBlip>
            </a:pPr>
            <a:r>
              <a:rPr lang="fr-CA" altLang="fr-FR" sz="2000" b="0" dirty="0"/>
              <a:t>Centrent l’attention de l’enfant sur des contenus dévoilés (directives) et </a:t>
            </a:r>
            <a:r>
              <a:rPr lang="fr-CA" altLang="fr-FR" sz="2000" b="0" dirty="0" err="1"/>
              <a:t>requierent</a:t>
            </a:r>
            <a:r>
              <a:rPr lang="fr-CA" altLang="fr-FR" sz="2000" b="0" dirty="0"/>
              <a:t> des informations additionnelles basées sur une catégorie précise:  </a:t>
            </a:r>
            <a:endParaRPr lang="fr-CA" sz="2000" b="0" dirty="0"/>
          </a:p>
          <a:p>
            <a:pPr marL="862711" lvl="3" indent="-342900">
              <a:lnSpc>
                <a:spcPct val="150000"/>
              </a:lnSpc>
              <a:defRPr/>
            </a:pPr>
            <a:r>
              <a:rPr lang="fr-CA" sz="2000" dirty="0"/>
              <a:t>Au niveau de la catégorie (où, quand, etc.- directives),</a:t>
            </a:r>
          </a:p>
          <a:p>
            <a:pPr marL="862711" lvl="3" indent="-342900">
              <a:lnSpc>
                <a:spcPct val="150000"/>
              </a:lnSpc>
              <a:defRPr/>
            </a:pPr>
            <a:r>
              <a:rPr lang="fr-CA" sz="2000" dirty="0"/>
              <a:t>Au niveau du contenu, introduisent de l’information non-dévoilée (proposant un choix; suggestives) ex: </a:t>
            </a:r>
          </a:p>
          <a:p>
            <a:pPr marL="1329055" lvl="5" indent="-342900">
              <a:lnSpc>
                <a:spcPct val="150000"/>
              </a:lnSpc>
              <a:defRPr/>
            </a:pPr>
            <a:r>
              <a:rPr lang="fr-CA" sz="1800" dirty="0"/>
              <a:t>« De quelle couleur était son t-shirt? » </a:t>
            </a:r>
            <a:endParaRPr lang="fr-FR" sz="1800" dirty="0"/>
          </a:p>
          <a:p>
            <a:pPr marL="862711" lvl="3" indent="-342900">
              <a:lnSpc>
                <a:spcPct val="150000"/>
              </a:lnSpc>
              <a:defRPr/>
            </a:pPr>
            <a:endParaRPr lang="fr-FR" sz="2000" dirty="0"/>
          </a:p>
          <a:p>
            <a:pPr marL="862711" lvl="3" indent="-342900">
              <a:lnSpc>
                <a:spcPct val="150000"/>
              </a:lnSpc>
              <a:defRPr/>
            </a:pPr>
            <a:endParaRPr lang="fr-CA" sz="2000" dirty="0"/>
          </a:p>
        </p:txBody>
      </p:sp>
      <p:sp>
        <p:nvSpPr>
          <p:cNvPr id="172036"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24545056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447EA9-4924-A24B-A2F3-A431967C56F3}"/>
              </a:ext>
            </a:extLst>
          </p:cNvPr>
          <p:cNvSpPr>
            <a:spLocks noGrp="1"/>
          </p:cNvSpPr>
          <p:nvPr>
            <p:ph type="title"/>
          </p:nvPr>
        </p:nvSpPr>
        <p:spPr/>
        <p:txBody>
          <a:bodyPr/>
          <a:lstStyle/>
          <a:p>
            <a:r>
              <a:rPr lang="fr-FR" dirty="0"/>
              <a:t>a. Questions directives</a:t>
            </a:r>
          </a:p>
        </p:txBody>
      </p:sp>
      <p:sp>
        <p:nvSpPr>
          <p:cNvPr id="3" name="Espace réservé du contenu 2">
            <a:extLst>
              <a:ext uri="{FF2B5EF4-FFF2-40B4-BE49-F238E27FC236}">
                <a16:creationId xmlns:a16="http://schemas.microsoft.com/office/drawing/2014/main" id="{C908CE20-AB3E-D54A-9362-ED852D884B1A}"/>
              </a:ext>
            </a:extLst>
          </p:cNvPr>
          <p:cNvSpPr>
            <a:spLocks noGrp="1"/>
          </p:cNvSpPr>
          <p:nvPr>
            <p:ph idx="1"/>
          </p:nvPr>
        </p:nvSpPr>
        <p:spPr>
          <a:xfrm>
            <a:off x="822960" y="2060848"/>
            <a:ext cx="7520940" cy="2400380"/>
          </a:xfrm>
        </p:spPr>
        <p:txBody>
          <a:bodyPr>
            <a:normAutofit/>
          </a:bodyPr>
          <a:lstStyle/>
          <a:p>
            <a:r>
              <a:rPr lang="fr-FR" sz="2000" b="0" dirty="0"/>
              <a:t>« Comment est-ce arrivé? »</a:t>
            </a:r>
          </a:p>
          <a:p>
            <a:r>
              <a:rPr lang="fr-FR" sz="2000" b="0" dirty="0"/>
              <a:t>« Comment il t’a fait ça? »</a:t>
            </a:r>
          </a:p>
          <a:p>
            <a:r>
              <a:rPr lang="fr-FR" sz="2000" b="0" dirty="0"/>
              <a:t>« Qui est-ce? »</a:t>
            </a:r>
          </a:p>
          <a:p>
            <a:r>
              <a:rPr lang="fr-FR" sz="2000" b="0" dirty="0"/>
              <a:t>« Quand est-ce arrivé? »</a:t>
            </a:r>
          </a:p>
          <a:p>
            <a:r>
              <a:rPr lang="fr-FR" sz="2000" b="0" dirty="0"/>
              <a:t>« Où étiez-vous quand c’est arrivé? »</a:t>
            </a:r>
          </a:p>
        </p:txBody>
      </p:sp>
    </p:spTree>
    <p:extLst>
      <p:ext uri="{BB962C8B-B14F-4D97-AF65-F5344CB8AC3E}">
        <p14:creationId xmlns:p14="http://schemas.microsoft.com/office/powerpoint/2010/main" val="23690553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539750" y="78036"/>
            <a:ext cx="8229600" cy="1066800"/>
          </a:xfrm>
        </p:spPr>
        <p:txBody>
          <a:bodyPr/>
          <a:lstStyle/>
          <a:p>
            <a:pPr eaLnBrk="1" hangingPunct="1"/>
            <a:r>
              <a:rPr lang="fr-CA" altLang="fr-FR" dirty="0">
                <a:cs typeface="Times New Roman" panose="02020603050405020304" pitchFamily="18" charset="0"/>
              </a:rPr>
              <a:t>A. Questions directives</a:t>
            </a:r>
            <a:endParaRPr lang="fr-FR" altLang="fr-FR" dirty="0">
              <a:cs typeface="Times New Roman" panose="02020603050405020304" pitchFamily="18" charset="0"/>
            </a:endParaRPr>
          </a:p>
        </p:txBody>
      </p:sp>
      <p:sp>
        <p:nvSpPr>
          <p:cNvPr id="46083" name="Rectangle 3"/>
          <p:cNvSpPr>
            <a:spLocks noGrp="1" noChangeArrowheads="1"/>
          </p:cNvSpPr>
          <p:nvPr>
            <p:ph idx="1"/>
          </p:nvPr>
        </p:nvSpPr>
        <p:spPr>
          <a:xfrm>
            <a:off x="711994" y="1340768"/>
            <a:ext cx="7885112" cy="4525963"/>
          </a:xfrm>
        </p:spPr>
        <p:txBody>
          <a:bodyPr>
            <a:normAutofit/>
          </a:bodyPr>
          <a:lstStyle/>
          <a:p>
            <a:pPr marL="0" indent="0" eaLnBrk="1" hangingPunct="1">
              <a:lnSpc>
                <a:spcPct val="150000"/>
              </a:lnSpc>
              <a:defRPr/>
            </a:pPr>
            <a:r>
              <a:rPr lang="fr-CA" sz="2000" b="0" dirty="0"/>
              <a:t>Il est important de revenir à des invitations ouvertes suite à une question directive</a:t>
            </a:r>
          </a:p>
          <a:p>
            <a:pPr lvl="1" indent="-384175" eaLnBrk="1" hangingPunct="1">
              <a:lnSpc>
                <a:spcPct val="150000"/>
              </a:lnSpc>
              <a:defRPr/>
            </a:pPr>
            <a:r>
              <a:rPr lang="fr-FR" sz="2000" dirty="0"/>
              <a:t>Interviewer : « Où cela est-il arrivé? » /Enfant : « Dans la chambre de maman » /Interviewer : « Dis-moi tout sur la chambre de maman lorsque cela est arrivé »</a:t>
            </a:r>
          </a:p>
          <a:p>
            <a:pPr lvl="1" indent="-384175" eaLnBrk="1" hangingPunct="1">
              <a:lnSpc>
                <a:spcPct val="150000"/>
              </a:lnSpc>
              <a:defRPr/>
            </a:pPr>
            <a:r>
              <a:rPr lang="fr-CA" sz="2000" i="1" dirty="0"/>
              <a:t>Interviewer : « Quand cela est-il arrivé? »/ Enfant : « C’est arrivé samedi »/ Interviewer : « Dis-moi tout sur ça »</a:t>
            </a:r>
          </a:p>
          <a:p>
            <a:pPr lvl="1" indent="-384175" eaLnBrk="1" hangingPunct="1">
              <a:lnSpc>
                <a:spcPct val="150000"/>
              </a:lnSpc>
              <a:defRPr/>
            </a:pPr>
            <a:r>
              <a:rPr lang="fr-CA" sz="2000" dirty="0"/>
              <a:t>Interviewer : « Tu as parlé d’un voisin. Quel est son nom? »/Enfant : « C’est Pierre »/ Interviewer : « Parle-moi de Pierre »</a:t>
            </a:r>
            <a:endParaRPr lang="fr-FR" sz="2000" dirty="0"/>
          </a:p>
          <a:p>
            <a:pPr lvl="1" indent="-384175" eaLnBrk="1" hangingPunct="1">
              <a:lnSpc>
                <a:spcPct val="150000"/>
              </a:lnSpc>
              <a:defRPr/>
            </a:pPr>
            <a:endParaRPr lang="fr-FR" sz="2000" i="1" dirty="0"/>
          </a:p>
          <a:p>
            <a:pPr lvl="1" indent="-384175">
              <a:lnSpc>
                <a:spcPct val="150000"/>
              </a:lnSpc>
              <a:defRPr/>
            </a:pPr>
            <a:endParaRPr lang="fr-CA" sz="2000" dirty="0"/>
          </a:p>
          <a:p>
            <a:pPr lvl="1" indent="-384175">
              <a:spcBef>
                <a:spcPct val="50000"/>
              </a:spcBef>
              <a:buNone/>
              <a:defRPr/>
            </a:pPr>
            <a:endParaRPr lang="fr-CA" sz="2000" dirty="0"/>
          </a:p>
          <a:p>
            <a:pPr lvl="1" indent="-384175">
              <a:spcBef>
                <a:spcPct val="50000"/>
              </a:spcBef>
              <a:buNone/>
              <a:defRPr/>
            </a:pPr>
            <a:endParaRPr lang="fr-CA" sz="2000" dirty="0"/>
          </a:p>
          <a:p>
            <a:pPr lvl="1" indent="-384175" eaLnBrk="1" hangingPunct="1">
              <a:lnSpc>
                <a:spcPct val="150000"/>
              </a:lnSpc>
              <a:defRPr/>
            </a:pPr>
            <a:endParaRPr lang="fr-FR" sz="2000" dirty="0"/>
          </a:p>
        </p:txBody>
      </p:sp>
      <p:sp>
        <p:nvSpPr>
          <p:cNvPr id="175108"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15197485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468312" y="620713"/>
            <a:ext cx="8568183" cy="1143000"/>
          </a:xfrm>
        </p:spPr>
        <p:txBody>
          <a:bodyPr/>
          <a:lstStyle/>
          <a:p>
            <a:pPr eaLnBrk="1" hangingPunct="1"/>
            <a:r>
              <a:rPr lang="fr-CA" altLang="fr-FR" dirty="0">
                <a:cs typeface="Times New Roman" panose="02020603050405020304" pitchFamily="18" charset="0"/>
              </a:rPr>
              <a:t>Questions proposant un choix </a:t>
            </a:r>
            <a:br>
              <a:rPr lang="fr-CA" altLang="fr-FR" dirty="0">
                <a:cs typeface="Times New Roman" panose="02020603050405020304" pitchFamily="18" charset="0"/>
              </a:rPr>
            </a:br>
            <a:r>
              <a:rPr lang="fr-CA" altLang="fr-FR" dirty="0">
                <a:cs typeface="Times New Roman" panose="02020603050405020304" pitchFamily="18" charset="0"/>
              </a:rPr>
              <a:t>et questions suggestives (= questions fermées)</a:t>
            </a:r>
            <a:endParaRPr lang="fr-FR" altLang="fr-FR" dirty="0">
              <a:cs typeface="Times New Roman" panose="02020603050405020304" pitchFamily="18" charset="0"/>
            </a:endParaRPr>
          </a:p>
        </p:txBody>
      </p:sp>
      <p:sp>
        <p:nvSpPr>
          <p:cNvPr id="178179" name="Rectangle 3"/>
          <p:cNvSpPr>
            <a:spLocks noGrp="1" noChangeArrowheads="1"/>
          </p:cNvSpPr>
          <p:nvPr>
            <p:ph idx="1"/>
          </p:nvPr>
        </p:nvSpPr>
        <p:spPr>
          <a:xfrm>
            <a:off x="755650" y="2060849"/>
            <a:ext cx="7570787" cy="3096344"/>
          </a:xfrm>
        </p:spPr>
        <p:txBody>
          <a:bodyPr>
            <a:normAutofit/>
          </a:bodyPr>
          <a:lstStyle/>
          <a:p>
            <a:pPr eaLnBrk="1" hangingPunct="1">
              <a:buFontTx/>
              <a:buBlip>
                <a:blip r:embed="rId2"/>
              </a:buBlip>
            </a:pPr>
            <a:r>
              <a:rPr lang="fr-CA" altLang="fr-FR" sz="2000" b="0" dirty="0">
                <a:cs typeface="Arial" panose="020B0604020202020204" pitchFamily="34" charset="0"/>
              </a:rPr>
              <a:t>Faire une pause avant de commencer à utiliser ces questions</a:t>
            </a:r>
          </a:p>
          <a:p>
            <a:pPr eaLnBrk="1" hangingPunct="1">
              <a:buFontTx/>
              <a:buBlip>
                <a:blip r:embed="rId2"/>
              </a:buBlip>
            </a:pPr>
            <a:endParaRPr lang="fr-CA" altLang="fr-FR" sz="2000" b="0" dirty="0">
              <a:cs typeface="Arial" panose="020B0604020202020204" pitchFamily="34" charset="0"/>
            </a:endParaRPr>
          </a:p>
          <a:p>
            <a:pPr eaLnBrk="1" hangingPunct="1">
              <a:buFontTx/>
              <a:buBlip>
                <a:blip r:embed="rId2"/>
              </a:buBlip>
            </a:pPr>
            <a:r>
              <a:rPr lang="fr-CA" altLang="fr-FR" sz="2000" b="0" dirty="0">
                <a:cs typeface="Arial" panose="020B0604020202020204" pitchFamily="34" charset="0"/>
              </a:rPr>
              <a:t>Réviser l’information obtenue et si d’importantes informations légales sont manquantes</a:t>
            </a:r>
          </a:p>
          <a:p>
            <a:pPr eaLnBrk="1" hangingPunct="1">
              <a:buFontTx/>
              <a:buBlip>
                <a:blip r:embed="rId2"/>
              </a:buBlip>
            </a:pPr>
            <a:endParaRPr lang="fr-CA" altLang="fr-FR" sz="2000" b="0" dirty="0">
              <a:cs typeface="Arial" panose="020B0604020202020204" pitchFamily="34" charset="0"/>
            </a:endParaRPr>
          </a:p>
          <a:p>
            <a:pPr eaLnBrk="1" hangingPunct="1">
              <a:buFontTx/>
              <a:buBlip>
                <a:blip r:embed="rId2"/>
              </a:buBlip>
            </a:pPr>
            <a:r>
              <a:rPr lang="fr-CA" altLang="fr-FR" sz="2000" b="0" dirty="0">
                <a:cs typeface="Arial" panose="020B0604020202020204" pitchFamily="34" charset="0"/>
              </a:rPr>
              <a:t>Si oui, utiliser des questions spécifiques et </a:t>
            </a:r>
            <a:r>
              <a:rPr lang="fr-CA" altLang="fr-FR" sz="2000" b="0" dirty="0" err="1">
                <a:cs typeface="Arial" panose="020B0604020202020204" pitchFamily="34" charset="0"/>
              </a:rPr>
              <a:t>pairer</a:t>
            </a:r>
            <a:r>
              <a:rPr lang="fr-CA" altLang="fr-FR" sz="2000" b="0" dirty="0">
                <a:cs typeface="Arial" panose="020B0604020202020204" pitchFamily="34" charset="0"/>
              </a:rPr>
              <a:t> ces questions avec des invitations</a:t>
            </a:r>
            <a:endParaRPr lang="fr-FR" altLang="fr-FR" sz="2000" b="0" dirty="0">
              <a:cs typeface="Arial" panose="020B0604020202020204" pitchFamily="34" charset="0"/>
            </a:endParaRPr>
          </a:p>
        </p:txBody>
      </p:sp>
      <p:sp>
        <p:nvSpPr>
          <p:cNvPr id="178180"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20539516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idx="4294967295"/>
          </p:nvPr>
        </p:nvSpPr>
        <p:spPr>
          <a:xfrm>
            <a:off x="914400" y="620713"/>
            <a:ext cx="8229600" cy="1066800"/>
          </a:xfrm>
        </p:spPr>
        <p:txBody>
          <a:bodyPr/>
          <a:lstStyle/>
          <a:p>
            <a:pPr eaLnBrk="1" hangingPunct="1"/>
            <a:r>
              <a:rPr lang="fr-CA" altLang="fr-FR" dirty="0">
                <a:cs typeface="Times New Roman" panose="02020603050405020304" pitchFamily="18" charset="0"/>
              </a:rPr>
              <a:t>B. Questions proposant un choix</a:t>
            </a:r>
            <a:br>
              <a:rPr lang="fr-CA" altLang="fr-FR" dirty="0">
                <a:cs typeface="Times New Roman" panose="02020603050405020304" pitchFamily="18" charset="0"/>
              </a:rPr>
            </a:br>
            <a:r>
              <a:rPr lang="fr-CA" altLang="fr-FR" sz="2000" i="1" dirty="0">
                <a:cs typeface="Times New Roman" panose="02020603050405020304" pitchFamily="18" charset="0"/>
              </a:rPr>
              <a:t>(Mémoire de reconnaissance)</a:t>
            </a:r>
            <a:endParaRPr lang="fr-FR" altLang="fr-FR" sz="2000" i="1" dirty="0">
              <a:cs typeface="Times New Roman" panose="02020603050405020304" pitchFamily="18" charset="0"/>
            </a:endParaRPr>
          </a:p>
        </p:txBody>
      </p:sp>
      <p:sp>
        <p:nvSpPr>
          <p:cNvPr id="179203" name="Rectangle 3"/>
          <p:cNvSpPr>
            <a:spLocks noGrp="1" noChangeArrowheads="1"/>
          </p:cNvSpPr>
          <p:nvPr>
            <p:ph type="body" idx="4294967295"/>
          </p:nvPr>
        </p:nvSpPr>
        <p:spPr>
          <a:xfrm>
            <a:off x="683568" y="2132856"/>
            <a:ext cx="7570787" cy="4329112"/>
          </a:xfrm>
        </p:spPr>
        <p:txBody>
          <a:bodyPr>
            <a:normAutofit/>
          </a:bodyPr>
          <a:lstStyle/>
          <a:p>
            <a:pPr eaLnBrk="1" hangingPunct="1">
              <a:lnSpc>
                <a:spcPct val="150000"/>
              </a:lnSpc>
              <a:spcBef>
                <a:spcPct val="50000"/>
              </a:spcBef>
              <a:buFontTx/>
              <a:buBlip>
                <a:blip r:embed="rId3"/>
              </a:buBlip>
            </a:pPr>
            <a:r>
              <a:rPr lang="fr-CA" altLang="fr-FR" sz="2000" b="0" dirty="0">
                <a:ea typeface="ＭＳ Ｐゴシック" panose="020B0600070205080204" pitchFamily="34" charset="-128"/>
              </a:rPr>
              <a:t>Requièrent de l’information sur un aspect non dévoilé par l’enfant sans impliquer qu’une réponse précise est attendue</a:t>
            </a:r>
          </a:p>
          <a:p>
            <a:pPr>
              <a:lnSpc>
                <a:spcPct val="150000"/>
              </a:lnSpc>
              <a:spcBef>
                <a:spcPct val="50000"/>
              </a:spcBef>
              <a:buBlip>
                <a:blip r:embed="rId3"/>
              </a:buBlip>
            </a:pPr>
            <a:r>
              <a:rPr lang="fr-CA" altLang="fr-FR" sz="2000" b="0" dirty="0">
                <a:cs typeface="Times New Roman" panose="02020603050405020304" pitchFamily="18" charset="0"/>
              </a:rPr>
              <a:t>Réponse de type Oui/Non, ex: </a:t>
            </a:r>
            <a:r>
              <a:rPr lang="fr-CA" altLang="fr-FR" sz="2000" b="0" dirty="0"/>
              <a:t>« Est-ce que ça a fait mal? »</a:t>
            </a:r>
            <a:endParaRPr lang="fr-CA" altLang="fr-FR" sz="2000" b="0" dirty="0">
              <a:cs typeface="Times New Roman" panose="02020603050405020304" pitchFamily="18" charset="0"/>
            </a:endParaRPr>
          </a:p>
          <a:p>
            <a:pPr>
              <a:lnSpc>
                <a:spcPct val="150000"/>
              </a:lnSpc>
              <a:spcBef>
                <a:spcPct val="50000"/>
              </a:spcBef>
              <a:buBlip>
                <a:blip r:embed="rId3"/>
              </a:buBlip>
            </a:pPr>
            <a:r>
              <a:rPr lang="fr-CA" altLang="fr-FR" sz="2000" b="0" dirty="0">
                <a:cs typeface="Times New Roman" panose="02020603050405020304" pitchFamily="18" charset="0"/>
              </a:rPr>
              <a:t>Réponse à choix multiples, ex: </a:t>
            </a:r>
            <a:r>
              <a:rPr lang="fr-CA" altLang="fr-FR" sz="2000" b="0" dirty="0"/>
              <a:t>« T’</a:t>
            </a:r>
            <a:r>
              <a:rPr lang="fr-CA" altLang="fr-FR" sz="2000" b="0" dirty="0" err="1"/>
              <a:t>a-t-il</a:t>
            </a:r>
            <a:r>
              <a:rPr lang="fr-CA" altLang="fr-FR" sz="2000" b="0" dirty="0"/>
              <a:t> touché par-dessus ou sous tes vêtements? » </a:t>
            </a:r>
            <a:endParaRPr lang="fr-CA" altLang="fr-FR" sz="2000" b="0" dirty="0">
              <a:cs typeface="Times New Roman" panose="02020603050405020304" pitchFamily="18" charset="0"/>
            </a:endParaRPr>
          </a:p>
          <a:p>
            <a:pPr eaLnBrk="1" hangingPunct="1">
              <a:lnSpc>
                <a:spcPct val="150000"/>
              </a:lnSpc>
              <a:spcBef>
                <a:spcPct val="50000"/>
              </a:spcBef>
              <a:buFontTx/>
              <a:buBlip>
                <a:blip r:embed="rId3"/>
              </a:buBlip>
            </a:pPr>
            <a:r>
              <a:rPr lang="fr-CA" altLang="fr-FR" sz="2000" b="0" dirty="0">
                <a:cs typeface="Times New Roman" panose="02020603050405020304" pitchFamily="18" charset="0"/>
              </a:rPr>
              <a:t>Veiller à poser des questions dans lesquelles toutes les réponses possibles sont proposées</a:t>
            </a:r>
            <a:endParaRPr lang="fr-FR" altLang="fr-FR" sz="2000" b="0" dirty="0">
              <a:cs typeface="Times New Roman" panose="02020603050405020304" pitchFamily="18" charset="0"/>
            </a:endParaRPr>
          </a:p>
        </p:txBody>
      </p:sp>
      <p:sp>
        <p:nvSpPr>
          <p:cNvPr id="179204"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642394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9A83F10-50E8-F347-AC4B-79E821577653}"/>
              </a:ext>
            </a:extLst>
          </p:cNvPr>
          <p:cNvSpPr>
            <a:spLocks noGrp="1"/>
          </p:cNvSpPr>
          <p:nvPr>
            <p:ph type="title"/>
          </p:nvPr>
        </p:nvSpPr>
        <p:spPr/>
        <p:txBody>
          <a:bodyPr/>
          <a:lstStyle/>
          <a:p>
            <a:r>
              <a:rPr lang="fr-FR" dirty="0"/>
              <a:t>La maltraitance sexuelle</a:t>
            </a:r>
          </a:p>
        </p:txBody>
      </p:sp>
      <p:sp>
        <p:nvSpPr>
          <p:cNvPr id="3" name="Espace réservé du contenu 2">
            <a:extLst>
              <a:ext uri="{FF2B5EF4-FFF2-40B4-BE49-F238E27FC236}">
                <a16:creationId xmlns:a16="http://schemas.microsoft.com/office/drawing/2014/main" id="{51ABEDB1-0844-4142-B078-837CD3F0767E}"/>
              </a:ext>
            </a:extLst>
          </p:cNvPr>
          <p:cNvSpPr>
            <a:spLocks noGrp="1"/>
          </p:cNvSpPr>
          <p:nvPr>
            <p:ph idx="1"/>
          </p:nvPr>
        </p:nvSpPr>
        <p:spPr>
          <a:xfrm>
            <a:off x="683568" y="1484784"/>
            <a:ext cx="7520940" cy="3888432"/>
          </a:xfrm>
        </p:spPr>
        <p:txBody>
          <a:bodyPr>
            <a:normAutofit fontScale="92500" lnSpcReduction="10000"/>
          </a:bodyPr>
          <a:lstStyle/>
          <a:p>
            <a:pPr>
              <a:lnSpc>
                <a:spcPct val="150000"/>
              </a:lnSpc>
            </a:pPr>
            <a:r>
              <a:rPr lang="fr-FR" sz="2400" b="0" dirty="0"/>
              <a:t>	Participation d'un enfant ou d'un adolescent mineur à des activités sexuelles </a:t>
            </a:r>
          </a:p>
          <a:p>
            <a:pPr>
              <a:lnSpc>
                <a:spcPct val="150000"/>
              </a:lnSpc>
            </a:pPr>
            <a:r>
              <a:rPr lang="fr-FR" sz="2400" b="0" dirty="0"/>
              <a:t>	qu'il n'est pas en mesure de comprendre, </a:t>
            </a:r>
          </a:p>
          <a:p>
            <a:pPr>
              <a:lnSpc>
                <a:spcPct val="150000"/>
              </a:lnSpc>
            </a:pPr>
            <a:r>
              <a:rPr lang="fr-FR" sz="2400" b="0" dirty="0"/>
              <a:t>	qui sont inappropriées à son âge et à son développement, </a:t>
            </a:r>
          </a:p>
          <a:p>
            <a:pPr>
              <a:lnSpc>
                <a:spcPct val="150000"/>
              </a:lnSpc>
            </a:pPr>
            <a:r>
              <a:rPr lang="fr-FR" sz="2400" b="0" dirty="0"/>
              <a:t>	qu'il subit sous la contrainte par violence ou séduction </a:t>
            </a:r>
          </a:p>
          <a:p>
            <a:pPr>
              <a:lnSpc>
                <a:spcPct val="150000"/>
              </a:lnSpc>
            </a:pPr>
            <a:r>
              <a:rPr lang="fr-FR" sz="2400" b="0" dirty="0"/>
              <a:t>	ou qui transgressent les interdits fondamentaux en ce qui concerne les rôles familiaux.</a:t>
            </a:r>
          </a:p>
          <a:p>
            <a:endParaRPr lang="fr-FR" sz="2400" b="0" dirty="0"/>
          </a:p>
        </p:txBody>
      </p:sp>
    </p:spTree>
    <p:extLst>
      <p:ext uri="{BB962C8B-B14F-4D97-AF65-F5344CB8AC3E}">
        <p14:creationId xmlns:p14="http://schemas.microsoft.com/office/powerpoint/2010/main" val="175787236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idx="4294967295"/>
          </p:nvPr>
        </p:nvSpPr>
        <p:spPr>
          <a:xfrm>
            <a:off x="539551" y="476672"/>
            <a:ext cx="8229600" cy="1079500"/>
          </a:xfrm>
        </p:spPr>
        <p:txBody>
          <a:bodyPr/>
          <a:lstStyle/>
          <a:p>
            <a:pPr eaLnBrk="1" hangingPunct="1"/>
            <a:r>
              <a:rPr lang="fr-CA" altLang="fr-FR" dirty="0">
                <a:cs typeface="Times New Roman" panose="02020603050405020304" pitchFamily="18" charset="0"/>
              </a:rPr>
              <a:t>C. Questions suggestives</a:t>
            </a:r>
            <a:endParaRPr lang="fr-FR" altLang="fr-FR" dirty="0">
              <a:cs typeface="Times New Roman" panose="02020603050405020304" pitchFamily="18" charset="0"/>
            </a:endParaRPr>
          </a:p>
        </p:txBody>
      </p:sp>
      <p:sp>
        <p:nvSpPr>
          <p:cNvPr id="54275" name="Rectangle 3"/>
          <p:cNvSpPr>
            <a:spLocks noGrp="1" noChangeArrowheads="1"/>
          </p:cNvSpPr>
          <p:nvPr>
            <p:ph type="body" idx="4294967295"/>
          </p:nvPr>
        </p:nvSpPr>
        <p:spPr>
          <a:xfrm>
            <a:off x="868957" y="1988840"/>
            <a:ext cx="7570787" cy="2880320"/>
          </a:xfrm>
        </p:spPr>
        <p:txBody>
          <a:bodyPr>
            <a:noAutofit/>
          </a:bodyPr>
          <a:lstStyle/>
          <a:p>
            <a:pPr eaLnBrk="1" hangingPunct="1">
              <a:lnSpc>
                <a:spcPct val="150000"/>
              </a:lnSpc>
              <a:spcBef>
                <a:spcPct val="50000"/>
              </a:spcBef>
              <a:buFontTx/>
              <a:buBlip>
                <a:blip r:embed="rId3"/>
              </a:buBlip>
              <a:defRPr/>
            </a:pPr>
            <a:r>
              <a:rPr lang="fr-CA" sz="2000" b="0" dirty="0">
                <a:cs typeface="Times New Roman" pitchFamily="18" charset="0"/>
              </a:rPr>
              <a:t>À proscrire !</a:t>
            </a:r>
          </a:p>
          <a:p>
            <a:pPr eaLnBrk="1" hangingPunct="1">
              <a:lnSpc>
                <a:spcPct val="150000"/>
              </a:lnSpc>
              <a:spcBef>
                <a:spcPct val="50000"/>
              </a:spcBef>
              <a:buFontTx/>
              <a:buBlip>
                <a:blip r:embed="rId3"/>
              </a:buBlip>
              <a:defRPr/>
            </a:pPr>
            <a:r>
              <a:rPr lang="fr-CA" sz="2000" b="0" dirty="0">
                <a:cs typeface="Times New Roman" pitchFamily="18" charset="0"/>
              </a:rPr>
              <a:t>Toute intervention, peu importe la formulation, par laquelle l’interviewer communique avec force la réponse qui est attendue ou assume des détails qui n’ont pas été révélés par l’enfant</a:t>
            </a:r>
          </a:p>
          <a:p>
            <a:pPr lvl="1" eaLnBrk="1" hangingPunct="1">
              <a:lnSpc>
                <a:spcPct val="150000"/>
              </a:lnSpc>
              <a:spcBef>
                <a:spcPct val="50000"/>
              </a:spcBef>
              <a:defRPr/>
            </a:pPr>
            <a:endParaRPr lang="fr-FR" sz="2000" dirty="0">
              <a:cs typeface="Times New Roman" pitchFamily="18" charset="0"/>
            </a:endParaRPr>
          </a:p>
        </p:txBody>
      </p:sp>
      <p:sp>
        <p:nvSpPr>
          <p:cNvPr id="183300"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33124558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idx="4294967295"/>
          </p:nvPr>
        </p:nvSpPr>
        <p:spPr>
          <a:xfrm>
            <a:off x="539551" y="45244"/>
            <a:ext cx="8229600" cy="1079500"/>
          </a:xfrm>
        </p:spPr>
        <p:txBody>
          <a:bodyPr/>
          <a:lstStyle/>
          <a:p>
            <a:pPr eaLnBrk="1" hangingPunct="1"/>
            <a:r>
              <a:rPr lang="fr-CA" altLang="fr-FR" dirty="0">
                <a:cs typeface="Times New Roman" panose="02020603050405020304" pitchFamily="18" charset="0"/>
              </a:rPr>
              <a:t>C. Questions suggestives</a:t>
            </a:r>
            <a:endParaRPr lang="fr-FR" altLang="fr-FR" dirty="0">
              <a:cs typeface="Times New Roman" panose="02020603050405020304" pitchFamily="18" charset="0"/>
            </a:endParaRPr>
          </a:p>
        </p:txBody>
      </p:sp>
      <p:sp>
        <p:nvSpPr>
          <p:cNvPr id="54275" name="Rectangle 3"/>
          <p:cNvSpPr>
            <a:spLocks noGrp="1" noChangeArrowheads="1"/>
          </p:cNvSpPr>
          <p:nvPr>
            <p:ph type="body" idx="4294967295"/>
          </p:nvPr>
        </p:nvSpPr>
        <p:spPr>
          <a:xfrm>
            <a:off x="395536" y="980728"/>
            <a:ext cx="8373615" cy="5040560"/>
          </a:xfrm>
        </p:spPr>
        <p:txBody>
          <a:bodyPr>
            <a:noAutofit/>
          </a:bodyPr>
          <a:lstStyle/>
          <a:p>
            <a:pPr>
              <a:lnSpc>
                <a:spcPct val="150000"/>
              </a:lnSpc>
              <a:buBlip>
                <a:blip r:embed="rId3"/>
              </a:buBlip>
              <a:defRPr/>
            </a:pPr>
            <a:r>
              <a:rPr lang="fr-CA" sz="2000" b="0" dirty="0"/>
              <a:t>Options non-exhaustives</a:t>
            </a:r>
          </a:p>
          <a:p>
            <a:pPr marL="1254887" lvl="6" indent="-285750">
              <a:lnSpc>
                <a:spcPct val="150000"/>
              </a:lnSpc>
              <a:defRPr/>
            </a:pPr>
            <a:r>
              <a:rPr lang="fr-CA" sz="1800" dirty="0"/>
              <a:t>Enfant : « Nous étions sur le sofa »/ Interviewer : « Il était sur toi ou tu étais sur lui? »</a:t>
            </a:r>
          </a:p>
          <a:p>
            <a:pPr>
              <a:lnSpc>
                <a:spcPct val="150000"/>
              </a:lnSpc>
              <a:buBlip>
                <a:blip r:embed="rId3"/>
              </a:buBlip>
              <a:defRPr/>
            </a:pPr>
            <a:r>
              <a:rPr lang="fr-CA" sz="2000" b="0" dirty="0"/>
              <a:t> Information externe</a:t>
            </a:r>
          </a:p>
          <a:p>
            <a:pPr marL="1179576" lvl="6" indent="-169164">
              <a:lnSpc>
                <a:spcPct val="150000"/>
              </a:lnSpc>
              <a:defRPr/>
            </a:pPr>
            <a:r>
              <a:rPr lang="fr-CA" sz="1800" dirty="0"/>
              <a:t>« J’ai entendu dire que Jacques t’avait touché » (non-dévoilé) </a:t>
            </a:r>
            <a:endParaRPr lang="fr-FR" sz="1800" dirty="0"/>
          </a:p>
          <a:p>
            <a:pPr>
              <a:buBlip>
                <a:blip r:embed="rId3"/>
              </a:buBlip>
              <a:defRPr/>
            </a:pPr>
            <a:r>
              <a:rPr lang="fr-CA" sz="2000" b="0" dirty="0"/>
              <a:t>Conclusion de l’interviewer : </a:t>
            </a:r>
          </a:p>
          <a:p>
            <a:pPr marL="1179576" lvl="6" indent="-169164">
              <a:defRPr/>
            </a:pPr>
            <a:r>
              <a:rPr lang="fr-CA" sz="1800" dirty="0"/>
              <a:t>« Il t’a forcé n’est-ce pas? »</a:t>
            </a:r>
          </a:p>
          <a:p>
            <a:pPr>
              <a:buBlip>
                <a:blip r:embed="rId3"/>
              </a:buBlip>
              <a:defRPr/>
            </a:pPr>
            <a:r>
              <a:rPr lang="fr-CA" sz="2000" b="0" dirty="0"/>
              <a:t>Résumé incorrect :</a:t>
            </a:r>
          </a:p>
          <a:p>
            <a:pPr lvl="6">
              <a:defRPr/>
            </a:pPr>
            <a:r>
              <a:rPr lang="fr-CA" sz="1800" dirty="0"/>
              <a:t> Enfant : «  J’ai été au magasin »/ Interviewer : « Tu as dit que tu étais allé à l’épicerie »</a:t>
            </a:r>
          </a:p>
          <a:p>
            <a:pPr>
              <a:buBlip>
                <a:blip r:embed="rId3"/>
              </a:buBlip>
              <a:defRPr/>
            </a:pPr>
            <a:r>
              <a:rPr lang="fr-CA" sz="2000" b="0" dirty="0"/>
              <a:t>Hypothèse :</a:t>
            </a:r>
          </a:p>
          <a:p>
            <a:pPr marL="1296162" lvl="6" indent="-285750">
              <a:defRPr/>
            </a:pPr>
            <a:r>
              <a:rPr lang="fr-CA" sz="1800" b="0" dirty="0"/>
              <a:t>« Qu’est-ce qu’il a dit? »  </a:t>
            </a:r>
            <a:r>
              <a:rPr lang="fr-CA" sz="1600" i="1" dirty="0"/>
              <a:t>(lorsqu’il n’a pas été mentionné qu’il avait parlé ou dit quelque chose)</a:t>
            </a:r>
            <a:endParaRPr lang="fr-FR" sz="1600" i="1" dirty="0"/>
          </a:p>
          <a:p>
            <a:pPr eaLnBrk="1" hangingPunct="1">
              <a:lnSpc>
                <a:spcPct val="150000"/>
              </a:lnSpc>
              <a:spcBef>
                <a:spcPct val="50000"/>
              </a:spcBef>
              <a:buFontTx/>
              <a:buBlip>
                <a:blip r:embed="rId4"/>
              </a:buBlip>
              <a:defRPr/>
            </a:pPr>
            <a:endParaRPr lang="fr-CA" sz="2000" b="0" dirty="0">
              <a:cs typeface="Times New Roman" pitchFamily="18" charset="0"/>
            </a:endParaRPr>
          </a:p>
          <a:p>
            <a:pPr lvl="1" eaLnBrk="1" hangingPunct="1">
              <a:lnSpc>
                <a:spcPct val="150000"/>
              </a:lnSpc>
              <a:spcBef>
                <a:spcPct val="50000"/>
              </a:spcBef>
              <a:defRPr/>
            </a:pPr>
            <a:endParaRPr lang="fr-FR" sz="2000" dirty="0">
              <a:cs typeface="Times New Roman" pitchFamily="18" charset="0"/>
            </a:endParaRPr>
          </a:p>
        </p:txBody>
      </p:sp>
      <p:sp>
        <p:nvSpPr>
          <p:cNvPr id="183300" name="ZoneTexte 4"/>
          <p:cNvSpPr txBox="1">
            <a:spLocks noChangeArrowheads="1"/>
          </p:cNvSpPr>
          <p:nvPr/>
        </p:nvSpPr>
        <p:spPr bwMode="auto">
          <a:xfrm>
            <a:off x="0" y="6596063"/>
            <a:ext cx="48577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eaLnBrk="1" hangingPunct="1">
              <a:spcBef>
                <a:spcPct val="0"/>
              </a:spcBef>
              <a:buClrTx/>
              <a:buFontTx/>
              <a:buNone/>
            </a:pPr>
            <a:r>
              <a:rPr lang="fr-CA" altLang="fr-FR" sz="1100">
                <a:cs typeface="Arial" panose="020B0604020202020204" pitchFamily="34" charset="0"/>
              </a:rPr>
              <a:t>© Mireille Cyr, 2010</a:t>
            </a:r>
            <a:endParaRPr lang="fr-FR" altLang="fr-FR" sz="1100">
              <a:cs typeface="Arial" panose="020B0604020202020204" pitchFamily="34" charset="0"/>
            </a:endParaRPr>
          </a:p>
        </p:txBody>
      </p:sp>
    </p:spTree>
    <p:extLst>
      <p:ext uri="{BB962C8B-B14F-4D97-AF65-F5344CB8AC3E}">
        <p14:creationId xmlns:p14="http://schemas.microsoft.com/office/powerpoint/2010/main" val="16405790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re 1"/>
          <p:cNvSpPr>
            <a:spLocks noGrp="1"/>
          </p:cNvSpPr>
          <p:nvPr>
            <p:ph type="title"/>
          </p:nvPr>
        </p:nvSpPr>
        <p:spPr>
          <a:xfrm>
            <a:off x="441216" y="476672"/>
            <a:ext cx="8229600" cy="1066800"/>
          </a:xfrm>
        </p:spPr>
        <p:txBody>
          <a:bodyPr/>
          <a:lstStyle/>
          <a:p>
            <a:pPr algn="ctr" eaLnBrk="1" hangingPunct="1"/>
            <a:r>
              <a:rPr lang="fr-BE" altLang="fr-FR" dirty="0"/>
              <a:t>Grands Principes</a:t>
            </a:r>
          </a:p>
        </p:txBody>
      </p:sp>
      <p:sp>
        <p:nvSpPr>
          <p:cNvPr id="3" name="Espace réservé du contenu 2"/>
          <p:cNvSpPr>
            <a:spLocks noGrp="1"/>
          </p:cNvSpPr>
          <p:nvPr>
            <p:ph idx="1"/>
          </p:nvPr>
        </p:nvSpPr>
        <p:spPr>
          <a:xfrm>
            <a:off x="441216" y="1625122"/>
            <a:ext cx="8229600" cy="4464050"/>
          </a:xfrm>
        </p:spPr>
        <p:txBody>
          <a:bodyPr>
            <a:noAutofit/>
          </a:bodyPr>
          <a:lstStyle/>
          <a:p>
            <a:pPr marL="365760" indent="-256032" eaLnBrk="1" fontAlgn="auto" hangingPunct="1">
              <a:spcAft>
                <a:spcPts val="0"/>
              </a:spcAft>
              <a:buClr>
                <a:schemeClr val="accent3"/>
              </a:buClr>
              <a:buFont typeface="Georgia"/>
              <a:buChar char="•"/>
              <a:defRPr/>
            </a:pPr>
            <a:r>
              <a:rPr lang="fr-BE" sz="2000" b="0" dirty="0"/>
              <a:t>Tenir compte du stade développemental de l’enfant.</a:t>
            </a:r>
          </a:p>
          <a:p>
            <a:pPr marL="365760" indent="-256032" eaLnBrk="1" fontAlgn="auto" hangingPunct="1">
              <a:spcAft>
                <a:spcPts val="0"/>
              </a:spcAft>
              <a:buClr>
                <a:schemeClr val="accent3"/>
              </a:buClr>
              <a:buFont typeface="Georgia"/>
              <a:buChar char="•"/>
              <a:defRPr/>
            </a:pPr>
            <a:r>
              <a:rPr lang="fr-BE" sz="2000" b="0" dirty="0"/>
              <a:t>Maximiser les invitations (Ouverture et récit libre).</a:t>
            </a:r>
          </a:p>
          <a:p>
            <a:pPr marL="365760" indent="-256032" eaLnBrk="1" fontAlgn="auto" hangingPunct="1">
              <a:spcAft>
                <a:spcPts val="0"/>
              </a:spcAft>
              <a:buClr>
                <a:schemeClr val="accent3"/>
              </a:buClr>
              <a:buFont typeface="Georgia"/>
              <a:buChar char="•"/>
              <a:defRPr/>
            </a:pPr>
            <a:r>
              <a:rPr lang="fr-BE" sz="2000" b="0" dirty="0"/>
              <a:t>Segmentation du récit.</a:t>
            </a:r>
          </a:p>
          <a:p>
            <a:pPr marL="365760" indent="-256032" eaLnBrk="1" fontAlgn="auto" hangingPunct="1">
              <a:spcAft>
                <a:spcPts val="0"/>
              </a:spcAft>
              <a:buClr>
                <a:schemeClr val="accent3"/>
              </a:buClr>
              <a:buFont typeface="Georgia"/>
              <a:buChar char="•"/>
              <a:defRPr/>
            </a:pPr>
            <a:r>
              <a:rPr lang="fr-BE" sz="2000" b="0" dirty="0"/>
              <a:t>Lors des reformulations, utiliser uniquement les mots amenés par l’enfant.</a:t>
            </a:r>
          </a:p>
          <a:p>
            <a:pPr marL="365760" indent="-256032" eaLnBrk="1" fontAlgn="auto" hangingPunct="1">
              <a:spcAft>
                <a:spcPts val="0"/>
              </a:spcAft>
              <a:buClr>
                <a:schemeClr val="accent3"/>
              </a:buClr>
              <a:buFont typeface="Georgia"/>
              <a:buChar char="•"/>
              <a:defRPr/>
            </a:pPr>
            <a:r>
              <a:rPr lang="fr-BE" sz="2000" b="0" dirty="0"/>
              <a:t>En fin d’entretien: </a:t>
            </a:r>
          </a:p>
          <a:p>
            <a:pPr marL="657860" lvl="1" indent="-256032" eaLnBrk="1" fontAlgn="auto" hangingPunct="1">
              <a:spcAft>
                <a:spcPts val="0"/>
              </a:spcAft>
              <a:buClr>
                <a:schemeClr val="accent3"/>
              </a:buClr>
              <a:buFont typeface="Georgia"/>
              <a:buChar char="•"/>
              <a:defRPr/>
            </a:pPr>
            <a:r>
              <a:rPr lang="fr-BE" sz="2000" dirty="0"/>
              <a:t>possibilité de poser des questions plus précises et directives mais éviter tant que possible les phrases suggestives, les affirmations </a:t>
            </a:r>
            <a:r>
              <a:rPr lang="fr-BE" sz="1800" i="1" dirty="0"/>
              <a:t>(« il t’a fait mal n’est ce pas?) </a:t>
            </a:r>
            <a:r>
              <a:rPr lang="fr-BE" sz="2000" dirty="0"/>
              <a:t>et les négations </a:t>
            </a:r>
            <a:r>
              <a:rPr lang="fr-BE" sz="1800" i="1" dirty="0"/>
              <a:t>(« il ne t’a pas embrassé), </a:t>
            </a:r>
            <a:r>
              <a:rPr lang="fr-BE" sz="2000" dirty="0"/>
              <a:t>les questions multiples,…</a:t>
            </a:r>
          </a:p>
        </p:txBody>
      </p:sp>
    </p:spTree>
    <p:extLst>
      <p:ext uri="{BB962C8B-B14F-4D97-AF65-F5344CB8AC3E}">
        <p14:creationId xmlns:p14="http://schemas.microsoft.com/office/powerpoint/2010/main" val="28266415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re 1"/>
          <p:cNvSpPr>
            <a:spLocks noGrp="1"/>
          </p:cNvSpPr>
          <p:nvPr>
            <p:ph type="title"/>
          </p:nvPr>
        </p:nvSpPr>
        <p:spPr>
          <a:xfrm>
            <a:off x="468313" y="836613"/>
            <a:ext cx="8229600" cy="1066800"/>
          </a:xfrm>
        </p:spPr>
        <p:txBody>
          <a:bodyPr/>
          <a:lstStyle/>
          <a:p>
            <a:pPr algn="ctr"/>
            <a:r>
              <a:rPr lang="fr-BE" altLang="fr-FR"/>
              <a:t>Exemples de formulations à éviter</a:t>
            </a:r>
          </a:p>
        </p:txBody>
      </p:sp>
      <p:sp>
        <p:nvSpPr>
          <p:cNvPr id="140291" name="Espace réservé du contenu 2"/>
          <p:cNvSpPr>
            <a:spLocks noGrp="1"/>
          </p:cNvSpPr>
          <p:nvPr>
            <p:ph idx="1"/>
          </p:nvPr>
        </p:nvSpPr>
        <p:spPr>
          <a:xfrm>
            <a:off x="822643" y="2060848"/>
            <a:ext cx="7520940" cy="3579849"/>
          </a:xfrm>
        </p:spPr>
        <p:txBody>
          <a:bodyPr/>
          <a:lstStyle/>
          <a:p>
            <a:r>
              <a:rPr lang="fr-BE" altLang="fr-FR" sz="2000" dirty="0"/>
              <a:t>Question directive</a:t>
            </a:r>
          </a:p>
          <a:p>
            <a:pPr lvl="1"/>
            <a:r>
              <a:rPr lang="fr-BE" altLang="fr-FR" sz="1800" dirty="0"/>
              <a:t>I : « Ça se passe bien à l’école pour le moment ? »</a:t>
            </a:r>
          </a:p>
          <a:p>
            <a:endParaRPr lang="fr-BE" altLang="fr-FR" sz="2000" dirty="0"/>
          </a:p>
          <a:p>
            <a:r>
              <a:rPr lang="fr-BE" altLang="fr-FR" sz="2000" dirty="0"/>
              <a:t>Question suggestive</a:t>
            </a:r>
          </a:p>
          <a:p>
            <a:pPr lvl="1"/>
            <a:r>
              <a:rPr lang="fr-BE" altLang="fr-FR" sz="1800" dirty="0"/>
              <a:t>E : « Et alors il m’a touché en bas. »</a:t>
            </a:r>
          </a:p>
          <a:p>
            <a:pPr lvl="1"/>
            <a:r>
              <a:rPr lang="fr-BE" altLang="fr-FR" sz="1800" dirty="0"/>
              <a:t>I : « Et ça t’a fait mal, n’est-ce pas ? »</a:t>
            </a:r>
          </a:p>
          <a:p>
            <a:endParaRPr lang="fr-BE" altLang="fr-FR" sz="2000" dirty="0"/>
          </a:p>
          <a:p>
            <a:r>
              <a:rPr lang="fr-BE" altLang="fr-FR" sz="2000" dirty="0"/>
              <a:t>Questions multiples</a:t>
            </a:r>
          </a:p>
          <a:p>
            <a:pPr lvl="1"/>
            <a:r>
              <a:rPr lang="fr-BE" altLang="fr-FR" sz="1800" dirty="0"/>
              <a:t>I : « Tu es d’accord que X t’embrasse ? Comment tu te sens quand il t’embrasse ? Ça ne te gêne pas ? »</a:t>
            </a:r>
          </a:p>
          <a:p>
            <a:endParaRPr lang="fr-BE" altLang="fr-FR" sz="2000" dirty="0"/>
          </a:p>
        </p:txBody>
      </p:sp>
    </p:spTree>
    <p:extLst>
      <p:ext uri="{BB962C8B-B14F-4D97-AF65-F5344CB8AC3E}">
        <p14:creationId xmlns:p14="http://schemas.microsoft.com/office/powerpoint/2010/main" val="32964022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a:xfrm>
            <a:off x="467544" y="620688"/>
            <a:ext cx="8229600" cy="1066800"/>
          </a:xfrm>
        </p:spPr>
        <p:txBody>
          <a:bodyPr/>
          <a:lstStyle/>
          <a:p>
            <a:pPr algn="ctr"/>
            <a:r>
              <a:rPr lang="fr-FR" altLang="fr-FR" dirty="0"/>
              <a:t>Facteurs susceptibles de mener à de fausses allégations</a:t>
            </a:r>
            <a:endParaRPr lang="fr-CA" altLang="fr-FR" dirty="0"/>
          </a:p>
        </p:txBody>
      </p:sp>
      <p:sp>
        <p:nvSpPr>
          <p:cNvPr id="56323" name="Rectangle 3"/>
          <p:cNvSpPr>
            <a:spLocks noGrp="1" noChangeArrowheads="1"/>
          </p:cNvSpPr>
          <p:nvPr>
            <p:ph type="body" idx="4294967295"/>
          </p:nvPr>
        </p:nvSpPr>
        <p:spPr>
          <a:xfrm>
            <a:off x="899592" y="2420888"/>
            <a:ext cx="7570788" cy="2376488"/>
          </a:xfrm>
        </p:spPr>
        <p:txBody>
          <a:bodyPr>
            <a:normAutofit/>
          </a:bodyPr>
          <a:lstStyle/>
          <a:p>
            <a:pPr>
              <a:buClr>
                <a:schemeClr val="accent2"/>
              </a:buClr>
              <a:buFont typeface="Wingdings" pitchFamily="2" charset="2"/>
              <a:buChar char="§"/>
              <a:defRPr/>
            </a:pPr>
            <a:r>
              <a:rPr lang="fr-FR" altLang="fr-FR" sz="2000" b="0" dirty="0"/>
              <a:t>Les opinions préconçues ou vision étroite des choses</a:t>
            </a:r>
          </a:p>
          <a:p>
            <a:pPr>
              <a:buClr>
                <a:schemeClr val="accent2"/>
              </a:buClr>
              <a:buFont typeface="Wingdings" pitchFamily="2" charset="2"/>
              <a:buChar char="§"/>
              <a:defRPr/>
            </a:pPr>
            <a:endParaRPr lang="fr-FR" altLang="fr-FR" sz="2000" b="0" dirty="0"/>
          </a:p>
          <a:p>
            <a:pPr>
              <a:buClr>
                <a:schemeClr val="accent2"/>
              </a:buClr>
              <a:buFont typeface="Wingdings" pitchFamily="2" charset="2"/>
              <a:buChar char="§"/>
              <a:defRPr/>
            </a:pPr>
            <a:r>
              <a:rPr lang="fr-FR" altLang="fr-FR" sz="2000" b="0" dirty="0"/>
              <a:t>Interprétation du parent/ inquiétude excessive</a:t>
            </a:r>
          </a:p>
          <a:p>
            <a:pPr>
              <a:buClr>
                <a:schemeClr val="accent2"/>
              </a:buClr>
              <a:buFont typeface="Wingdings" pitchFamily="2" charset="2"/>
              <a:buChar char="§"/>
              <a:defRPr/>
            </a:pPr>
            <a:endParaRPr lang="fr-FR" altLang="fr-FR" sz="2000" b="0" dirty="0"/>
          </a:p>
          <a:p>
            <a:pPr>
              <a:buClr>
                <a:schemeClr val="accent2"/>
              </a:buClr>
              <a:buFont typeface="Wingdings" pitchFamily="2" charset="2"/>
              <a:buChar char="§"/>
              <a:defRPr/>
            </a:pPr>
            <a:r>
              <a:rPr lang="fr-CA" altLang="fr-FR" sz="2000" b="0" dirty="0">
                <a:ea typeface="ＭＳ Ｐゴシック" pitchFamily="34" charset="-128"/>
              </a:rPr>
              <a:t>Les cas de divorce avec utilisation de l’enfant dans le conflit</a:t>
            </a:r>
          </a:p>
          <a:p>
            <a:pPr marL="109537" indent="0">
              <a:buClr>
                <a:schemeClr val="accent2"/>
              </a:buClr>
              <a:buFont typeface="Georgia" panose="02040502050405020303" pitchFamily="18" charset="0"/>
              <a:buNone/>
              <a:defRPr/>
            </a:pPr>
            <a:endParaRPr lang="fr-CA" altLang="fr-FR" sz="2000" b="0" dirty="0">
              <a:ea typeface="ＭＳ Ｐゴシック" pitchFamily="34" charset="-128"/>
            </a:endParaRPr>
          </a:p>
          <a:p>
            <a:pPr>
              <a:buClr>
                <a:schemeClr val="accent2"/>
              </a:buClr>
              <a:buFont typeface="Wingdings" pitchFamily="2" charset="2"/>
              <a:buChar char="§"/>
              <a:defRPr/>
            </a:pPr>
            <a:endParaRPr lang="fr-CA" altLang="fr-FR" sz="2000" b="0" dirty="0"/>
          </a:p>
        </p:txBody>
      </p:sp>
    </p:spTree>
    <p:extLst>
      <p:ext uri="{BB962C8B-B14F-4D97-AF65-F5344CB8AC3E}">
        <p14:creationId xmlns:p14="http://schemas.microsoft.com/office/powerpoint/2010/main" val="3500796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idx="4294967295"/>
          </p:nvPr>
        </p:nvSpPr>
        <p:spPr>
          <a:xfrm>
            <a:off x="323528" y="655638"/>
            <a:ext cx="8060432" cy="1143000"/>
          </a:xfrm>
        </p:spPr>
        <p:txBody>
          <a:bodyPr lIns="92075" tIns="46038" rIns="92075" bIns="46038"/>
          <a:lstStyle/>
          <a:p>
            <a:pPr algn="ctr"/>
            <a:r>
              <a:rPr lang="fr-CA" altLang="fr-FR" dirty="0">
                <a:ea typeface="ＭＳ Ｐゴシック" panose="020B0600070205080204" pitchFamily="34" charset="-128"/>
              </a:rPr>
              <a:t>Facteurs susceptibles de mener à de fausses allégations</a:t>
            </a:r>
          </a:p>
        </p:txBody>
      </p:sp>
      <p:sp>
        <p:nvSpPr>
          <p:cNvPr id="357379" name="Rectangle 3"/>
          <p:cNvSpPr>
            <a:spLocks noGrp="1" noChangeArrowheads="1"/>
          </p:cNvSpPr>
          <p:nvPr>
            <p:ph type="body" idx="4294967295"/>
          </p:nvPr>
        </p:nvSpPr>
        <p:spPr>
          <a:xfrm>
            <a:off x="611560" y="2204864"/>
            <a:ext cx="7772400" cy="3241675"/>
          </a:xfrm>
        </p:spPr>
        <p:txBody>
          <a:bodyPr lIns="92075" tIns="46038" rIns="92075" bIns="46038">
            <a:normAutofit/>
          </a:bodyPr>
          <a:lstStyle/>
          <a:p>
            <a:pPr>
              <a:buClr>
                <a:schemeClr val="accent2"/>
              </a:buClr>
              <a:buFont typeface="Wingdings" panose="05000000000000000000" pitchFamily="2" charset="2"/>
              <a:buChar char="§"/>
            </a:pPr>
            <a:r>
              <a:rPr lang="fr-CA" altLang="ja-JP" sz="2000" b="0" dirty="0"/>
              <a:t>L’âge de l’enfant (adolescence)</a:t>
            </a:r>
          </a:p>
          <a:p>
            <a:pPr>
              <a:buClr>
                <a:schemeClr val="accent2"/>
              </a:buClr>
              <a:buFont typeface="Wingdings" panose="05000000000000000000" pitchFamily="2" charset="2"/>
              <a:buChar char="§"/>
            </a:pPr>
            <a:endParaRPr lang="fr-CA" altLang="ja-JP" sz="2000" b="0" dirty="0"/>
          </a:p>
          <a:p>
            <a:pPr>
              <a:buClr>
                <a:schemeClr val="accent2"/>
              </a:buClr>
              <a:buFont typeface="Wingdings" panose="05000000000000000000" pitchFamily="2" charset="2"/>
              <a:buChar char="§"/>
            </a:pPr>
            <a:r>
              <a:rPr lang="fr-CA" altLang="fr-FR" sz="2000" b="0" dirty="0"/>
              <a:t>Croyances du </a:t>
            </a:r>
            <a:r>
              <a:rPr lang="fr-CA" altLang="ja-JP" sz="2000" b="0" dirty="0"/>
              <a:t>parent (est ce envisageable?)</a:t>
            </a:r>
          </a:p>
          <a:p>
            <a:pPr>
              <a:buClr>
                <a:schemeClr val="accent2"/>
              </a:buClr>
              <a:buFont typeface="Wingdings" panose="05000000000000000000" pitchFamily="2" charset="2"/>
              <a:buChar char="§"/>
            </a:pPr>
            <a:endParaRPr lang="fr-CA" altLang="ja-JP" sz="2000" b="0" dirty="0"/>
          </a:p>
          <a:p>
            <a:pPr>
              <a:buClr>
                <a:schemeClr val="accent2"/>
              </a:buClr>
              <a:buFont typeface="Wingdings" panose="05000000000000000000" pitchFamily="2" charset="2"/>
              <a:buChar char="§"/>
            </a:pPr>
            <a:r>
              <a:rPr lang="fr-CA" altLang="fr-FR" sz="2000" b="0" dirty="0"/>
              <a:t>L’influence de la rumeur </a:t>
            </a:r>
            <a:r>
              <a:rPr lang="fr-BE" altLang="fr-FR" sz="2000" b="0" dirty="0"/>
              <a:t>pour expliquer des phénomènes pour lesquels on a pas d’explication. </a:t>
            </a:r>
            <a:r>
              <a:rPr lang="fr-BE" altLang="fr-FR" sz="2000" b="0" i="1" dirty="0"/>
              <a:t>(Ex: enfants 3-5 ans racontaient avoir vu les faits alors que seulement entendu parler)</a:t>
            </a:r>
          </a:p>
          <a:p>
            <a:pPr>
              <a:buClr>
                <a:schemeClr val="accent2"/>
              </a:buClr>
              <a:buFont typeface="Wingdings" panose="05000000000000000000" pitchFamily="2" charset="2"/>
              <a:buChar char="§"/>
            </a:pPr>
            <a:endParaRPr lang="fr-CA" altLang="fr-FR" sz="2000" b="0" dirty="0"/>
          </a:p>
        </p:txBody>
      </p:sp>
      <p:sp>
        <p:nvSpPr>
          <p:cNvPr id="99332" name="Rectangle 6"/>
          <p:cNvSpPr>
            <a:spLocks noChangeArrowheads="1"/>
          </p:cNvSpPr>
          <p:nvPr/>
        </p:nvSpPr>
        <p:spPr bwMode="auto">
          <a:xfrm>
            <a:off x="0" y="166528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a:spcBef>
                <a:spcPct val="0"/>
              </a:spcBef>
              <a:buClrTx/>
              <a:buFontTx/>
              <a:buNone/>
            </a:pPr>
            <a:endParaRPr lang="fr-CA" altLang="fr-FR" sz="2000">
              <a:ea typeface="ＭＳ Ｐゴシック" panose="020B0600070205080204" pitchFamily="34" charset="-128"/>
              <a:cs typeface="Arial" panose="020B0604020202020204" pitchFamily="34" charset="0"/>
            </a:endParaRPr>
          </a:p>
        </p:txBody>
      </p:sp>
      <p:sp>
        <p:nvSpPr>
          <p:cNvPr id="99333" name="Rectangle 7"/>
          <p:cNvSpPr>
            <a:spLocks noChangeArrowheads="1"/>
          </p:cNvSpPr>
          <p:nvPr/>
        </p:nvSpPr>
        <p:spPr bwMode="auto">
          <a:xfrm>
            <a:off x="0" y="3036888"/>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300"/>
              </a:spcBef>
              <a:buClr>
                <a:srgbClr val="A04DA3"/>
              </a:buClr>
              <a:buFont typeface="Georgia" panose="02040502050405020303" pitchFamily="18" charset="0"/>
              <a:buChar char="•"/>
              <a:defRPr sz="2800">
                <a:solidFill>
                  <a:schemeClr val="tx1"/>
                </a:solidFill>
                <a:latin typeface="Arial" panose="020B0604020202020204" pitchFamily="34" charset="0"/>
              </a:defRPr>
            </a:lvl1pPr>
            <a:lvl2pPr marL="742950" indent="-285750">
              <a:spcBef>
                <a:spcPts val="300"/>
              </a:spcBef>
              <a:buClr>
                <a:schemeClr val="accent2"/>
              </a:buClr>
              <a:buFont typeface="Georgia" panose="02040502050405020303" pitchFamily="18" charset="0"/>
              <a:buChar char="▫"/>
              <a:defRPr sz="2600">
                <a:solidFill>
                  <a:schemeClr val="accent2"/>
                </a:solidFill>
                <a:latin typeface="Arial" panose="020B0604020202020204" pitchFamily="34" charset="0"/>
              </a:defRPr>
            </a:lvl2pPr>
            <a:lvl3pPr marL="1143000" indent="-228600">
              <a:spcBef>
                <a:spcPts val="300"/>
              </a:spcBef>
              <a:buClr>
                <a:schemeClr val="accent1"/>
              </a:buClr>
              <a:buFont typeface="Wingdings 2" panose="05020102010507070707" pitchFamily="18" charset="2"/>
              <a:buChar char=""/>
              <a:defRPr sz="2400">
                <a:solidFill>
                  <a:schemeClr val="accent1"/>
                </a:solidFill>
                <a:latin typeface="Arial" panose="020B0604020202020204" pitchFamily="34" charset="0"/>
              </a:defRPr>
            </a:lvl3pPr>
            <a:lvl4pPr marL="1600200" indent="-228600">
              <a:spcBef>
                <a:spcPts val="300"/>
              </a:spcBef>
              <a:buClr>
                <a:schemeClr val="accent1"/>
              </a:buClr>
              <a:buFont typeface="Wingdings 2" panose="05020102010507070707" pitchFamily="18" charset="2"/>
              <a:buChar char=""/>
              <a:defRPr sz="2200">
                <a:solidFill>
                  <a:schemeClr val="accent1"/>
                </a:solidFill>
                <a:latin typeface="Arial" panose="020B0604020202020204" pitchFamily="34" charset="0"/>
              </a:defRPr>
            </a:lvl4pPr>
            <a:lvl5pPr marL="2057400" indent="-228600">
              <a:spcBef>
                <a:spcPts val="300"/>
              </a:spcBef>
              <a:buClr>
                <a:srgbClr val="A04DA3"/>
              </a:buClr>
              <a:buFont typeface="Georgia" panose="02040502050405020303" pitchFamily="18" charset="0"/>
              <a:buChar char="▫"/>
              <a:defRPr sz="2000">
                <a:solidFill>
                  <a:srgbClr val="A04DA3"/>
                </a:solidFill>
                <a:latin typeface="Arial" panose="020B0604020202020204" pitchFamily="34"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Arial" panose="020B0604020202020204" pitchFamily="34" charset="0"/>
              </a:defRPr>
            </a:lvl9pPr>
          </a:lstStyle>
          <a:p>
            <a:pPr>
              <a:spcBef>
                <a:spcPct val="0"/>
              </a:spcBef>
              <a:buClrTx/>
              <a:buFontTx/>
              <a:buNone/>
            </a:pPr>
            <a:endParaRPr lang="fr-CA" altLang="fr-FR" sz="200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610505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57379">
                                            <p:txEl>
                                              <p:pRg st="0" end="0"/>
                                            </p:txEl>
                                          </p:spTgt>
                                        </p:tgtEl>
                                        <p:attrNameLst>
                                          <p:attrName>style.visibility</p:attrName>
                                        </p:attrNameLst>
                                      </p:cBhvr>
                                      <p:to>
                                        <p:strVal val="visible"/>
                                      </p:to>
                                    </p:set>
                                    <p:anim calcmode="lin" valueType="num">
                                      <p:cBhvr additive="base">
                                        <p:cTn id="7" dur="500" fill="hold"/>
                                        <p:tgtEl>
                                          <p:spTgt spid="3573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5737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357379">
                                            <p:txEl>
                                              <p:pRg st="2" end="2"/>
                                            </p:txEl>
                                          </p:spTgt>
                                        </p:tgtEl>
                                        <p:attrNameLst>
                                          <p:attrName>style.visibility</p:attrName>
                                        </p:attrNameLst>
                                      </p:cBhvr>
                                      <p:to>
                                        <p:strVal val="visible"/>
                                      </p:to>
                                    </p:set>
                                    <p:anim calcmode="lin" valueType="num">
                                      <p:cBhvr additive="base">
                                        <p:cTn id="13" dur="500" fill="hold"/>
                                        <p:tgtEl>
                                          <p:spTgt spid="357379">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573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57379">
                                            <p:txEl>
                                              <p:pRg st="4" end="4"/>
                                            </p:txEl>
                                          </p:spTgt>
                                        </p:tgtEl>
                                        <p:attrNameLst>
                                          <p:attrName>style.visibility</p:attrName>
                                        </p:attrNameLst>
                                      </p:cBhvr>
                                      <p:to>
                                        <p:strVal val="visible"/>
                                      </p:to>
                                    </p:set>
                                    <p:anim calcmode="lin" valueType="num">
                                      <p:cBhvr additive="base">
                                        <p:cTn id="19" dur="500" fill="hold"/>
                                        <p:tgtEl>
                                          <p:spTgt spid="357379">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5737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C16838-21B4-FC47-BC53-466002864364}"/>
              </a:ext>
            </a:extLst>
          </p:cNvPr>
          <p:cNvSpPr>
            <a:spLocks noGrp="1"/>
          </p:cNvSpPr>
          <p:nvPr>
            <p:ph type="title"/>
          </p:nvPr>
        </p:nvSpPr>
        <p:spPr>
          <a:xfrm rot="19140000">
            <a:off x="762017" y="1573262"/>
            <a:ext cx="6118861" cy="1207509"/>
          </a:xfrm>
        </p:spPr>
        <p:txBody>
          <a:bodyPr/>
          <a:lstStyle/>
          <a:p>
            <a:r>
              <a:rPr lang="fr-FR" dirty="0"/>
              <a:t>L’examen physique de l’enfant victime de maltraitance</a:t>
            </a:r>
          </a:p>
        </p:txBody>
      </p:sp>
      <p:sp>
        <p:nvSpPr>
          <p:cNvPr id="3" name="Espace réservé du texte 2">
            <a:extLst>
              <a:ext uri="{FF2B5EF4-FFF2-40B4-BE49-F238E27FC236}">
                <a16:creationId xmlns:a16="http://schemas.microsoft.com/office/drawing/2014/main" id="{F88E85C2-D696-7D4F-BD68-999E8DA5290E}"/>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25413096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endParaRPr lang="fr-FR"/>
          </a:p>
        </p:txBody>
      </p:sp>
      <p:sp>
        <p:nvSpPr>
          <p:cNvPr id="13315" name="Rectangle 3"/>
          <p:cNvSpPr>
            <a:spLocks noGrp="1" noChangeArrowheads="1"/>
          </p:cNvSpPr>
          <p:nvPr>
            <p:ph type="body" idx="1"/>
          </p:nvPr>
        </p:nvSpPr>
        <p:spPr>
          <a:xfrm>
            <a:off x="683568" y="1628800"/>
            <a:ext cx="7520940" cy="3579849"/>
          </a:xfrm>
        </p:spPr>
        <p:txBody>
          <a:bodyPr>
            <a:noAutofit/>
          </a:bodyPr>
          <a:lstStyle/>
          <a:p>
            <a:pPr>
              <a:lnSpc>
                <a:spcPct val="150000"/>
              </a:lnSpc>
              <a:buFont typeface="Wingdings" pitchFamily="2" charset="2"/>
              <a:buNone/>
            </a:pPr>
            <a:endParaRPr lang="fr-FR" sz="2400" b="0" dirty="0">
              <a:cs typeface="Times New Roman" pitchFamily="18" charset="0"/>
            </a:endParaRPr>
          </a:p>
          <a:p>
            <a:pPr>
              <a:lnSpc>
                <a:spcPct val="150000"/>
              </a:lnSpc>
              <a:buFont typeface="Wingdings" pitchFamily="2" charset="2"/>
              <a:buNone/>
            </a:pPr>
            <a:r>
              <a:rPr lang="fr-FR" sz="2400" b="0" dirty="0">
                <a:cs typeface="Times New Roman" pitchFamily="18" charset="0"/>
              </a:rPr>
              <a:t>	L’examen clinique complet avec description précise des lésions et des examens paracliniques bien ciblés sont évidemment indispensables à l’évaluation des différents types de maltraitance.</a:t>
            </a:r>
          </a:p>
        </p:txBody>
      </p:sp>
    </p:spTree>
    <p:extLst>
      <p:ext uri="{BB962C8B-B14F-4D97-AF65-F5344CB8AC3E}">
        <p14:creationId xmlns:p14="http://schemas.microsoft.com/office/powerpoint/2010/main" val="28467780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type="body" idx="1"/>
          </p:nvPr>
        </p:nvSpPr>
        <p:spPr>
          <a:xfrm>
            <a:off x="467544" y="1340768"/>
            <a:ext cx="8229600" cy="4530725"/>
          </a:xfrm>
        </p:spPr>
        <p:txBody>
          <a:bodyPr>
            <a:normAutofit/>
          </a:bodyPr>
          <a:lstStyle/>
          <a:p>
            <a:pPr>
              <a:lnSpc>
                <a:spcPct val="90000"/>
              </a:lnSpc>
            </a:pPr>
            <a:r>
              <a:rPr lang="fr-BE" sz="2400" b="0" dirty="0">
                <a:latin typeface="+mj-lt"/>
                <a:cs typeface="Times New Roman" pitchFamily="18" charset="0"/>
              </a:rPr>
              <a:t>Lésions cutanées</a:t>
            </a:r>
          </a:p>
          <a:p>
            <a:pPr>
              <a:lnSpc>
                <a:spcPct val="90000"/>
              </a:lnSpc>
            </a:pPr>
            <a:endParaRPr lang="fr-BE" sz="2400" b="0" dirty="0">
              <a:solidFill>
                <a:srgbClr val="FF3300"/>
              </a:solidFill>
              <a:latin typeface="+mj-lt"/>
              <a:cs typeface="Times New Roman" pitchFamily="18" charset="0"/>
            </a:endParaRPr>
          </a:p>
          <a:p>
            <a:pPr>
              <a:lnSpc>
                <a:spcPct val="90000"/>
              </a:lnSpc>
            </a:pPr>
            <a:r>
              <a:rPr lang="fr-BE" sz="2400" b="0" dirty="0">
                <a:latin typeface="+mj-lt"/>
                <a:cs typeface="Times New Roman" pitchFamily="18" charset="0"/>
              </a:rPr>
              <a:t>Lésions osseuses</a:t>
            </a:r>
          </a:p>
          <a:p>
            <a:pPr>
              <a:lnSpc>
                <a:spcPct val="90000"/>
              </a:lnSpc>
            </a:pPr>
            <a:endParaRPr lang="fr-BE" sz="2400" b="0" dirty="0">
              <a:latin typeface="+mj-lt"/>
              <a:cs typeface="Times New Roman" pitchFamily="18" charset="0"/>
            </a:endParaRPr>
          </a:p>
          <a:p>
            <a:pPr>
              <a:lnSpc>
                <a:spcPct val="90000"/>
              </a:lnSpc>
            </a:pPr>
            <a:r>
              <a:rPr lang="fr-BE" sz="2400" b="0" dirty="0">
                <a:latin typeface="+mj-lt"/>
                <a:cs typeface="Times New Roman" pitchFamily="18" charset="0"/>
              </a:rPr>
              <a:t>Lésions neurologiques</a:t>
            </a:r>
          </a:p>
          <a:p>
            <a:pPr>
              <a:lnSpc>
                <a:spcPct val="90000"/>
              </a:lnSpc>
            </a:pPr>
            <a:endParaRPr lang="fr-BE" sz="2400" b="0" dirty="0">
              <a:latin typeface="+mj-lt"/>
              <a:cs typeface="Times New Roman" pitchFamily="18" charset="0"/>
            </a:endParaRPr>
          </a:p>
          <a:p>
            <a:pPr>
              <a:lnSpc>
                <a:spcPct val="90000"/>
              </a:lnSpc>
            </a:pPr>
            <a:r>
              <a:rPr lang="fr-BE" sz="2400" b="0" dirty="0">
                <a:latin typeface="+mj-lt"/>
                <a:cs typeface="Times New Roman" pitchFamily="18" charset="0"/>
              </a:rPr>
              <a:t>Autres signes cliniques (&lt; négligence)</a:t>
            </a:r>
          </a:p>
          <a:p>
            <a:pPr>
              <a:lnSpc>
                <a:spcPct val="90000"/>
              </a:lnSpc>
            </a:pPr>
            <a:endParaRPr lang="fr-BE" sz="2400" b="0" dirty="0">
              <a:latin typeface="+mj-lt"/>
              <a:cs typeface="Times New Roman" pitchFamily="18" charset="0"/>
            </a:endParaRPr>
          </a:p>
          <a:p>
            <a:pPr>
              <a:lnSpc>
                <a:spcPct val="90000"/>
              </a:lnSpc>
            </a:pPr>
            <a:r>
              <a:rPr lang="fr-BE" sz="2400" b="0" dirty="0">
                <a:latin typeface="+mj-lt"/>
                <a:cs typeface="Times New Roman" pitchFamily="18" charset="0"/>
              </a:rPr>
              <a:t>La maltraitance sexuelle</a:t>
            </a:r>
            <a:endParaRPr lang="fr-FR" sz="2400" b="0" dirty="0">
              <a:latin typeface="+mj-lt"/>
              <a:cs typeface="Times New Roman" pitchFamily="18" charset="0"/>
            </a:endParaRPr>
          </a:p>
        </p:txBody>
      </p:sp>
      <p:sp>
        <p:nvSpPr>
          <p:cNvPr id="4" name="Titre 3"/>
          <p:cNvSpPr>
            <a:spLocks noGrp="1"/>
          </p:cNvSpPr>
          <p:nvPr>
            <p:ph type="title"/>
          </p:nvPr>
        </p:nvSpPr>
        <p:spPr/>
        <p:txBody>
          <a:bodyPr/>
          <a:lstStyle/>
          <a:p>
            <a:endParaRPr lang="fr-BE"/>
          </a:p>
        </p:txBody>
      </p:sp>
    </p:spTree>
    <p:extLst>
      <p:ext uri="{BB962C8B-B14F-4D97-AF65-F5344CB8AC3E}">
        <p14:creationId xmlns:p14="http://schemas.microsoft.com/office/powerpoint/2010/main" val="39894597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822960" y="720120"/>
            <a:ext cx="7520940" cy="548640"/>
          </a:xfrm>
        </p:spPr>
        <p:txBody>
          <a:bodyPr/>
          <a:lstStyle/>
          <a:p>
            <a:r>
              <a:rPr lang="fr-BE" dirty="0">
                <a:cs typeface="Times New Roman" pitchFamily="18" charset="0"/>
              </a:rPr>
              <a:t>Les lésions cutanées</a:t>
            </a:r>
            <a:endParaRPr lang="fr-FR" dirty="0">
              <a:cs typeface="Times New Roman" pitchFamily="18" charset="0"/>
            </a:endParaRPr>
          </a:p>
        </p:txBody>
      </p:sp>
      <p:sp>
        <p:nvSpPr>
          <p:cNvPr id="14339" name="Rectangle 3"/>
          <p:cNvSpPr>
            <a:spLocks noGrp="1" noChangeArrowheads="1"/>
          </p:cNvSpPr>
          <p:nvPr>
            <p:ph type="body" idx="1"/>
          </p:nvPr>
        </p:nvSpPr>
        <p:spPr>
          <a:xfrm>
            <a:off x="467544" y="1937383"/>
            <a:ext cx="7992888" cy="3579849"/>
          </a:xfrm>
        </p:spPr>
        <p:txBody>
          <a:bodyPr>
            <a:normAutofit/>
          </a:bodyPr>
          <a:lstStyle/>
          <a:p>
            <a:pPr marL="609600" indent="-609600">
              <a:buClr>
                <a:schemeClr val="accent2"/>
              </a:buClr>
              <a:buFontTx/>
              <a:buNone/>
            </a:pPr>
            <a:r>
              <a:rPr lang="fr-BE" sz="2400" b="0" dirty="0">
                <a:cs typeface="Times New Roman" pitchFamily="18" charset="0"/>
              </a:rPr>
              <a:t>Souvent banales isolément, elles sont significatives par :</a:t>
            </a:r>
            <a:endParaRPr lang="fr-BE" sz="2400" dirty="0">
              <a:cs typeface="Times New Roman" pitchFamily="18" charset="0"/>
            </a:endParaRPr>
          </a:p>
          <a:p>
            <a:pPr marL="990600" lvl="1" indent="-533400">
              <a:buNone/>
            </a:pPr>
            <a:r>
              <a:rPr lang="fr-BE" sz="2400" dirty="0">
                <a:cs typeface="Times New Roman" pitchFamily="18" charset="0"/>
              </a:rPr>
              <a:t>Leur « qualité »: hématomes, strictions, brûlures</a:t>
            </a:r>
          </a:p>
          <a:p>
            <a:pPr marL="990600" lvl="1" indent="-533400">
              <a:buNone/>
            </a:pPr>
            <a:r>
              <a:rPr lang="fr-BE" sz="2400" dirty="0">
                <a:cs typeface="Times New Roman" pitchFamily="18" charset="0"/>
              </a:rPr>
              <a:t>Leur topographie: tête, lombes, périnée,..</a:t>
            </a:r>
          </a:p>
          <a:p>
            <a:pPr marL="990600" lvl="1" indent="-533400">
              <a:buNone/>
            </a:pPr>
            <a:r>
              <a:rPr lang="fr-BE" sz="2400" dirty="0">
                <a:cs typeface="Times New Roman" pitchFamily="18" charset="0"/>
              </a:rPr>
              <a:t>Leur nombre</a:t>
            </a:r>
          </a:p>
          <a:p>
            <a:pPr marL="990600" lvl="1" indent="-533400">
              <a:buNone/>
            </a:pPr>
            <a:r>
              <a:rPr lang="fr-BE" sz="2400" dirty="0">
                <a:cs typeface="Times New Roman" pitchFamily="18" charset="0"/>
              </a:rPr>
              <a:t>Leur âge</a:t>
            </a:r>
          </a:p>
          <a:p>
            <a:pPr marL="990600" lvl="1" indent="-533400">
              <a:buNone/>
            </a:pPr>
            <a:r>
              <a:rPr lang="fr-BE" sz="2400" dirty="0">
                <a:cs typeface="Times New Roman" pitchFamily="18" charset="0"/>
              </a:rPr>
              <a:t>Leur succession (la récidive est quasi la règle)</a:t>
            </a:r>
            <a:endParaRPr lang="fr-FR" sz="2400" dirty="0">
              <a:cs typeface="Times New Roman" pitchFamily="18" charset="0"/>
            </a:endParaRPr>
          </a:p>
          <a:p>
            <a:pPr marL="609600" indent="-609600"/>
            <a:endParaRPr lang="fr-FR" sz="2400" dirty="0"/>
          </a:p>
        </p:txBody>
      </p:sp>
    </p:spTree>
    <p:extLst>
      <p:ext uri="{BB962C8B-B14F-4D97-AF65-F5344CB8AC3E}">
        <p14:creationId xmlns:p14="http://schemas.microsoft.com/office/powerpoint/2010/main" val="3955200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7BE69A-0A9E-4744-8C0E-EBC5C8C1D441}"/>
              </a:ext>
            </a:extLst>
          </p:cNvPr>
          <p:cNvSpPr>
            <a:spLocks noGrp="1"/>
          </p:cNvSpPr>
          <p:nvPr>
            <p:ph type="title"/>
          </p:nvPr>
        </p:nvSpPr>
        <p:spPr/>
        <p:txBody>
          <a:bodyPr/>
          <a:lstStyle/>
          <a:p>
            <a:r>
              <a:rPr lang="fr-FR" dirty="0"/>
              <a:t>La négligence</a:t>
            </a:r>
          </a:p>
        </p:txBody>
      </p:sp>
      <p:sp>
        <p:nvSpPr>
          <p:cNvPr id="3" name="Espace réservé du contenu 2">
            <a:extLst>
              <a:ext uri="{FF2B5EF4-FFF2-40B4-BE49-F238E27FC236}">
                <a16:creationId xmlns:a16="http://schemas.microsoft.com/office/drawing/2014/main" id="{3F8B3318-E500-1844-A876-DC65122B0625}"/>
              </a:ext>
            </a:extLst>
          </p:cNvPr>
          <p:cNvSpPr>
            <a:spLocks noGrp="1"/>
          </p:cNvSpPr>
          <p:nvPr>
            <p:ph idx="1"/>
          </p:nvPr>
        </p:nvSpPr>
        <p:spPr>
          <a:xfrm>
            <a:off x="539552" y="1556792"/>
            <a:ext cx="7804348" cy="3579849"/>
          </a:xfrm>
        </p:spPr>
        <p:txBody>
          <a:bodyPr>
            <a:normAutofit/>
          </a:bodyPr>
          <a:lstStyle/>
          <a:p>
            <a:pPr>
              <a:lnSpc>
                <a:spcPct val="150000"/>
              </a:lnSpc>
            </a:pPr>
            <a:r>
              <a:rPr lang="fr-FR" sz="2400" b="0" dirty="0"/>
              <a:t>	Déficiences des parents dans le fait de subvenir aux besoins primaires de l’enfant- </a:t>
            </a:r>
            <a:r>
              <a:rPr lang="fr-FR" sz="2400" b="0" u="sng" dirty="0"/>
              <a:t>lorsqu’ils en ont la possibilité</a:t>
            </a:r>
            <a:r>
              <a:rPr lang="fr-FR" sz="2400" b="0" dirty="0"/>
              <a:t>- dans les domaines de la santé, l’éducation, le développement psychologique, l’alimentation, le logement ou la sécurité du cadre de vie (seuil difficile à déterminer)</a:t>
            </a:r>
          </a:p>
          <a:p>
            <a:endParaRPr lang="fr-FR" sz="2400" b="0" dirty="0"/>
          </a:p>
        </p:txBody>
      </p:sp>
    </p:spTree>
    <p:extLst>
      <p:ext uri="{BB962C8B-B14F-4D97-AF65-F5344CB8AC3E}">
        <p14:creationId xmlns:p14="http://schemas.microsoft.com/office/powerpoint/2010/main" val="38984639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DSC00019"/>
          <p:cNvPicPr>
            <a:picLocks noChangeAspect="1" noChangeArrowheads="1"/>
          </p:cNvPicPr>
          <p:nvPr/>
        </p:nvPicPr>
        <p:blipFill>
          <a:blip r:embed="rId2" cstate="print"/>
          <a:srcRect/>
          <a:stretch>
            <a:fillRect/>
          </a:stretch>
        </p:blipFill>
        <p:spPr bwMode="auto">
          <a:xfrm>
            <a:off x="0" y="44624"/>
            <a:ext cx="3131840" cy="2348880"/>
          </a:xfrm>
          <a:prstGeom prst="rect">
            <a:avLst/>
          </a:prstGeom>
          <a:noFill/>
          <a:ln w="76200">
            <a:solidFill>
              <a:schemeClr val="tx1"/>
            </a:solidFill>
            <a:miter lim="800000"/>
            <a:headEnd/>
            <a:tailEnd/>
          </a:ln>
        </p:spPr>
      </p:pic>
      <p:sp>
        <p:nvSpPr>
          <p:cNvPr id="48131" name="Rectangle 3"/>
          <p:cNvSpPr>
            <a:spLocks noChangeArrowheads="1"/>
          </p:cNvSpPr>
          <p:nvPr/>
        </p:nvSpPr>
        <p:spPr bwMode="auto">
          <a:xfrm>
            <a:off x="0" y="404664"/>
            <a:ext cx="1115616" cy="288032"/>
          </a:xfrm>
          <a:prstGeom prst="rect">
            <a:avLst/>
          </a:prstGeom>
          <a:solidFill>
            <a:schemeClr val="tx1"/>
          </a:solidFill>
          <a:ln w="9525">
            <a:solidFill>
              <a:schemeClr val="tx1"/>
            </a:solidFill>
            <a:miter lim="800000"/>
            <a:headEnd/>
            <a:tailEnd/>
          </a:ln>
          <a:effectLst/>
        </p:spPr>
        <p:txBody>
          <a:bodyPr wrap="none" anchor="ctr"/>
          <a:lstStyle/>
          <a:p>
            <a:endParaRPr lang="fr-BE"/>
          </a:p>
        </p:txBody>
      </p:sp>
      <p:pic>
        <p:nvPicPr>
          <p:cNvPr id="4" name="Picture 2" descr="DSC00083"/>
          <p:cNvPicPr>
            <a:picLocks noChangeAspect="1" noChangeArrowheads="1"/>
          </p:cNvPicPr>
          <p:nvPr/>
        </p:nvPicPr>
        <p:blipFill>
          <a:blip r:embed="rId3" cstate="print"/>
          <a:srcRect/>
          <a:stretch>
            <a:fillRect/>
          </a:stretch>
        </p:blipFill>
        <p:spPr bwMode="auto">
          <a:xfrm>
            <a:off x="971600" y="2348880"/>
            <a:ext cx="3384376" cy="2538282"/>
          </a:xfrm>
          <a:prstGeom prst="rect">
            <a:avLst/>
          </a:prstGeom>
          <a:noFill/>
        </p:spPr>
      </p:pic>
      <p:pic>
        <p:nvPicPr>
          <p:cNvPr id="5" name="Picture 4" descr="morsure 1"/>
          <p:cNvPicPr>
            <a:picLocks noChangeAspect="1" noChangeArrowheads="1"/>
          </p:cNvPicPr>
          <p:nvPr/>
        </p:nvPicPr>
        <p:blipFill>
          <a:blip r:embed="rId4" cstate="print"/>
          <a:srcRect/>
          <a:stretch>
            <a:fillRect/>
          </a:stretch>
        </p:blipFill>
        <p:spPr bwMode="auto">
          <a:xfrm>
            <a:off x="4860032" y="188640"/>
            <a:ext cx="4128671" cy="3096344"/>
          </a:xfrm>
          <a:prstGeom prst="rect">
            <a:avLst/>
          </a:prstGeom>
          <a:noFill/>
        </p:spPr>
      </p:pic>
      <p:pic>
        <p:nvPicPr>
          <p:cNvPr id="6" name="Picture 4" descr="Image1"/>
          <p:cNvPicPr>
            <a:picLocks noChangeAspect="1" noChangeArrowheads="1"/>
          </p:cNvPicPr>
          <p:nvPr/>
        </p:nvPicPr>
        <p:blipFill>
          <a:blip r:embed="rId5" cstate="print"/>
          <a:srcRect/>
          <a:stretch>
            <a:fillRect/>
          </a:stretch>
        </p:blipFill>
        <p:spPr bwMode="auto">
          <a:xfrm>
            <a:off x="4067944" y="3068960"/>
            <a:ext cx="3999244" cy="3000127"/>
          </a:xfrm>
          <a:prstGeom prst="rect">
            <a:avLst/>
          </a:prstGeom>
          <a:noFill/>
        </p:spPr>
      </p:pic>
      <p:sp>
        <p:nvSpPr>
          <p:cNvPr id="7" name="Rectangle 6"/>
          <p:cNvSpPr/>
          <p:nvPr/>
        </p:nvSpPr>
        <p:spPr>
          <a:xfrm>
            <a:off x="7236296" y="476672"/>
            <a:ext cx="1512168" cy="72008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31081095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fr-FR" dirty="0"/>
              <a:t>Les lésions osseuses</a:t>
            </a:r>
          </a:p>
        </p:txBody>
      </p:sp>
      <p:sp>
        <p:nvSpPr>
          <p:cNvPr id="15363" name="Rectangle 3"/>
          <p:cNvSpPr>
            <a:spLocks noGrp="1" noChangeArrowheads="1"/>
          </p:cNvSpPr>
          <p:nvPr>
            <p:ph type="body" idx="1"/>
          </p:nvPr>
        </p:nvSpPr>
        <p:spPr>
          <a:xfrm>
            <a:off x="822960" y="1700808"/>
            <a:ext cx="7925504" cy="4032448"/>
          </a:xfrm>
        </p:spPr>
        <p:txBody>
          <a:bodyPr>
            <a:noAutofit/>
          </a:bodyPr>
          <a:lstStyle/>
          <a:p>
            <a:pPr>
              <a:lnSpc>
                <a:spcPct val="90000"/>
              </a:lnSpc>
              <a:buClr>
                <a:schemeClr val="tx1"/>
              </a:buClr>
              <a:buFont typeface="Wingdings" pitchFamily="2" charset="2"/>
              <a:buNone/>
            </a:pPr>
            <a:r>
              <a:rPr lang="fr-BE" sz="2400" b="0" dirty="0">
                <a:cs typeface="Times New Roman" pitchFamily="18" charset="0"/>
              </a:rPr>
              <a:t>Fréquentes chez le jeune enfant (&lt; 3 ans): </a:t>
            </a:r>
          </a:p>
          <a:p>
            <a:pPr>
              <a:lnSpc>
                <a:spcPct val="90000"/>
              </a:lnSpc>
              <a:buClr>
                <a:schemeClr val="tx1"/>
              </a:buClr>
              <a:buFont typeface="Wingdings" pitchFamily="2" charset="2"/>
              <a:buNone/>
            </a:pPr>
            <a:r>
              <a:rPr lang="fr-BE" sz="2400" b="0" dirty="0">
                <a:cs typeface="Times New Roman" pitchFamily="18" charset="0"/>
              </a:rPr>
              <a:t>	la moitié </a:t>
            </a:r>
            <a:r>
              <a:rPr lang="fr-FR" sz="2400" b="0" dirty="0">
                <a:cs typeface="Times New Roman" pitchFamily="18" charset="0"/>
              </a:rPr>
              <a:t>des fractures des enfants de moins d'1 an ne sont pas accidentelles. </a:t>
            </a:r>
            <a:endParaRPr lang="fr-BE" sz="2400" b="0" dirty="0">
              <a:cs typeface="Times New Roman" pitchFamily="18" charset="0"/>
            </a:endParaRPr>
          </a:p>
          <a:p>
            <a:pPr>
              <a:lnSpc>
                <a:spcPct val="90000"/>
              </a:lnSpc>
              <a:buClr>
                <a:schemeClr val="tx1"/>
              </a:buClr>
              <a:buFont typeface="Wingdings" pitchFamily="2" charset="2"/>
              <a:buNone/>
            </a:pPr>
            <a:endParaRPr lang="fr-BE" sz="2400" b="0" dirty="0">
              <a:cs typeface="Times New Roman" pitchFamily="18" charset="0"/>
            </a:endParaRPr>
          </a:p>
          <a:p>
            <a:pPr>
              <a:lnSpc>
                <a:spcPct val="90000"/>
              </a:lnSpc>
              <a:buClr>
                <a:schemeClr val="tx1"/>
              </a:buClr>
              <a:buFont typeface="Wingdings" pitchFamily="2" charset="2"/>
              <a:buNone/>
            </a:pPr>
            <a:r>
              <a:rPr lang="fr-BE" sz="2400" b="0" dirty="0">
                <a:cs typeface="Times New Roman" pitchFamily="18" charset="0"/>
              </a:rPr>
              <a:t>Certaines fractures sont très spécifiques de maltraitance:</a:t>
            </a:r>
          </a:p>
          <a:p>
            <a:pPr>
              <a:lnSpc>
                <a:spcPct val="90000"/>
              </a:lnSpc>
            </a:pPr>
            <a:r>
              <a:rPr lang="fr-FR" sz="2400" b="0" dirty="0">
                <a:cs typeface="Times New Roman" pitchFamily="18" charset="0"/>
              </a:rPr>
              <a:t>	Fracture </a:t>
            </a:r>
            <a:r>
              <a:rPr lang="fr-FR" sz="2400" b="0" dirty="0" err="1">
                <a:cs typeface="Times New Roman" pitchFamily="18" charset="0"/>
              </a:rPr>
              <a:t>spiroïde</a:t>
            </a:r>
            <a:r>
              <a:rPr lang="fr-FR" sz="2400" b="0" dirty="0">
                <a:cs typeface="Times New Roman" pitchFamily="18" charset="0"/>
              </a:rPr>
              <a:t> chez un enfant qui ne marche pas </a:t>
            </a:r>
          </a:p>
          <a:p>
            <a:pPr>
              <a:lnSpc>
                <a:spcPct val="90000"/>
              </a:lnSpc>
            </a:pPr>
            <a:r>
              <a:rPr lang="fr-FR" sz="2400" b="0" dirty="0">
                <a:cs typeface="Times New Roman" pitchFamily="18" charset="0"/>
              </a:rPr>
              <a:t>	Fractures de côte(s) </a:t>
            </a:r>
          </a:p>
          <a:p>
            <a:pPr>
              <a:lnSpc>
                <a:spcPct val="90000"/>
              </a:lnSpc>
            </a:pPr>
            <a:r>
              <a:rPr lang="fr-FR" sz="2400" b="0" dirty="0">
                <a:cs typeface="Times New Roman" pitchFamily="18" charset="0"/>
              </a:rPr>
              <a:t>	Fracture des os longs : surtout si métaphysaire </a:t>
            </a:r>
          </a:p>
          <a:p>
            <a:pPr>
              <a:lnSpc>
                <a:spcPct val="90000"/>
              </a:lnSpc>
            </a:pPr>
            <a:r>
              <a:rPr lang="fr-FR" sz="2400" b="0" dirty="0">
                <a:cs typeface="Times New Roman" pitchFamily="18" charset="0"/>
              </a:rPr>
              <a:t>	Extrémité distale de la clavicule et/ou acromion</a:t>
            </a:r>
          </a:p>
        </p:txBody>
      </p:sp>
    </p:spTree>
    <p:extLst>
      <p:ext uri="{BB962C8B-B14F-4D97-AF65-F5344CB8AC3E}">
        <p14:creationId xmlns:p14="http://schemas.microsoft.com/office/powerpoint/2010/main" val="426673587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fr-FR" dirty="0"/>
              <a:t>Les fractures métaphysaires</a:t>
            </a:r>
          </a:p>
        </p:txBody>
      </p:sp>
      <p:sp>
        <p:nvSpPr>
          <p:cNvPr id="21507" name="Rectangle 3"/>
          <p:cNvSpPr>
            <a:spLocks noGrp="1" noChangeArrowheads="1"/>
          </p:cNvSpPr>
          <p:nvPr>
            <p:ph type="body" idx="1"/>
          </p:nvPr>
        </p:nvSpPr>
        <p:spPr>
          <a:xfrm>
            <a:off x="1835696" y="1628800"/>
            <a:ext cx="7088892" cy="4176464"/>
          </a:xfrm>
        </p:spPr>
        <p:txBody>
          <a:bodyPr>
            <a:noAutofit/>
          </a:bodyPr>
          <a:lstStyle/>
          <a:p>
            <a:pPr>
              <a:lnSpc>
                <a:spcPct val="90000"/>
              </a:lnSpc>
              <a:buClr>
                <a:schemeClr val="accent2"/>
              </a:buClr>
              <a:buFontTx/>
              <a:buChar char="•"/>
            </a:pPr>
            <a:r>
              <a:rPr lang="fr-BE" sz="2000" b="0" dirty="0">
                <a:cs typeface="Times New Roman" pitchFamily="18" charset="0"/>
              </a:rPr>
              <a:t>Dues à une traction ou à une torsion du membre (un trauma accidentel est plus souvent transversal)</a:t>
            </a:r>
          </a:p>
          <a:p>
            <a:pPr>
              <a:lnSpc>
                <a:spcPct val="90000"/>
              </a:lnSpc>
              <a:buClr>
                <a:schemeClr val="accent2"/>
              </a:buClr>
              <a:buFontTx/>
              <a:buChar char="•"/>
            </a:pPr>
            <a:endParaRPr lang="fr-BE" sz="2000" b="0" dirty="0">
              <a:cs typeface="Times New Roman" pitchFamily="18" charset="0"/>
            </a:endParaRPr>
          </a:p>
          <a:p>
            <a:pPr>
              <a:lnSpc>
                <a:spcPct val="90000"/>
              </a:lnSpc>
              <a:buClr>
                <a:schemeClr val="accent2"/>
              </a:buClr>
              <a:buFontTx/>
              <a:buChar char="•"/>
            </a:pPr>
            <a:r>
              <a:rPr lang="fr-BE" sz="2000" b="0" dirty="0">
                <a:cs typeface="Times New Roman" pitchFamily="18" charset="0"/>
              </a:rPr>
              <a:t>Localisations les plus fréquentes:</a:t>
            </a:r>
          </a:p>
          <a:p>
            <a:pPr lvl="2">
              <a:lnSpc>
                <a:spcPct val="90000"/>
              </a:lnSpc>
              <a:buFont typeface="Wingdings" pitchFamily="2" charset="2"/>
              <a:buChar char="Ø"/>
            </a:pPr>
            <a:r>
              <a:rPr lang="fr-BE" sz="2000" dirty="0">
                <a:cs typeface="Times New Roman" pitchFamily="18" charset="0"/>
              </a:rPr>
              <a:t>Extrémités distales du fémur et de l’humérus</a:t>
            </a:r>
          </a:p>
          <a:p>
            <a:pPr lvl="2">
              <a:lnSpc>
                <a:spcPct val="90000"/>
              </a:lnSpc>
              <a:buFont typeface="Wingdings" pitchFamily="2" charset="2"/>
              <a:buChar char="Ø"/>
            </a:pPr>
            <a:r>
              <a:rPr lang="fr-BE" sz="2000" dirty="0">
                <a:cs typeface="Times New Roman" pitchFamily="18" charset="0"/>
              </a:rPr>
              <a:t>Extrémité proximale du tibia</a:t>
            </a:r>
          </a:p>
          <a:p>
            <a:pPr lvl="2">
              <a:lnSpc>
                <a:spcPct val="90000"/>
              </a:lnSpc>
              <a:buFont typeface="Wingdings" pitchFamily="2" charset="2"/>
              <a:buNone/>
            </a:pPr>
            <a:endParaRPr lang="fr-BE" sz="2000" dirty="0">
              <a:cs typeface="Times New Roman" pitchFamily="18" charset="0"/>
            </a:endParaRPr>
          </a:p>
          <a:p>
            <a:pPr>
              <a:lnSpc>
                <a:spcPct val="90000"/>
              </a:lnSpc>
              <a:buClr>
                <a:schemeClr val="accent2"/>
              </a:buClr>
              <a:buFontTx/>
              <a:buChar char="•"/>
            </a:pPr>
            <a:r>
              <a:rPr lang="fr-BE" sz="2000" b="0" dirty="0">
                <a:cs typeface="Times New Roman" pitchFamily="18" charset="0"/>
              </a:rPr>
              <a:t>Résultent souvent de manipulations brutales et inadéquates (plutôt que d’agressions volontaires et directes)</a:t>
            </a:r>
            <a:endParaRPr lang="fr-FR" sz="2000" b="0" dirty="0">
              <a:cs typeface="Times New Roman" pitchFamily="18" charset="0"/>
            </a:endParaRPr>
          </a:p>
        </p:txBody>
      </p:sp>
      <p:pic>
        <p:nvPicPr>
          <p:cNvPr id="1026" name="Picture 2" descr="C:\Users\rebuffe\Pictures\maltraitance\os_1.jpg"/>
          <p:cNvPicPr>
            <a:picLocks noChangeAspect="1" noChangeArrowheads="1"/>
          </p:cNvPicPr>
          <p:nvPr/>
        </p:nvPicPr>
        <p:blipFill>
          <a:blip r:embed="rId2" cstate="print"/>
          <a:srcRect/>
          <a:stretch>
            <a:fillRect/>
          </a:stretch>
        </p:blipFill>
        <p:spPr bwMode="auto">
          <a:xfrm>
            <a:off x="251520" y="1844824"/>
            <a:ext cx="1475656" cy="2491827"/>
          </a:xfrm>
          <a:prstGeom prst="rect">
            <a:avLst/>
          </a:prstGeom>
          <a:noFill/>
        </p:spPr>
      </p:pic>
    </p:spTree>
    <p:extLst>
      <p:ext uri="{BB962C8B-B14F-4D97-AF65-F5344CB8AC3E}">
        <p14:creationId xmlns:p14="http://schemas.microsoft.com/office/powerpoint/2010/main" val="36302749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4_4195schema1"/>
          <p:cNvPicPr>
            <a:picLocks noChangeAspect="1" noChangeArrowheads="1"/>
          </p:cNvPicPr>
          <p:nvPr/>
        </p:nvPicPr>
        <p:blipFill>
          <a:blip r:embed="rId2" cstate="print"/>
          <a:srcRect/>
          <a:stretch>
            <a:fillRect/>
          </a:stretch>
        </p:blipFill>
        <p:spPr bwMode="auto">
          <a:xfrm>
            <a:off x="1115615" y="188640"/>
            <a:ext cx="3268691" cy="5112568"/>
          </a:xfrm>
          <a:prstGeom prst="rect">
            <a:avLst/>
          </a:prstGeom>
          <a:noFill/>
        </p:spPr>
      </p:pic>
      <p:pic>
        <p:nvPicPr>
          <p:cNvPr id="3" name="Picture 4" descr="4_4195BCanseSEAU3"/>
          <p:cNvPicPr>
            <a:picLocks noChangeAspect="1" noChangeArrowheads="1"/>
          </p:cNvPicPr>
          <p:nvPr/>
        </p:nvPicPr>
        <p:blipFill>
          <a:blip r:embed="rId3" cstate="print"/>
          <a:srcRect/>
          <a:stretch>
            <a:fillRect/>
          </a:stretch>
        </p:blipFill>
        <p:spPr bwMode="auto">
          <a:xfrm>
            <a:off x="5436096" y="275398"/>
            <a:ext cx="3484174" cy="5457140"/>
          </a:xfrm>
          <a:prstGeom prst="rect">
            <a:avLst/>
          </a:prstGeom>
          <a:noFill/>
        </p:spPr>
      </p:pic>
      <p:cxnSp>
        <p:nvCxnSpPr>
          <p:cNvPr id="4" name="Connecteur droit avec flèche 3"/>
          <p:cNvCxnSpPr/>
          <p:nvPr/>
        </p:nvCxnSpPr>
        <p:spPr>
          <a:xfrm flipH="1">
            <a:off x="7524328" y="1628800"/>
            <a:ext cx="504056" cy="4320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Image 4"/>
          <p:cNvPicPr>
            <a:picLocks noChangeAspect="1"/>
          </p:cNvPicPr>
          <p:nvPr/>
        </p:nvPicPr>
        <p:blipFill>
          <a:blip r:embed="rId4"/>
          <a:stretch>
            <a:fillRect/>
          </a:stretch>
        </p:blipFill>
        <p:spPr>
          <a:xfrm flipH="1">
            <a:off x="5498876" y="1844823"/>
            <a:ext cx="542204" cy="475127"/>
          </a:xfrm>
          <a:prstGeom prst="rect">
            <a:avLst/>
          </a:prstGeom>
        </p:spPr>
      </p:pic>
    </p:spTree>
    <p:extLst>
      <p:ext uri="{BB962C8B-B14F-4D97-AF65-F5344CB8AC3E}">
        <p14:creationId xmlns:p14="http://schemas.microsoft.com/office/powerpoint/2010/main" val="38079556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BE"/>
          </a:p>
        </p:txBody>
      </p:sp>
      <p:pic>
        <p:nvPicPr>
          <p:cNvPr id="4" name="Picture 4" descr="4_4195scema4"/>
          <p:cNvPicPr>
            <a:picLocks noGrp="1" noChangeAspect="1" noChangeArrowheads="1"/>
          </p:cNvPicPr>
          <p:nvPr>
            <p:ph idx="1"/>
          </p:nvPr>
        </p:nvPicPr>
        <p:blipFill>
          <a:blip r:embed="rId2" cstate="print"/>
          <a:srcRect/>
          <a:stretch>
            <a:fillRect/>
          </a:stretch>
        </p:blipFill>
        <p:spPr bwMode="auto">
          <a:xfrm>
            <a:off x="179512" y="404664"/>
            <a:ext cx="3768423" cy="2480148"/>
          </a:xfrm>
          <a:prstGeom prst="rect">
            <a:avLst/>
          </a:prstGeom>
          <a:noFill/>
        </p:spPr>
      </p:pic>
      <p:pic>
        <p:nvPicPr>
          <p:cNvPr id="5" name="Picture 4" descr="4_4195maltraitance"/>
          <p:cNvPicPr>
            <a:picLocks noChangeAspect="1" noChangeArrowheads="1"/>
          </p:cNvPicPr>
          <p:nvPr/>
        </p:nvPicPr>
        <p:blipFill>
          <a:blip r:embed="rId3" cstate="print"/>
          <a:srcRect/>
          <a:stretch>
            <a:fillRect/>
          </a:stretch>
        </p:blipFill>
        <p:spPr bwMode="auto">
          <a:xfrm>
            <a:off x="4139952" y="2836002"/>
            <a:ext cx="4464298" cy="2985361"/>
          </a:xfrm>
          <a:prstGeom prst="rect">
            <a:avLst/>
          </a:prstGeom>
          <a:noFill/>
        </p:spPr>
      </p:pic>
      <p:cxnSp>
        <p:nvCxnSpPr>
          <p:cNvPr id="7" name="Connecteur droit avec flèche 6"/>
          <p:cNvCxnSpPr/>
          <p:nvPr/>
        </p:nvCxnSpPr>
        <p:spPr>
          <a:xfrm flipH="1">
            <a:off x="5076056" y="4149080"/>
            <a:ext cx="288032" cy="216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p:nvPicPr>
        <p:blipFill>
          <a:blip r:embed="rId4"/>
          <a:stretch>
            <a:fillRect/>
          </a:stretch>
        </p:blipFill>
        <p:spPr>
          <a:xfrm>
            <a:off x="4992200" y="4635994"/>
            <a:ext cx="371888" cy="304826"/>
          </a:xfrm>
          <a:prstGeom prst="rect">
            <a:avLst/>
          </a:prstGeom>
        </p:spPr>
      </p:pic>
    </p:spTree>
    <p:extLst>
      <p:ext uri="{BB962C8B-B14F-4D97-AF65-F5344CB8AC3E}">
        <p14:creationId xmlns:p14="http://schemas.microsoft.com/office/powerpoint/2010/main" val="29869958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endParaRPr lang="fr-FR"/>
          </a:p>
        </p:txBody>
      </p:sp>
      <p:sp>
        <p:nvSpPr>
          <p:cNvPr id="16387" name="Rectangle 3"/>
          <p:cNvSpPr>
            <a:spLocks noGrp="1" noChangeArrowheads="1"/>
          </p:cNvSpPr>
          <p:nvPr>
            <p:ph type="body" idx="1"/>
          </p:nvPr>
        </p:nvSpPr>
        <p:spPr>
          <a:xfrm>
            <a:off x="611560" y="1100628"/>
            <a:ext cx="7732340" cy="3984556"/>
          </a:xfrm>
        </p:spPr>
        <p:txBody>
          <a:bodyPr>
            <a:normAutofit fontScale="85000" lnSpcReduction="10000"/>
          </a:bodyPr>
          <a:lstStyle/>
          <a:p>
            <a:pPr>
              <a:buClr>
                <a:schemeClr val="accent2"/>
              </a:buClr>
              <a:buFont typeface="Wingdings" pitchFamily="2" charset="2"/>
              <a:buNone/>
            </a:pPr>
            <a:r>
              <a:rPr lang="fr-BE" sz="2800" dirty="0">
                <a:cs typeface="Times New Roman" pitchFamily="18" charset="0"/>
              </a:rPr>
              <a:t>Toujours rechercher d’autres fractures, d’âge différent</a:t>
            </a:r>
            <a:endParaRPr lang="fr-BE" sz="2800" dirty="0">
              <a:cs typeface="Times New Roman" pitchFamily="18" charset="0"/>
              <a:sym typeface="Wingdings" pitchFamily="2" charset="2"/>
            </a:endParaRPr>
          </a:p>
          <a:p>
            <a:pPr>
              <a:buClr>
                <a:schemeClr val="accent2"/>
              </a:buClr>
              <a:buFont typeface="Wingdings" pitchFamily="2" charset="2"/>
              <a:buChar char="à"/>
            </a:pPr>
            <a:r>
              <a:rPr lang="fr-BE" sz="2800" b="0" dirty="0">
                <a:cs typeface="Times New Roman" pitchFamily="18" charset="0"/>
                <a:sym typeface="Wingdings" pitchFamily="2" charset="2"/>
              </a:rPr>
              <a:t>Intérêt de la radio de squelette entier</a:t>
            </a:r>
          </a:p>
          <a:p>
            <a:pPr>
              <a:buClr>
                <a:schemeClr val="accent2"/>
              </a:buClr>
              <a:buFontTx/>
              <a:buNone/>
            </a:pPr>
            <a:endParaRPr lang="fr-BE" sz="2800" dirty="0">
              <a:cs typeface="Times New Roman" pitchFamily="18" charset="0"/>
            </a:endParaRPr>
          </a:p>
          <a:p>
            <a:pPr>
              <a:buClr>
                <a:schemeClr val="accent2"/>
              </a:buClr>
              <a:buFontTx/>
              <a:buNone/>
            </a:pPr>
            <a:endParaRPr lang="fr-BE" sz="2800" dirty="0">
              <a:cs typeface="Times New Roman" pitchFamily="18" charset="0"/>
            </a:endParaRPr>
          </a:p>
          <a:p>
            <a:pPr marL="0" indent="0">
              <a:buClr>
                <a:schemeClr val="accent2"/>
              </a:buClr>
            </a:pPr>
            <a:r>
              <a:rPr lang="fr-BE" sz="2800" dirty="0">
                <a:cs typeface="Times New Roman" pitchFamily="18" charset="0"/>
              </a:rPr>
              <a:t>Importance de la datation des fractures, pour la RX:</a:t>
            </a:r>
          </a:p>
          <a:p>
            <a:pPr lvl="1">
              <a:buFont typeface="Wingdings" pitchFamily="2" charset="2"/>
              <a:buChar char="ü"/>
            </a:pPr>
            <a:r>
              <a:rPr lang="fr-BE" sz="2800" dirty="0">
                <a:cs typeface="Times New Roman" pitchFamily="18" charset="0"/>
              </a:rPr>
              <a:t> 8e-10e jour </a:t>
            </a:r>
            <a:r>
              <a:rPr lang="fr-BE" sz="2800" dirty="0">
                <a:cs typeface="Times New Roman" pitchFamily="18" charset="0"/>
                <a:sym typeface="Wingdings" pitchFamily="2" charset="2"/>
              </a:rPr>
              <a:t> apparition du cal osseux</a:t>
            </a:r>
          </a:p>
          <a:p>
            <a:pPr lvl="1">
              <a:buFont typeface="Wingdings" pitchFamily="2" charset="2"/>
              <a:buChar char="ü"/>
            </a:pPr>
            <a:r>
              <a:rPr lang="fr-BE" sz="2800" dirty="0">
                <a:cs typeface="Times New Roman" pitchFamily="18" charset="0"/>
                <a:sym typeface="Wingdings" pitchFamily="2" charset="2"/>
              </a:rPr>
              <a:t> Vers 10e semaine  épaississement maximum du cal</a:t>
            </a:r>
          </a:p>
          <a:p>
            <a:pPr lvl="1">
              <a:buFont typeface="Wingdings" pitchFamily="2" charset="2"/>
              <a:buChar char="ü"/>
            </a:pPr>
            <a:r>
              <a:rPr lang="fr-BE" sz="2800" dirty="0">
                <a:cs typeface="Times New Roman" pitchFamily="18" charset="0"/>
                <a:sym typeface="Wingdings" pitchFamily="2" charset="2"/>
              </a:rPr>
              <a:t> Ensuite régression du cal</a:t>
            </a:r>
          </a:p>
          <a:p>
            <a:pPr lvl="1">
              <a:buFont typeface="Wingdings" pitchFamily="2" charset="2"/>
              <a:buChar char="ü"/>
            </a:pPr>
            <a:r>
              <a:rPr lang="fr-BE" sz="2800" dirty="0">
                <a:cs typeface="Times New Roman" pitchFamily="18" charset="0"/>
              </a:rPr>
              <a:t> Disparition de toute trace de fracture dans un délai de 6 mois</a:t>
            </a:r>
            <a:endParaRPr lang="fr-FR" sz="2800" dirty="0">
              <a:cs typeface="Times New Roman" pitchFamily="18" charset="0"/>
            </a:endParaRPr>
          </a:p>
          <a:p>
            <a:endParaRPr lang="fr-FR" sz="2400" dirty="0">
              <a:latin typeface="Times New Roman" pitchFamily="18" charset="0"/>
              <a:cs typeface="Times New Roman" pitchFamily="18" charset="0"/>
            </a:endParaRPr>
          </a:p>
        </p:txBody>
      </p:sp>
    </p:spTree>
    <p:extLst>
      <p:ext uri="{BB962C8B-B14F-4D97-AF65-F5344CB8AC3E}">
        <p14:creationId xmlns:p14="http://schemas.microsoft.com/office/powerpoint/2010/main" val="35368285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fr-FR" dirty="0"/>
              <a:t>Intérêt de la scintigraphie osseuse</a:t>
            </a:r>
          </a:p>
        </p:txBody>
      </p:sp>
      <p:sp>
        <p:nvSpPr>
          <p:cNvPr id="22531" name="Rectangle 3"/>
          <p:cNvSpPr>
            <a:spLocks noGrp="1" noChangeArrowheads="1"/>
          </p:cNvSpPr>
          <p:nvPr>
            <p:ph type="body" idx="1"/>
          </p:nvPr>
        </p:nvSpPr>
        <p:spPr>
          <a:xfrm>
            <a:off x="467544" y="1052737"/>
            <a:ext cx="8064896" cy="3096344"/>
          </a:xfrm>
        </p:spPr>
        <p:txBody>
          <a:bodyPr>
            <a:normAutofit/>
          </a:bodyPr>
          <a:lstStyle/>
          <a:p>
            <a:pPr>
              <a:lnSpc>
                <a:spcPct val="90000"/>
              </a:lnSpc>
              <a:buFont typeface="Wingdings" pitchFamily="2" charset="2"/>
              <a:buNone/>
            </a:pPr>
            <a:r>
              <a:rPr lang="fr-BE" sz="2400" b="0" dirty="0">
                <a:cs typeface="Times New Roman" pitchFamily="18" charset="0"/>
                <a:sym typeface="Wingdings" pitchFamily="2" charset="2"/>
              </a:rPr>
              <a:t>Montre très précocement les fractures sans déplacement mais interprétation parfois difficile (! activité des zones de croissance, toujours rechercher l’asymétrie)</a:t>
            </a:r>
            <a:endParaRPr lang="fr-FR" sz="2400" b="0" dirty="0">
              <a:ea typeface="Arial Unicode MS" pitchFamily="34" charset="-128"/>
              <a:cs typeface="Times New Roman" pitchFamily="18" charset="0"/>
            </a:endParaRPr>
          </a:p>
          <a:p>
            <a:pPr>
              <a:lnSpc>
                <a:spcPct val="90000"/>
              </a:lnSpc>
              <a:buFont typeface="Wingdings" pitchFamily="2" charset="2"/>
              <a:buNone/>
            </a:pPr>
            <a:endParaRPr lang="fr-FR" sz="2400" b="0" dirty="0">
              <a:ea typeface="Arial Unicode MS" pitchFamily="34" charset="-128"/>
              <a:cs typeface="Times New Roman" pitchFamily="18" charset="0"/>
            </a:endParaRPr>
          </a:p>
          <a:p>
            <a:pPr>
              <a:lnSpc>
                <a:spcPct val="90000"/>
              </a:lnSpc>
              <a:buFont typeface="Wingdings" pitchFamily="2" charset="2"/>
              <a:buNone/>
            </a:pPr>
            <a:r>
              <a:rPr lang="fr-FR" sz="2400" b="0" dirty="0">
                <a:ea typeface="Arial Unicode MS" pitchFamily="34" charset="-128"/>
                <a:cs typeface="Times New Roman" pitchFamily="18" charset="0"/>
              </a:rPr>
              <a:t>Attention:  des maladies de fragilité osseuse doivent être éliminées dans tous les cas de traumatismes squelettiques non expliqués.</a:t>
            </a:r>
          </a:p>
        </p:txBody>
      </p:sp>
      <p:pic>
        <p:nvPicPr>
          <p:cNvPr id="4" name="Picture 6" descr="4_4195BCisotope"/>
          <p:cNvPicPr>
            <a:picLocks noChangeAspect="1" noChangeArrowheads="1"/>
          </p:cNvPicPr>
          <p:nvPr/>
        </p:nvPicPr>
        <p:blipFill>
          <a:blip r:embed="rId2" cstate="print"/>
          <a:srcRect/>
          <a:stretch>
            <a:fillRect/>
          </a:stretch>
        </p:blipFill>
        <p:spPr bwMode="auto">
          <a:xfrm>
            <a:off x="2699792" y="3429000"/>
            <a:ext cx="3887912" cy="2611173"/>
          </a:xfrm>
          <a:prstGeom prst="rect">
            <a:avLst/>
          </a:prstGeom>
          <a:noFill/>
        </p:spPr>
      </p:pic>
      <p:cxnSp>
        <p:nvCxnSpPr>
          <p:cNvPr id="3" name="Connecteur droit avec flèche 2"/>
          <p:cNvCxnSpPr/>
          <p:nvPr/>
        </p:nvCxnSpPr>
        <p:spPr>
          <a:xfrm flipH="1">
            <a:off x="5724128" y="4149081"/>
            <a:ext cx="288032" cy="360039"/>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35676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type="body" idx="4294967295"/>
          </p:nvPr>
        </p:nvSpPr>
        <p:spPr>
          <a:xfrm>
            <a:off x="467544" y="1196752"/>
            <a:ext cx="8229600" cy="4530725"/>
          </a:xfrm>
        </p:spPr>
        <p:txBody>
          <a:bodyPr>
            <a:normAutofit/>
          </a:bodyPr>
          <a:lstStyle/>
          <a:p>
            <a:r>
              <a:rPr lang="fr-BE" sz="2400" b="0" dirty="0">
                <a:cs typeface="Times New Roman" pitchFamily="18" charset="0"/>
              </a:rPr>
              <a:t>La plus fréquente: le « </a:t>
            </a:r>
            <a:r>
              <a:rPr lang="fr-BE" sz="2400" b="0" dirty="0" err="1">
                <a:cs typeface="Times New Roman" pitchFamily="18" charset="0"/>
              </a:rPr>
              <a:t>shaken</a:t>
            </a:r>
            <a:r>
              <a:rPr lang="fr-BE" sz="2400" b="0" dirty="0">
                <a:cs typeface="Times New Roman" pitchFamily="18" charset="0"/>
              </a:rPr>
              <a:t> baby syndrome » ou </a:t>
            </a:r>
            <a:r>
              <a:rPr lang="fr-FR" sz="2400" b="0" dirty="0">
                <a:cs typeface="Times New Roman" pitchFamily="18" charset="0"/>
              </a:rPr>
              <a:t>traumatismes crâniens non accidentels (TCNA) </a:t>
            </a:r>
          </a:p>
          <a:p>
            <a:pPr>
              <a:buFont typeface="Wingdings" pitchFamily="2" charset="2"/>
              <a:buNone/>
            </a:pPr>
            <a:endParaRPr lang="fr-BE" sz="2400" b="0" dirty="0">
              <a:cs typeface="Times New Roman" pitchFamily="18" charset="0"/>
            </a:endParaRPr>
          </a:p>
          <a:p>
            <a:r>
              <a:rPr lang="fr-FR" sz="2400" b="0" dirty="0">
                <a:cs typeface="Times New Roman" pitchFamily="18" charset="0"/>
              </a:rPr>
              <a:t>Le syndrome du bébé secoué (SBS) associe hématome sous-dural, hémorragies rétiniennes et absence de toute lésion traumatique externe </a:t>
            </a:r>
          </a:p>
          <a:p>
            <a:pPr>
              <a:buFont typeface="Wingdings" pitchFamily="2" charset="2"/>
              <a:buNone/>
            </a:pPr>
            <a:endParaRPr lang="fr-BE" sz="2400" b="0" dirty="0">
              <a:cs typeface="Times New Roman" pitchFamily="18" charset="0"/>
            </a:endParaRPr>
          </a:p>
          <a:p>
            <a:pPr>
              <a:buFont typeface="Wingdings" pitchFamily="2" charset="2"/>
              <a:buNone/>
            </a:pPr>
            <a:r>
              <a:rPr lang="fr-FR" sz="2400" b="0" dirty="0">
                <a:cs typeface="Times New Roman" pitchFamily="18" charset="0"/>
              </a:rPr>
              <a:t> Dans la plupart des pays occidentaux, le taux annuel varie de 11 à 24 cas pour 100.000 enfants de moins d’un an, soit 20 à 30 nouveaux cas par an en Belgique</a:t>
            </a:r>
            <a:r>
              <a:rPr lang="fr-FR" sz="2200" b="0" dirty="0">
                <a:cs typeface="Times New Roman" pitchFamily="18" charset="0"/>
              </a:rPr>
              <a:t> </a:t>
            </a:r>
            <a:r>
              <a:rPr lang="fr-BE" sz="2400" b="0" dirty="0">
                <a:cs typeface="Times New Roman" pitchFamily="18" charset="0"/>
              </a:rPr>
              <a:t>                                   </a:t>
            </a:r>
            <a:endParaRPr lang="fr-FR" sz="2400" b="0" dirty="0">
              <a:cs typeface="Times New Roman" pitchFamily="18" charset="0"/>
            </a:endParaRPr>
          </a:p>
        </p:txBody>
      </p:sp>
      <p:sp>
        <p:nvSpPr>
          <p:cNvPr id="3" name="ZoneTexte 2"/>
          <p:cNvSpPr txBox="1"/>
          <p:nvPr/>
        </p:nvSpPr>
        <p:spPr>
          <a:xfrm>
            <a:off x="971600" y="332656"/>
            <a:ext cx="7488832" cy="523220"/>
          </a:xfrm>
          <a:prstGeom prst="rect">
            <a:avLst/>
          </a:prstGeom>
          <a:noFill/>
        </p:spPr>
        <p:txBody>
          <a:bodyPr wrap="square" rtlCol="0">
            <a:spAutoFit/>
          </a:bodyPr>
          <a:lstStyle/>
          <a:p>
            <a:r>
              <a:rPr lang="fr-BE" sz="2800" dirty="0">
                <a:latin typeface="+mj-lt"/>
              </a:rPr>
              <a:t>LES LÉSIONS CÉRÉBRALES</a:t>
            </a:r>
          </a:p>
        </p:txBody>
      </p:sp>
    </p:spTree>
    <p:extLst>
      <p:ext uri="{BB962C8B-B14F-4D97-AF65-F5344CB8AC3E}">
        <p14:creationId xmlns:p14="http://schemas.microsoft.com/office/powerpoint/2010/main" val="5189837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h?id=JN"/>
          <p:cNvPicPr>
            <a:picLocks noGrp="1" noChangeAspect="1" noChangeArrowheads="1"/>
          </p:cNvPicPr>
          <p:nvPr>
            <p:ph idx="1"/>
          </p:nvPr>
        </p:nvPicPr>
        <p:blipFill>
          <a:blip r:embed="rId2" cstate="print"/>
          <a:srcRect/>
          <a:stretch>
            <a:fillRect/>
          </a:stretch>
        </p:blipFill>
        <p:spPr bwMode="auto">
          <a:xfrm>
            <a:off x="1331640" y="2276872"/>
            <a:ext cx="3613223" cy="2013081"/>
          </a:xfrm>
          <a:prstGeom prst="rect">
            <a:avLst/>
          </a:prstGeom>
          <a:noFill/>
        </p:spPr>
      </p:pic>
      <p:pic>
        <p:nvPicPr>
          <p:cNvPr id="5" name="Picture 3" descr="i_01_cr_ana_1b"/>
          <p:cNvPicPr>
            <a:picLocks noChangeAspect="1" noChangeArrowheads="1"/>
          </p:cNvPicPr>
          <p:nvPr/>
        </p:nvPicPr>
        <p:blipFill>
          <a:blip r:embed="rId3" cstate="print"/>
          <a:srcRect/>
          <a:stretch>
            <a:fillRect/>
          </a:stretch>
        </p:blipFill>
        <p:spPr>
          <a:xfrm>
            <a:off x="0" y="0"/>
            <a:ext cx="3635375" cy="1838325"/>
          </a:xfrm>
          <a:prstGeom prst="rect">
            <a:avLst/>
          </a:prstGeom>
          <a:noFill/>
          <a:ln/>
        </p:spPr>
      </p:pic>
      <p:pic>
        <p:nvPicPr>
          <p:cNvPr id="2050" name="Picture 2" descr="C:\Users\rebuffe\Pictures\maltraitance\a320760ee2ebabe05853e357472fccee-627x503.jpg"/>
          <p:cNvPicPr>
            <a:picLocks noChangeAspect="1" noChangeArrowheads="1"/>
          </p:cNvPicPr>
          <p:nvPr/>
        </p:nvPicPr>
        <p:blipFill>
          <a:blip r:embed="rId4" cstate="print"/>
          <a:srcRect/>
          <a:stretch>
            <a:fillRect/>
          </a:stretch>
        </p:blipFill>
        <p:spPr bwMode="auto">
          <a:xfrm>
            <a:off x="5318477" y="3501008"/>
            <a:ext cx="3825523" cy="3068960"/>
          </a:xfrm>
          <a:prstGeom prst="rect">
            <a:avLst/>
          </a:prstGeom>
          <a:noFill/>
        </p:spPr>
      </p:pic>
    </p:spTree>
    <p:extLst>
      <p:ext uri="{BB962C8B-B14F-4D97-AF65-F5344CB8AC3E}">
        <p14:creationId xmlns:p14="http://schemas.microsoft.com/office/powerpoint/2010/main" val="39404879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1_4195lopez230404b"/>
          <p:cNvPicPr>
            <a:picLocks noChangeAspect="1" noChangeArrowheads="1"/>
          </p:cNvPicPr>
          <p:nvPr/>
        </p:nvPicPr>
        <p:blipFill>
          <a:blip r:embed="rId2" cstate="print"/>
          <a:srcRect/>
          <a:stretch>
            <a:fillRect/>
          </a:stretch>
        </p:blipFill>
        <p:spPr bwMode="auto">
          <a:xfrm>
            <a:off x="0" y="0"/>
            <a:ext cx="4860032" cy="4860032"/>
          </a:xfrm>
          <a:prstGeom prst="rect">
            <a:avLst/>
          </a:prstGeom>
          <a:noFill/>
        </p:spPr>
      </p:pic>
      <p:pic>
        <p:nvPicPr>
          <p:cNvPr id="3" name="Picture 2" descr="D02-FO-5119"/>
          <p:cNvPicPr>
            <a:picLocks noChangeAspect="1" noChangeArrowheads="1"/>
          </p:cNvPicPr>
          <p:nvPr/>
        </p:nvPicPr>
        <p:blipFill>
          <a:blip r:embed="rId3" cstate="print"/>
          <a:srcRect/>
          <a:stretch>
            <a:fillRect/>
          </a:stretch>
        </p:blipFill>
        <p:spPr bwMode="auto">
          <a:xfrm>
            <a:off x="5508104" y="2806479"/>
            <a:ext cx="3438203" cy="3050019"/>
          </a:xfrm>
          <a:prstGeom prst="rect">
            <a:avLst/>
          </a:prstGeom>
          <a:noFill/>
        </p:spPr>
      </p:pic>
      <p:sp>
        <p:nvSpPr>
          <p:cNvPr id="4" name="ZoneTexte 3"/>
          <p:cNvSpPr txBox="1"/>
          <p:nvPr/>
        </p:nvSpPr>
        <p:spPr>
          <a:xfrm>
            <a:off x="323528" y="5229200"/>
            <a:ext cx="3528392" cy="646331"/>
          </a:xfrm>
          <a:prstGeom prst="rect">
            <a:avLst/>
          </a:prstGeom>
          <a:noFill/>
        </p:spPr>
        <p:txBody>
          <a:bodyPr wrap="square" rtlCol="0">
            <a:spAutoFit/>
          </a:bodyPr>
          <a:lstStyle/>
          <a:p>
            <a:r>
              <a:rPr lang="fr-BE" dirty="0"/>
              <a:t>CT Scan cérébral: hématome sous dural</a:t>
            </a:r>
          </a:p>
        </p:txBody>
      </p:sp>
      <p:sp>
        <p:nvSpPr>
          <p:cNvPr id="5" name="ZoneTexte 4"/>
          <p:cNvSpPr txBox="1"/>
          <p:nvPr/>
        </p:nvSpPr>
        <p:spPr>
          <a:xfrm>
            <a:off x="5652120" y="1412776"/>
            <a:ext cx="2448272" cy="923330"/>
          </a:xfrm>
          <a:prstGeom prst="rect">
            <a:avLst/>
          </a:prstGeom>
          <a:noFill/>
        </p:spPr>
        <p:txBody>
          <a:bodyPr wrap="square" rtlCol="0">
            <a:spAutoFit/>
          </a:bodyPr>
          <a:lstStyle/>
          <a:p>
            <a:r>
              <a:rPr lang="fr-BE" dirty="0"/>
              <a:t>FO: hémorragies rétiniennes en flammèches</a:t>
            </a:r>
          </a:p>
        </p:txBody>
      </p:sp>
    </p:spTree>
    <p:extLst>
      <p:ext uri="{BB962C8B-B14F-4D97-AF65-F5344CB8AC3E}">
        <p14:creationId xmlns:p14="http://schemas.microsoft.com/office/powerpoint/2010/main" val="114668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1657D9A-CFA1-B84F-8D45-D720E863F8A6}"/>
              </a:ext>
            </a:extLst>
          </p:cNvPr>
          <p:cNvSpPr>
            <a:spLocks noGrp="1"/>
          </p:cNvSpPr>
          <p:nvPr>
            <p:ph type="title"/>
          </p:nvPr>
        </p:nvSpPr>
        <p:spPr/>
        <p:txBody>
          <a:bodyPr/>
          <a:lstStyle/>
          <a:p>
            <a:r>
              <a:rPr lang="fr-FR" dirty="0"/>
              <a:t>Les enfants dits « à risque »</a:t>
            </a:r>
          </a:p>
        </p:txBody>
      </p:sp>
      <p:sp>
        <p:nvSpPr>
          <p:cNvPr id="3" name="Espace réservé du contenu 2">
            <a:extLst>
              <a:ext uri="{FF2B5EF4-FFF2-40B4-BE49-F238E27FC236}">
                <a16:creationId xmlns:a16="http://schemas.microsoft.com/office/drawing/2014/main" id="{DF342AFF-BE76-2B43-BC87-BD4665450FFD}"/>
              </a:ext>
            </a:extLst>
          </p:cNvPr>
          <p:cNvSpPr>
            <a:spLocks noGrp="1"/>
          </p:cNvSpPr>
          <p:nvPr>
            <p:ph idx="1"/>
          </p:nvPr>
        </p:nvSpPr>
        <p:spPr>
          <a:xfrm>
            <a:off x="683568" y="1340768"/>
            <a:ext cx="7520940" cy="4464496"/>
          </a:xfrm>
        </p:spPr>
        <p:txBody>
          <a:bodyPr>
            <a:normAutofit fontScale="92500" lnSpcReduction="20000"/>
          </a:bodyPr>
          <a:lstStyle/>
          <a:p>
            <a:pPr>
              <a:lnSpc>
                <a:spcPct val="150000"/>
              </a:lnSpc>
            </a:pPr>
            <a:r>
              <a:rPr lang="fr-FR" sz="2400" b="0" dirty="0"/>
              <a:t>Ce sont des situations où le danger potentiel auquel l’enfant est exposé par son environnement paraît suffisamment avéré pour justifier une aide.</a:t>
            </a:r>
          </a:p>
          <a:p>
            <a:pPr>
              <a:lnSpc>
                <a:spcPct val="150000"/>
              </a:lnSpc>
            </a:pPr>
            <a:r>
              <a:rPr lang="fr-FR" sz="2400" b="0" dirty="0"/>
              <a:t>Le danger se situe</a:t>
            </a:r>
          </a:p>
          <a:p>
            <a:pPr lvl="1">
              <a:lnSpc>
                <a:spcPct val="150000"/>
              </a:lnSpc>
            </a:pPr>
            <a:r>
              <a:rPr lang="fr-FR" sz="2400" b="0" dirty="0"/>
              <a:t>	au niveau de sa santé, </a:t>
            </a:r>
          </a:p>
          <a:p>
            <a:pPr lvl="1">
              <a:lnSpc>
                <a:spcPct val="150000"/>
              </a:lnSpc>
            </a:pPr>
            <a:r>
              <a:rPr lang="fr-FR" sz="2400" b="0" dirty="0"/>
              <a:t>	sa sécurité, </a:t>
            </a:r>
          </a:p>
          <a:p>
            <a:pPr lvl="1">
              <a:lnSpc>
                <a:spcPct val="150000"/>
              </a:lnSpc>
            </a:pPr>
            <a:r>
              <a:rPr lang="fr-FR" sz="2400" b="0" dirty="0"/>
              <a:t>	sa moralité, </a:t>
            </a:r>
          </a:p>
          <a:p>
            <a:pPr lvl="1">
              <a:lnSpc>
                <a:spcPct val="150000"/>
              </a:lnSpc>
            </a:pPr>
            <a:r>
              <a:rPr lang="fr-FR" sz="2400" b="0" dirty="0"/>
              <a:t>	son développement </a:t>
            </a:r>
          </a:p>
          <a:p>
            <a:pPr lvl="1">
              <a:lnSpc>
                <a:spcPct val="150000"/>
              </a:lnSpc>
            </a:pPr>
            <a:r>
              <a:rPr lang="fr-FR" sz="2400" b="0" dirty="0"/>
              <a:t>	ou son éducation</a:t>
            </a:r>
          </a:p>
          <a:p>
            <a:endParaRPr lang="fr-FR" sz="2400" b="0" dirty="0"/>
          </a:p>
        </p:txBody>
      </p:sp>
    </p:spTree>
    <p:extLst>
      <p:ext uri="{BB962C8B-B14F-4D97-AF65-F5344CB8AC3E}">
        <p14:creationId xmlns:p14="http://schemas.microsoft.com/office/powerpoint/2010/main" val="36075241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755576" y="836712"/>
            <a:ext cx="7520940" cy="548640"/>
          </a:xfrm>
        </p:spPr>
        <p:txBody>
          <a:bodyPr/>
          <a:lstStyle/>
          <a:p>
            <a:r>
              <a:rPr lang="fr-BE" sz="2800" dirty="0">
                <a:cs typeface="Times New Roman" pitchFamily="18" charset="0"/>
              </a:rPr>
              <a:t>Symptomatologie: manifestations aigues</a:t>
            </a:r>
            <a:endParaRPr lang="fr-FR" sz="2800" dirty="0">
              <a:cs typeface="Times New Roman" pitchFamily="18" charset="0"/>
            </a:endParaRPr>
          </a:p>
        </p:txBody>
      </p:sp>
      <p:sp>
        <p:nvSpPr>
          <p:cNvPr id="53252" name="Rectangle 4"/>
          <p:cNvSpPr>
            <a:spLocks noGrp="1" noChangeArrowheads="1"/>
          </p:cNvSpPr>
          <p:nvPr>
            <p:ph type="body" idx="1"/>
          </p:nvPr>
        </p:nvSpPr>
        <p:spPr>
          <a:xfrm>
            <a:off x="323850" y="1916113"/>
            <a:ext cx="8229600" cy="4530725"/>
          </a:xfrm>
          <a:noFill/>
          <a:ln/>
        </p:spPr>
        <p:txBody>
          <a:bodyPr/>
          <a:lstStyle/>
          <a:p>
            <a:pPr>
              <a:buFont typeface="Courier New" panose="02070309020205020404" pitchFamily="49" charset="0"/>
              <a:buChar char="o"/>
            </a:pPr>
            <a:r>
              <a:rPr lang="fr-FR" sz="2400" b="0" dirty="0">
                <a:cs typeface="Times New Roman" pitchFamily="18" charset="0"/>
              </a:rPr>
              <a:t>Des troubles de la vigilance allant de l’irritabilité à la léthargie </a:t>
            </a:r>
          </a:p>
          <a:p>
            <a:pPr>
              <a:buFont typeface="Courier New" panose="02070309020205020404" pitchFamily="49" charset="0"/>
              <a:buChar char="o"/>
            </a:pPr>
            <a:r>
              <a:rPr lang="fr-FR" sz="2400" b="0" dirty="0">
                <a:cs typeface="Times New Roman" pitchFamily="18" charset="0"/>
              </a:rPr>
              <a:t>Des vomissements  </a:t>
            </a:r>
          </a:p>
          <a:p>
            <a:pPr>
              <a:buFont typeface="Courier New" panose="02070309020205020404" pitchFamily="49" charset="0"/>
              <a:buChar char="o"/>
            </a:pPr>
            <a:r>
              <a:rPr lang="fr-FR" sz="2400" b="0" dirty="0">
                <a:cs typeface="Times New Roman" pitchFamily="18" charset="0"/>
              </a:rPr>
              <a:t>Des convulsions  </a:t>
            </a:r>
          </a:p>
          <a:p>
            <a:pPr>
              <a:buFont typeface="Courier New" panose="02070309020205020404" pitchFamily="49" charset="0"/>
              <a:buChar char="o"/>
            </a:pPr>
            <a:r>
              <a:rPr lang="fr-FR" sz="2400" b="0" dirty="0">
                <a:cs typeface="Times New Roman" pitchFamily="18" charset="0"/>
              </a:rPr>
              <a:t>Une perte de conscience pouvant aboutir au coma, à l’arrêt respiratoire et au décès</a:t>
            </a:r>
          </a:p>
        </p:txBody>
      </p:sp>
    </p:spTree>
    <p:extLst>
      <p:ext uri="{BB962C8B-B14F-4D97-AF65-F5344CB8AC3E}">
        <p14:creationId xmlns:p14="http://schemas.microsoft.com/office/powerpoint/2010/main" val="42719950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395536" y="620688"/>
            <a:ext cx="8424936" cy="830992"/>
          </a:xfrm>
        </p:spPr>
        <p:txBody>
          <a:bodyPr/>
          <a:lstStyle/>
          <a:p>
            <a:r>
              <a:rPr lang="fr-BE" sz="2800" dirty="0">
                <a:cs typeface="Times New Roman" pitchFamily="18" charset="0"/>
              </a:rPr>
              <a:t>Symptomatologie: manifestations plus insidieuses</a:t>
            </a:r>
            <a:endParaRPr lang="fr-FR" sz="2800" dirty="0">
              <a:cs typeface="Times New Roman" pitchFamily="18" charset="0"/>
            </a:endParaRPr>
          </a:p>
        </p:txBody>
      </p:sp>
      <p:sp>
        <p:nvSpPr>
          <p:cNvPr id="54275" name="Rectangle 3"/>
          <p:cNvSpPr>
            <a:spLocks noGrp="1" noChangeArrowheads="1"/>
          </p:cNvSpPr>
          <p:nvPr>
            <p:ph type="body" idx="1"/>
          </p:nvPr>
        </p:nvSpPr>
        <p:spPr>
          <a:xfrm>
            <a:off x="323850" y="1989138"/>
            <a:ext cx="8229600" cy="4530725"/>
          </a:xfrm>
        </p:spPr>
        <p:txBody>
          <a:bodyPr/>
          <a:lstStyle/>
          <a:p>
            <a:pPr>
              <a:buFont typeface="Courier New" panose="02070309020205020404" pitchFamily="49" charset="0"/>
              <a:buChar char="o"/>
            </a:pPr>
            <a:r>
              <a:rPr lang="fr-FR" sz="2400" b="0" dirty="0">
                <a:cs typeface="Times New Roman" pitchFamily="18" charset="0"/>
              </a:rPr>
              <a:t>une altération de l'état général et une irritabilité</a:t>
            </a:r>
          </a:p>
          <a:p>
            <a:pPr>
              <a:buFont typeface="Courier New" panose="02070309020205020404" pitchFamily="49" charset="0"/>
              <a:buChar char="o"/>
            </a:pPr>
            <a:r>
              <a:rPr lang="fr-FR" sz="2400" b="0" dirty="0">
                <a:cs typeface="Times New Roman" pitchFamily="18" charset="0"/>
              </a:rPr>
              <a:t>une perte des acquis psychomoteurs </a:t>
            </a:r>
          </a:p>
          <a:p>
            <a:pPr>
              <a:buFont typeface="Courier New" panose="02070309020205020404" pitchFamily="49" charset="0"/>
              <a:buChar char="o"/>
            </a:pPr>
            <a:r>
              <a:rPr lang="fr-FR" sz="2400" b="0" dirty="0">
                <a:cs typeface="Times New Roman" pitchFamily="18" charset="0"/>
              </a:rPr>
              <a:t>une augmentation du périmètre crânien et un bombement de la fontanelle</a:t>
            </a:r>
          </a:p>
          <a:p>
            <a:pPr>
              <a:buFont typeface="Courier New" panose="02070309020205020404" pitchFamily="49" charset="0"/>
              <a:buChar char="o"/>
            </a:pPr>
            <a:r>
              <a:rPr lang="fr-FR" sz="2400" b="0" dirty="0">
                <a:cs typeface="Times New Roman" pitchFamily="18" charset="0"/>
              </a:rPr>
              <a:t>une fièvre </a:t>
            </a:r>
          </a:p>
          <a:p>
            <a:pPr>
              <a:buFont typeface="Courier New" panose="02070309020205020404" pitchFamily="49" charset="0"/>
              <a:buChar char="o"/>
            </a:pPr>
            <a:r>
              <a:rPr lang="fr-FR" sz="2400" b="0" dirty="0">
                <a:cs typeface="Times New Roman" pitchFamily="18" charset="0"/>
              </a:rPr>
              <a:t>une pâleur (associée à une anémie)</a:t>
            </a:r>
          </a:p>
          <a:p>
            <a:pPr>
              <a:buFont typeface="Courier New" panose="02070309020205020404" pitchFamily="49" charset="0"/>
              <a:buChar char="o"/>
            </a:pPr>
            <a:r>
              <a:rPr lang="fr-FR" sz="2400" b="0" dirty="0">
                <a:cs typeface="Times New Roman" pitchFamily="18" charset="0"/>
              </a:rPr>
              <a:t> des signes neurologiques focaux et des épisodes convulsifs</a:t>
            </a:r>
          </a:p>
        </p:txBody>
      </p:sp>
    </p:spTree>
    <p:extLst>
      <p:ext uri="{BB962C8B-B14F-4D97-AF65-F5344CB8AC3E}">
        <p14:creationId xmlns:p14="http://schemas.microsoft.com/office/powerpoint/2010/main" val="314554710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fr-FR" sz="2800" dirty="0">
                <a:effectLst/>
                <a:cs typeface="Times New Roman" pitchFamily="18" charset="0"/>
              </a:rPr>
              <a:t>Devenir de ces enfants</a:t>
            </a:r>
          </a:p>
        </p:txBody>
      </p:sp>
      <p:sp>
        <p:nvSpPr>
          <p:cNvPr id="70659" name="Rectangle 3"/>
          <p:cNvSpPr>
            <a:spLocks noGrp="1" noChangeArrowheads="1"/>
          </p:cNvSpPr>
          <p:nvPr>
            <p:ph type="body" idx="1"/>
          </p:nvPr>
        </p:nvSpPr>
        <p:spPr>
          <a:xfrm>
            <a:off x="395536" y="1484784"/>
            <a:ext cx="8229600" cy="4530725"/>
          </a:xfrm>
        </p:spPr>
        <p:txBody>
          <a:bodyPr>
            <a:normAutofit/>
          </a:bodyPr>
          <a:lstStyle/>
          <a:p>
            <a:pPr>
              <a:lnSpc>
                <a:spcPct val="90000"/>
              </a:lnSpc>
            </a:pPr>
            <a:r>
              <a:rPr lang="fr-FR" sz="2000" b="0" dirty="0">
                <a:cs typeface="Times New Roman" pitchFamily="18" charset="0"/>
              </a:rPr>
              <a:t>La mortalité après TCNA oscille entre 20 et 40% alors qu’elle n’est « que » de 2% après  traumatisme crânien accidentel pour la même tranche d’âge</a:t>
            </a:r>
          </a:p>
          <a:p>
            <a:pPr>
              <a:lnSpc>
                <a:spcPct val="90000"/>
              </a:lnSpc>
            </a:pPr>
            <a:r>
              <a:rPr lang="fr-FR" sz="2000" b="0" dirty="0">
                <a:cs typeface="Times New Roman" pitchFamily="18" charset="0"/>
              </a:rPr>
              <a:t>Après TCNA, un handicap sévère survient dans 39,2% des cas, un handicap modéré dans 25,2 % des cas et une bonne récupération dans 13 % des cas </a:t>
            </a:r>
          </a:p>
          <a:p>
            <a:pPr>
              <a:lnSpc>
                <a:spcPct val="90000"/>
              </a:lnSpc>
            </a:pPr>
            <a:r>
              <a:rPr lang="fr-FR" sz="2000" b="0" dirty="0">
                <a:cs typeface="Times New Roman" pitchFamily="18" charset="0"/>
              </a:rPr>
              <a:t>Le TCNA est responsable de cécité chez 15 % des enfants. </a:t>
            </a:r>
          </a:p>
          <a:p>
            <a:pPr>
              <a:lnSpc>
                <a:spcPct val="90000"/>
              </a:lnSpc>
            </a:pPr>
            <a:r>
              <a:rPr lang="fr-FR" sz="2000" b="0" dirty="0">
                <a:cs typeface="Times New Roman" pitchFamily="18" charset="0"/>
              </a:rPr>
              <a:t>L’épilepsie post-traumatique apparaît chez 30 % des enfants victimes de TCNA. </a:t>
            </a:r>
          </a:p>
          <a:p>
            <a:pPr>
              <a:lnSpc>
                <a:spcPct val="90000"/>
              </a:lnSpc>
            </a:pPr>
            <a:r>
              <a:rPr lang="fr-FR" sz="2000" b="0" dirty="0">
                <a:cs typeface="Times New Roman" pitchFamily="18" charset="0"/>
              </a:rPr>
              <a:t>Les déficits intellectuels (QI&lt;70) sont présents dans 54 % des cas après TCNA et les troubles sévères du comportement chez 38 % des enfants</a:t>
            </a:r>
          </a:p>
        </p:txBody>
      </p:sp>
    </p:spTree>
    <p:extLst>
      <p:ext uri="{BB962C8B-B14F-4D97-AF65-F5344CB8AC3E}">
        <p14:creationId xmlns:p14="http://schemas.microsoft.com/office/powerpoint/2010/main" val="19799199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4294967295"/>
          </p:nvPr>
        </p:nvSpPr>
        <p:spPr>
          <a:xfrm>
            <a:off x="395536" y="1340768"/>
            <a:ext cx="8229600" cy="4530725"/>
          </a:xfrm>
        </p:spPr>
        <p:txBody>
          <a:bodyPr>
            <a:normAutofit fontScale="92500"/>
          </a:bodyPr>
          <a:lstStyle/>
          <a:p>
            <a:pPr>
              <a:lnSpc>
                <a:spcPct val="90000"/>
              </a:lnSpc>
              <a:buClr>
                <a:schemeClr val="accent2"/>
              </a:buClr>
              <a:buFont typeface="Wingdings" pitchFamily="2" charset="2"/>
              <a:buChar char="Ø"/>
            </a:pPr>
            <a:r>
              <a:rPr lang="fr-BE" sz="2400" b="0" dirty="0">
                <a:cs typeface="Times New Roman" pitchFamily="18" charset="0"/>
              </a:rPr>
              <a:t>La dénutrition: rechercher des signes cliniques (pâleur, signes de rachitisme,..) et biologiques de carence (faire bilan nutritionnel)</a:t>
            </a:r>
          </a:p>
          <a:p>
            <a:pPr>
              <a:lnSpc>
                <a:spcPct val="90000"/>
              </a:lnSpc>
              <a:buClr>
                <a:schemeClr val="accent2"/>
              </a:buClr>
              <a:buFont typeface="Wingdings" pitchFamily="2" charset="2"/>
              <a:buNone/>
            </a:pPr>
            <a:endParaRPr lang="fr-BE" sz="2400" b="0" dirty="0">
              <a:cs typeface="Times New Roman" pitchFamily="18" charset="0"/>
            </a:endParaRPr>
          </a:p>
          <a:p>
            <a:pPr>
              <a:lnSpc>
                <a:spcPct val="90000"/>
              </a:lnSpc>
              <a:buClr>
                <a:schemeClr val="accent2"/>
              </a:buClr>
              <a:buFont typeface="Wingdings" pitchFamily="2" charset="2"/>
              <a:buChar char="Ø"/>
            </a:pPr>
            <a:r>
              <a:rPr lang="fr-BE" sz="2400" b="0" dirty="0">
                <a:cs typeface="Times New Roman" pitchFamily="18" charset="0"/>
              </a:rPr>
              <a:t>Les retards staturo-pondéraux</a:t>
            </a:r>
          </a:p>
          <a:p>
            <a:pPr>
              <a:lnSpc>
                <a:spcPct val="90000"/>
              </a:lnSpc>
              <a:buClr>
                <a:schemeClr val="accent2"/>
              </a:buClr>
              <a:buFont typeface="Wingdings" pitchFamily="2" charset="2"/>
              <a:buNone/>
            </a:pPr>
            <a:endParaRPr lang="fr-BE" sz="2400" b="0" dirty="0">
              <a:cs typeface="Times New Roman" pitchFamily="18" charset="0"/>
            </a:endParaRPr>
          </a:p>
          <a:p>
            <a:pPr>
              <a:lnSpc>
                <a:spcPct val="90000"/>
              </a:lnSpc>
              <a:buClr>
                <a:schemeClr val="accent2"/>
              </a:buClr>
              <a:buFont typeface="Wingdings" pitchFamily="2" charset="2"/>
              <a:buChar char="Ø"/>
            </a:pPr>
            <a:r>
              <a:rPr lang="fr-BE" sz="2400" b="0" dirty="0">
                <a:cs typeface="Times New Roman" pitchFamily="18" charset="0"/>
              </a:rPr>
              <a:t>Le nanisme psychosocial</a:t>
            </a:r>
          </a:p>
          <a:p>
            <a:pPr>
              <a:lnSpc>
                <a:spcPct val="90000"/>
              </a:lnSpc>
              <a:buClr>
                <a:schemeClr val="accent2"/>
              </a:buClr>
              <a:buFont typeface="Wingdings" pitchFamily="2" charset="2"/>
              <a:buChar char="Ø"/>
            </a:pPr>
            <a:endParaRPr lang="fr-BE" sz="2400" b="0" dirty="0">
              <a:cs typeface="Times New Roman" pitchFamily="18" charset="0"/>
            </a:endParaRPr>
          </a:p>
          <a:p>
            <a:pPr>
              <a:lnSpc>
                <a:spcPct val="90000"/>
              </a:lnSpc>
              <a:buClr>
                <a:schemeClr val="accent2"/>
              </a:buClr>
              <a:buFont typeface="Wingdings" pitchFamily="2" charset="2"/>
              <a:buChar char="Ø"/>
            </a:pPr>
            <a:r>
              <a:rPr lang="fr-BE" sz="2400" b="0" dirty="0">
                <a:cs typeface="Times New Roman" pitchFamily="18" charset="0"/>
              </a:rPr>
              <a:t>Les retards de développements et les troubles de l’attachement</a:t>
            </a:r>
          </a:p>
          <a:p>
            <a:pPr>
              <a:lnSpc>
                <a:spcPct val="90000"/>
              </a:lnSpc>
              <a:buClr>
                <a:schemeClr val="accent2"/>
              </a:buClr>
              <a:buFont typeface="Wingdings" pitchFamily="2" charset="2"/>
              <a:buNone/>
            </a:pPr>
            <a:endParaRPr lang="fr-BE" sz="2400" b="0" dirty="0">
              <a:cs typeface="Times New Roman" pitchFamily="18" charset="0"/>
            </a:endParaRPr>
          </a:p>
          <a:p>
            <a:pPr>
              <a:lnSpc>
                <a:spcPct val="90000"/>
              </a:lnSpc>
              <a:buClr>
                <a:schemeClr val="accent2"/>
              </a:buClr>
              <a:buFont typeface="Wingdings" pitchFamily="2" charset="2"/>
              <a:buNone/>
            </a:pPr>
            <a:r>
              <a:rPr lang="fr-BE" sz="2400" b="0" u="sng" dirty="0">
                <a:cs typeface="Times New Roman" pitchFamily="18" charset="0"/>
              </a:rPr>
              <a:t>NB</a:t>
            </a:r>
            <a:r>
              <a:rPr lang="fr-BE" sz="2400" b="0" dirty="0">
                <a:cs typeface="Times New Roman" pitchFamily="18" charset="0"/>
              </a:rPr>
              <a:t>: les signes de négligence grave sont souvent beaucoup plus difficile à mettre en évidence</a:t>
            </a:r>
          </a:p>
          <a:p>
            <a:pPr>
              <a:lnSpc>
                <a:spcPct val="90000"/>
              </a:lnSpc>
            </a:pPr>
            <a:endParaRPr lang="fr-FR" sz="2400" dirty="0">
              <a:latin typeface="Times New Roman" pitchFamily="18" charset="0"/>
              <a:cs typeface="Times New Roman" pitchFamily="18" charset="0"/>
            </a:endParaRPr>
          </a:p>
        </p:txBody>
      </p:sp>
      <p:sp>
        <p:nvSpPr>
          <p:cNvPr id="3" name="ZoneTexte 2"/>
          <p:cNvSpPr txBox="1"/>
          <p:nvPr/>
        </p:nvSpPr>
        <p:spPr>
          <a:xfrm>
            <a:off x="539552" y="332656"/>
            <a:ext cx="7416824" cy="523220"/>
          </a:xfrm>
          <a:prstGeom prst="rect">
            <a:avLst/>
          </a:prstGeom>
          <a:noFill/>
        </p:spPr>
        <p:txBody>
          <a:bodyPr wrap="square" rtlCol="0">
            <a:spAutoFit/>
          </a:bodyPr>
          <a:lstStyle/>
          <a:p>
            <a:r>
              <a:rPr lang="fr-BE" sz="2800" dirty="0">
                <a:latin typeface="+mj-lt"/>
              </a:rPr>
              <a:t>AUTRES SIGNES CLINIQUES DE MALTRAITANCE</a:t>
            </a:r>
          </a:p>
        </p:txBody>
      </p:sp>
    </p:spTree>
    <p:extLst>
      <p:ext uri="{BB962C8B-B14F-4D97-AF65-F5344CB8AC3E}">
        <p14:creationId xmlns:p14="http://schemas.microsoft.com/office/powerpoint/2010/main" val="152347045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ChartPic_000013"/>
          <p:cNvPicPr>
            <a:picLocks noChangeAspect="1" noChangeArrowheads="1"/>
          </p:cNvPicPr>
          <p:nvPr/>
        </p:nvPicPr>
        <p:blipFill>
          <a:blip r:embed="rId2" cstate="print"/>
          <a:srcRect/>
          <a:stretch>
            <a:fillRect/>
          </a:stretch>
        </p:blipFill>
        <p:spPr bwMode="auto">
          <a:xfrm>
            <a:off x="1547664" y="0"/>
            <a:ext cx="5832648" cy="6175745"/>
          </a:xfrm>
          <a:prstGeom prst="rect">
            <a:avLst/>
          </a:prstGeom>
          <a:noFill/>
        </p:spPr>
      </p:pic>
      <p:sp>
        <p:nvSpPr>
          <p:cNvPr id="3" name="Rectangle 2"/>
          <p:cNvSpPr/>
          <p:nvPr/>
        </p:nvSpPr>
        <p:spPr>
          <a:xfrm>
            <a:off x="1763688" y="116632"/>
            <a:ext cx="1728192"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a:p>
        </p:txBody>
      </p:sp>
    </p:spTree>
    <p:extLst>
      <p:ext uri="{BB962C8B-B14F-4D97-AF65-F5344CB8AC3E}">
        <p14:creationId xmlns:p14="http://schemas.microsoft.com/office/powerpoint/2010/main" val="224316066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75CEC0-95D3-3346-84AB-D2D50688122B}"/>
              </a:ext>
            </a:extLst>
          </p:cNvPr>
          <p:cNvSpPr>
            <a:spLocks noGrp="1"/>
          </p:cNvSpPr>
          <p:nvPr>
            <p:ph type="title"/>
          </p:nvPr>
        </p:nvSpPr>
        <p:spPr/>
        <p:txBody>
          <a:bodyPr/>
          <a:lstStyle/>
          <a:p>
            <a:r>
              <a:rPr lang="fr-FR" dirty="0"/>
              <a:t>Protocole d’évaluation médicale d’un enfant victime ou suspect d’être victime d’abus sexuel</a:t>
            </a:r>
          </a:p>
        </p:txBody>
      </p:sp>
      <p:sp>
        <p:nvSpPr>
          <p:cNvPr id="4" name="Espace réservé du texte 3">
            <a:extLst>
              <a:ext uri="{FF2B5EF4-FFF2-40B4-BE49-F238E27FC236}">
                <a16:creationId xmlns:a16="http://schemas.microsoft.com/office/drawing/2014/main" id="{0C0ED6C5-A2FD-7740-955F-F5E217CD7519}"/>
              </a:ext>
            </a:extLst>
          </p:cNvPr>
          <p:cNvSpPr>
            <a:spLocks noGrp="1"/>
          </p:cNvSpPr>
          <p:nvPr>
            <p:ph type="body" sz="half" idx="2"/>
          </p:nvPr>
        </p:nvSpPr>
        <p:spPr/>
        <p:txBody>
          <a:bodyPr/>
          <a:lstStyle/>
          <a:p>
            <a:endParaRPr lang="fr-FR" dirty="0"/>
          </a:p>
        </p:txBody>
      </p:sp>
      <p:pic>
        <p:nvPicPr>
          <p:cNvPr id="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19228" y="3567112"/>
            <a:ext cx="2925180" cy="195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767476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idx="4294967295"/>
          </p:nvPr>
        </p:nvSpPr>
        <p:spPr>
          <a:xfrm>
            <a:off x="611560" y="404664"/>
            <a:ext cx="8229600" cy="1066800"/>
          </a:xfrm>
        </p:spPr>
        <p:txBody>
          <a:bodyPr/>
          <a:lstStyle/>
          <a:p>
            <a:r>
              <a:rPr lang="fr-BE" altLang="fr-FR" dirty="0"/>
              <a:t>Introduction</a:t>
            </a:r>
            <a:r>
              <a:rPr lang="fr-BE" altLang="fr-FR" b="1" dirty="0"/>
              <a:t> </a:t>
            </a:r>
            <a:r>
              <a:rPr lang="fr-BE" altLang="fr-FR" dirty="0"/>
              <a:t> </a:t>
            </a:r>
            <a:endParaRPr lang="fr-FR" altLang="fr-FR" dirty="0"/>
          </a:p>
        </p:txBody>
      </p:sp>
      <p:sp>
        <p:nvSpPr>
          <p:cNvPr id="124931" name="Rectangle 3"/>
          <p:cNvSpPr>
            <a:spLocks noGrp="1" noChangeArrowheads="1"/>
          </p:cNvSpPr>
          <p:nvPr>
            <p:ph idx="4294967295"/>
          </p:nvPr>
        </p:nvSpPr>
        <p:spPr>
          <a:xfrm>
            <a:off x="755576" y="1758950"/>
            <a:ext cx="7521575" cy="3398242"/>
          </a:xfrm>
        </p:spPr>
        <p:txBody>
          <a:bodyPr>
            <a:normAutofit/>
          </a:bodyPr>
          <a:lstStyle/>
          <a:p>
            <a:r>
              <a:rPr lang="fr-BE" altLang="fr-FR" sz="2400" b="0" dirty="0"/>
              <a:t>La prise en charge doit être multidisciplinaire.</a:t>
            </a:r>
            <a:endParaRPr lang="fr-FR" altLang="fr-FR" sz="2400" b="0" dirty="0"/>
          </a:p>
          <a:p>
            <a:endParaRPr lang="fr-FR" altLang="fr-FR" sz="2400" b="0" dirty="0"/>
          </a:p>
          <a:p>
            <a:pPr marL="0" indent="0"/>
            <a:r>
              <a:rPr lang="fr-BE" altLang="fr-FR" sz="2400" b="0" dirty="0"/>
              <a:t>La crédibilité doit être évaluée « à plusieurs ». </a:t>
            </a:r>
          </a:p>
          <a:p>
            <a:pPr>
              <a:buFontTx/>
              <a:buChar char="•"/>
            </a:pPr>
            <a:endParaRPr lang="fr-BE" altLang="fr-FR" sz="2400" b="0" dirty="0"/>
          </a:p>
          <a:p>
            <a:pPr marL="0" indent="0"/>
            <a:r>
              <a:rPr lang="fr-BE" altLang="fr-FR" sz="2400" b="0" dirty="0"/>
              <a:t>Les aspects médico-légaux doivent être tenu en compte. </a:t>
            </a:r>
            <a:endParaRPr lang="fr-FR" altLang="fr-FR" sz="2400" b="0" dirty="0"/>
          </a:p>
          <a:p>
            <a:endParaRPr lang="fr-FR" altLang="fr-FR" sz="2400" b="0" dirty="0"/>
          </a:p>
        </p:txBody>
      </p:sp>
    </p:spTree>
    <p:extLst>
      <p:ext uri="{BB962C8B-B14F-4D97-AF65-F5344CB8AC3E}">
        <p14:creationId xmlns:p14="http://schemas.microsoft.com/office/powerpoint/2010/main" val="3384011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Grp="1" noChangeArrowheads="1"/>
          </p:cNvSpPr>
          <p:nvPr>
            <p:ph idx="4294967295"/>
          </p:nvPr>
        </p:nvSpPr>
        <p:spPr>
          <a:xfrm>
            <a:off x="395536" y="188640"/>
            <a:ext cx="8496944" cy="5759450"/>
          </a:xfrm>
        </p:spPr>
        <p:txBody>
          <a:bodyPr>
            <a:normAutofit/>
          </a:bodyPr>
          <a:lstStyle/>
          <a:p>
            <a:pPr marL="109537" indent="0">
              <a:buFont typeface="Georgia" panose="02040502050405020303" pitchFamily="18" charset="0"/>
              <a:buNone/>
              <a:defRPr/>
            </a:pPr>
            <a:r>
              <a:rPr lang="fr-BE" altLang="fr-FR" sz="3600" b="0" dirty="0">
                <a:latin typeface="+mj-lt"/>
              </a:rPr>
              <a:t>Règle des 3D: Doute – Danger - Délai</a:t>
            </a:r>
            <a:br>
              <a:rPr lang="fr-BE" altLang="fr-FR" sz="2800" b="0" dirty="0">
                <a:latin typeface="+mj-lt"/>
              </a:rPr>
            </a:br>
            <a:endParaRPr lang="fr-BE" altLang="fr-FR" sz="2800" b="0" dirty="0">
              <a:latin typeface="+mj-lt"/>
            </a:endParaRPr>
          </a:p>
          <a:p>
            <a:pPr>
              <a:buFont typeface="Wingdings" pitchFamily="2" charset="2"/>
              <a:buChar char="•"/>
              <a:defRPr/>
            </a:pPr>
            <a:br>
              <a:rPr lang="fr-BE" altLang="fr-FR" sz="2800" b="0" dirty="0">
                <a:latin typeface="+mj-lt"/>
              </a:rPr>
            </a:br>
            <a:r>
              <a:rPr lang="fr-BE" altLang="fr-FR" sz="2800" b="0" dirty="0">
                <a:latin typeface="+mj-lt"/>
              </a:rPr>
              <a:t>	</a:t>
            </a:r>
            <a:endParaRPr lang="fr-FR" altLang="fr-FR" sz="2000" b="0" dirty="0">
              <a:latin typeface="+mj-lt"/>
            </a:endParaRPr>
          </a:p>
        </p:txBody>
      </p:sp>
      <p:graphicFrame>
        <p:nvGraphicFramePr>
          <p:cNvPr id="24" name="Diagramme 23"/>
          <p:cNvGraphicFramePr/>
          <p:nvPr/>
        </p:nvGraphicFramePr>
        <p:xfrm>
          <a:off x="251520" y="1124744"/>
          <a:ext cx="8712968"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0574600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a:xfrm>
            <a:off x="251520" y="188913"/>
            <a:ext cx="8569325" cy="1727200"/>
          </a:xfrm>
          <a:solidFill>
            <a:srgbClr val="FFC000"/>
          </a:solidFill>
        </p:spPr>
        <p:txBody>
          <a:bodyPr/>
          <a:lstStyle/>
          <a:p>
            <a:pPr algn="ctr"/>
            <a:r>
              <a:rPr lang="fr-BE" altLang="fr-FR" dirty="0"/>
              <a:t>Examen des situations:</a:t>
            </a:r>
            <a:br>
              <a:rPr lang="fr-BE" altLang="fr-FR" dirty="0"/>
            </a:br>
            <a:r>
              <a:rPr lang="fr-BE" altLang="fr-FR" dirty="0"/>
              <a:t>« </a:t>
            </a:r>
            <a:r>
              <a:rPr lang="fr-BE" altLang="fr-FR" i="1" dirty="0"/>
              <a:t>peu de doutes quant aux faits- endéans les 72h</a:t>
            </a:r>
            <a:r>
              <a:rPr lang="fr-BE" altLang="fr-FR" dirty="0"/>
              <a:t> »</a:t>
            </a:r>
            <a:endParaRPr lang="fr-FR" altLang="fr-FR" dirty="0"/>
          </a:p>
        </p:txBody>
      </p:sp>
      <p:sp>
        <p:nvSpPr>
          <p:cNvPr id="89091" name="Rectangle 3"/>
          <p:cNvSpPr>
            <a:spLocks noGrp="1" noChangeArrowheads="1"/>
          </p:cNvSpPr>
          <p:nvPr>
            <p:ph idx="4294967295"/>
          </p:nvPr>
        </p:nvSpPr>
        <p:spPr>
          <a:xfrm>
            <a:off x="503932" y="2276872"/>
            <a:ext cx="8064500" cy="3484215"/>
          </a:xfrm>
        </p:spPr>
        <p:txBody>
          <a:bodyPr>
            <a:normAutofit lnSpcReduction="10000"/>
          </a:bodyPr>
          <a:lstStyle/>
          <a:p>
            <a:pPr marL="609600" indent="-609600">
              <a:lnSpc>
                <a:spcPct val="90000"/>
              </a:lnSpc>
              <a:defRPr/>
            </a:pPr>
            <a:r>
              <a:rPr lang="fr-BE" altLang="fr-FR" sz="2000" b="0" dirty="0"/>
              <a:t>Examen pédiatrique général (par le pédiatre de garde)</a:t>
            </a:r>
          </a:p>
          <a:p>
            <a:pPr marL="609600" indent="-609600">
              <a:lnSpc>
                <a:spcPct val="90000"/>
              </a:lnSpc>
              <a:buFont typeface="Wingdings" pitchFamily="2" charset="2"/>
              <a:buChar char="•"/>
              <a:defRPr/>
            </a:pPr>
            <a:endParaRPr lang="fr-BE" altLang="fr-FR" sz="2000" b="0" dirty="0"/>
          </a:p>
          <a:p>
            <a:pPr marL="609600" indent="-609600">
              <a:lnSpc>
                <a:spcPct val="90000"/>
              </a:lnSpc>
              <a:defRPr/>
            </a:pPr>
            <a:r>
              <a:rPr lang="fr-BE" altLang="fr-FR" sz="2000" b="0" dirty="0"/>
              <a:t>Examen gynécologique aux urgences</a:t>
            </a:r>
          </a:p>
          <a:p>
            <a:pPr marL="0" indent="0">
              <a:lnSpc>
                <a:spcPct val="90000"/>
              </a:lnSpc>
              <a:buFont typeface="Georgia" panose="02040502050405020303" pitchFamily="18" charset="0"/>
              <a:buNone/>
              <a:defRPr/>
            </a:pPr>
            <a:endParaRPr lang="fr-FR" altLang="fr-FR" sz="2000" b="0" dirty="0"/>
          </a:p>
          <a:p>
            <a:pPr marL="609600" indent="-609600">
              <a:lnSpc>
                <a:spcPct val="90000"/>
              </a:lnSpc>
              <a:defRPr/>
            </a:pPr>
            <a:r>
              <a:rPr lang="fr-BE" altLang="fr-FR" sz="2000" b="0" dirty="0"/>
              <a:t>Examens complémentaires :</a:t>
            </a:r>
          </a:p>
          <a:p>
            <a:pPr marL="0" indent="0">
              <a:lnSpc>
                <a:spcPct val="90000"/>
              </a:lnSpc>
              <a:buFont typeface="Georgia" panose="02040502050405020303" pitchFamily="18" charset="0"/>
              <a:buNone/>
              <a:defRPr/>
            </a:pPr>
            <a:r>
              <a:rPr lang="fr-BE" altLang="fr-FR" sz="2000" b="0" dirty="0"/>
              <a:t>   -   Ag HBS, anti HBC, anti HBS, hépatite C </a:t>
            </a:r>
            <a:r>
              <a:rPr lang="fr-BE" altLang="fr-FR" sz="2000" b="0" dirty="0" err="1"/>
              <a:t>IgG</a:t>
            </a:r>
            <a:r>
              <a:rPr lang="fr-BE" altLang="fr-FR" sz="2000" b="0" dirty="0"/>
              <a:t>, screening syphilis, 	sérologie HIV</a:t>
            </a:r>
          </a:p>
          <a:p>
            <a:pPr marL="0" indent="0">
              <a:lnSpc>
                <a:spcPct val="90000"/>
              </a:lnSpc>
              <a:buFont typeface="Georgia" panose="02040502050405020303" pitchFamily="18" charset="0"/>
              <a:buNone/>
              <a:defRPr/>
            </a:pPr>
            <a:r>
              <a:rPr lang="fr-BE" altLang="fr-FR" sz="2000" b="0" dirty="0"/>
              <a:t>  -   Frottis : PCR gonocoque et chlamydia</a:t>
            </a:r>
          </a:p>
          <a:p>
            <a:pPr marL="0" indent="0">
              <a:lnSpc>
                <a:spcPct val="90000"/>
              </a:lnSpc>
              <a:buFont typeface="Georgia" panose="02040502050405020303" pitchFamily="18" charset="0"/>
              <a:buNone/>
              <a:defRPr/>
            </a:pPr>
            <a:r>
              <a:rPr lang="fr-BE" altLang="fr-FR" sz="2000" b="0" dirty="0"/>
              <a:t>  -   Test de grossesse urinaire éventuel</a:t>
            </a:r>
          </a:p>
          <a:p>
            <a:pPr marL="0" indent="0">
              <a:lnSpc>
                <a:spcPct val="90000"/>
              </a:lnSpc>
              <a:buFont typeface="Georgia" panose="02040502050405020303" pitchFamily="18" charset="0"/>
              <a:buNone/>
              <a:defRPr/>
            </a:pPr>
            <a:r>
              <a:rPr lang="fr-BE" altLang="fr-FR" sz="2000" b="0" dirty="0"/>
              <a:t>  -   Recherche de drogues dans les urines</a:t>
            </a:r>
          </a:p>
          <a:p>
            <a:pPr marL="609600" indent="-609600">
              <a:lnSpc>
                <a:spcPct val="90000"/>
              </a:lnSpc>
              <a:buFont typeface="Wingdings" pitchFamily="2" charset="2"/>
              <a:buChar char="•"/>
              <a:defRPr/>
            </a:pPr>
            <a:endParaRPr lang="fr-BE" altLang="fr-FR" sz="2000" b="0" dirty="0"/>
          </a:p>
          <a:p>
            <a:pPr marL="609600" indent="-609600">
              <a:lnSpc>
                <a:spcPct val="90000"/>
              </a:lnSpc>
              <a:buFontTx/>
              <a:buChar char="-"/>
              <a:defRPr/>
            </a:pPr>
            <a:endParaRPr lang="fr-BE" altLang="fr-FR" sz="2000" b="0" dirty="0"/>
          </a:p>
        </p:txBody>
      </p:sp>
    </p:spTree>
    <p:extLst>
      <p:ext uri="{BB962C8B-B14F-4D97-AF65-F5344CB8AC3E}">
        <p14:creationId xmlns:p14="http://schemas.microsoft.com/office/powerpoint/2010/main" val="414065594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idx="4294967295"/>
          </p:nvPr>
        </p:nvSpPr>
        <p:spPr>
          <a:xfrm>
            <a:off x="313531" y="188640"/>
            <a:ext cx="8543132" cy="1872208"/>
          </a:xfrm>
        </p:spPr>
        <p:txBody>
          <a:bodyPr/>
          <a:lstStyle/>
          <a:p>
            <a:pPr marL="609600" indent="-609600" algn="ctr">
              <a:lnSpc>
                <a:spcPct val="90000"/>
              </a:lnSpc>
            </a:pPr>
            <a:br>
              <a:rPr lang="fr-BE" altLang="fr-FR" b="1" dirty="0"/>
            </a:br>
            <a:r>
              <a:rPr lang="fr-BE" altLang="fr-FR" dirty="0"/>
              <a:t>Prophylaxies: </a:t>
            </a:r>
            <a:br>
              <a:rPr lang="fr-BE" altLang="fr-FR" dirty="0"/>
            </a:br>
            <a:r>
              <a:rPr lang="fr-BE" altLang="fr-FR" dirty="0"/>
              <a:t>doivent impérativement être débutées endéans les 72h. </a:t>
            </a:r>
            <a:br>
              <a:rPr lang="fr-BE" altLang="fr-FR" dirty="0"/>
            </a:br>
            <a:br>
              <a:rPr lang="fr-BE" altLang="fr-FR" dirty="0"/>
            </a:br>
            <a:endParaRPr lang="fr-FR" altLang="fr-FR" b="1" u="sng" dirty="0"/>
          </a:p>
        </p:txBody>
      </p:sp>
      <p:sp>
        <p:nvSpPr>
          <p:cNvPr id="130051" name="Rectangle 3"/>
          <p:cNvSpPr>
            <a:spLocks noGrp="1" noChangeArrowheads="1"/>
          </p:cNvSpPr>
          <p:nvPr>
            <p:ph idx="4294967295"/>
          </p:nvPr>
        </p:nvSpPr>
        <p:spPr>
          <a:xfrm>
            <a:off x="313531" y="1916832"/>
            <a:ext cx="8229600" cy="4176464"/>
          </a:xfrm>
        </p:spPr>
        <p:txBody>
          <a:bodyPr>
            <a:normAutofit fontScale="92500" lnSpcReduction="20000"/>
          </a:bodyPr>
          <a:lstStyle/>
          <a:p>
            <a:pPr>
              <a:lnSpc>
                <a:spcPct val="150000"/>
              </a:lnSpc>
            </a:pPr>
            <a:r>
              <a:rPr lang="fr-BE" altLang="fr-FR" sz="2000" b="0" dirty="0"/>
              <a:t>Prophylaxie VIH: La prévention est recommandée si rapport réceptif vaginal, anal ou oral avec éjaculation. Le traitement prophylactique doit être poursuivi pendant un mois. </a:t>
            </a:r>
          </a:p>
          <a:p>
            <a:pPr>
              <a:lnSpc>
                <a:spcPct val="150000"/>
              </a:lnSpc>
            </a:pPr>
            <a:r>
              <a:rPr lang="fr-BE" altLang="fr-FR" sz="2000" b="0" dirty="0"/>
              <a:t>Prévention tétanos</a:t>
            </a:r>
          </a:p>
          <a:p>
            <a:pPr>
              <a:lnSpc>
                <a:spcPct val="150000"/>
              </a:lnSpc>
            </a:pPr>
            <a:r>
              <a:rPr lang="fr-BE" altLang="fr-FR" sz="2000" b="0" dirty="0"/>
              <a:t>Prévention hépatite B </a:t>
            </a:r>
          </a:p>
          <a:p>
            <a:pPr>
              <a:lnSpc>
                <a:spcPct val="150000"/>
              </a:lnSpc>
            </a:pPr>
            <a:r>
              <a:rPr lang="fr-BE" altLang="fr-FR" sz="2000" b="0" dirty="0"/>
              <a:t>Prévention grossesse : </a:t>
            </a:r>
            <a:r>
              <a:rPr lang="fr-BE" altLang="fr-FR" sz="2000" b="0" dirty="0" err="1"/>
              <a:t>Norlevo</a:t>
            </a:r>
            <a:r>
              <a:rPr lang="fr-BE" altLang="fr-FR" sz="2000" b="0" dirty="0"/>
              <a:t> 1 comprimé en une prise, après avoir éventuellement exclu une grossesse en cours par un test urinaire.</a:t>
            </a:r>
          </a:p>
          <a:p>
            <a:pPr>
              <a:lnSpc>
                <a:spcPct val="150000"/>
              </a:lnSpc>
            </a:pPr>
            <a:r>
              <a:rPr lang="fr-BE" altLang="fr-FR" sz="2000" b="0" dirty="0"/>
              <a:t>Prévention chlamydia </a:t>
            </a:r>
            <a:endParaRPr lang="de-DE" altLang="fr-FR" sz="2000" b="0" dirty="0"/>
          </a:p>
          <a:p>
            <a:pPr>
              <a:lnSpc>
                <a:spcPct val="150000"/>
              </a:lnSpc>
            </a:pPr>
            <a:r>
              <a:rPr lang="fr-FR" altLang="fr-FR" sz="2000" b="0" dirty="0"/>
              <a:t>Prévention gonocoque </a:t>
            </a:r>
          </a:p>
        </p:txBody>
      </p:sp>
    </p:spTree>
    <p:extLst>
      <p:ext uri="{BB962C8B-B14F-4D97-AF65-F5344CB8AC3E}">
        <p14:creationId xmlns:p14="http://schemas.microsoft.com/office/powerpoint/2010/main" val="1801716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rot="19140000">
            <a:off x="463801" y="775646"/>
            <a:ext cx="6180310" cy="2093649"/>
          </a:xfrm>
        </p:spPr>
        <p:txBody>
          <a:bodyPr/>
          <a:lstStyle/>
          <a:p>
            <a:r>
              <a:rPr lang="fr-BE" dirty="0"/>
              <a:t>Conséquences de la maltraitance sur le développement psychologique</a:t>
            </a:r>
          </a:p>
        </p:txBody>
      </p:sp>
      <p:sp>
        <p:nvSpPr>
          <p:cNvPr id="3" name="Espace réservé du texte 2"/>
          <p:cNvSpPr>
            <a:spLocks noGrp="1"/>
          </p:cNvSpPr>
          <p:nvPr>
            <p:ph type="body" idx="1"/>
          </p:nvPr>
        </p:nvSpPr>
        <p:spPr/>
        <p:txBody>
          <a:bodyPr/>
          <a:lstStyle/>
          <a:p>
            <a:endParaRPr lang="fr-BE" dirty="0"/>
          </a:p>
        </p:txBody>
      </p:sp>
    </p:spTree>
    <p:extLst>
      <p:ext uri="{BB962C8B-B14F-4D97-AF65-F5344CB8AC3E}">
        <p14:creationId xmlns:p14="http://schemas.microsoft.com/office/powerpoint/2010/main" val="42240499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idx="4294967295"/>
          </p:nvPr>
        </p:nvSpPr>
        <p:spPr>
          <a:xfrm>
            <a:off x="251520" y="404813"/>
            <a:ext cx="8424936" cy="1368425"/>
          </a:xfrm>
          <a:solidFill>
            <a:srgbClr val="92D050"/>
          </a:solidFill>
        </p:spPr>
        <p:txBody>
          <a:bodyPr/>
          <a:lstStyle/>
          <a:p>
            <a:pPr algn="ctr"/>
            <a:r>
              <a:rPr lang="fr-BE" altLang="fr-FR" dirty="0"/>
              <a:t>Examen des situations:  </a:t>
            </a:r>
            <a:br>
              <a:rPr lang="fr-BE" altLang="fr-FR" dirty="0"/>
            </a:br>
            <a:r>
              <a:rPr lang="fr-BE" altLang="fr-FR" dirty="0"/>
              <a:t>« peu de doute quant aux faits- au-delà des 72h»</a:t>
            </a:r>
            <a:endParaRPr lang="fr-FR" altLang="fr-FR" dirty="0"/>
          </a:p>
        </p:txBody>
      </p:sp>
      <p:sp>
        <p:nvSpPr>
          <p:cNvPr id="16387" name="Rectangle 3"/>
          <p:cNvSpPr>
            <a:spLocks noGrp="1" noChangeArrowheads="1"/>
          </p:cNvSpPr>
          <p:nvPr>
            <p:ph idx="4294967295"/>
          </p:nvPr>
        </p:nvSpPr>
        <p:spPr>
          <a:xfrm>
            <a:off x="389820" y="2132856"/>
            <a:ext cx="8280920" cy="4249191"/>
          </a:xfrm>
        </p:spPr>
        <p:txBody>
          <a:bodyPr>
            <a:normAutofit fontScale="70000" lnSpcReduction="20000"/>
          </a:bodyPr>
          <a:lstStyle/>
          <a:p>
            <a:pPr marL="609600" indent="-609600">
              <a:lnSpc>
                <a:spcPct val="170000"/>
              </a:lnSpc>
              <a:defRPr/>
            </a:pPr>
            <a:r>
              <a:rPr lang="fr-BE" altLang="fr-FR" sz="2600" b="0" dirty="0"/>
              <a:t>Examen pédiatrique général</a:t>
            </a:r>
            <a:r>
              <a:rPr lang="fr-FR" altLang="fr-FR" sz="2600" b="0" dirty="0"/>
              <a:t> </a:t>
            </a:r>
          </a:p>
          <a:p>
            <a:pPr marL="609600" indent="-609600">
              <a:lnSpc>
                <a:spcPct val="170000"/>
              </a:lnSpc>
              <a:defRPr/>
            </a:pPr>
            <a:r>
              <a:rPr lang="fr-BE" altLang="fr-FR" sz="2600" b="0" dirty="0"/>
              <a:t>Examen gynécologique : à programmer sans urgence en consultation de gynécologie pédiatrique  </a:t>
            </a:r>
          </a:p>
          <a:p>
            <a:pPr marL="609600" indent="-609600">
              <a:lnSpc>
                <a:spcPct val="170000"/>
              </a:lnSpc>
              <a:defRPr/>
            </a:pPr>
            <a:r>
              <a:rPr lang="fr-BE" altLang="fr-FR" sz="2600" b="0" dirty="0"/>
              <a:t>Examens complémentaires : </a:t>
            </a:r>
          </a:p>
          <a:p>
            <a:pPr marL="0" indent="0">
              <a:lnSpc>
                <a:spcPct val="170000"/>
              </a:lnSpc>
              <a:buFont typeface="Georgia" panose="02040502050405020303" pitchFamily="18" charset="0"/>
              <a:buNone/>
              <a:defRPr/>
            </a:pPr>
            <a:r>
              <a:rPr lang="fr-BE" altLang="fr-FR" sz="2600" b="0" dirty="0"/>
              <a:t>          - Ag HBS, anti HBC, anti HBS, hépatite C </a:t>
            </a:r>
            <a:r>
              <a:rPr lang="fr-BE" altLang="fr-FR" sz="2600" b="0" dirty="0" err="1"/>
              <a:t>IgG</a:t>
            </a:r>
            <a:r>
              <a:rPr lang="fr-BE" altLang="fr-FR" sz="2600" b="0" dirty="0"/>
              <a:t>, screening syphilis, sérologie HIV</a:t>
            </a:r>
          </a:p>
          <a:p>
            <a:pPr marL="0" indent="0">
              <a:lnSpc>
                <a:spcPct val="170000"/>
              </a:lnSpc>
              <a:buFont typeface="Georgia" panose="02040502050405020303" pitchFamily="18" charset="0"/>
              <a:buNone/>
              <a:defRPr/>
            </a:pPr>
            <a:r>
              <a:rPr lang="fr-BE" altLang="fr-FR" sz="2600" b="0" dirty="0"/>
              <a:t>          - Frottis : PCR gonocoque et chlamydia</a:t>
            </a:r>
          </a:p>
          <a:p>
            <a:pPr marL="0" indent="0">
              <a:lnSpc>
                <a:spcPct val="170000"/>
              </a:lnSpc>
              <a:buFont typeface="Georgia" panose="02040502050405020303" pitchFamily="18" charset="0"/>
              <a:buNone/>
              <a:defRPr/>
            </a:pPr>
            <a:r>
              <a:rPr lang="fr-BE" altLang="fr-FR" sz="2600" b="0" dirty="0"/>
              <a:t>          - Test de grossesse urinaire éventuel.</a:t>
            </a:r>
          </a:p>
          <a:p>
            <a:pPr marL="609600" indent="-609600">
              <a:lnSpc>
                <a:spcPct val="170000"/>
              </a:lnSpc>
              <a:defRPr/>
            </a:pPr>
            <a:endParaRPr lang="fr-FR" altLang="fr-FR" sz="2400" b="0" dirty="0"/>
          </a:p>
        </p:txBody>
      </p:sp>
    </p:spTree>
    <p:extLst>
      <p:ext uri="{BB962C8B-B14F-4D97-AF65-F5344CB8AC3E}">
        <p14:creationId xmlns:p14="http://schemas.microsoft.com/office/powerpoint/2010/main" val="8177471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1D2115-1B59-FA42-83C0-890FEA864EC2}"/>
              </a:ext>
            </a:extLst>
          </p:cNvPr>
          <p:cNvSpPr>
            <a:spLocks noGrp="1"/>
          </p:cNvSpPr>
          <p:nvPr>
            <p:ph type="title"/>
          </p:nvPr>
        </p:nvSpPr>
        <p:spPr/>
        <p:txBody>
          <a:bodyPr/>
          <a:lstStyle/>
          <a:p>
            <a:pPr algn="ctr"/>
            <a:r>
              <a:rPr lang="fr-FR" dirty="0"/>
              <a:t>prophylaxies</a:t>
            </a:r>
          </a:p>
        </p:txBody>
      </p:sp>
      <p:sp>
        <p:nvSpPr>
          <p:cNvPr id="3" name="Espace réservé du contenu 2">
            <a:extLst>
              <a:ext uri="{FF2B5EF4-FFF2-40B4-BE49-F238E27FC236}">
                <a16:creationId xmlns:a16="http://schemas.microsoft.com/office/drawing/2014/main" id="{571834A5-3AE2-DE44-9319-3FF25E502C33}"/>
              </a:ext>
            </a:extLst>
          </p:cNvPr>
          <p:cNvSpPr>
            <a:spLocks noGrp="1"/>
          </p:cNvSpPr>
          <p:nvPr>
            <p:ph idx="1"/>
          </p:nvPr>
        </p:nvSpPr>
        <p:spPr>
          <a:xfrm>
            <a:off x="755576" y="1340768"/>
            <a:ext cx="7520940" cy="4200580"/>
          </a:xfrm>
        </p:spPr>
        <p:txBody>
          <a:bodyPr>
            <a:normAutofit fontScale="92500" lnSpcReduction="20000"/>
          </a:bodyPr>
          <a:lstStyle/>
          <a:p>
            <a:pPr marL="609600" indent="-609600">
              <a:lnSpc>
                <a:spcPct val="170000"/>
              </a:lnSpc>
              <a:defRPr/>
            </a:pPr>
            <a:r>
              <a:rPr lang="fr-BE" altLang="fr-FR" sz="2000" b="0" dirty="0"/>
              <a:t>Prophylaxies : </a:t>
            </a:r>
          </a:p>
          <a:p>
            <a:pPr marL="0" indent="0">
              <a:lnSpc>
                <a:spcPct val="170000"/>
              </a:lnSpc>
              <a:defRPr/>
            </a:pPr>
            <a:r>
              <a:rPr lang="fr-BE" altLang="fr-FR" sz="2000" b="0" dirty="0"/>
              <a:t>           - Prévention grossesse : </a:t>
            </a:r>
            <a:r>
              <a:rPr lang="fr-BE" altLang="fr-FR" sz="2000" b="0" dirty="0" err="1"/>
              <a:t>Ellaone</a:t>
            </a:r>
            <a:r>
              <a:rPr lang="fr-BE" altLang="fr-FR" sz="2000" b="0" dirty="0"/>
              <a:t> 1 Co est efficace pendant 5 jours</a:t>
            </a:r>
          </a:p>
          <a:p>
            <a:pPr marL="0" indent="0">
              <a:lnSpc>
                <a:spcPct val="170000"/>
              </a:lnSpc>
              <a:defRPr/>
            </a:pPr>
            <a:r>
              <a:rPr lang="fr-BE" altLang="fr-FR" sz="2000" b="0" dirty="0"/>
              <a:t>           - Prévention chlamydia et gonocoque : pas de traitement préventif</a:t>
            </a:r>
          </a:p>
          <a:p>
            <a:pPr marL="0" indent="0">
              <a:lnSpc>
                <a:spcPct val="170000"/>
              </a:lnSpc>
              <a:defRPr/>
            </a:pPr>
            <a:r>
              <a:rPr lang="fr-BE" altLang="fr-FR" sz="2000" b="0" dirty="0"/>
              <a:t>           - Prévention tétanos : vérifiez la vaccination tétanos (si pas 	vacciné ou vaccination douteuse) donner la première dose et 	prévoir les rappels ( 2 mois et 6 mois)</a:t>
            </a:r>
          </a:p>
          <a:p>
            <a:pPr marL="0" indent="0">
              <a:lnSpc>
                <a:spcPct val="170000"/>
              </a:lnSpc>
              <a:defRPr/>
            </a:pPr>
            <a:r>
              <a:rPr lang="fr-BE" altLang="fr-FR" sz="2000" b="0" dirty="0"/>
              <a:t>           - Prévention hépatite B : vaccination complète contre l’hépatite B 	si enfant non protégé</a:t>
            </a:r>
          </a:p>
          <a:p>
            <a:endParaRPr lang="fr-FR" sz="2000" dirty="0"/>
          </a:p>
        </p:txBody>
      </p:sp>
    </p:spTree>
    <p:extLst>
      <p:ext uri="{BB962C8B-B14F-4D97-AF65-F5344CB8AC3E}">
        <p14:creationId xmlns:p14="http://schemas.microsoft.com/office/powerpoint/2010/main" val="26017302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239399-BD70-C94A-B5DF-9E3B587A8944}"/>
              </a:ext>
            </a:extLst>
          </p:cNvPr>
          <p:cNvSpPr>
            <a:spLocks noGrp="1"/>
          </p:cNvSpPr>
          <p:nvPr>
            <p:ph type="title"/>
          </p:nvPr>
        </p:nvSpPr>
        <p:spPr/>
        <p:txBody>
          <a:bodyPr/>
          <a:lstStyle/>
          <a:p>
            <a:r>
              <a:rPr lang="fr-FR" dirty="0"/>
              <a:t>Facteurs de risque et de bon pronostic</a:t>
            </a:r>
          </a:p>
        </p:txBody>
      </p:sp>
      <p:sp>
        <p:nvSpPr>
          <p:cNvPr id="3" name="Espace réservé du texte 2">
            <a:extLst>
              <a:ext uri="{FF2B5EF4-FFF2-40B4-BE49-F238E27FC236}">
                <a16:creationId xmlns:a16="http://schemas.microsoft.com/office/drawing/2014/main" id="{B9673C4B-503A-054A-B6A8-30C9F6CEBB1D}"/>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9550736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115248"/>
            <a:ext cx="9036496" cy="548640"/>
          </a:xfrm>
        </p:spPr>
        <p:txBody>
          <a:bodyPr/>
          <a:lstStyle/>
          <a:p>
            <a:pPr algn="ctr"/>
            <a:r>
              <a:rPr lang="fr-BE" dirty="0">
                <a:solidFill>
                  <a:schemeClr val="accent4">
                    <a:lumMod val="75000"/>
                  </a:schemeClr>
                </a:solidFill>
                <a:latin typeface="Avenir Next Regular"/>
              </a:rPr>
              <a:t>Les facteurs de risque</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graphicFrame>
        <p:nvGraphicFramePr>
          <p:cNvPr id="9" name="Diagramme 8"/>
          <p:cNvGraphicFramePr/>
          <p:nvPr>
            <p:extLst/>
          </p:nvPr>
        </p:nvGraphicFramePr>
        <p:xfrm>
          <a:off x="1475656" y="1381224"/>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69278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7604" y="620688"/>
            <a:ext cx="6881486" cy="49307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Imag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
        <p:nvSpPr>
          <p:cNvPr id="3" name="ZoneTexte 2"/>
          <p:cNvSpPr txBox="1"/>
          <p:nvPr/>
        </p:nvSpPr>
        <p:spPr>
          <a:xfrm>
            <a:off x="1892063" y="1907541"/>
            <a:ext cx="5112568" cy="2492990"/>
          </a:xfrm>
          <a:prstGeom prst="rect">
            <a:avLst/>
          </a:prstGeom>
          <a:solidFill>
            <a:schemeClr val="bg1"/>
          </a:solidFill>
        </p:spPr>
        <p:txBody>
          <a:bodyPr wrap="square" rtlCol="0" anchor="ctr" anchorCtr="0">
            <a:spAutoFit/>
          </a:bodyPr>
          <a:lstStyle/>
          <a:p>
            <a:pPr algn="ctr"/>
            <a:endParaRPr lang="fr-BE" sz="2000" dirty="0">
              <a:latin typeface="Avenir Next Regular"/>
            </a:endParaRPr>
          </a:p>
          <a:p>
            <a:pPr algn="ctr"/>
            <a:r>
              <a:rPr lang="fr-BE" sz="2000" spc="300" dirty="0">
                <a:solidFill>
                  <a:schemeClr val="tx1">
                    <a:lumMod val="75000"/>
                    <a:lumOff val="25000"/>
                  </a:schemeClr>
                </a:solidFill>
                <a:latin typeface="Avenir Next Regular"/>
              </a:rPr>
              <a:t>Quelle est votre représentation d’un facteur de risque de la maltraitance ?</a:t>
            </a:r>
          </a:p>
          <a:p>
            <a:pPr algn="ctr"/>
            <a:endParaRPr lang="fr-BE" sz="2000" spc="300" dirty="0">
              <a:solidFill>
                <a:schemeClr val="tx1">
                  <a:lumMod val="75000"/>
                  <a:lumOff val="25000"/>
                </a:schemeClr>
              </a:solidFill>
              <a:latin typeface="Avenir Next Regular"/>
            </a:endParaRPr>
          </a:p>
          <a:p>
            <a:pPr algn="ctr"/>
            <a:r>
              <a:rPr lang="fr-BE" sz="2000" spc="300" dirty="0">
                <a:solidFill>
                  <a:schemeClr val="tx1">
                    <a:lumMod val="75000"/>
                    <a:lumOff val="25000"/>
                  </a:schemeClr>
                </a:solidFill>
                <a:latin typeface="Avenir Next Regular"/>
              </a:rPr>
              <a:t>Quels sont les indices</a:t>
            </a:r>
          </a:p>
          <a:p>
            <a:pPr algn="ctr"/>
            <a:r>
              <a:rPr lang="fr-BE" sz="2000" spc="300" dirty="0">
                <a:solidFill>
                  <a:schemeClr val="tx1">
                    <a:lumMod val="75000"/>
                    <a:lumOff val="25000"/>
                  </a:schemeClr>
                </a:solidFill>
                <a:latin typeface="Avenir Next Regular"/>
              </a:rPr>
              <a:t>de bon pronostic ?</a:t>
            </a:r>
          </a:p>
          <a:p>
            <a:pPr algn="ctr"/>
            <a:r>
              <a:rPr lang="fr-BE" sz="1600" dirty="0">
                <a:latin typeface="Avenir Next Regular"/>
              </a:rPr>
              <a:t> </a:t>
            </a:r>
          </a:p>
        </p:txBody>
      </p:sp>
    </p:spTree>
    <p:extLst>
      <p:ext uri="{BB962C8B-B14F-4D97-AF65-F5344CB8AC3E}">
        <p14:creationId xmlns:p14="http://schemas.microsoft.com/office/powerpoint/2010/main" val="1653644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 y="188640"/>
            <a:ext cx="9144000" cy="548640"/>
          </a:xfrm>
        </p:spPr>
        <p:txBody>
          <a:bodyPr/>
          <a:lstStyle/>
          <a:p>
            <a:pPr algn="ctr"/>
            <a:r>
              <a:rPr lang="fr-BE" dirty="0">
                <a:solidFill>
                  <a:schemeClr val="accent4">
                    <a:lumMod val="75000"/>
                  </a:schemeClr>
                </a:solidFill>
                <a:latin typeface="Avenir Next Regular"/>
              </a:rPr>
              <a:t>Facteurs de risque</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sp>
        <p:nvSpPr>
          <p:cNvPr id="12" name="ZoneTexte 11"/>
          <p:cNvSpPr txBox="1"/>
          <p:nvPr/>
        </p:nvSpPr>
        <p:spPr>
          <a:xfrm>
            <a:off x="1333164" y="2204864"/>
            <a:ext cx="6480720" cy="3737946"/>
          </a:xfrm>
          <a:prstGeom prst="rect">
            <a:avLst/>
          </a:prstGeom>
          <a:noFill/>
        </p:spPr>
        <p:txBody>
          <a:bodyPr wrap="square" numCol="1" rtlCol="0">
            <a:spAutoFit/>
          </a:bodyPr>
          <a:lstStyle/>
          <a:p>
            <a:pPr marL="285750" indent="-285750">
              <a:lnSpc>
                <a:spcPct val="150000"/>
              </a:lnSpc>
              <a:buFontTx/>
              <a:buChar char="-"/>
            </a:pPr>
            <a:r>
              <a:rPr lang="fr-BE" sz="2000" dirty="0"/>
              <a:t>ATCD de MT</a:t>
            </a:r>
          </a:p>
          <a:p>
            <a:pPr marL="285750" indent="-285750">
              <a:lnSpc>
                <a:spcPct val="150000"/>
              </a:lnSpc>
              <a:buFontTx/>
              <a:buChar char="-"/>
            </a:pPr>
            <a:r>
              <a:rPr lang="fr-BE" sz="2000" dirty="0"/>
              <a:t>Handicap </a:t>
            </a:r>
            <a:r>
              <a:rPr lang="fr-BE" sz="2000" dirty="0" err="1"/>
              <a:t>phys</a:t>
            </a:r>
            <a:r>
              <a:rPr lang="fr-BE" sz="2000" dirty="0"/>
              <a:t>/ mental</a:t>
            </a:r>
          </a:p>
          <a:p>
            <a:pPr marL="285750" indent="-285750">
              <a:lnSpc>
                <a:spcPct val="150000"/>
              </a:lnSpc>
              <a:buFontTx/>
              <a:buChar char="-"/>
            </a:pPr>
            <a:r>
              <a:rPr lang="fr-BE" sz="2000" dirty="0"/>
              <a:t>Faible poids de naissance/ prématurité</a:t>
            </a:r>
          </a:p>
          <a:p>
            <a:pPr marL="285750" indent="-285750">
              <a:lnSpc>
                <a:spcPct val="150000"/>
              </a:lnSpc>
              <a:buFontTx/>
              <a:buChar char="-"/>
            </a:pPr>
            <a:r>
              <a:rPr lang="fr-BE" sz="2000" dirty="0"/>
              <a:t>Grossesse non planifiée / multiple</a:t>
            </a:r>
          </a:p>
          <a:p>
            <a:pPr marL="285750" indent="-285750">
              <a:lnSpc>
                <a:spcPct val="150000"/>
              </a:lnSpc>
              <a:buFontTx/>
              <a:buChar char="-"/>
            </a:pPr>
            <a:r>
              <a:rPr lang="fr-BE" sz="2000" dirty="0"/>
              <a:t>Troubles du comportement/ problèmes de développement</a:t>
            </a:r>
          </a:p>
          <a:p>
            <a:pPr marL="285750" indent="-285750">
              <a:lnSpc>
                <a:spcPct val="150000"/>
              </a:lnSpc>
              <a:buFontTx/>
              <a:buChar char="-"/>
            </a:pPr>
            <a:r>
              <a:rPr lang="fr-BE" sz="2000" dirty="0"/>
              <a:t>SBS: garçons&gt;filles</a:t>
            </a:r>
          </a:p>
          <a:p>
            <a:pPr>
              <a:lnSpc>
                <a:spcPct val="150000"/>
              </a:lnSpc>
            </a:pPr>
            <a:endParaRPr lang="fr-BE" sz="2000" dirty="0"/>
          </a:p>
        </p:txBody>
      </p:sp>
      <p:grpSp>
        <p:nvGrpSpPr>
          <p:cNvPr id="8" name="Groupe 7"/>
          <p:cNvGrpSpPr/>
          <p:nvPr/>
        </p:nvGrpSpPr>
        <p:grpSpPr>
          <a:xfrm>
            <a:off x="3525044" y="1264562"/>
            <a:ext cx="1334988" cy="580262"/>
            <a:chOff x="2380505" y="2370"/>
            <a:chExt cx="1334988" cy="867742"/>
          </a:xfrm>
          <a:scene3d>
            <a:camera prst="orthographicFront"/>
            <a:lightRig rig="flat" dir="t"/>
          </a:scene3d>
        </p:grpSpPr>
        <p:sp>
          <p:nvSpPr>
            <p:cNvPr id="9" name="Rectangle à coins arrondis 8"/>
            <p:cNvSpPr/>
            <p:nvPr/>
          </p:nvSpPr>
          <p:spPr>
            <a:xfrm>
              <a:off x="2380505" y="2370"/>
              <a:ext cx="1334988" cy="867742"/>
            </a:xfrm>
            <a:prstGeom prst="roundRect">
              <a:avLst/>
            </a:prstGeom>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10" name="Rectangle 9"/>
            <p:cNvSpPr/>
            <p:nvPr/>
          </p:nvSpPr>
          <p:spPr>
            <a:xfrm>
              <a:off x="2422865" y="44730"/>
              <a:ext cx="1250268" cy="78302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BE" sz="1800" b="1" kern="1200" dirty="0">
                  <a:latin typeface="Avenir Book"/>
                </a:rPr>
                <a:t>Enfant</a:t>
              </a:r>
            </a:p>
          </p:txBody>
        </p:sp>
      </p:grpSp>
    </p:spTree>
    <p:extLst>
      <p:ext uri="{BB962C8B-B14F-4D97-AF65-F5344CB8AC3E}">
        <p14:creationId xmlns:p14="http://schemas.microsoft.com/office/powerpoint/2010/main" val="207994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24" y="188640"/>
            <a:ext cx="9144000" cy="548640"/>
          </a:xfrm>
        </p:spPr>
        <p:txBody>
          <a:bodyPr/>
          <a:lstStyle/>
          <a:p>
            <a:pPr algn="ctr"/>
            <a:r>
              <a:rPr lang="fr-BE" dirty="0">
                <a:solidFill>
                  <a:schemeClr val="accent4">
                    <a:lumMod val="75000"/>
                  </a:schemeClr>
                </a:solidFill>
                <a:latin typeface="Avenir Next Regular"/>
              </a:rPr>
              <a:t>Facteurs de risque</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grpSp>
        <p:nvGrpSpPr>
          <p:cNvPr id="11" name="Groupe 10"/>
          <p:cNvGrpSpPr/>
          <p:nvPr/>
        </p:nvGrpSpPr>
        <p:grpSpPr>
          <a:xfrm>
            <a:off x="3203848" y="1292889"/>
            <a:ext cx="2755726" cy="551935"/>
            <a:chOff x="732710" y="1199563"/>
            <a:chExt cx="1334988" cy="867742"/>
          </a:xfrm>
          <a:scene3d>
            <a:camera prst="orthographicFront"/>
            <a:lightRig rig="flat" dir="t"/>
          </a:scene3d>
        </p:grpSpPr>
        <p:sp>
          <p:nvSpPr>
            <p:cNvPr id="13" name="Rectangle à coins arrondis 12"/>
            <p:cNvSpPr/>
            <p:nvPr/>
          </p:nvSpPr>
          <p:spPr>
            <a:xfrm>
              <a:off x="732710" y="1199563"/>
              <a:ext cx="1334988" cy="867742"/>
            </a:xfrm>
            <a:prstGeom prst="roundRect">
              <a:avLst/>
            </a:prstGeom>
            <a:sp3d prstMaterial="plastic">
              <a:bevelT w="120900" h="88900"/>
              <a:bevelB w="88900" h="31750" prst="angle"/>
            </a:sp3d>
          </p:spPr>
          <p:style>
            <a:lnRef idx="0">
              <a:schemeClr val="lt1">
                <a:hueOff val="0"/>
                <a:satOff val="0"/>
                <a:lumOff val="0"/>
                <a:alphaOff val="0"/>
              </a:schemeClr>
            </a:lnRef>
            <a:fillRef idx="3">
              <a:schemeClr val="accent4">
                <a:hueOff val="-11918479"/>
                <a:satOff val="-13001"/>
                <a:lumOff val="3528"/>
                <a:alphaOff val="0"/>
              </a:schemeClr>
            </a:fillRef>
            <a:effectRef idx="2">
              <a:schemeClr val="accent4">
                <a:hueOff val="-11918479"/>
                <a:satOff val="-13001"/>
                <a:lumOff val="3528"/>
                <a:alphaOff val="0"/>
              </a:schemeClr>
            </a:effectRef>
            <a:fontRef idx="minor">
              <a:schemeClr val="lt1"/>
            </a:fontRef>
          </p:style>
        </p:sp>
        <p:sp>
          <p:nvSpPr>
            <p:cNvPr id="14" name="Rectangle 13"/>
            <p:cNvSpPr/>
            <p:nvPr/>
          </p:nvSpPr>
          <p:spPr>
            <a:xfrm>
              <a:off x="775070" y="1241923"/>
              <a:ext cx="1250268" cy="78302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BE" sz="1800" b="1" kern="1200" dirty="0">
                  <a:latin typeface="Avenir Book"/>
                </a:rPr>
                <a:t>Environnement</a:t>
              </a:r>
            </a:p>
          </p:txBody>
        </p:sp>
      </p:grpSp>
      <p:sp>
        <p:nvSpPr>
          <p:cNvPr id="15" name="ZoneTexte 14"/>
          <p:cNvSpPr txBox="1"/>
          <p:nvPr/>
        </p:nvSpPr>
        <p:spPr>
          <a:xfrm>
            <a:off x="2269268" y="2400433"/>
            <a:ext cx="4608512" cy="3276282"/>
          </a:xfrm>
          <a:prstGeom prst="rect">
            <a:avLst/>
          </a:prstGeom>
          <a:noFill/>
        </p:spPr>
        <p:txBody>
          <a:bodyPr wrap="square" numCol="1" rtlCol="0">
            <a:spAutoFit/>
          </a:bodyPr>
          <a:lstStyle/>
          <a:p>
            <a:pPr marL="285750" indent="-285750">
              <a:lnSpc>
                <a:spcPct val="150000"/>
              </a:lnSpc>
              <a:buFontTx/>
              <a:buChar char="-"/>
            </a:pPr>
            <a:r>
              <a:rPr lang="fr-BE" sz="2000" dirty="0"/>
              <a:t>Pauvreté </a:t>
            </a:r>
          </a:p>
          <a:p>
            <a:pPr marL="285750" indent="-285750">
              <a:lnSpc>
                <a:spcPct val="150000"/>
              </a:lnSpc>
              <a:buFontTx/>
              <a:buChar char="-"/>
            </a:pPr>
            <a:r>
              <a:rPr lang="fr-BE" sz="2000" dirty="0"/>
              <a:t>Isolement social</a:t>
            </a:r>
          </a:p>
          <a:p>
            <a:pPr marL="285750" indent="-285750">
              <a:lnSpc>
                <a:spcPct val="150000"/>
              </a:lnSpc>
              <a:buFontTx/>
              <a:buChar char="-"/>
            </a:pPr>
            <a:r>
              <a:rPr lang="fr-BE" sz="2000" dirty="0"/>
              <a:t>Manque de service de garde ou compétences éducatives limitées</a:t>
            </a:r>
          </a:p>
          <a:p>
            <a:pPr marL="285750" indent="-285750">
              <a:lnSpc>
                <a:spcPct val="150000"/>
              </a:lnSpc>
              <a:buFontTx/>
              <a:buChar char="-"/>
            </a:pPr>
            <a:r>
              <a:rPr lang="fr-BE" sz="2000" dirty="0"/>
              <a:t>Criminalité </a:t>
            </a:r>
          </a:p>
          <a:p>
            <a:pPr marL="285750" indent="-285750">
              <a:lnSpc>
                <a:spcPct val="150000"/>
              </a:lnSpc>
              <a:buFontTx/>
              <a:buChar char="-"/>
            </a:pPr>
            <a:endParaRPr lang="fr-BE" sz="2000" dirty="0"/>
          </a:p>
          <a:p>
            <a:pPr>
              <a:lnSpc>
                <a:spcPct val="150000"/>
              </a:lnSpc>
            </a:pPr>
            <a:endParaRPr lang="fr-BE" sz="2000" dirty="0"/>
          </a:p>
        </p:txBody>
      </p:sp>
    </p:spTree>
    <p:extLst>
      <p:ext uri="{BB962C8B-B14F-4D97-AF65-F5344CB8AC3E}">
        <p14:creationId xmlns:p14="http://schemas.microsoft.com/office/powerpoint/2010/main" val="255509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8308"/>
            <a:ext cx="9144000" cy="548640"/>
          </a:xfrm>
        </p:spPr>
        <p:txBody>
          <a:bodyPr/>
          <a:lstStyle/>
          <a:p>
            <a:pPr algn="ctr"/>
            <a:r>
              <a:rPr lang="fr-BE" dirty="0">
                <a:solidFill>
                  <a:schemeClr val="accent4">
                    <a:lumMod val="75000"/>
                  </a:schemeClr>
                </a:solidFill>
                <a:latin typeface="Avenir Next Regular"/>
              </a:rPr>
              <a:t>Facteurs de risque</a:t>
            </a:r>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6416" y="6055770"/>
            <a:ext cx="827584" cy="712270"/>
          </a:xfrm>
          <a:prstGeom prst="rect">
            <a:avLst/>
          </a:prstGeom>
        </p:spPr>
      </p:pic>
      <p:grpSp>
        <p:nvGrpSpPr>
          <p:cNvPr id="5" name="Groupe 4"/>
          <p:cNvGrpSpPr/>
          <p:nvPr/>
        </p:nvGrpSpPr>
        <p:grpSpPr>
          <a:xfrm>
            <a:off x="3700545" y="853193"/>
            <a:ext cx="1334988" cy="472420"/>
            <a:chOff x="3744414" y="2736301"/>
            <a:chExt cx="1334988" cy="867742"/>
          </a:xfrm>
          <a:scene3d>
            <a:camera prst="orthographicFront"/>
            <a:lightRig rig="flat" dir="t"/>
          </a:scene3d>
        </p:grpSpPr>
        <p:sp>
          <p:nvSpPr>
            <p:cNvPr id="6" name="Rectangle à coins arrondis 5"/>
            <p:cNvSpPr/>
            <p:nvPr/>
          </p:nvSpPr>
          <p:spPr>
            <a:xfrm>
              <a:off x="3744414" y="2736301"/>
              <a:ext cx="1334988" cy="867742"/>
            </a:xfrm>
            <a:prstGeom prst="roundRect">
              <a:avLst/>
            </a:prstGeom>
            <a:gradFill rotWithShape="0">
              <a:gsLst>
                <a:gs pos="0">
                  <a:srgbClr val="60B7B5"/>
                </a:gs>
                <a:gs pos="80000">
                  <a:srgbClr val="00DBE8"/>
                </a:gs>
                <a:gs pos="100000">
                  <a:srgbClr val="519B9A"/>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4">
                <a:hueOff val="-5959239"/>
                <a:satOff val="-6501"/>
                <a:lumOff val="1764"/>
                <a:alphaOff val="0"/>
              </a:schemeClr>
            </a:effectRef>
            <a:fontRef idx="minor">
              <a:schemeClr val="lt1"/>
            </a:fontRef>
          </p:style>
        </p:sp>
        <p:sp>
          <p:nvSpPr>
            <p:cNvPr id="7" name="Rectangle 6"/>
            <p:cNvSpPr/>
            <p:nvPr/>
          </p:nvSpPr>
          <p:spPr>
            <a:xfrm>
              <a:off x="3786774" y="2778661"/>
              <a:ext cx="1250268" cy="78302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BE" sz="1800" b="1" kern="1200" dirty="0">
                  <a:latin typeface="Avenir Book"/>
                </a:rPr>
                <a:t>Parents</a:t>
              </a:r>
            </a:p>
          </p:txBody>
        </p:sp>
      </p:grpSp>
      <p:sp>
        <p:nvSpPr>
          <p:cNvPr id="3" name="ZoneTexte 2"/>
          <p:cNvSpPr txBox="1"/>
          <p:nvPr/>
        </p:nvSpPr>
        <p:spPr>
          <a:xfrm>
            <a:off x="395536" y="1354425"/>
            <a:ext cx="8496944" cy="6555641"/>
          </a:xfrm>
          <a:prstGeom prst="rect">
            <a:avLst/>
          </a:prstGeom>
          <a:noFill/>
        </p:spPr>
        <p:txBody>
          <a:bodyPr wrap="square" numCol="2" rtlCol="0">
            <a:spAutoFit/>
          </a:bodyPr>
          <a:lstStyle/>
          <a:p>
            <a:pPr marL="285750" indent="-285750">
              <a:lnSpc>
                <a:spcPct val="150000"/>
              </a:lnSpc>
              <a:buFontTx/>
              <a:buChar char="-"/>
            </a:pPr>
            <a:r>
              <a:rPr lang="fr-BE" sz="2000" dirty="0"/>
              <a:t>&lt;20 ans</a:t>
            </a:r>
          </a:p>
          <a:p>
            <a:pPr marL="285750" indent="-285750">
              <a:lnSpc>
                <a:spcPct val="150000"/>
              </a:lnSpc>
              <a:buFontTx/>
              <a:buChar char="-"/>
            </a:pPr>
            <a:r>
              <a:rPr lang="fr-BE" sz="2000" dirty="0"/>
              <a:t>Faible niveau d’instruction</a:t>
            </a:r>
          </a:p>
          <a:p>
            <a:pPr marL="285750" indent="-285750">
              <a:lnSpc>
                <a:spcPct val="150000"/>
              </a:lnSpc>
              <a:buFontTx/>
              <a:buChar char="-"/>
            </a:pPr>
            <a:r>
              <a:rPr lang="fr-BE" sz="2000" dirty="0"/>
              <a:t>Troubles de personnalité ou autres </a:t>
            </a:r>
            <a:r>
              <a:rPr lang="fr-BE" sz="2000" dirty="0" err="1"/>
              <a:t>probl</a:t>
            </a:r>
            <a:r>
              <a:rPr lang="fr-BE" sz="2000" dirty="0"/>
              <a:t>. psychiatriques</a:t>
            </a:r>
          </a:p>
          <a:p>
            <a:pPr marL="285750" indent="-285750">
              <a:lnSpc>
                <a:spcPct val="150000"/>
              </a:lnSpc>
              <a:buFontTx/>
              <a:buChar char="-"/>
            </a:pPr>
            <a:r>
              <a:rPr lang="fr-BE" sz="2000" dirty="0"/>
              <a:t>ATCD de maltraitance</a:t>
            </a:r>
          </a:p>
          <a:p>
            <a:pPr marL="285750" indent="-285750">
              <a:lnSpc>
                <a:spcPct val="150000"/>
              </a:lnSpc>
              <a:buFontTx/>
              <a:buChar char="-"/>
            </a:pPr>
            <a:r>
              <a:rPr lang="fr-BE" sz="2000" dirty="0"/>
              <a:t>Témoin de violence/ événements traumatiques</a:t>
            </a:r>
          </a:p>
          <a:p>
            <a:pPr marL="285750" indent="-285750">
              <a:lnSpc>
                <a:spcPct val="150000"/>
              </a:lnSpc>
              <a:buFontTx/>
              <a:buChar char="-"/>
            </a:pPr>
            <a:r>
              <a:rPr lang="fr-BE" sz="2000" dirty="0"/>
              <a:t>Gestion inadéquate de la colère/ anxiété/ faible estime de soi</a:t>
            </a:r>
          </a:p>
          <a:p>
            <a:pPr>
              <a:lnSpc>
                <a:spcPct val="150000"/>
              </a:lnSpc>
            </a:pPr>
            <a:endParaRPr lang="fr-BE" sz="2000" dirty="0"/>
          </a:p>
          <a:p>
            <a:pPr marL="285750" indent="-285750">
              <a:lnSpc>
                <a:spcPct val="150000"/>
              </a:lnSpc>
              <a:buFontTx/>
              <a:buChar char="-"/>
            </a:pPr>
            <a:endParaRPr lang="fr-BE" sz="2000" dirty="0"/>
          </a:p>
          <a:p>
            <a:pPr>
              <a:lnSpc>
                <a:spcPct val="150000"/>
              </a:lnSpc>
            </a:pPr>
            <a:endParaRPr lang="fr-BE" sz="2000" dirty="0"/>
          </a:p>
          <a:p>
            <a:pPr>
              <a:lnSpc>
                <a:spcPct val="150000"/>
              </a:lnSpc>
            </a:pPr>
            <a:endParaRPr lang="fr-BE" sz="2000" dirty="0"/>
          </a:p>
          <a:p>
            <a:pPr>
              <a:lnSpc>
                <a:spcPct val="150000"/>
              </a:lnSpc>
            </a:pPr>
            <a:endParaRPr lang="fr-BE" sz="2000" dirty="0"/>
          </a:p>
          <a:p>
            <a:pPr>
              <a:lnSpc>
                <a:spcPct val="150000"/>
              </a:lnSpc>
            </a:pPr>
            <a:endParaRPr lang="fr-BE" sz="2000" dirty="0"/>
          </a:p>
          <a:p>
            <a:pPr>
              <a:lnSpc>
                <a:spcPct val="150000"/>
              </a:lnSpc>
            </a:pPr>
            <a:r>
              <a:rPr lang="fr-BE" sz="2000" dirty="0"/>
              <a:t>-   Grossesse non désiré</a:t>
            </a:r>
          </a:p>
          <a:p>
            <a:pPr marL="285750" indent="-285750">
              <a:lnSpc>
                <a:spcPct val="150000"/>
              </a:lnSpc>
              <a:buFontTx/>
              <a:buChar char="-"/>
            </a:pPr>
            <a:r>
              <a:rPr lang="fr-BE" sz="2000" dirty="0"/>
              <a:t>Chômage</a:t>
            </a:r>
          </a:p>
          <a:p>
            <a:pPr marL="285750" indent="-285750">
              <a:lnSpc>
                <a:spcPct val="150000"/>
              </a:lnSpc>
              <a:buFontTx/>
              <a:buChar char="-"/>
            </a:pPr>
            <a:r>
              <a:rPr lang="fr-BE" sz="2000" dirty="0"/>
              <a:t>Consommation produits</a:t>
            </a:r>
          </a:p>
          <a:p>
            <a:pPr marL="285750" indent="-285750">
              <a:lnSpc>
                <a:spcPct val="150000"/>
              </a:lnSpc>
              <a:buFontTx/>
              <a:buChar char="-"/>
            </a:pPr>
            <a:r>
              <a:rPr lang="fr-BE" sz="2000" dirty="0"/>
              <a:t>Recours à des punitions corporelles</a:t>
            </a:r>
          </a:p>
          <a:p>
            <a:pPr marL="285750" indent="-285750">
              <a:lnSpc>
                <a:spcPct val="150000"/>
              </a:lnSpc>
              <a:buFontTx/>
              <a:buChar char="-"/>
            </a:pPr>
            <a:r>
              <a:rPr lang="fr-BE" sz="2000" dirty="0"/>
              <a:t>Absence ou faiblesse des qualités attribuées à l’enfant par le parent</a:t>
            </a:r>
          </a:p>
          <a:p>
            <a:pPr>
              <a:lnSpc>
                <a:spcPct val="150000"/>
              </a:lnSpc>
            </a:pPr>
            <a:endParaRPr lang="fr-BE" sz="2000" dirty="0"/>
          </a:p>
        </p:txBody>
      </p:sp>
    </p:spTree>
    <p:extLst>
      <p:ext uri="{BB962C8B-B14F-4D97-AF65-F5344CB8AC3E}">
        <p14:creationId xmlns:p14="http://schemas.microsoft.com/office/powerpoint/2010/main" val="4218363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68792535-7C46-614E-9012-07E59966BAC6}"/>
              </a:ext>
            </a:extLst>
          </p:cNvPr>
          <p:cNvSpPr txBox="1">
            <a:spLocks noGrp="1"/>
          </p:cNvSpPr>
          <p:nvPr>
            <p:ph idx="1"/>
          </p:nvPr>
        </p:nvSpPr>
        <p:spPr>
          <a:xfrm>
            <a:off x="944714" y="2564904"/>
            <a:ext cx="7277432" cy="2763321"/>
          </a:xfrm>
          <a:prstGeom prst="rect">
            <a:avLst/>
          </a:prstGeom>
          <a:noFill/>
        </p:spPr>
        <p:txBody>
          <a:bodyPr wrap="square" numCol="1" rtlCol="0">
            <a:spAutoFit/>
          </a:bodyPr>
          <a:lstStyle/>
          <a:p>
            <a:pPr marL="285750" indent="-285750">
              <a:lnSpc>
                <a:spcPct val="150000"/>
              </a:lnSpc>
              <a:buFontTx/>
              <a:buChar char="-"/>
            </a:pPr>
            <a:r>
              <a:rPr lang="fr-BE" sz="2000" b="0" dirty="0"/>
              <a:t>Famille nombreuse (&gt;3 enfants)</a:t>
            </a:r>
          </a:p>
          <a:p>
            <a:pPr marL="285750" indent="-285750">
              <a:lnSpc>
                <a:spcPct val="150000"/>
              </a:lnSpc>
              <a:buFontTx/>
              <a:buChar char="-"/>
            </a:pPr>
            <a:r>
              <a:rPr lang="fr-BE" sz="2000" b="0" dirty="0"/>
              <a:t>Mère célibataire</a:t>
            </a:r>
          </a:p>
          <a:p>
            <a:pPr marL="285750" indent="-285750">
              <a:lnSpc>
                <a:spcPct val="150000"/>
              </a:lnSpc>
              <a:buFontTx/>
              <a:buChar char="-"/>
            </a:pPr>
            <a:r>
              <a:rPr lang="fr-BE" sz="2000" b="0" dirty="0"/>
              <a:t>Famille nouvellement recomposée</a:t>
            </a:r>
          </a:p>
          <a:p>
            <a:pPr marL="285750" indent="-285750">
              <a:lnSpc>
                <a:spcPct val="150000"/>
              </a:lnSpc>
              <a:buFontTx/>
              <a:buChar char="-"/>
            </a:pPr>
            <a:r>
              <a:rPr lang="fr-BE" sz="2000" b="0" dirty="0"/>
              <a:t>Violence/ conflits de couple</a:t>
            </a:r>
          </a:p>
          <a:p>
            <a:pPr marL="285750" indent="-285750">
              <a:lnSpc>
                <a:spcPct val="150000"/>
              </a:lnSpc>
              <a:buFontTx/>
              <a:buChar char="-"/>
            </a:pPr>
            <a:r>
              <a:rPr lang="fr-BE" sz="2000" b="0" dirty="0"/>
              <a:t>Minorité ethnique</a:t>
            </a:r>
          </a:p>
        </p:txBody>
      </p:sp>
      <p:grpSp>
        <p:nvGrpSpPr>
          <p:cNvPr id="5" name="Groupe 4">
            <a:extLst>
              <a:ext uri="{FF2B5EF4-FFF2-40B4-BE49-F238E27FC236}">
                <a16:creationId xmlns:a16="http://schemas.microsoft.com/office/drawing/2014/main" id="{24807264-8A3B-D646-93E1-80CC1B52A23F}"/>
              </a:ext>
            </a:extLst>
          </p:cNvPr>
          <p:cNvGrpSpPr/>
          <p:nvPr/>
        </p:nvGrpSpPr>
        <p:grpSpPr>
          <a:xfrm>
            <a:off x="3741068" y="1484784"/>
            <a:ext cx="1334988" cy="432671"/>
            <a:chOff x="4028301" y="1199563"/>
            <a:chExt cx="1334988" cy="867742"/>
          </a:xfrm>
          <a:scene3d>
            <a:camera prst="orthographicFront"/>
            <a:lightRig rig="flat" dir="t"/>
          </a:scene3d>
        </p:grpSpPr>
        <p:sp>
          <p:nvSpPr>
            <p:cNvPr id="6" name="Rectangle à coins arrondis 5">
              <a:extLst>
                <a:ext uri="{FF2B5EF4-FFF2-40B4-BE49-F238E27FC236}">
                  <a16:creationId xmlns:a16="http://schemas.microsoft.com/office/drawing/2014/main" id="{48BB2822-E991-864D-B22B-C5A50381FF00}"/>
                </a:ext>
              </a:extLst>
            </p:cNvPr>
            <p:cNvSpPr/>
            <p:nvPr/>
          </p:nvSpPr>
          <p:spPr>
            <a:xfrm>
              <a:off x="4028301" y="1199563"/>
              <a:ext cx="1334988" cy="867742"/>
            </a:xfrm>
            <a:prstGeom prst="roundRect">
              <a:avLst/>
            </a:prstGeom>
            <a:sp3d prstMaterial="plastic">
              <a:bevelT w="120900" h="88900"/>
              <a:bevelB w="88900" h="31750" prst="angle"/>
            </a:sp3d>
          </p:spPr>
          <p:style>
            <a:lnRef idx="0">
              <a:schemeClr val="lt1">
                <a:hueOff val="0"/>
                <a:satOff val="0"/>
                <a:lumOff val="0"/>
                <a:alphaOff val="0"/>
              </a:schemeClr>
            </a:lnRef>
            <a:fillRef idx="3">
              <a:schemeClr val="accent4">
                <a:hueOff val="-2979620"/>
                <a:satOff val="-3250"/>
                <a:lumOff val="882"/>
                <a:alphaOff val="0"/>
              </a:schemeClr>
            </a:fillRef>
            <a:effectRef idx="2">
              <a:schemeClr val="accent4">
                <a:hueOff val="-2979620"/>
                <a:satOff val="-3250"/>
                <a:lumOff val="882"/>
                <a:alphaOff val="0"/>
              </a:schemeClr>
            </a:effectRef>
            <a:fontRef idx="minor">
              <a:schemeClr val="lt1"/>
            </a:fontRef>
          </p:style>
        </p:sp>
        <p:sp>
          <p:nvSpPr>
            <p:cNvPr id="7" name="Rectangle 6">
              <a:extLst>
                <a:ext uri="{FF2B5EF4-FFF2-40B4-BE49-F238E27FC236}">
                  <a16:creationId xmlns:a16="http://schemas.microsoft.com/office/drawing/2014/main" id="{1134B04E-C695-3644-89FA-131DEB88CBD7}"/>
                </a:ext>
              </a:extLst>
            </p:cNvPr>
            <p:cNvSpPr/>
            <p:nvPr/>
          </p:nvSpPr>
          <p:spPr>
            <a:xfrm>
              <a:off x="4070661" y="1241923"/>
              <a:ext cx="1250268" cy="783022"/>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r-BE" sz="1800" b="1" kern="1200" dirty="0">
                  <a:latin typeface="Avenir Book"/>
                </a:rPr>
                <a:t>Famille </a:t>
              </a:r>
            </a:p>
          </p:txBody>
        </p:sp>
      </p:grpSp>
      <p:sp>
        <p:nvSpPr>
          <p:cNvPr id="8" name="Titre 1">
            <a:extLst>
              <a:ext uri="{FF2B5EF4-FFF2-40B4-BE49-F238E27FC236}">
                <a16:creationId xmlns:a16="http://schemas.microsoft.com/office/drawing/2014/main" id="{B109CA1C-6929-EB4C-B99C-92AB9E5F5A78}"/>
              </a:ext>
            </a:extLst>
          </p:cNvPr>
          <p:cNvSpPr>
            <a:spLocks noGrp="1"/>
          </p:cNvSpPr>
          <p:nvPr>
            <p:ph type="title"/>
          </p:nvPr>
        </p:nvSpPr>
        <p:spPr/>
        <p:txBody>
          <a:bodyPr/>
          <a:lstStyle/>
          <a:p>
            <a:pPr algn="ctr"/>
            <a:r>
              <a:rPr lang="fr-BE" dirty="0">
                <a:solidFill>
                  <a:schemeClr val="accent4">
                    <a:lumMod val="75000"/>
                  </a:schemeClr>
                </a:solidFill>
                <a:latin typeface="Avenir Next Regular"/>
              </a:rPr>
              <a:t>Facteurs de risque</a:t>
            </a:r>
          </a:p>
        </p:txBody>
      </p:sp>
    </p:spTree>
    <p:extLst>
      <p:ext uri="{BB962C8B-B14F-4D97-AF65-F5344CB8AC3E}">
        <p14:creationId xmlns:p14="http://schemas.microsoft.com/office/powerpoint/2010/main" val="130056965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Spectrum">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Angles">
  <a:themeElements>
    <a:clrScheme name="SOS">
      <a:dk1>
        <a:sysClr val="windowText" lastClr="000000"/>
      </a:dk1>
      <a:lt1>
        <a:sysClr val="window" lastClr="FFFFFF"/>
      </a:lt1>
      <a:dk2>
        <a:srgbClr val="242852"/>
      </a:dk2>
      <a:lt2>
        <a:srgbClr val="ACCBF9"/>
      </a:lt2>
      <a:accent1>
        <a:srgbClr val="3EBBF0"/>
      </a:accent1>
      <a:accent2>
        <a:srgbClr val="C00000"/>
      </a:accent2>
      <a:accent3>
        <a:srgbClr val="6DC8F2"/>
      </a:accent3>
      <a:accent4>
        <a:srgbClr val="14A2E2"/>
      </a:accent4>
      <a:accent5>
        <a:srgbClr val="DB2D2D"/>
      </a:accent5>
      <a:accent6>
        <a:srgbClr val="F2F2F2"/>
      </a:accent6>
      <a:hlink>
        <a:srgbClr val="002060"/>
      </a:hlink>
      <a:folHlink>
        <a:srgbClr val="1098D2"/>
      </a:folHlink>
    </a:clrScheme>
    <a:fontScheme name="Personnalisé 1">
      <a:majorFont>
        <a:latin typeface="Candara"/>
        <a:ea typeface=""/>
        <a:cs typeface=""/>
      </a:majorFont>
      <a:minorFont>
        <a:latin typeface="Candara"/>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5.xml><?xml version="1.0" encoding="utf-8"?>
<a:theme xmlns:a="http://schemas.openxmlformats.org/drawingml/2006/main" name="2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3_Conception personnalisé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20170530-CIFAS-recherchecorr ED</Template>
  <TotalTime>6298</TotalTime>
  <Words>4486</Words>
  <Application>Microsoft Macintosh PowerPoint</Application>
  <PresentationFormat>Affichage à l'écran (4:3)</PresentationFormat>
  <Paragraphs>658</Paragraphs>
  <Slides>98</Slides>
  <Notes>23</Notes>
  <HiddenSlides>0</HiddenSlides>
  <MMClips>1</MMClips>
  <ScaleCrop>false</ScaleCrop>
  <HeadingPairs>
    <vt:vector size="6" baseType="variant">
      <vt:variant>
        <vt:lpstr>Polices utilisées</vt:lpstr>
      </vt:variant>
      <vt:variant>
        <vt:i4>17</vt:i4>
      </vt:variant>
      <vt:variant>
        <vt:lpstr>Thème</vt:lpstr>
      </vt:variant>
      <vt:variant>
        <vt:i4>6</vt:i4>
      </vt:variant>
      <vt:variant>
        <vt:lpstr>Titres des diapositives</vt:lpstr>
      </vt:variant>
      <vt:variant>
        <vt:i4>98</vt:i4>
      </vt:variant>
    </vt:vector>
  </HeadingPairs>
  <TitlesOfParts>
    <vt:vector size="121" baseType="lpstr">
      <vt:lpstr>Arial Unicode MS</vt:lpstr>
      <vt:lpstr>ＭＳ Ｐゴシック</vt:lpstr>
      <vt:lpstr>ヒラギノ角ゴ Pro W3</vt:lpstr>
      <vt:lpstr>Agency FB</vt:lpstr>
      <vt:lpstr>Arial</vt:lpstr>
      <vt:lpstr>Avenir Book</vt:lpstr>
      <vt:lpstr>Avenir Next Regular</vt:lpstr>
      <vt:lpstr>Calibri</vt:lpstr>
      <vt:lpstr>Candara</vt:lpstr>
      <vt:lpstr>Courier New</vt:lpstr>
      <vt:lpstr>Franklin Gothic Book</vt:lpstr>
      <vt:lpstr>Franklin Gothic Medium</vt:lpstr>
      <vt:lpstr>Georgia</vt:lpstr>
      <vt:lpstr>Times New Roman</vt:lpstr>
      <vt:lpstr>Tunga</vt:lpstr>
      <vt:lpstr>Wingdings</vt:lpstr>
      <vt:lpstr>Wingdings 2</vt:lpstr>
      <vt:lpstr>Angles</vt:lpstr>
      <vt:lpstr>Conception personnalisée</vt:lpstr>
      <vt:lpstr>1_Conception personnalisée</vt:lpstr>
      <vt:lpstr>1_Angles</vt:lpstr>
      <vt:lpstr>2_Conception personnalisée</vt:lpstr>
      <vt:lpstr>3_Conception personnalisée</vt:lpstr>
      <vt:lpstr>Approche transdisciplinaire de La maltraitance infantile: entre soin et protection </vt:lpstr>
      <vt:lpstr>Présentation PowerPoint</vt:lpstr>
      <vt:lpstr>Types de maltraitance</vt:lpstr>
      <vt:lpstr>La maltraitance physique </vt:lpstr>
      <vt:lpstr>La maltraitance psychologique</vt:lpstr>
      <vt:lpstr>La maltraitance sexuelle</vt:lpstr>
      <vt:lpstr>La négligence</vt:lpstr>
      <vt:lpstr>Les enfants dits « à risque »</vt:lpstr>
      <vt:lpstr>Conséquences de la maltraitance sur le développement psychologique</vt:lpstr>
      <vt:lpstr>Présentation PowerPoint</vt:lpstr>
      <vt:lpstr>Conséquences d’un  état de stress toxique: durée et répétition</vt:lpstr>
      <vt:lpstr>Présentation PowerPoint</vt:lpstr>
      <vt:lpstr>Pathologie du lien  (attachement et intersubjectivité)</vt:lpstr>
      <vt:lpstr>Rappel- Attachement</vt:lpstr>
      <vt:lpstr>Rappel- Intersubjectivité</vt:lpstr>
      <vt:lpstr>Présentation PowerPoint</vt:lpstr>
      <vt:lpstr>Attachement insecure-évitant </vt:lpstr>
      <vt:lpstr>Attachement insecure-ambivalent </vt:lpstr>
      <vt:lpstr>Attachement insecure-désorganisé  (75 à 80% enfants victimes de MT )</vt:lpstr>
      <vt:lpstr>Attachement insecure-désorganisé  (75 à 80% enfants victimes de MT )</vt:lpstr>
      <vt:lpstr>Présentation PowerPoint</vt:lpstr>
      <vt:lpstr>Mélange</vt:lpstr>
      <vt:lpstr> + Spécificités</vt:lpstr>
      <vt:lpstr>Pathologie des traumatismes relationnels précoces</vt:lpstr>
      <vt:lpstr>Impact du trauma sera fonction</vt:lpstr>
      <vt:lpstr>S’adresser à un enfant victime</vt:lpstr>
      <vt:lpstr>Présentation PowerPoint</vt:lpstr>
      <vt:lpstr>Résistances au dévoilement</vt:lpstr>
      <vt:lpstr>Défis liés aux auditions</vt:lpstr>
      <vt:lpstr>Facteurs influençant la qualité de la révélation</vt:lpstr>
      <vt:lpstr>Communication en fonction de l’âge de l’enfant</vt:lpstr>
      <vt:lpstr>Chronologie des principaux modes de communication avec l’enfant</vt:lpstr>
      <vt:lpstr>Rapport au temps et à l’espace</vt:lpstr>
      <vt:lpstr>Le rapport au temps et à l’espace (1)</vt:lpstr>
      <vt:lpstr>Le rapport au temps et à l’espace (2)</vt:lpstr>
      <vt:lpstr>Le rapport au temps et à l’espace (3)</vt:lpstr>
      <vt:lpstr>La mémoire</vt:lpstr>
      <vt:lpstr>la mémoire</vt:lpstr>
      <vt:lpstr>Présentation PowerPoint</vt:lpstr>
      <vt:lpstr>Fonctionnement de la mémoire chez les enfants</vt:lpstr>
      <vt:lpstr>L’enregistrement (inconscient et subjectif)</vt:lpstr>
      <vt:lpstr>L’emmagasinage</vt:lpstr>
      <vt:lpstr>La récupération</vt:lpstr>
      <vt:lpstr>Le NICHD ou le « dis moi tout »</vt:lpstr>
      <vt:lpstr>Présentation et règles</vt:lpstr>
      <vt:lpstr>Quelques précautions</vt:lpstr>
      <vt:lpstr>recommandations</vt:lpstr>
      <vt:lpstr>Favoriser la mémoire de rappel</vt:lpstr>
      <vt:lpstr>Clôture de l’entretien</vt:lpstr>
      <vt:lpstr>Type de questions</vt:lpstr>
      <vt:lpstr>Invitation (vise le rappel-libre)</vt:lpstr>
      <vt:lpstr>Invitation avec segmentation de temps</vt:lpstr>
      <vt:lpstr>Invitation avec segmentation de temps</vt:lpstr>
      <vt:lpstr>Invitation avec indice</vt:lpstr>
      <vt:lpstr>Les questions spécifiques : a. Directives – B. Proposant un choix – C. Suggestives</vt:lpstr>
      <vt:lpstr>a. Questions directives</vt:lpstr>
      <vt:lpstr>A. Questions directives</vt:lpstr>
      <vt:lpstr>Questions proposant un choix  et questions suggestives (= questions fermées)</vt:lpstr>
      <vt:lpstr>B. Questions proposant un choix (Mémoire de reconnaissance)</vt:lpstr>
      <vt:lpstr>C. Questions suggestives</vt:lpstr>
      <vt:lpstr>C. Questions suggestives</vt:lpstr>
      <vt:lpstr>Grands Principes</vt:lpstr>
      <vt:lpstr>Exemples de formulations à éviter</vt:lpstr>
      <vt:lpstr>Facteurs susceptibles de mener à de fausses allégations</vt:lpstr>
      <vt:lpstr>Facteurs susceptibles de mener à de fausses allégations</vt:lpstr>
      <vt:lpstr>L’examen physique de l’enfant victime de maltraitance</vt:lpstr>
      <vt:lpstr>Présentation PowerPoint</vt:lpstr>
      <vt:lpstr>Présentation PowerPoint</vt:lpstr>
      <vt:lpstr>Les lésions cutanées</vt:lpstr>
      <vt:lpstr>Présentation PowerPoint</vt:lpstr>
      <vt:lpstr>Les lésions osseuses</vt:lpstr>
      <vt:lpstr>Les fractures métaphysaires</vt:lpstr>
      <vt:lpstr>Présentation PowerPoint</vt:lpstr>
      <vt:lpstr>Présentation PowerPoint</vt:lpstr>
      <vt:lpstr>Présentation PowerPoint</vt:lpstr>
      <vt:lpstr>Intérêt de la scintigraphie osseuse</vt:lpstr>
      <vt:lpstr>Présentation PowerPoint</vt:lpstr>
      <vt:lpstr>Présentation PowerPoint</vt:lpstr>
      <vt:lpstr>Présentation PowerPoint</vt:lpstr>
      <vt:lpstr>Symptomatologie: manifestations aigues</vt:lpstr>
      <vt:lpstr>Symptomatologie: manifestations plus insidieuses</vt:lpstr>
      <vt:lpstr>Devenir de ces enfants</vt:lpstr>
      <vt:lpstr>Présentation PowerPoint</vt:lpstr>
      <vt:lpstr>Présentation PowerPoint</vt:lpstr>
      <vt:lpstr>Protocole d’évaluation médicale d’un enfant victime ou suspect d’être victime d’abus sexuel</vt:lpstr>
      <vt:lpstr>Introduction  </vt:lpstr>
      <vt:lpstr>Présentation PowerPoint</vt:lpstr>
      <vt:lpstr>Examen des situations: « peu de doutes quant aux faits- endéans les 72h »</vt:lpstr>
      <vt:lpstr> Prophylaxies:  doivent impérativement être débutées endéans les 72h.   </vt:lpstr>
      <vt:lpstr>Examen des situations:   « peu de doute quant aux faits- au-delà des 72h»</vt:lpstr>
      <vt:lpstr>prophylaxies</vt:lpstr>
      <vt:lpstr>Facteurs de risque et de bon pronostic</vt:lpstr>
      <vt:lpstr>Les facteurs de risque</vt:lpstr>
      <vt:lpstr>Présentation PowerPoint</vt:lpstr>
      <vt:lpstr>Facteurs de risque</vt:lpstr>
      <vt:lpstr>Facteurs de risque</vt:lpstr>
      <vt:lpstr>Facteurs de risque</vt:lpstr>
      <vt:lpstr>Facteurs de risque</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ONZE FEMANP Formons Ensemble à propos de la Maltraitance les Nouveaux Professionnels</dc:title>
  <dc:creator>vthourb</dc:creator>
  <cp:lastModifiedBy>Vanthournout Brigitte</cp:lastModifiedBy>
  <cp:revision>1184</cp:revision>
  <cp:lastPrinted>2018-02-19T14:17:03Z</cp:lastPrinted>
  <dcterms:created xsi:type="dcterms:W3CDTF">2018-01-22T07:55:41Z</dcterms:created>
  <dcterms:modified xsi:type="dcterms:W3CDTF">2019-07-12T10:40:59Z</dcterms:modified>
</cp:coreProperties>
</file>