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 id="2147483828" r:id="rId2"/>
    <p:sldMasterId id="2147483840" r:id="rId3"/>
    <p:sldMasterId id="2147483854" r:id="rId4"/>
  </p:sldMasterIdLst>
  <p:notesMasterIdLst>
    <p:notesMasterId r:id="rId43"/>
  </p:notesMasterIdLst>
  <p:handoutMasterIdLst>
    <p:handoutMasterId r:id="rId44"/>
  </p:handoutMasterIdLst>
  <p:sldIdLst>
    <p:sldId id="256" r:id="rId5"/>
    <p:sldId id="490" r:id="rId6"/>
    <p:sldId id="436" r:id="rId7"/>
    <p:sldId id="431" r:id="rId8"/>
    <p:sldId id="429" r:id="rId9"/>
    <p:sldId id="467" r:id="rId10"/>
    <p:sldId id="430" r:id="rId11"/>
    <p:sldId id="391" r:id="rId12"/>
    <p:sldId id="383" r:id="rId13"/>
    <p:sldId id="498" r:id="rId14"/>
    <p:sldId id="503" r:id="rId15"/>
    <p:sldId id="384" r:id="rId16"/>
    <p:sldId id="385" r:id="rId17"/>
    <p:sldId id="386" r:id="rId18"/>
    <p:sldId id="494" r:id="rId19"/>
    <p:sldId id="437" r:id="rId20"/>
    <p:sldId id="461" r:id="rId21"/>
    <p:sldId id="442" r:id="rId22"/>
    <p:sldId id="495" r:id="rId23"/>
    <p:sldId id="441" r:id="rId24"/>
    <p:sldId id="459" r:id="rId25"/>
    <p:sldId id="450" r:id="rId26"/>
    <p:sldId id="472" r:id="rId27"/>
    <p:sldId id="448" r:id="rId28"/>
    <p:sldId id="452" r:id="rId29"/>
    <p:sldId id="496" r:id="rId30"/>
    <p:sldId id="434" r:id="rId31"/>
    <p:sldId id="497" r:id="rId32"/>
    <p:sldId id="505" r:id="rId33"/>
    <p:sldId id="504" r:id="rId34"/>
    <p:sldId id="502" r:id="rId35"/>
    <p:sldId id="309" r:id="rId36"/>
    <p:sldId id="298" r:id="rId37"/>
    <p:sldId id="303" r:id="rId38"/>
    <p:sldId id="300" r:id="rId39"/>
    <p:sldId id="507" r:id="rId40"/>
    <p:sldId id="506" r:id="rId41"/>
    <p:sldId id="508" r:id="rId42"/>
  </p:sldIdLst>
  <p:sldSz cx="9144000" cy="6858000" type="screen4x3"/>
  <p:notesSz cx="6797675" cy="99282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6D7C2FB5-D715-422A-B6CD-5DF0AB82E3E1}">
          <p14:sldIdLst>
            <p14:sldId id="256"/>
            <p14:sldId id="490"/>
            <p14:sldId id="436"/>
            <p14:sldId id="431"/>
            <p14:sldId id="429"/>
            <p14:sldId id="467"/>
            <p14:sldId id="430"/>
            <p14:sldId id="391"/>
            <p14:sldId id="383"/>
            <p14:sldId id="498"/>
            <p14:sldId id="503"/>
            <p14:sldId id="384"/>
            <p14:sldId id="385"/>
            <p14:sldId id="386"/>
            <p14:sldId id="494"/>
            <p14:sldId id="437"/>
            <p14:sldId id="461"/>
            <p14:sldId id="442"/>
            <p14:sldId id="495"/>
            <p14:sldId id="441"/>
            <p14:sldId id="459"/>
            <p14:sldId id="450"/>
            <p14:sldId id="472"/>
            <p14:sldId id="448"/>
            <p14:sldId id="452"/>
            <p14:sldId id="496"/>
            <p14:sldId id="434"/>
            <p14:sldId id="497"/>
            <p14:sldId id="505"/>
            <p14:sldId id="504"/>
            <p14:sldId id="502"/>
            <p14:sldId id="309"/>
            <p14:sldId id="298"/>
            <p14:sldId id="303"/>
            <p14:sldId id="300"/>
            <p14:sldId id="507"/>
            <p14:sldId id="506"/>
            <p14:sldId id="50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01">
          <p15:clr>
            <a:srgbClr val="A4A3A4"/>
          </p15:clr>
        </p15:guide>
        <p15:guide id="3" orient="horz" pos="3128">
          <p15:clr>
            <a:srgbClr val="A4A3A4"/>
          </p15:clr>
        </p15:guide>
        <p15:guide id="4"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B7B5"/>
    <a:srgbClr val="F5776B"/>
    <a:srgbClr val="00DBE8"/>
    <a:srgbClr val="3A668A"/>
    <a:srgbClr val="00AFB9"/>
    <a:srgbClr val="519B9A"/>
    <a:srgbClr val="FFC83A"/>
    <a:srgbClr val="FCB702"/>
    <a:srgbClr val="DA9D15"/>
    <a:srgbClr val="8560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495" autoAdjust="0"/>
    <p:restoredTop sz="83886" autoAdjust="0"/>
  </p:normalViewPr>
  <p:slideViewPr>
    <p:cSldViewPr>
      <p:cViewPr varScale="1">
        <p:scale>
          <a:sx n="95" d="100"/>
          <a:sy n="95" d="100"/>
        </p:scale>
        <p:origin x="2184" y="19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9112"/>
    </p:cViewPr>
  </p:sorterViewPr>
  <p:notesViewPr>
    <p:cSldViewPr>
      <p:cViewPr>
        <p:scale>
          <a:sx n="100" d="100"/>
          <a:sy n="100" d="100"/>
        </p:scale>
        <p:origin x="-3570" y="648"/>
      </p:cViewPr>
      <p:guideLst>
        <p:guide orient="horz" pos="3127"/>
        <p:guide pos="2101"/>
        <p:guide orient="horz" pos="3128"/>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D952CD-A7D1-5444-8575-A60E5781E29A}" type="doc">
      <dgm:prSet loTypeId="urn:microsoft.com/office/officeart/2005/8/layout/radial3" loCatId="" qsTypeId="urn:microsoft.com/office/officeart/2005/8/quickstyle/simple4" qsCatId="simple" csTypeId="urn:microsoft.com/office/officeart/2005/8/colors/colorful1" csCatId="colorful" phldr="1"/>
      <dgm:spPr/>
      <dgm:t>
        <a:bodyPr/>
        <a:lstStyle/>
        <a:p>
          <a:endParaRPr lang="fr-FR"/>
        </a:p>
      </dgm:t>
    </dgm:pt>
    <dgm:pt modelId="{7D2D5F83-A4CE-3F4B-ACDA-B5751C324039}">
      <dgm:prSet phldrT="[Texte]" custT="1"/>
      <dgm:spPr/>
      <dgm:t>
        <a:bodyPr/>
        <a:lstStyle/>
        <a:p>
          <a:r>
            <a:rPr lang="fr-FR" sz="1400" dirty="0">
              <a:latin typeface="Avenir Book"/>
              <a:cs typeface="Avenir Book"/>
            </a:rPr>
            <a:t>15 ans lors de notre intervention</a:t>
          </a:r>
        </a:p>
      </dgm:t>
    </dgm:pt>
    <dgm:pt modelId="{AF5E1CBB-60D5-8844-8D7B-BC02DB1F79C9}" type="parTrans" cxnId="{3A2B9DD4-00A4-B244-B461-63C32D3AAD97}">
      <dgm:prSet/>
      <dgm:spPr/>
      <dgm:t>
        <a:bodyPr/>
        <a:lstStyle/>
        <a:p>
          <a:endParaRPr lang="fr-FR" sz="1400">
            <a:latin typeface="Avenir Book"/>
            <a:cs typeface="Avenir Book"/>
          </a:endParaRPr>
        </a:p>
      </dgm:t>
    </dgm:pt>
    <dgm:pt modelId="{C97DC69D-44B3-B949-82EE-9FD305F75BF3}" type="sibTrans" cxnId="{3A2B9DD4-00A4-B244-B461-63C32D3AAD97}">
      <dgm:prSet/>
      <dgm:spPr/>
      <dgm:t>
        <a:bodyPr/>
        <a:lstStyle/>
        <a:p>
          <a:endParaRPr lang="fr-FR" sz="1400">
            <a:latin typeface="Avenir Book"/>
            <a:cs typeface="Avenir Book"/>
          </a:endParaRPr>
        </a:p>
      </dgm:t>
    </dgm:pt>
    <dgm:pt modelId="{ADD1C6B9-E79B-C148-B454-224E4124DE39}">
      <dgm:prSet phldrT="[Texte]" custT="1"/>
      <dgm:spPr/>
      <dgm:t>
        <a:bodyPr/>
        <a:lstStyle/>
        <a:p>
          <a:r>
            <a:rPr lang="fr-FR" sz="1400" dirty="0">
              <a:latin typeface="Avenir Book"/>
              <a:cs typeface="Avenir Book"/>
            </a:rPr>
            <a:t>14 ans au moment des faits</a:t>
          </a:r>
        </a:p>
      </dgm:t>
    </dgm:pt>
    <dgm:pt modelId="{A417D077-C060-7848-ABFC-735A0F1D2AC4}" type="parTrans" cxnId="{6B8322F5-3F61-7643-9FCD-D1A19590D610}">
      <dgm:prSet/>
      <dgm:spPr/>
      <dgm:t>
        <a:bodyPr/>
        <a:lstStyle/>
        <a:p>
          <a:endParaRPr lang="fr-FR" sz="1400">
            <a:latin typeface="Avenir Book"/>
            <a:cs typeface="Avenir Book"/>
          </a:endParaRPr>
        </a:p>
      </dgm:t>
    </dgm:pt>
    <dgm:pt modelId="{75523C0B-A382-3047-A43E-7B4F8741765C}" type="sibTrans" cxnId="{6B8322F5-3F61-7643-9FCD-D1A19590D610}">
      <dgm:prSet/>
      <dgm:spPr/>
      <dgm:t>
        <a:bodyPr/>
        <a:lstStyle/>
        <a:p>
          <a:endParaRPr lang="fr-FR" sz="1400">
            <a:latin typeface="Avenir Book"/>
            <a:cs typeface="Avenir Book"/>
          </a:endParaRPr>
        </a:p>
      </dgm:t>
    </dgm:pt>
    <dgm:pt modelId="{FBC28683-4502-3A42-A805-1047C019A9C2}">
      <dgm:prSet phldrT="[Texte]" custT="1"/>
      <dgm:spPr/>
      <dgm:t>
        <a:bodyPr/>
        <a:lstStyle/>
        <a:p>
          <a:r>
            <a:rPr lang="fr-FR" sz="1400" dirty="0">
              <a:latin typeface="Avenir Book"/>
              <a:cs typeface="Avenir Book"/>
            </a:rPr>
            <a:t>Aîné ou interméd. dans sa fratrie</a:t>
          </a:r>
        </a:p>
      </dgm:t>
    </dgm:pt>
    <dgm:pt modelId="{F8A500C6-9A9F-8C4C-8154-4162991E9C66}" type="parTrans" cxnId="{1B5D485A-FF34-864D-B5CB-504E1209990B}">
      <dgm:prSet/>
      <dgm:spPr/>
      <dgm:t>
        <a:bodyPr/>
        <a:lstStyle/>
        <a:p>
          <a:endParaRPr lang="fr-FR" sz="1400">
            <a:latin typeface="Avenir Book"/>
            <a:cs typeface="Avenir Book"/>
          </a:endParaRPr>
        </a:p>
      </dgm:t>
    </dgm:pt>
    <dgm:pt modelId="{F676A93C-47C5-2D4F-A70D-B9E18316B940}" type="sibTrans" cxnId="{1B5D485A-FF34-864D-B5CB-504E1209990B}">
      <dgm:prSet/>
      <dgm:spPr/>
      <dgm:t>
        <a:bodyPr/>
        <a:lstStyle/>
        <a:p>
          <a:endParaRPr lang="fr-FR" sz="1400">
            <a:latin typeface="Avenir Book"/>
            <a:cs typeface="Avenir Book"/>
          </a:endParaRPr>
        </a:p>
      </dgm:t>
    </dgm:pt>
    <dgm:pt modelId="{C820306D-97AD-5B4D-AC64-BB7DF59CB45B}">
      <dgm:prSet phldrT="[Texte]" custT="1"/>
      <dgm:spPr/>
      <dgm:t>
        <a:bodyPr/>
        <a:lstStyle/>
        <a:p>
          <a:r>
            <a:rPr lang="fr-FR" sz="1400" dirty="0">
              <a:latin typeface="Avenir Book"/>
              <a:cs typeface="Avenir Book"/>
            </a:rPr>
            <a:t>Vit en famille</a:t>
          </a:r>
        </a:p>
      </dgm:t>
    </dgm:pt>
    <dgm:pt modelId="{C4618415-7E1E-BD4F-8307-20B269668022}" type="parTrans" cxnId="{C05D1C70-13F0-A247-ADD0-4E7FE94BD9EF}">
      <dgm:prSet/>
      <dgm:spPr/>
      <dgm:t>
        <a:bodyPr/>
        <a:lstStyle/>
        <a:p>
          <a:endParaRPr lang="fr-FR" sz="1400">
            <a:latin typeface="Avenir Book"/>
            <a:cs typeface="Avenir Book"/>
          </a:endParaRPr>
        </a:p>
      </dgm:t>
    </dgm:pt>
    <dgm:pt modelId="{428DA2AB-23A8-7F42-AAE1-9DCA624EF87C}" type="sibTrans" cxnId="{C05D1C70-13F0-A247-ADD0-4E7FE94BD9EF}">
      <dgm:prSet/>
      <dgm:spPr/>
      <dgm:t>
        <a:bodyPr/>
        <a:lstStyle/>
        <a:p>
          <a:endParaRPr lang="fr-FR" sz="1400">
            <a:latin typeface="Avenir Book"/>
            <a:cs typeface="Avenir Book"/>
          </a:endParaRPr>
        </a:p>
      </dgm:t>
    </dgm:pt>
    <dgm:pt modelId="{48C530B7-683D-514B-8B4B-B152F75B642E}">
      <dgm:prSet phldrT="[Texte]" custT="1"/>
      <dgm:spPr/>
      <dgm:t>
        <a:bodyPr/>
        <a:lstStyle/>
        <a:p>
          <a:r>
            <a:rPr lang="fr-FR" sz="1400" dirty="0">
              <a:latin typeface="Avenir Book"/>
              <a:cs typeface="Avenir Book"/>
            </a:rPr>
            <a:t>Structure narcissique et carences affectives</a:t>
          </a:r>
        </a:p>
      </dgm:t>
    </dgm:pt>
    <dgm:pt modelId="{C0736DC5-081E-3146-BE55-8BA03369DD72}" type="parTrans" cxnId="{CA5AE6C2-37BE-FF43-9116-6B07A08F95C1}">
      <dgm:prSet/>
      <dgm:spPr/>
      <dgm:t>
        <a:bodyPr/>
        <a:lstStyle/>
        <a:p>
          <a:endParaRPr lang="fr-FR" sz="1400">
            <a:latin typeface="Avenir Book"/>
            <a:cs typeface="Avenir Book"/>
          </a:endParaRPr>
        </a:p>
      </dgm:t>
    </dgm:pt>
    <dgm:pt modelId="{02486D18-BE26-7C41-B425-4DB423CFBEB9}" type="sibTrans" cxnId="{CA5AE6C2-37BE-FF43-9116-6B07A08F95C1}">
      <dgm:prSet/>
      <dgm:spPr/>
      <dgm:t>
        <a:bodyPr/>
        <a:lstStyle/>
        <a:p>
          <a:endParaRPr lang="fr-FR" sz="1400">
            <a:latin typeface="Avenir Book"/>
            <a:cs typeface="Avenir Book"/>
          </a:endParaRPr>
        </a:p>
      </dgm:t>
    </dgm:pt>
    <dgm:pt modelId="{3985E456-C573-5E46-8483-23897B9F9939}">
      <dgm:prSet phldrT="[Texte]" custT="1"/>
      <dgm:spPr/>
      <dgm:t>
        <a:bodyPr/>
        <a:lstStyle/>
        <a:p>
          <a:r>
            <a:rPr lang="fr-FR" sz="1400" dirty="0">
              <a:latin typeface="Avenir Book"/>
              <a:cs typeface="Avenir Book"/>
            </a:rPr>
            <a:t>Estime de soi affectée</a:t>
          </a:r>
        </a:p>
      </dgm:t>
    </dgm:pt>
    <dgm:pt modelId="{2378E347-BEE5-5B4B-8148-12498258C730}" type="parTrans" cxnId="{841612B2-0750-7F40-823D-CEE584E897F9}">
      <dgm:prSet/>
      <dgm:spPr/>
      <dgm:t>
        <a:bodyPr/>
        <a:lstStyle/>
        <a:p>
          <a:endParaRPr lang="fr-FR" sz="1400">
            <a:latin typeface="Avenir Book"/>
            <a:cs typeface="Avenir Book"/>
          </a:endParaRPr>
        </a:p>
      </dgm:t>
    </dgm:pt>
    <dgm:pt modelId="{A8FDCA98-5EDC-0E48-AFF1-D8ABC10467A3}" type="sibTrans" cxnId="{841612B2-0750-7F40-823D-CEE584E897F9}">
      <dgm:prSet/>
      <dgm:spPr/>
      <dgm:t>
        <a:bodyPr/>
        <a:lstStyle/>
        <a:p>
          <a:endParaRPr lang="fr-FR" sz="1400">
            <a:latin typeface="Avenir Book"/>
            <a:cs typeface="Avenir Book"/>
          </a:endParaRPr>
        </a:p>
      </dgm:t>
    </dgm:pt>
    <dgm:pt modelId="{183E905F-CC99-D340-AAF8-8234E92C3A99}">
      <dgm:prSet phldrT="[Texte]" custT="1"/>
      <dgm:spPr/>
      <dgm:t>
        <a:bodyPr/>
        <a:lstStyle/>
        <a:p>
          <a:r>
            <a:rPr lang="fr-FR" sz="1400" dirty="0">
              <a:latin typeface="Avenir Book"/>
              <a:cs typeface="Avenir Book"/>
            </a:rPr>
            <a:t>Peu accès à ses émotions et son vécu</a:t>
          </a:r>
        </a:p>
      </dgm:t>
    </dgm:pt>
    <dgm:pt modelId="{73832D30-1FB6-1446-8D14-826CB64C7118}" type="parTrans" cxnId="{481F9D92-8519-4D4C-9C02-040AC5F59182}">
      <dgm:prSet/>
      <dgm:spPr/>
      <dgm:t>
        <a:bodyPr/>
        <a:lstStyle/>
        <a:p>
          <a:endParaRPr lang="fr-FR" sz="1400">
            <a:latin typeface="Avenir Book"/>
            <a:cs typeface="Avenir Book"/>
          </a:endParaRPr>
        </a:p>
      </dgm:t>
    </dgm:pt>
    <dgm:pt modelId="{E123B3CE-25E7-0F49-B604-097E9CF53664}" type="sibTrans" cxnId="{481F9D92-8519-4D4C-9C02-040AC5F59182}">
      <dgm:prSet/>
      <dgm:spPr/>
      <dgm:t>
        <a:bodyPr/>
        <a:lstStyle/>
        <a:p>
          <a:endParaRPr lang="fr-FR" sz="1400">
            <a:latin typeface="Avenir Book"/>
            <a:cs typeface="Avenir Book"/>
          </a:endParaRPr>
        </a:p>
      </dgm:t>
    </dgm:pt>
    <dgm:pt modelId="{59906184-AB2A-564B-AADC-3105591F3655}">
      <dgm:prSet phldrT="[Texte]" custT="1"/>
      <dgm:spPr/>
      <dgm:t>
        <a:bodyPr/>
        <a:lstStyle/>
        <a:p>
          <a:r>
            <a:rPr lang="fr-FR" sz="1400" dirty="0">
              <a:latin typeface="Avenir Book"/>
              <a:cs typeface="Avenir Book"/>
            </a:rPr>
            <a:t>Manque d’empathie</a:t>
          </a:r>
        </a:p>
      </dgm:t>
    </dgm:pt>
    <dgm:pt modelId="{53C6B7BB-A538-804F-89A5-1246534D4D0F}" type="parTrans" cxnId="{A58EF9D1-194B-FC4F-B315-5FE5A516D4D0}">
      <dgm:prSet/>
      <dgm:spPr/>
      <dgm:t>
        <a:bodyPr/>
        <a:lstStyle/>
        <a:p>
          <a:endParaRPr lang="fr-FR" sz="1400">
            <a:latin typeface="Avenir Book"/>
            <a:cs typeface="Avenir Book"/>
          </a:endParaRPr>
        </a:p>
      </dgm:t>
    </dgm:pt>
    <dgm:pt modelId="{D0F9E74B-DAF5-8140-A05F-11D2161A4173}" type="sibTrans" cxnId="{A58EF9D1-194B-FC4F-B315-5FE5A516D4D0}">
      <dgm:prSet/>
      <dgm:spPr/>
      <dgm:t>
        <a:bodyPr/>
        <a:lstStyle/>
        <a:p>
          <a:endParaRPr lang="fr-FR" sz="1400">
            <a:latin typeface="Avenir Book"/>
            <a:cs typeface="Avenir Book"/>
          </a:endParaRPr>
        </a:p>
      </dgm:t>
    </dgm:pt>
    <dgm:pt modelId="{D995451E-86C7-C948-8F1C-36384BEBF2D3}">
      <dgm:prSet phldrT="[Texte]" custT="1"/>
      <dgm:spPr/>
      <dgm:t>
        <a:bodyPr/>
        <a:lstStyle/>
        <a:p>
          <a:r>
            <a:rPr lang="fr-FR" sz="1400" dirty="0">
              <a:latin typeface="Avenir Book"/>
              <a:cs typeface="Avenir Book"/>
            </a:rPr>
            <a:t>+ tendance à reconnaître les faits que le statut de victime</a:t>
          </a:r>
        </a:p>
      </dgm:t>
    </dgm:pt>
    <dgm:pt modelId="{D2D3ABB6-C6A5-4244-BC60-E610F3C3C889}" type="parTrans" cxnId="{41A73106-06FC-1C40-963D-F1C268A45F46}">
      <dgm:prSet/>
      <dgm:spPr/>
      <dgm:t>
        <a:bodyPr/>
        <a:lstStyle/>
        <a:p>
          <a:endParaRPr lang="fr-FR" sz="1400">
            <a:latin typeface="Avenir Book"/>
            <a:cs typeface="Avenir Book"/>
          </a:endParaRPr>
        </a:p>
      </dgm:t>
    </dgm:pt>
    <dgm:pt modelId="{2455AAB3-147E-5247-9943-785C2E35D1D1}" type="sibTrans" cxnId="{41A73106-06FC-1C40-963D-F1C268A45F46}">
      <dgm:prSet/>
      <dgm:spPr/>
      <dgm:t>
        <a:bodyPr/>
        <a:lstStyle/>
        <a:p>
          <a:endParaRPr lang="fr-FR" sz="1400">
            <a:latin typeface="Avenir Book"/>
            <a:cs typeface="Avenir Book"/>
          </a:endParaRPr>
        </a:p>
      </dgm:t>
    </dgm:pt>
    <dgm:pt modelId="{7635D304-BEE5-EF4A-93CB-AA70D49FBA02}">
      <dgm:prSet phldrT="[Texte]" custT="1"/>
      <dgm:spPr/>
      <dgm:t>
        <a:bodyPr/>
        <a:lstStyle/>
        <a:p>
          <a:r>
            <a:rPr lang="fr-FR" sz="1400" dirty="0">
              <a:latin typeface="Avenir Book"/>
              <a:cs typeface="Avenir Book"/>
            </a:rPr>
            <a:t>Mauvais ancrage social</a:t>
          </a:r>
        </a:p>
      </dgm:t>
    </dgm:pt>
    <dgm:pt modelId="{E5CE093F-65DA-7044-BDB8-EE04A8BA79AF}" type="parTrans" cxnId="{E56E7F31-3B2E-B546-942D-1D5F0A6F5498}">
      <dgm:prSet/>
      <dgm:spPr/>
      <dgm:t>
        <a:bodyPr/>
        <a:lstStyle/>
        <a:p>
          <a:endParaRPr lang="fr-FR" sz="1400">
            <a:latin typeface="Avenir Book"/>
            <a:cs typeface="Avenir Book"/>
          </a:endParaRPr>
        </a:p>
      </dgm:t>
    </dgm:pt>
    <dgm:pt modelId="{E7583E89-F167-A041-A516-9846E2598D3B}" type="sibTrans" cxnId="{E56E7F31-3B2E-B546-942D-1D5F0A6F5498}">
      <dgm:prSet/>
      <dgm:spPr/>
      <dgm:t>
        <a:bodyPr/>
        <a:lstStyle/>
        <a:p>
          <a:endParaRPr lang="fr-FR" sz="1400">
            <a:latin typeface="Avenir Book"/>
            <a:cs typeface="Avenir Book"/>
          </a:endParaRPr>
        </a:p>
      </dgm:t>
    </dgm:pt>
    <dgm:pt modelId="{2FD13881-FF8E-684F-A0E1-D3813FC6956C}">
      <dgm:prSet phldrT="[Texte]" custT="1"/>
      <dgm:spPr/>
      <dgm:t>
        <a:bodyPr/>
        <a:lstStyle/>
        <a:p>
          <a:r>
            <a:rPr lang="fr-FR" sz="1400" dirty="0">
              <a:latin typeface="Avenir Book"/>
              <a:cs typeface="Avenir Book"/>
            </a:rPr>
            <a:t>Bonne rep. de la famille</a:t>
          </a:r>
        </a:p>
      </dgm:t>
    </dgm:pt>
    <dgm:pt modelId="{58A75995-3470-7240-932B-D48DE9A62BAF}" type="parTrans" cxnId="{7038FB05-2A0F-EE45-8A77-F3FBCE141A6F}">
      <dgm:prSet/>
      <dgm:spPr/>
      <dgm:t>
        <a:bodyPr/>
        <a:lstStyle/>
        <a:p>
          <a:endParaRPr lang="fr-FR" sz="1400">
            <a:latin typeface="Avenir Book"/>
            <a:cs typeface="Avenir Book"/>
          </a:endParaRPr>
        </a:p>
      </dgm:t>
    </dgm:pt>
    <dgm:pt modelId="{63F96EDB-923D-CA4D-8BE4-4A24ECCEFC44}" type="sibTrans" cxnId="{7038FB05-2A0F-EE45-8A77-F3FBCE141A6F}">
      <dgm:prSet/>
      <dgm:spPr/>
      <dgm:t>
        <a:bodyPr/>
        <a:lstStyle/>
        <a:p>
          <a:endParaRPr lang="fr-FR" sz="1400">
            <a:latin typeface="Avenir Book"/>
            <a:cs typeface="Avenir Book"/>
          </a:endParaRPr>
        </a:p>
      </dgm:t>
    </dgm:pt>
    <dgm:pt modelId="{A72F7309-3168-D340-A445-1717A2124C11}">
      <dgm:prSet phldrT="[Texte]" custT="1"/>
      <dgm:spPr/>
      <dgm:t>
        <a:bodyPr/>
        <a:lstStyle/>
        <a:p>
          <a:r>
            <a:rPr lang="fr-FR" sz="1400" dirty="0">
              <a:latin typeface="Avenir Book"/>
              <a:cs typeface="Avenir Book"/>
            </a:rPr>
            <a:t>Souffre d’ATCD traumatiques</a:t>
          </a:r>
        </a:p>
      </dgm:t>
    </dgm:pt>
    <dgm:pt modelId="{4AD3CC49-EB9F-7444-8634-E1B87B6A987B}" type="parTrans" cxnId="{9C20DF3E-FBA9-D04A-8D8B-4E0625C18701}">
      <dgm:prSet/>
      <dgm:spPr/>
      <dgm:t>
        <a:bodyPr/>
        <a:lstStyle/>
        <a:p>
          <a:endParaRPr lang="fr-FR" sz="1400">
            <a:latin typeface="Avenir Book"/>
            <a:cs typeface="Avenir Book"/>
          </a:endParaRPr>
        </a:p>
      </dgm:t>
    </dgm:pt>
    <dgm:pt modelId="{CFA908D4-DEAF-624B-8F87-547898CD22E4}" type="sibTrans" cxnId="{9C20DF3E-FBA9-D04A-8D8B-4E0625C18701}">
      <dgm:prSet/>
      <dgm:spPr/>
      <dgm:t>
        <a:bodyPr/>
        <a:lstStyle/>
        <a:p>
          <a:endParaRPr lang="fr-FR" sz="1400">
            <a:latin typeface="Avenir Book"/>
            <a:cs typeface="Avenir Book"/>
          </a:endParaRPr>
        </a:p>
      </dgm:t>
    </dgm:pt>
    <dgm:pt modelId="{AC18CDF8-8BCA-364D-90CE-928937CEF463}">
      <dgm:prSet phldrT="[Texte]" custT="1"/>
      <dgm:spPr/>
      <dgm:t>
        <a:bodyPr/>
        <a:lstStyle/>
        <a:p>
          <a:r>
            <a:rPr lang="fr-FR" sz="1400" dirty="0">
              <a:latin typeface="Avenir Book"/>
              <a:cs typeface="Avenir Book"/>
            </a:rPr>
            <a:t>Dans ¾ cas, pas d’ATCD délinquants ou de PA sexuel</a:t>
          </a:r>
        </a:p>
      </dgm:t>
    </dgm:pt>
    <dgm:pt modelId="{92438E62-7A26-9940-A423-2E32F88BD28C}" type="parTrans" cxnId="{A5BA6186-EB16-D94B-A923-0CBF1568CF25}">
      <dgm:prSet/>
      <dgm:spPr/>
      <dgm:t>
        <a:bodyPr/>
        <a:lstStyle/>
        <a:p>
          <a:endParaRPr lang="fr-FR" sz="1400">
            <a:latin typeface="Avenir Book"/>
            <a:cs typeface="Avenir Book"/>
          </a:endParaRPr>
        </a:p>
      </dgm:t>
    </dgm:pt>
    <dgm:pt modelId="{57E7BACC-E014-9C45-973E-D789671E2979}" type="sibTrans" cxnId="{A5BA6186-EB16-D94B-A923-0CBF1568CF25}">
      <dgm:prSet/>
      <dgm:spPr/>
      <dgm:t>
        <a:bodyPr/>
        <a:lstStyle/>
        <a:p>
          <a:endParaRPr lang="fr-FR" sz="1400">
            <a:latin typeface="Avenir Book"/>
            <a:cs typeface="Avenir Book"/>
          </a:endParaRPr>
        </a:p>
      </dgm:t>
    </dgm:pt>
    <dgm:pt modelId="{09C93088-777B-B841-BD85-410DF0320828}">
      <dgm:prSet phldrT="[Texte]" custT="1"/>
      <dgm:spPr>
        <a:noFill/>
      </dgm:spPr>
      <dgm:t>
        <a:bodyPr/>
        <a:lstStyle/>
        <a:p>
          <a:endParaRPr lang="fr-FR" sz="1400" dirty="0">
            <a:latin typeface="Avenir Book"/>
            <a:cs typeface="Avenir Book"/>
          </a:endParaRPr>
        </a:p>
      </dgm:t>
    </dgm:pt>
    <dgm:pt modelId="{EDB08B55-38D9-C645-B658-E83CD9734631}" type="sibTrans" cxnId="{FED73D1A-3110-D842-B9F9-075F0209898A}">
      <dgm:prSet/>
      <dgm:spPr/>
      <dgm:t>
        <a:bodyPr/>
        <a:lstStyle/>
        <a:p>
          <a:endParaRPr lang="fr-FR" sz="1400">
            <a:latin typeface="Avenir Book"/>
            <a:cs typeface="Avenir Book"/>
          </a:endParaRPr>
        </a:p>
      </dgm:t>
    </dgm:pt>
    <dgm:pt modelId="{CCB092D2-D8B2-DE4A-AE47-FBC69A561380}" type="parTrans" cxnId="{FED73D1A-3110-D842-B9F9-075F0209898A}">
      <dgm:prSet/>
      <dgm:spPr/>
      <dgm:t>
        <a:bodyPr/>
        <a:lstStyle/>
        <a:p>
          <a:endParaRPr lang="fr-FR" sz="1400">
            <a:latin typeface="Avenir Book"/>
            <a:cs typeface="Avenir Book"/>
          </a:endParaRPr>
        </a:p>
      </dgm:t>
    </dgm:pt>
    <dgm:pt modelId="{0D2949D8-DA6A-8344-8FAC-6EA82D40A495}" type="pres">
      <dgm:prSet presAssocID="{CCD952CD-A7D1-5444-8575-A60E5781E29A}" presName="composite" presStyleCnt="0">
        <dgm:presLayoutVars>
          <dgm:chMax val="1"/>
          <dgm:dir/>
          <dgm:resizeHandles val="exact"/>
        </dgm:presLayoutVars>
      </dgm:prSet>
      <dgm:spPr/>
    </dgm:pt>
    <dgm:pt modelId="{C187E133-B374-A74B-9F5A-0C6364D3D5F5}" type="pres">
      <dgm:prSet presAssocID="{CCD952CD-A7D1-5444-8575-A60E5781E29A}" presName="radial" presStyleCnt="0">
        <dgm:presLayoutVars>
          <dgm:animLvl val="ctr"/>
        </dgm:presLayoutVars>
      </dgm:prSet>
      <dgm:spPr/>
    </dgm:pt>
    <dgm:pt modelId="{600551DB-1B8A-8047-8DB0-9106C77F20A8}" type="pres">
      <dgm:prSet presAssocID="{09C93088-777B-B841-BD85-410DF0320828}" presName="centerShape" presStyleLbl="vennNode1" presStyleIdx="0" presStyleCnt="14" custLinFactNeighborX="931" custLinFactNeighborY="1071"/>
      <dgm:spPr/>
    </dgm:pt>
    <dgm:pt modelId="{7E5661B2-5F29-5040-9221-66FB1FFCA741}" type="pres">
      <dgm:prSet presAssocID="{7D2D5F83-A4CE-3F4B-ACDA-B5751C324039}" presName="node" presStyleLbl="vennNode1" presStyleIdx="1" presStyleCnt="14">
        <dgm:presLayoutVars>
          <dgm:bulletEnabled val="1"/>
        </dgm:presLayoutVars>
      </dgm:prSet>
      <dgm:spPr/>
    </dgm:pt>
    <dgm:pt modelId="{18D28EA9-1C14-914D-90CE-1317394D4704}" type="pres">
      <dgm:prSet presAssocID="{ADD1C6B9-E79B-C148-B454-224E4124DE39}" presName="node" presStyleLbl="vennNode1" presStyleIdx="2" presStyleCnt="14">
        <dgm:presLayoutVars>
          <dgm:bulletEnabled val="1"/>
        </dgm:presLayoutVars>
      </dgm:prSet>
      <dgm:spPr/>
    </dgm:pt>
    <dgm:pt modelId="{BEF62D9F-B7A7-B14F-8E67-9239D967B2D9}" type="pres">
      <dgm:prSet presAssocID="{FBC28683-4502-3A42-A805-1047C019A9C2}" presName="node" presStyleLbl="vennNode1" presStyleIdx="3" presStyleCnt="14">
        <dgm:presLayoutVars>
          <dgm:bulletEnabled val="1"/>
        </dgm:presLayoutVars>
      </dgm:prSet>
      <dgm:spPr/>
    </dgm:pt>
    <dgm:pt modelId="{4BB0D0B7-8702-5841-A303-B2E7077FA187}" type="pres">
      <dgm:prSet presAssocID="{C820306D-97AD-5B4D-AC64-BB7DF59CB45B}" presName="node" presStyleLbl="vennNode1" presStyleIdx="4" presStyleCnt="14">
        <dgm:presLayoutVars>
          <dgm:bulletEnabled val="1"/>
        </dgm:presLayoutVars>
      </dgm:prSet>
      <dgm:spPr/>
    </dgm:pt>
    <dgm:pt modelId="{4418EA1D-762D-564C-B0A4-EDB6429A6DFC}" type="pres">
      <dgm:prSet presAssocID="{48C530B7-683D-514B-8B4B-B152F75B642E}" presName="node" presStyleLbl="vennNode1" presStyleIdx="5" presStyleCnt="14">
        <dgm:presLayoutVars>
          <dgm:bulletEnabled val="1"/>
        </dgm:presLayoutVars>
      </dgm:prSet>
      <dgm:spPr/>
    </dgm:pt>
    <dgm:pt modelId="{D659C942-27FB-EE43-9B5D-385204024933}" type="pres">
      <dgm:prSet presAssocID="{3985E456-C573-5E46-8483-23897B9F9939}" presName="node" presStyleLbl="vennNode1" presStyleIdx="6" presStyleCnt="14">
        <dgm:presLayoutVars>
          <dgm:bulletEnabled val="1"/>
        </dgm:presLayoutVars>
      </dgm:prSet>
      <dgm:spPr/>
    </dgm:pt>
    <dgm:pt modelId="{4DE91CAB-E7E5-EE47-B1C1-5EA0ABA0A150}" type="pres">
      <dgm:prSet presAssocID="{183E905F-CC99-D340-AAF8-8234E92C3A99}" presName="node" presStyleLbl="vennNode1" presStyleIdx="7" presStyleCnt="14">
        <dgm:presLayoutVars>
          <dgm:bulletEnabled val="1"/>
        </dgm:presLayoutVars>
      </dgm:prSet>
      <dgm:spPr/>
    </dgm:pt>
    <dgm:pt modelId="{8503F400-B17D-BB48-949A-0D75581279F0}" type="pres">
      <dgm:prSet presAssocID="{59906184-AB2A-564B-AADC-3105591F3655}" presName="node" presStyleLbl="vennNode1" presStyleIdx="8" presStyleCnt="14">
        <dgm:presLayoutVars>
          <dgm:bulletEnabled val="1"/>
        </dgm:presLayoutVars>
      </dgm:prSet>
      <dgm:spPr/>
    </dgm:pt>
    <dgm:pt modelId="{5E0F5369-0172-4B4D-94FB-930A206CCCA2}" type="pres">
      <dgm:prSet presAssocID="{D995451E-86C7-C948-8F1C-36384BEBF2D3}" presName="node" presStyleLbl="vennNode1" presStyleIdx="9" presStyleCnt="14">
        <dgm:presLayoutVars>
          <dgm:bulletEnabled val="1"/>
        </dgm:presLayoutVars>
      </dgm:prSet>
      <dgm:spPr/>
    </dgm:pt>
    <dgm:pt modelId="{8C5BDE56-F36B-4840-A459-6413C34EB1AD}" type="pres">
      <dgm:prSet presAssocID="{7635D304-BEE5-EF4A-93CB-AA70D49FBA02}" presName="node" presStyleLbl="vennNode1" presStyleIdx="10" presStyleCnt="14">
        <dgm:presLayoutVars>
          <dgm:bulletEnabled val="1"/>
        </dgm:presLayoutVars>
      </dgm:prSet>
      <dgm:spPr/>
    </dgm:pt>
    <dgm:pt modelId="{456EFD8E-D8D2-DE4D-B1CE-2C6C8346F0BA}" type="pres">
      <dgm:prSet presAssocID="{2FD13881-FF8E-684F-A0E1-D3813FC6956C}" presName="node" presStyleLbl="vennNode1" presStyleIdx="11" presStyleCnt="14">
        <dgm:presLayoutVars>
          <dgm:bulletEnabled val="1"/>
        </dgm:presLayoutVars>
      </dgm:prSet>
      <dgm:spPr/>
    </dgm:pt>
    <dgm:pt modelId="{5CDDBC69-E41C-A348-A38E-BCA0A8066D38}" type="pres">
      <dgm:prSet presAssocID="{A72F7309-3168-D340-A445-1717A2124C11}" presName="node" presStyleLbl="vennNode1" presStyleIdx="12" presStyleCnt="14">
        <dgm:presLayoutVars>
          <dgm:bulletEnabled val="1"/>
        </dgm:presLayoutVars>
      </dgm:prSet>
      <dgm:spPr/>
    </dgm:pt>
    <dgm:pt modelId="{72915BAD-CF4E-554F-A566-04407BE207C4}" type="pres">
      <dgm:prSet presAssocID="{AC18CDF8-8BCA-364D-90CE-928937CEF463}" presName="node" presStyleLbl="vennNode1" presStyleIdx="13" presStyleCnt="14">
        <dgm:presLayoutVars>
          <dgm:bulletEnabled val="1"/>
        </dgm:presLayoutVars>
      </dgm:prSet>
      <dgm:spPr/>
    </dgm:pt>
  </dgm:ptLst>
  <dgm:cxnLst>
    <dgm:cxn modelId="{7038FB05-2A0F-EE45-8A77-F3FBCE141A6F}" srcId="{09C93088-777B-B841-BD85-410DF0320828}" destId="{2FD13881-FF8E-684F-A0E1-D3813FC6956C}" srcOrd="10" destOrd="0" parTransId="{58A75995-3470-7240-932B-D48DE9A62BAF}" sibTransId="{63F96EDB-923D-CA4D-8BE4-4A24ECCEFC44}"/>
    <dgm:cxn modelId="{41A73106-06FC-1C40-963D-F1C268A45F46}" srcId="{09C93088-777B-B841-BD85-410DF0320828}" destId="{D995451E-86C7-C948-8F1C-36384BEBF2D3}" srcOrd="8" destOrd="0" parTransId="{D2D3ABB6-C6A5-4244-BC60-E610F3C3C889}" sibTransId="{2455AAB3-147E-5247-9943-785C2E35D1D1}"/>
    <dgm:cxn modelId="{FED73D1A-3110-D842-B9F9-075F0209898A}" srcId="{CCD952CD-A7D1-5444-8575-A60E5781E29A}" destId="{09C93088-777B-B841-BD85-410DF0320828}" srcOrd="0" destOrd="0" parTransId="{CCB092D2-D8B2-DE4A-AE47-FBC69A561380}" sibTransId="{EDB08B55-38D9-C645-B658-E83CD9734631}"/>
    <dgm:cxn modelId="{E56E7F31-3B2E-B546-942D-1D5F0A6F5498}" srcId="{09C93088-777B-B841-BD85-410DF0320828}" destId="{7635D304-BEE5-EF4A-93CB-AA70D49FBA02}" srcOrd="9" destOrd="0" parTransId="{E5CE093F-65DA-7044-BDB8-EE04A8BA79AF}" sibTransId="{E7583E89-F167-A041-A516-9846E2598D3B}"/>
    <dgm:cxn modelId="{FFEA7F31-ACF1-2A40-8E86-82490FFE1C0C}" type="presOf" srcId="{C820306D-97AD-5B4D-AC64-BB7DF59CB45B}" destId="{4BB0D0B7-8702-5841-A303-B2E7077FA187}" srcOrd="0" destOrd="0" presId="urn:microsoft.com/office/officeart/2005/8/layout/radial3"/>
    <dgm:cxn modelId="{9C20DF3E-FBA9-D04A-8D8B-4E0625C18701}" srcId="{09C93088-777B-B841-BD85-410DF0320828}" destId="{A72F7309-3168-D340-A445-1717A2124C11}" srcOrd="11" destOrd="0" parTransId="{4AD3CC49-EB9F-7444-8634-E1B87B6A987B}" sibTransId="{CFA908D4-DEAF-624B-8F87-547898CD22E4}"/>
    <dgm:cxn modelId="{96D2D444-0C31-9E4E-89D7-47859DEB71C4}" type="presOf" srcId="{48C530B7-683D-514B-8B4B-B152F75B642E}" destId="{4418EA1D-762D-564C-B0A4-EDB6429A6DFC}" srcOrd="0" destOrd="0" presId="urn:microsoft.com/office/officeart/2005/8/layout/radial3"/>
    <dgm:cxn modelId="{8A756446-38CA-FA46-8D1B-2302855DE8F2}" type="presOf" srcId="{A72F7309-3168-D340-A445-1717A2124C11}" destId="{5CDDBC69-E41C-A348-A38E-BCA0A8066D38}" srcOrd="0" destOrd="0" presId="urn:microsoft.com/office/officeart/2005/8/layout/radial3"/>
    <dgm:cxn modelId="{E4F4AB52-5F0E-2A47-94F1-7353701C680A}" type="presOf" srcId="{09C93088-777B-B841-BD85-410DF0320828}" destId="{600551DB-1B8A-8047-8DB0-9106C77F20A8}" srcOrd="0" destOrd="0" presId="urn:microsoft.com/office/officeart/2005/8/layout/radial3"/>
    <dgm:cxn modelId="{1B5D485A-FF34-864D-B5CB-504E1209990B}" srcId="{09C93088-777B-B841-BD85-410DF0320828}" destId="{FBC28683-4502-3A42-A805-1047C019A9C2}" srcOrd="2" destOrd="0" parTransId="{F8A500C6-9A9F-8C4C-8154-4162991E9C66}" sibTransId="{F676A93C-47C5-2D4F-A70D-B9E18316B940}"/>
    <dgm:cxn modelId="{C5C3926E-0BF3-CE43-87CE-C0F45E0425B6}" type="presOf" srcId="{7635D304-BEE5-EF4A-93CB-AA70D49FBA02}" destId="{8C5BDE56-F36B-4840-A459-6413C34EB1AD}" srcOrd="0" destOrd="0" presId="urn:microsoft.com/office/officeart/2005/8/layout/radial3"/>
    <dgm:cxn modelId="{C05D1C70-13F0-A247-ADD0-4E7FE94BD9EF}" srcId="{09C93088-777B-B841-BD85-410DF0320828}" destId="{C820306D-97AD-5B4D-AC64-BB7DF59CB45B}" srcOrd="3" destOrd="0" parTransId="{C4618415-7E1E-BD4F-8307-20B269668022}" sibTransId="{428DA2AB-23A8-7F42-AAE1-9DCA624EF87C}"/>
    <dgm:cxn modelId="{30E40180-2327-C74C-AC3F-40C092DBAF4C}" type="presOf" srcId="{183E905F-CC99-D340-AAF8-8234E92C3A99}" destId="{4DE91CAB-E7E5-EE47-B1C1-5EA0ABA0A150}" srcOrd="0" destOrd="0" presId="urn:microsoft.com/office/officeart/2005/8/layout/radial3"/>
    <dgm:cxn modelId="{A5BA6186-EB16-D94B-A923-0CBF1568CF25}" srcId="{09C93088-777B-B841-BD85-410DF0320828}" destId="{AC18CDF8-8BCA-364D-90CE-928937CEF463}" srcOrd="12" destOrd="0" parTransId="{92438E62-7A26-9940-A423-2E32F88BD28C}" sibTransId="{57E7BACC-E014-9C45-973E-D789671E2979}"/>
    <dgm:cxn modelId="{D907F38A-C2FA-E648-989E-97856F355B68}" type="presOf" srcId="{3985E456-C573-5E46-8483-23897B9F9939}" destId="{D659C942-27FB-EE43-9B5D-385204024933}" srcOrd="0" destOrd="0" presId="urn:microsoft.com/office/officeart/2005/8/layout/radial3"/>
    <dgm:cxn modelId="{B7EAF090-0B24-3043-8FCA-7D3F30DC2985}" type="presOf" srcId="{2FD13881-FF8E-684F-A0E1-D3813FC6956C}" destId="{456EFD8E-D8D2-DE4D-B1CE-2C6C8346F0BA}" srcOrd="0" destOrd="0" presId="urn:microsoft.com/office/officeart/2005/8/layout/radial3"/>
    <dgm:cxn modelId="{481F9D92-8519-4D4C-9C02-040AC5F59182}" srcId="{09C93088-777B-B841-BD85-410DF0320828}" destId="{183E905F-CC99-D340-AAF8-8234E92C3A99}" srcOrd="6" destOrd="0" parTransId="{73832D30-1FB6-1446-8D14-826CB64C7118}" sibTransId="{E123B3CE-25E7-0F49-B604-097E9CF53664}"/>
    <dgm:cxn modelId="{EECE4D9F-60D4-4E41-8564-8837690B963E}" type="presOf" srcId="{FBC28683-4502-3A42-A805-1047C019A9C2}" destId="{BEF62D9F-B7A7-B14F-8E67-9239D967B2D9}" srcOrd="0" destOrd="0" presId="urn:microsoft.com/office/officeart/2005/8/layout/radial3"/>
    <dgm:cxn modelId="{001269A9-A5B1-4B44-8E7D-FC111DAFE980}" type="presOf" srcId="{7D2D5F83-A4CE-3F4B-ACDA-B5751C324039}" destId="{7E5661B2-5F29-5040-9221-66FB1FFCA741}" srcOrd="0" destOrd="0" presId="urn:microsoft.com/office/officeart/2005/8/layout/radial3"/>
    <dgm:cxn modelId="{841612B2-0750-7F40-823D-CEE584E897F9}" srcId="{09C93088-777B-B841-BD85-410DF0320828}" destId="{3985E456-C573-5E46-8483-23897B9F9939}" srcOrd="5" destOrd="0" parTransId="{2378E347-BEE5-5B4B-8148-12498258C730}" sibTransId="{A8FDCA98-5EDC-0E48-AFF1-D8ABC10467A3}"/>
    <dgm:cxn modelId="{2FD1F8C0-CEA0-C846-BE91-7809C10C9F45}" type="presOf" srcId="{AC18CDF8-8BCA-364D-90CE-928937CEF463}" destId="{72915BAD-CF4E-554F-A566-04407BE207C4}" srcOrd="0" destOrd="0" presId="urn:microsoft.com/office/officeart/2005/8/layout/radial3"/>
    <dgm:cxn modelId="{CA5AE6C2-37BE-FF43-9116-6B07A08F95C1}" srcId="{09C93088-777B-B841-BD85-410DF0320828}" destId="{48C530B7-683D-514B-8B4B-B152F75B642E}" srcOrd="4" destOrd="0" parTransId="{C0736DC5-081E-3146-BE55-8BA03369DD72}" sibTransId="{02486D18-BE26-7C41-B425-4DB423CFBEB9}"/>
    <dgm:cxn modelId="{A58EF9D1-194B-FC4F-B315-5FE5A516D4D0}" srcId="{09C93088-777B-B841-BD85-410DF0320828}" destId="{59906184-AB2A-564B-AADC-3105591F3655}" srcOrd="7" destOrd="0" parTransId="{53C6B7BB-A538-804F-89A5-1246534D4D0F}" sibTransId="{D0F9E74B-DAF5-8140-A05F-11D2161A4173}"/>
    <dgm:cxn modelId="{3A2B9DD4-00A4-B244-B461-63C32D3AAD97}" srcId="{09C93088-777B-B841-BD85-410DF0320828}" destId="{7D2D5F83-A4CE-3F4B-ACDA-B5751C324039}" srcOrd="0" destOrd="0" parTransId="{AF5E1CBB-60D5-8844-8D7B-BC02DB1F79C9}" sibTransId="{C97DC69D-44B3-B949-82EE-9FD305F75BF3}"/>
    <dgm:cxn modelId="{9A3DF6D4-6B50-FD42-86F2-E62D31EE8414}" type="presOf" srcId="{ADD1C6B9-E79B-C148-B454-224E4124DE39}" destId="{18D28EA9-1C14-914D-90CE-1317394D4704}" srcOrd="0" destOrd="0" presId="urn:microsoft.com/office/officeart/2005/8/layout/radial3"/>
    <dgm:cxn modelId="{810F29D6-48B0-CF42-8101-FB0022BF216C}" type="presOf" srcId="{D995451E-86C7-C948-8F1C-36384BEBF2D3}" destId="{5E0F5369-0172-4B4D-94FB-930A206CCCA2}" srcOrd="0" destOrd="0" presId="urn:microsoft.com/office/officeart/2005/8/layout/radial3"/>
    <dgm:cxn modelId="{D7E35DEB-98FD-374A-9D88-01E96A3B4B17}" type="presOf" srcId="{59906184-AB2A-564B-AADC-3105591F3655}" destId="{8503F400-B17D-BB48-949A-0D75581279F0}" srcOrd="0" destOrd="0" presId="urn:microsoft.com/office/officeart/2005/8/layout/radial3"/>
    <dgm:cxn modelId="{6B8322F5-3F61-7643-9FCD-D1A19590D610}" srcId="{09C93088-777B-B841-BD85-410DF0320828}" destId="{ADD1C6B9-E79B-C148-B454-224E4124DE39}" srcOrd="1" destOrd="0" parTransId="{A417D077-C060-7848-ABFC-735A0F1D2AC4}" sibTransId="{75523C0B-A382-3047-A43E-7B4F8741765C}"/>
    <dgm:cxn modelId="{A40799FD-EB34-6948-9965-53253DF3B50D}" type="presOf" srcId="{CCD952CD-A7D1-5444-8575-A60E5781E29A}" destId="{0D2949D8-DA6A-8344-8FAC-6EA82D40A495}" srcOrd="0" destOrd="0" presId="urn:microsoft.com/office/officeart/2005/8/layout/radial3"/>
    <dgm:cxn modelId="{8EF1983E-1C17-7344-8F38-3D91C0F3919B}" type="presParOf" srcId="{0D2949D8-DA6A-8344-8FAC-6EA82D40A495}" destId="{C187E133-B374-A74B-9F5A-0C6364D3D5F5}" srcOrd="0" destOrd="0" presId="urn:microsoft.com/office/officeart/2005/8/layout/radial3"/>
    <dgm:cxn modelId="{36E7EF3B-7B04-4245-B667-CFFB6B97A3F9}" type="presParOf" srcId="{C187E133-B374-A74B-9F5A-0C6364D3D5F5}" destId="{600551DB-1B8A-8047-8DB0-9106C77F20A8}" srcOrd="0" destOrd="0" presId="urn:microsoft.com/office/officeart/2005/8/layout/radial3"/>
    <dgm:cxn modelId="{50705E73-9CD3-554F-8417-C819129DF173}" type="presParOf" srcId="{C187E133-B374-A74B-9F5A-0C6364D3D5F5}" destId="{7E5661B2-5F29-5040-9221-66FB1FFCA741}" srcOrd="1" destOrd="0" presId="urn:microsoft.com/office/officeart/2005/8/layout/radial3"/>
    <dgm:cxn modelId="{CA90F9E9-30BC-D948-98BB-8BDA032CFAC1}" type="presParOf" srcId="{C187E133-B374-A74B-9F5A-0C6364D3D5F5}" destId="{18D28EA9-1C14-914D-90CE-1317394D4704}" srcOrd="2" destOrd="0" presId="urn:microsoft.com/office/officeart/2005/8/layout/radial3"/>
    <dgm:cxn modelId="{DCE1B575-9F49-4E45-AF6D-A6CDCD1AC385}" type="presParOf" srcId="{C187E133-B374-A74B-9F5A-0C6364D3D5F5}" destId="{BEF62D9F-B7A7-B14F-8E67-9239D967B2D9}" srcOrd="3" destOrd="0" presId="urn:microsoft.com/office/officeart/2005/8/layout/radial3"/>
    <dgm:cxn modelId="{1740E6DE-9C27-1648-8D91-D1D9BE68F2DC}" type="presParOf" srcId="{C187E133-B374-A74B-9F5A-0C6364D3D5F5}" destId="{4BB0D0B7-8702-5841-A303-B2E7077FA187}" srcOrd="4" destOrd="0" presId="urn:microsoft.com/office/officeart/2005/8/layout/radial3"/>
    <dgm:cxn modelId="{A0A07563-2327-4649-A2FC-986DB5A45FE7}" type="presParOf" srcId="{C187E133-B374-A74B-9F5A-0C6364D3D5F5}" destId="{4418EA1D-762D-564C-B0A4-EDB6429A6DFC}" srcOrd="5" destOrd="0" presId="urn:microsoft.com/office/officeart/2005/8/layout/radial3"/>
    <dgm:cxn modelId="{8B4AF3CF-2147-ED4B-8C4C-2719F76A66A7}" type="presParOf" srcId="{C187E133-B374-A74B-9F5A-0C6364D3D5F5}" destId="{D659C942-27FB-EE43-9B5D-385204024933}" srcOrd="6" destOrd="0" presId="urn:microsoft.com/office/officeart/2005/8/layout/radial3"/>
    <dgm:cxn modelId="{17B8F710-644D-1B49-8DEE-5C0661C5EC40}" type="presParOf" srcId="{C187E133-B374-A74B-9F5A-0C6364D3D5F5}" destId="{4DE91CAB-E7E5-EE47-B1C1-5EA0ABA0A150}" srcOrd="7" destOrd="0" presId="urn:microsoft.com/office/officeart/2005/8/layout/radial3"/>
    <dgm:cxn modelId="{303608B2-510C-F74F-9F44-9CFC20320407}" type="presParOf" srcId="{C187E133-B374-A74B-9F5A-0C6364D3D5F5}" destId="{8503F400-B17D-BB48-949A-0D75581279F0}" srcOrd="8" destOrd="0" presId="urn:microsoft.com/office/officeart/2005/8/layout/radial3"/>
    <dgm:cxn modelId="{6FB9D108-2BE1-D646-9F62-65A7A684340C}" type="presParOf" srcId="{C187E133-B374-A74B-9F5A-0C6364D3D5F5}" destId="{5E0F5369-0172-4B4D-94FB-930A206CCCA2}" srcOrd="9" destOrd="0" presId="urn:microsoft.com/office/officeart/2005/8/layout/radial3"/>
    <dgm:cxn modelId="{820C72DF-6FDF-5641-807B-1C29F6A1DA4B}" type="presParOf" srcId="{C187E133-B374-A74B-9F5A-0C6364D3D5F5}" destId="{8C5BDE56-F36B-4840-A459-6413C34EB1AD}" srcOrd="10" destOrd="0" presId="urn:microsoft.com/office/officeart/2005/8/layout/radial3"/>
    <dgm:cxn modelId="{464A1741-721B-0743-AE83-480B23985178}" type="presParOf" srcId="{C187E133-B374-A74B-9F5A-0C6364D3D5F5}" destId="{456EFD8E-D8D2-DE4D-B1CE-2C6C8346F0BA}" srcOrd="11" destOrd="0" presId="urn:microsoft.com/office/officeart/2005/8/layout/radial3"/>
    <dgm:cxn modelId="{AFB9E59E-965C-1E47-9019-C90E66C7EC8B}" type="presParOf" srcId="{C187E133-B374-A74B-9F5A-0C6364D3D5F5}" destId="{5CDDBC69-E41C-A348-A38E-BCA0A8066D38}" srcOrd="12" destOrd="0" presId="urn:microsoft.com/office/officeart/2005/8/layout/radial3"/>
    <dgm:cxn modelId="{8B817ED8-3D9F-7F4C-924D-90A504EA390E}" type="presParOf" srcId="{C187E133-B374-A74B-9F5A-0C6364D3D5F5}" destId="{72915BAD-CF4E-554F-A566-04407BE207C4}" srcOrd="13" destOrd="0" presId="urn:microsoft.com/office/officeart/2005/8/layout/radial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088417E-E090-F144-B8E0-5480A324DFB4}" type="doc">
      <dgm:prSet loTypeId="urn:microsoft.com/office/officeart/2005/8/layout/radial3" loCatId="" qsTypeId="urn:microsoft.com/office/officeart/2005/8/quickstyle/simple1" qsCatId="simple" csTypeId="urn:microsoft.com/office/officeart/2005/8/colors/colorful1" csCatId="colorful" phldr="1"/>
      <dgm:spPr/>
      <dgm:t>
        <a:bodyPr/>
        <a:lstStyle/>
        <a:p>
          <a:endParaRPr lang="fr-FR"/>
        </a:p>
      </dgm:t>
    </dgm:pt>
    <dgm:pt modelId="{20AFDC4E-482C-6543-84DE-414536B62695}">
      <dgm:prSet/>
      <dgm:spPr>
        <a:noFill/>
      </dgm:spPr>
      <dgm:t>
        <a:bodyPr/>
        <a:lstStyle/>
        <a:p>
          <a:pPr rtl="0"/>
          <a:endParaRPr lang="fr-FR" dirty="0"/>
        </a:p>
      </dgm:t>
    </dgm:pt>
    <dgm:pt modelId="{80768402-DE17-8841-96DD-524128197305}" type="parTrans" cxnId="{7F763BB8-0D47-C043-9457-C2923877C6C2}">
      <dgm:prSet/>
      <dgm:spPr/>
      <dgm:t>
        <a:bodyPr/>
        <a:lstStyle/>
        <a:p>
          <a:endParaRPr lang="fr-FR"/>
        </a:p>
      </dgm:t>
    </dgm:pt>
    <dgm:pt modelId="{20439C2F-B1E1-DD40-AA42-88F95185FD75}" type="sibTrans" cxnId="{7F763BB8-0D47-C043-9457-C2923877C6C2}">
      <dgm:prSet/>
      <dgm:spPr/>
      <dgm:t>
        <a:bodyPr/>
        <a:lstStyle/>
        <a:p>
          <a:endParaRPr lang="fr-FR"/>
        </a:p>
      </dgm:t>
    </dgm:pt>
    <dgm:pt modelId="{A952DE54-86D8-1A4C-A9C1-54877ECEBA2D}">
      <dgm:prSet custT="1"/>
      <dgm:spPr>
        <a:solidFill>
          <a:schemeClr val="accent5">
            <a:lumMod val="40000"/>
            <a:lumOff val="60000"/>
            <a:alpha val="50000"/>
          </a:schemeClr>
        </a:solidFill>
      </dgm:spPr>
      <dgm:t>
        <a:bodyPr/>
        <a:lstStyle/>
        <a:p>
          <a:pPr rtl="0"/>
          <a:r>
            <a:rPr lang="fr-FR" sz="1800" dirty="0">
              <a:latin typeface="Avenir Book"/>
              <a:cs typeface="Avenir Book"/>
            </a:rPr>
            <a:t>Couple séparé</a:t>
          </a:r>
        </a:p>
      </dgm:t>
    </dgm:pt>
    <dgm:pt modelId="{4C78F690-69A9-7640-81AA-A02B3697F65E}" type="parTrans" cxnId="{2BF3F865-95F6-7247-B8F5-A9626D6C87EF}">
      <dgm:prSet/>
      <dgm:spPr/>
      <dgm:t>
        <a:bodyPr/>
        <a:lstStyle/>
        <a:p>
          <a:endParaRPr lang="fr-FR"/>
        </a:p>
      </dgm:t>
    </dgm:pt>
    <dgm:pt modelId="{24FC9B0B-1BF7-6742-BD75-1587CD387E66}" type="sibTrans" cxnId="{2BF3F865-95F6-7247-B8F5-A9626D6C87EF}">
      <dgm:prSet/>
      <dgm:spPr/>
      <dgm:t>
        <a:bodyPr/>
        <a:lstStyle/>
        <a:p>
          <a:endParaRPr lang="fr-FR"/>
        </a:p>
      </dgm:t>
    </dgm:pt>
    <dgm:pt modelId="{5B18C465-C931-014B-9CDA-19CA17999018}">
      <dgm:prSet custT="1"/>
      <dgm:spPr>
        <a:solidFill>
          <a:schemeClr val="accent3">
            <a:lumMod val="75000"/>
            <a:alpha val="50000"/>
          </a:schemeClr>
        </a:solidFill>
      </dgm:spPr>
      <dgm:t>
        <a:bodyPr/>
        <a:lstStyle/>
        <a:p>
          <a:pPr rtl="0"/>
          <a:r>
            <a:rPr lang="fr-FR" sz="1800" dirty="0">
              <a:latin typeface="Avenir Book"/>
              <a:cs typeface="Avenir Book"/>
            </a:rPr>
            <a:t>A un emploi</a:t>
          </a:r>
        </a:p>
      </dgm:t>
    </dgm:pt>
    <dgm:pt modelId="{A5F9910A-A511-2F44-87A3-5B962AAED621}" type="parTrans" cxnId="{9BA7C913-E40B-3842-B635-7A96A15F96C2}">
      <dgm:prSet/>
      <dgm:spPr/>
      <dgm:t>
        <a:bodyPr/>
        <a:lstStyle/>
        <a:p>
          <a:endParaRPr lang="fr-FR"/>
        </a:p>
      </dgm:t>
    </dgm:pt>
    <dgm:pt modelId="{C517CDBF-301E-FB47-93BC-5B42EA5F4076}" type="sibTrans" cxnId="{9BA7C913-E40B-3842-B635-7A96A15F96C2}">
      <dgm:prSet/>
      <dgm:spPr/>
      <dgm:t>
        <a:bodyPr/>
        <a:lstStyle/>
        <a:p>
          <a:endParaRPr lang="fr-FR"/>
        </a:p>
      </dgm:t>
    </dgm:pt>
    <dgm:pt modelId="{1FD77C91-E8D5-7340-B449-208E0B07BF1F}">
      <dgm:prSet custT="1"/>
      <dgm:spPr>
        <a:solidFill>
          <a:schemeClr val="accent3">
            <a:lumMod val="60000"/>
            <a:lumOff val="40000"/>
            <a:alpha val="50000"/>
          </a:schemeClr>
        </a:solidFill>
      </dgm:spPr>
      <dgm:t>
        <a:bodyPr/>
        <a:lstStyle/>
        <a:p>
          <a:pPr rtl="0"/>
          <a:r>
            <a:rPr lang="fr-FR" sz="1600" dirty="0">
              <a:latin typeface="Avenir Book"/>
              <a:cs typeface="Avenir Book"/>
            </a:rPr>
            <a:t>20% ont &gt;=1 trauma avant la constitution du couple</a:t>
          </a:r>
        </a:p>
      </dgm:t>
    </dgm:pt>
    <dgm:pt modelId="{2EE93486-683D-CD45-A397-ADA59C85ABEA}" type="parTrans" cxnId="{EC37C85A-B0DC-524E-BA53-7F89531210EF}">
      <dgm:prSet/>
      <dgm:spPr/>
      <dgm:t>
        <a:bodyPr/>
        <a:lstStyle/>
        <a:p>
          <a:endParaRPr lang="fr-FR"/>
        </a:p>
      </dgm:t>
    </dgm:pt>
    <dgm:pt modelId="{CC1A428D-DF78-F143-BC00-3F6B0C576EB2}" type="sibTrans" cxnId="{EC37C85A-B0DC-524E-BA53-7F89531210EF}">
      <dgm:prSet/>
      <dgm:spPr/>
      <dgm:t>
        <a:bodyPr/>
        <a:lstStyle/>
        <a:p>
          <a:endParaRPr lang="fr-FR"/>
        </a:p>
      </dgm:t>
    </dgm:pt>
    <dgm:pt modelId="{092485C7-CD70-6340-971C-CC09BC0208C3}">
      <dgm:prSet custT="1"/>
      <dgm:spPr/>
      <dgm:t>
        <a:bodyPr/>
        <a:lstStyle/>
        <a:p>
          <a:pPr rtl="0"/>
          <a:r>
            <a:rPr lang="fr-FR" sz="1600" dirty="0">
              <a:latin typeface="Avenir Book"/>
              <a:cs typeface="Avenir Book"/>
            </a:rPr>
            <a:t>Fonctionne--ment chaotique</a:t>
          </a:r>
          <a:br>
            <a:rPr lang="fr-FR" sz="1600" dirty="0">
              <a:latin typeface="Avenir Book"/>
              <a:cs typeface="Avenir Book"/>
            </a:rPr>
          </a:br>
          <a:r>
            <a:rPr lang="fr-FR" sz="1600" dirty="0">
              <a:latin typeface="Avenir Book"/>
              <a:cs typeface="Avenir Book"/>
            </a:rPr>
            <a:t>désengagé</a:t>
          </a:r>
        </a:p>
      </dgm:t>
    </dgm:pt>
    <dgm:pt modelId="{E8E24300-87BA-704E-B872-DDE72FA6EA93}" type="parTrans" cxnId="{66CE05AB-B70B-5640-AF47-7114DF98D7A4}">
      <dgm:prSet/>
      <dgm:spPr/>
      <dgm:t>
        <a:bodyPr/>
        <a:lstStyle/>
        <a:p>
          <a:endParaRPr lang="fr-FR"/>
        </a:p>
      </dgm:t>
    </dgm:pt>
    <dgm:pt modelId="{A9E7D4E7-F151-2745-888A-369D029BD31C}" type="sibTrans" cxnId="{66CE05AB-B70B-5640-AF47-7114DF98D7A4}">
      <dgm:prSet/>
      <dgm:spPr/>
      <dgm:t>
        <a:bodyPr/>
        <a:lstStyle/>
        <a:p>
          <a:endParaRPr lang="fr-FR"/>
        </a:p>
      </dgm:t>
    </dgm:pt>
    <dgm:pt modelId="{571F0FAA-A4A9-3D40-991F-EEC349C18142}">
      <dgm:prSet custT="1"/>
      <dgm:spPr/>
      <dgm:t>
        <a:bodyPr/>
        <a:lstStyle/>
        <a:p>
          <a:pPr rtl="0"/>
          <a:r>
            <a:rPr lang="fr-FR" sz="1800" dirty="0"/>
            <a:t>Existence d’une histoire migratoire</a:t>
          </a:r>
        </a:p>
      </dgm:t>
    </dgm:pt>
    <dgm:pt modelId="{E1467BDE-4081-394F-A58B-AF6D504ECFAE}" type="parTrans" cxnId="{6701ED23-49D7-ED4D-A9DD-29997C66551F}">
      <dgm:prSet/>
      <dgm:spPr/>
      <dgm:t>
        <a:bodyPr/>
        <a:lstStyle/>
        <a:p>
          <a:endParaRPr lang="fr-FR"/>
        </a:p>
      </dgm:t>
    </dgm:pt>
    <dgm:pt modelId="{5EC0F35C-7CB2-2E4C-81C4-B90F4872F34B}" type="sibTrans" cxnId="{6701ED23-49D7-ED4D-A9DD-29997C66551F}">
      <dgm:prSet/>
      <dgm:spPr/>
      <dgm:t>
        <a:bodyPr/>
        <a:lstStyle/>
        <a:p>
          <a:endParaRPr lang="fr-FR"/>
        </a:p>
      </dgm:t>
    </dgm:pt>
    <dgm:pt modelId="{39D213DD-C1C1-A648-976F-745EBBB47B28}" type="pres">
      <dgm:prSet presAssocID="{4088417E-E090-F144-B8E0-5480A324DFB4}" presName="composite" presStyleCnt="0">
        <dgm:presLayoutVars>
          <dgm:chMax val="1"/>
          <dgm:dir/>
          <dgm:resizeHandles val="exact"/>
        </dgm:presLayoutVars>
      </dgm:prSet>
      <dgm:spPr/>
    </dgm:pt>
    <dgm:pt modelId="{1BE6A35B-A8BD-774A-935C-84F345AFE410}" type="pres">
      <dgm:prSet presAssocID="{4088417E-E090-F144-B8E0-5480A324DFB4}" presName="radial" presStyleCnt="0">
        <dgm:presLayoutVars>
          <dgm:animLvl val="ctr"/>
        </dgm:presLayoutVars>
      </dgm:prSet>
      <dgm:spPr/>
    </dgm:pt>
    <dgm:pt modelId="{2A7E62E4-CF35-B541-BC09-B092832D9534}" type="pres">
      <dgm:prSet presAssocID="{20AFDC4E-482C-6543-84DE-414536B62695}" presName="centerShape" presStyleLbl="vennNode1" presStyleIdx="0" presStyleCnt="6"/>
      <dgm:spPr/>
    </dgm:pt>
    <dgm:pt modelId="{F1CA7923-E0C6-B346-9601-97DCE79464BA}" type="pres">
      <dgm:prSet presAssocID="{571F0FAA-A4A9-3D40-991F-EEC349C18142}" presName="node" presStyleLbl="vennNode1" presStyleIdx="1" presStyleCnt="6" custScaleX="92091" custScaleY="87410">
        <dgm:presLayoutVars>
          <dgm:bulletEnabled val="1"/>
        </dgm:presLayoutVars>
      </dgm:prSet>
      <dgm:spPr/>
    </dgm:pt>
    <dgm:pt modelId="{E642A2D1-5230-D34A-AFE4-3A41E04F38D5}" type="pres">
      <dgm:prSet presAssocID="{A952DE54-86D8-1A4C-A9C1-54877ECEBA2D}" presName="node" presStyleLbl="vennNode1" presStyleIdx="2" presStyleCnt="6" custScaleX="82474" custScaleY="80836" custRadScaleRad="91441" custRadScaleInc="-2549">
        <dgm:presLayoutVars>
          <dgm:bulletEnabled val="1"/>
        </dgm:presLayoutVars>
      </dgm:prSet>
      <dgm:spPr/>
    </dgm:pt>
    <dgm:pt modelId="{24AB8964-183C-6340-B46A-A1C640260AC8}" type="pres">
      <dgm:prSet presAssocID="{5B18C465-C931-014B-9CDA-19CA17999018}" presName="node" presStyleLbl="vennNode1" presStyleIdx="3" presStyleCnt="6" custScaleX="89579" custScaleY="88771" custRadScaleRad="86382" custRadScaleInc="-9299">
        <dgm:presLayoutVars>
          <dgm:bulletEnabled val="1"/>
        </dgm:presLayoutVars>
      </dgm:prSet>
      <dgm:spPr/>
    </dgm:pt>
    <dgm:pt modelId="{4029E9D4-FCA4-D848-969C-134029298CD7}" type="pres">
      <dgm:prSet presAssocID="{1FD77C91-E8D5-7340-B449-208E0B07BF1F}" presName="node" presStyleLbl="vennNode1" presStyleIdx="4" presStyleCnt="6" custScaleX="94790" custScaleY="88772" custRadScaleRad="94117" custRadScaleInc="16083">
        <dgm:presLayoutVars>
          <dgm:bulletEnabled val="1"/>
        </dgm:presLayoutVars>
      </dgm:prSet>
      <dgm:spPr/>
    </dgm:pt>
    <dgm:pt modelId="{BC1A2059-F51E-1B4A-B239-A7C072C4A5E7}" type="pres">
      <dgm:prSet presAssocID="{092485C7-CD70-6340-971C-CC09BC0208C3}" presName="node" presStyleLbl="vennNode1" presStyleIdx="5" presStyleCnt="6" custScaleX="89580" custScaleY="88771" custRadScaleRad="93095" custRadScaleInc="2040">
        <dgm:presLayoutVars>
          <dgm:bulletEnabled val="1"/>
        </dgm:presLayoutVars>
      </dgm:prSet>
      <dgm:spPr/>
    </dgm:pt>
  </dgm:ptLst>
  <dgm:cxnLst>
    <dgm:cxn modelId="{9BA7C913-E40B-3842-B635-7A96A15F96C2}" srcId="{20AFDC4E-482C-6543-84DE-414536B62695}" destId="{5B18C465-C931-014B-9CDA-19CA17999018}" srcOrd="2" destOrd="0" parTransId="{A5F9910A-A511-2F44-87A3-5B962AAED621}" sibTransId="{C517CDBF-301E-FB47-93BC-5B42EA5F4076}"/>
    <dgm:cxn modelId="{6701ED23-49D7-ED4D-A9DD-29997C66551F}" srcId="{20AFDC4E-482C-6543-84DE-414536B62695}" destId="{571F0FAA-A4A9-3D40-991F-EEC349C18142}" srcOrd="0" destOrd="0" parTransId="{E1467BDE-4081-394F-A58B-AF6D504ECFAE}" sibTransId="{5EC0F35C-7CB2-2E4C-81C4-B90F4872F34B}"/>
    <dgm:cxn modelId="{FCCFB631-51C3-4248-9AE1-03B1C7C63A89}" type="presOf" srcId="{4088417E-E090-F144-B8E0-5480A324DFB4}" destId="{39D213DD-C1C1-A648-976F-745EBBB47B28}" srcOrd="0" destOrd="0" presId="urn:microsoft.com/office/officeart/2005/8/layout/radial3"/>
    <dgm:cxn modelId="{EC37C85A-B0DC-524E-BA53-7F89531210EF}" srcId="{20AFDC4E-482C-6543-84DE-414536B62695}" destId="{1FD77C91-E8D5-7340-B449-208E0B07BF1F}" srcOrd="3" destOrd="0" parTransId="{2EE93486-683D-CD45-A397-ADA59C85ABEA}" sibTransId="{CC1A428D-DF78-F143-BC00-3F6B0C576EB2}"/>
    <dgm:cxn modelId="{ADEA1D60-A961-FB45-8512-DB011E507302}" type="presOf" srcId="{092485C7-CD70-6340-971C-CC09BC0208C3}" destId="{BC1A2059-F51E-1B4A-B239-A7C072C4A5E7}" srcOrd="0" destOrd="0" presId="urn:microsoft.com/office/officeart/2005/8/layout/radial3"/>
    <dgm:cxn modelId="{2BF3F865-95F6-7247-B8F5-A9626D6C87EF}" srcId="{20AFDC4E-482C-6543-84DE-414536B62695}" destId="{A952DE54-86D8-1A4C-A9C1-54877ECEBA2D}" srcOrd="1" destOrd="0" parTransId="{4C78F690-69A9-7640-81AA-A02B3697F65E}" sibTransId="{24FC9B0B-1BF7-6742-BD75-1587CD387E66}"/>
    <dgm:cxn modelId="{73A7A968-D37C-0340-8B52-BDBBCAE99136}" type="presOf" srcId="{571F0FAA-A4A9-3D40-991F-EEC349C18142}" destId="{F1CA7923-E0C6-B346-9601-97DCE79464BA}" srcOrd="0" destOrd="0" presId="urn:microsoft.com/office/officeart/2005/8/layout/radial3"/>
    <dgm:cxn modelId="{E638DC9A-1A78-6B41-99DC-BBB86F85633E}" type="presOf" srcId="{20AFDC4E-482C-6543-84DE-414536B62695}" destId="{2A7E62E4-CF35-B541-BC09-B092832D9534}" srcOrd="0" destOrd="0" presId="urn:microsoft.com/office/officeart/2005/8/layout/radial3"/>
    <dgm:cxn modelId="{FD7816A8-EA58-0340-B6E7-D60EC13793BA}" type="presOf" srcId="{A952DE54-86D8-1A4C-A9C1-54877ECEBA2D}" destId="{E642A2D1-5230-D34A-AFE4-3A41E04F38D5}" srcOrd="0" destOrd="0" presId="urn:microsoft.com/office/officeart/2005/8/layout/radial3"/>
    <dgm:cxn modelId="{77E33BA9-934C-3C41-B18C-B1BC6A40330E}" type="presOf" srcId="{1FD77C91-E8D5-7340-B449-208E0B07BF1F}" destId="{4029E9D4-FCA4-D848-969C-134029298CD7}" srcOrd="0" destOrd="0" presId="urn:microsoft.com/office/officeart/2005/8/layout/radial3"/>
    <dgm:cxn modelId="{66CE05AB-B70B-5640-AF47-7114DF98D7A4}" srcId="{20AFDC4E-482C-6543-84DE-414536B62695}" destId="{092485C7-CD70-6340-971C-CC09BC0208C3}" srcOrd="4" destOrd="0" parTransId="{E8E24300-87BA-704E-B872-DDE72FA6EA93}" sibTransId="{A9E7D4E7-F151-2745-888A-369D029BD31C}"/>
    <dgm:cxn modelId="{7F763BB8-0D47-C043-9457-C2923877C6C2}" srcId="{4088417E-E090-F144-B8E0-5480A324DFB4}" destId="{20AFDC4E-482C-6543-84DE-414536B62695}" srcOrd="0" destOrd="0" parTransId="{80768402-DE17-8841-96DD-524128197305}" sibTransId="{20439C2F-B1E1-DD40-AA42-88F95185FD75}"/>
    <dgm:cxn modelId="{256955BA-DA00-2149-8117-856717F58307}" type="presOf" srcId="{5B18C465-C931-014B-9CDA-19CA17999018}" destId="{24AB8964-183C-6340-B46A-A1C640260AC8}" srcOrd="0" destOrd="0" presId="urn:microsoft.com/office/officeart/2005/8/layout/radial3"/>
    <dgm:cxn modelId="{B0459272-FA9B-6E46-9B86-66759F36ECFF}" type="presParOf" srcId="{39D213DD-C1C1-A648-976F-745EBBB47B28}" destId="{1BE6A35B-A8BD-774A-935C-84F345AFE410}" srcOrd="0" destOrd="0" presId="urn:microsoft.com/office/officeart/2005/8/layout/radial3"/>
    <dgm:cxn modelId="{8C722244-DEDB-ED4A-9B87-EE1A33DCDEC7}" type="presParOf" srcId="{1BE6A35B-A8BD-774A-935C-84F345AFE410}" destId="{2A7E62E4-CF35-B541-BC09-B092832D9534}" srcOrd="0" destOrd="0" presId="urn:microsoft.com/office/officeart/2005/8/layout/radial3"/>
    <dgm:cxn modelId="{F949942C-36D8-AC45-85A5-6583800ACD1E}" type="presParOf" srcId="{1BE6A35B-A8BD-774A-935C-84F345AFE410}" destId="{F1CA7923-E0C6-B346-9601-97DCE79464BA}" srcOrd="1" destOrd="0" presId="urn:microsoft.com/office/officeart/2005/8/layout/radial3"/>
    <dgm:cxn modelId="{AAF114E5-F50F-6F4F-8DD7-881CE8EB2DBA}" type="presParOf" srcId="{1BE6A35B-A8BD-774A-935C-84F345AFE410}" destId="{E642A2D1-5230-D34A-AFE4-3A41E04F38D5}" srcOrd="2" destOrd="0" presId="urn:microsoft.com/office/officeart/2005/8/layout/radial3"/>
    <dgm:cxn modelId="{DD553043-459E-E849-87EF-819C3DE35421}" type="presParOf" srcId="{1BE6A35B-A8BD-774A-935C-84F345AFE410}" destId="{24AB8964-183C-6340-B46A-A1C640260AC8}" srcOrd="3" destOrd="0" presId="urn:microsoft.com/office/officeart/2005/8/layout/radial3"/>
    <dgm:cxn modelId="{C158653D-94D3-1845-8F21-E95B0F843C9F}" type="presParOf" srcId="{1BE6A35B-A8BD-774A-935C-84F345AFE410}" destId="{4029E9D4-FCA4-D848-969C-134029298CD7}" srcOrd="4" destOrd="0" presId="urn:microsoft.com/office/officeart/2005/8/layout/radial3"/>
    <dgm:cxn modelId="{C6571E5A-6669-644F-B15A-BE3EDBD13BBD}" type="presParOf" srcId="{1BE6A35B-A8BD-774A-935C-84F345AFE410}" destId="{BC1A2059-F51E-1B4A-B239-A7C072C4A5E7}" srcOrd="5" destOrd="0" presId="urn:microsoft.com/office/officeart/2005/8/layout/radial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41CD61-8445-9444-BBC3-5B04171513B9}" type="doc">
      <dgm:prSet loTypeId="urn:microsoft.com/office/officeart/2005/8/layout/radial3" loCatId="" qsTypeId="urn:microsoft.com/office/officeart/2005/8/quickstyle/simple4" qsCatId="simple" csTypeId="urn:microsoft.com/office/officeart/2005/8/colors/colorful1" csCatId="colorful" phldr="1"/>
      <dgm:spPr/>
      <dgm:t>
        <a:bodyPr/>
        <a:lstStyle/>
        <a:p>
          <a:endParaRPr lang="fr-FR"/>
        </a:p>
      </dgm:t>
    </dgm:pt>
    <dgm:pt modelId="{D7BC515B-DDE4-0943-9763-3F26180054CB}">
      <dgm:prSet phldrT="[Texte]" phldr="1" custT="1"/>
      <dgm:spPr>
        <a:solidFill>
          <a:srgbClr val="FFFFFF">
            <a:alpha val="50000"/>
          </a:srgbClr>
        </a:solidFill>
      </dgm:spPr>
      <dgm:t>
        <a:bodyPr/>
        <a:lstStyle/>
        <a:p>
          <a:endParaRPr lang="fr-FR" sz="1600" dirty="0">
            <a:latin typeface="Avenir Book"/>
            <a:cs typeface="Avenir Book"/>
          </a:endParaRPr>
        </a:p>
      </dgm:t>
    </dgm:pt>
    <dgm:pt modelId="{D50449D5-1E05-284C-B57F-76E243EC7EB5}" type="parTrans" cxnId="{252707E6-59C4-884F-97DE-675A730F22AC}">
      <dgm:prSet/>
      <dgm:spPr/>
      <dgm:t>
        <a:bodyPr/>
        <a:lstStyle/>
        <a:p>
          <a:endParaRPr lang="fr-FR" sz="1600">
            <a:latin typeface="Avenir Book"/>
            <a:cs typeface="Avenir Book"/>
          </a:endParaRPr>
        </a:p>
      </dgm:t>
    </dgm:pt>
    <dgm:pt modelId="{439C5F39-A825-5543-87B7-14DFDDF8C56F}" type="sibTrans" cxnId="{252707E6-59C4-884F-97DE-675A730F22AC}">
      <dgm:prSet/>
      <dgm:spPr/>
      <dgm:t>
        <a:bodyPr/>
        <a:lstStyle/>
        <a:p>
          <a:endParaRPr lang="fr-FR" sz="1600">
            <a:latin typeface="Avenir Book"/>
            <a:cs typeface="Avenir Book"/>
          </a:endParaRPr>
        </a:p>
      </dgm:t>
    </dgm:pt>
    <dgm:pt modelId="{F3D64899-A034-9B41-94B6-FDEBF61AFD09}">
      <dgm:prSet phldrT="[Texte]" custT="1"/>
      <dgm:spPr/>
      <dgm:t>
        <a:bodyPr/>
        <a:lstStyle/>
        <a:p>
          <a:r>
            <a:rPr lang="fr-FR" sz="1600" dirty="0">
              <a:latin typeface="Avenir Book"/>
              <a:cs typeface="Avenir Book"/>
            </a:rPr>
            <a:t>La dynamique familiale semble influencer le type de PA</a:t>
          </a:r>
        </a:p>
      </dgm:t>
    </dgm:pt>
    <dgm:pt modelId="{784DBC20-D8AF-9B4C-B972-B8D9D653B2CF}" type="parTrans" cxnId="{272EC24F-41F5-2E4E-B36D-FBEF746236C2}">
      <dgm:prSet/>
      <dgm:spPr/>
      <dgm:t>
        <a:bodyPr/>
        <a:lstStyle/>
        <a:p>
          <a:endParaRPr lang="fr-FR" sz="1600">
            <a:latin typeface="Avenir Book"/>
            <a:cs typeface="Avenir Book"/>
          </a:endParaRPr>
        </a:p>
      </dgm:t>
    </dgm:pt>
    <dgm:pt modelId="{0DAA695F-4D05-894F-A756-687BE769A4F1}" type="sibTrans" cxnId="{272EC24F-41F5-2E4E-B36D-FBEF746236C2}">
      <dgm:prSet/>
      <dgm:spPr/>
      <dgm:t>
        <a:bodyPr/>
        <a:lstStyle/>
        <a:p>
          <a:endParaRPr lang="fr-FR" sz="1600">
            <a:latin typeface="Avenir Book"/>
            <a:cs typeface="Avenir Book"/>
          </a:endParaRPr>
        </a:p>
      </dgm:t>
    </dgm:pt>
    <dgm:pt modelId="{A324B3EA-C565-9E46-BECA-A75030EA9EC4}">
      <dgm:prSet phldrT="[Texte]" custT="1"/>
      <dgm:spPr/>
      <dgm:t>
        <a:bodyPr/>
        <a:lstStyle/>
        <a:p>
          <a:r>
            <a:rPr lang="fr-FR" sz="1600">
              <a:latin typeface="Avenir Book"/>
              <a:cs typeface="Avenir Book"/>
            </a:rPr>
            <a:t>L’ancrage familial influence l’empathie</a:t>
          </a:r>
          <a:endParaRPr lang="fr-FR" sz="1600" dirty="0">
            <a:latin typeface="Avenir Book"/>
            <a:cs typeface="Avenir Book"/>
          </a:endParaRPr>
        </a:p>
      </dgm:t>
    </dgm:pt>
    <dgm:pt modelId="{50DA3E02-36FF-B145-9CC3-0F6B354A693D}" type="parTrans" cxnId="{39B345EF-F44C-F34D-A0D0-462D58B0FF69}">
      <dgm:prSet/>
      <dgm:spPr/>
      <dgm:t>
        <a:bodyPr/>
        <a:lstStyle/>
        <a:p>
          <a:endParaRPr lang="fr-FR" sz="1600">
            <a:latin typeface="Avenir Book"/>
            <a:cs typeface="Avenir Book"/>
          </a:endParaRPr>
        </a:p>
      </dgm:t>
    </dgm:pt>
    <dgm:pt modelId="{0B81F5DD-812E-244B-BCEC-A8F52474C98A}" type="sibTrans" cxnId="{39B345EF-F44C-F34D-A0D0-462D58B0FF69}">
      <dgm:prSet/>
      <dgm:spPr/>
      <dgm:t>
        <a:bodyPr/>
        <a:lstStyle/>
        <a:p>
          <a:endParaRPr lang="fr-FR" sz="1600">
            <a:latin typeface="Avenir Book"/>
            <a:cs typeface="Avenir Book"/>
          </a:endParaRPr>
        </a:p>
      </dgm:t>
    </dgm:pt>
    <dgm:pt modelId="{EDBC33EF-30C9-8645-A91B-9383C28E5068}">
      <dgm:prSet phldrT="[Texte]" custT="1"/>
      <dgm:spPr/>
      <dgm:t>
        <a:bodyPr/>
        <a:lstStyle/>
        <a:p>
          <a:r>
            <a:rPr lang="fr-FR" sz="1600">
              <a:latin typeface="Avenir Book"/>
              <a:cs typeface="Avenir Book"/>
            </a:rPr>
            <a:t>L’ancrage social influence l’estime de soi</a:t>
          </a:r>
          <a:endParaRPr lang="fr-FR" sz="1600" dirty="0">
            <a:latin typeface="Avenir Book"/>
            <a:cs typeface="Avenir Book"/>
          </a:endParaRPr>
        </a:p>
      </dgm:t>
    </dgm:pt>
    <dgm:pt modelId="{A7428302-799D-B341-B253-92766B0275D7}" type="parTrans" cxnId="{63562038-2E33-084D-AA0D-F1A7327C9A9F}">
      <dgm:prSet/>
      <dgm:spPr/>
      <dgm:t>
        <a:bodyPr/>
        <a:lstStyle/>
        <a:p>
          <a:endParaRPr lang="fr-FR" sz="1600">
            <a:latin typeface="Avenir Book"/>
            <a:cs typeface="Avenir Book"/>
          </a:endParaRPr>
        </a:p>
      </dgm:t>
    </dgm:pt>
    <dgm:pt modelId="{FD99D319-C417-ED4E-BA4B-27F6E3ED2C81}" type="sibTrans" cxnId="{63562038-2E33-084D-AA0D-F1A7327C9A9F}">
      <dgm:prSet/>
      <dgm:spPr/>
      <dgm:t>
        <a:bodyPr/>
        <a:lstStyle/>
        <a:p>
          <a:endParaRPr lang="fr-FR" sz="1600">
            <a:latin typeface="Avenir Book"/>
            <a:cs typeface="Avenir Book"/>
          </a:endParaRPr>
        </a:p>
      </dgm:t>
    </dgm:pt>
    <dgm:pt modelId="{BFD97E7A-3E2C-7542-83F3-29D73107B407}">
      <dgm:prSet phldrT="[Texte]" custT="1"/>
      <dgm:spPr/>
      <dgm:t>
        <a:bodyPr/>
        <a:lstStyle/>
        <a:p>
          <a:r>
            <a:rPr lang="fr-FR" sz="1600" dirty="0">
              <a:latin typeface="Avenir Book"/>
              <a:cs typeface="Avenir Book"/>
            </a:rPr>
            <a:t>L’empathie influence l’usage de la contrainte</a:t>
          </a:r>
        </a:p>
      </dgm:t>
    </dgm:pt>
    <dgm:pt modelId="{4167A707-0BE1-0049-A466-C699822099B8}" type="parTrans" cxnId="{A0CC09C7-7F8D-2F43-84BC-917DEB052B12}">
      <dgm:prSet/>
      <dgm:spPr/>
      <dgm:t>
        <a:bodyPr/>
        <a:lstStyle/>
        <a:p>
          <a:endParaRPr lang="fr-FR" sz="1600">
            <a:latin typeface="Avenir Book"/>
            <a:cs typeface="Avenir Book"/>
          </a:endParaRPr>
        </a:p>
      </dgm:t>
    </dgm:pt>
    <dgm:pt modelId="{24096DD4-6300-A947-B325-D22DA59E2CF6}" type="sibTrans" cxnId="{A0CC09C7-7F8D-2F43-84BC-917DEB052B12}">
      <dgm:prSet/>
      <dgm:spPr/>
      <dgm:t>
        <a:bodyPr/>
        <a:lstStyle/>
        <a:p>
          <a:endParaRPr lang="fr-FR" sz="1600">
            <a:latin typeface="Avenir Book"/>
            <a:cs typeface="Avenir Book"/>
          </a:endParaRPr>
        </a:p>
      </dgm:t>
    </dgm:pt>
    <dgm:pt modelId="{131CD33C-3B19-F640-87EF-F912964A1EC4}">
      <dgm:prSet phldrT="[Texte]" custT="1"/>
      <dgm:spPr/>
      <dgm:t>
        <a:bodyPr/>
        <a:lstStyle/>
        <a:p>
          <a:r>
            <a:rPr lang="fr-FR" sz="1600" dirty="0">
              <a:latin typeface="Avenir Book"/>
              <a:cs typeface="Avenir Book"/>
            </a:rPr>
            <a:t>L’exposition traumatique influence l’empathie</a:t>
          </a:r>
        </a:p>
      </dgm:t>
    </dgm:pt>
    <dgm:pt modelId="{1AFDF940-B3B7-914F-90FE-DDEF1B3C80F8}" type="parTrans" cxnId="{183EC909-8641-D64F-A739-5117A24CC12A}">
      <dgm:prSet/>
      <dgm:spPr/>
      <dgm:t>
        <a:bodyPr/>
        <a:lstStyle/>
        <a:p>
          <a:endParaRPr lang="fr-FR" sz="1600">
            <a:latin typeface="Avenir Book"/>
            <a:cs typeface="Avenir Book"/>
          </a:endParaRPr>
        </a:p>
      </dgm:t>
    </dgm:pt>
    <dgm:pt modelId="{650C689D-8899-C94D-A2A3-8BE58B793F41}" type="sibTrans" cxnId="{183EC909-8641-D64F-A739-5117A24CC12A}">
      <dgm:prSet/>
      <dgm:spPr/>
      <dgm:t>
        <a:bodyPr/>
        <a:lstStyle/>
        <a:p>
          <a:endParaRPr lang="fr-FR" sz="1600">
            <a:latin typeface="Avenir Book"/>
            <a:cs typeface="Avenir Book"/>
          </a:endParaRPr>
        </a:p>
      </dgm:t>
    </dgm:pt>
    <dgm:pt modelId="{ED11BCF6-5823-6446-A820-27BA3D35F8D9}">
      <dgm:prSet phldrT="[Texte]" custT="1"/>
      <dgm:spPr/>
      <dgm:t>
        <a:bodyPr/>
        <a:lstStyle/>
        <a:p>
          <a:r>
            <a:rPr lang="fr-FR" sz="1600" dirty="0">
              <a:latin typeface="Avenir Book"/>
              <a:cs typeface="Avenir Book"/>
            </a:rPr>
            <a:t>L’exposition traumatique influence l’usage de la contrainte</a:t>
          </a:r>
        </a:p>
      </dgm:t>
    </dgm:pt>
    <dgm:pt modelId="{D3C9B62F-914E-1C43-9952-6DDF8D6FE09E}" type="parTrans" cxnId="{DA501E1F-D71D-D849-9949-3F7702DF4189}">
      <dgm:prSet/>
      <dgm:spPr/>
      <dgm:t>
        <a:bodyPr/>
        <a:lstStyle/>
        <a:p>
          <a:endParaRPr lang="fr-FR" sz="1600">
            <a:latin typeface="Avenir Book"/>
            <a:cs typeface="Avenir Book"/>
          </a:endParaRPr>
        </a:p>
      </dgm:t>
    </dgm:pt>
    <dgm:pt modelId="{1644ADEB-6F65-6E4F-A9FF-83D2F6D7BF91}" type="sibTrans" cxnId="{DA501E1F-D71D-D849-9949-3F7702DF4189}">
      <dgm:prSet/>
      <dgm:spPr/>
      <dgm:t>
        <a:bodyPr/>
        <a:lstStyle/>
        <a:p>
          <a:endParaRPr lang="fr-FR" sz="1600">
            <a:latin typeface="Avenir Book"/>
            <a:cs typeface="Avenir Book"/>
          </a:endParaRPr>
        </a:p>
      </dgm:t>
    </dgm:pt>
    <dgm:pt modelId="{647F3ABB-68FB-0842-99C8-4331D2DD3876}" type="pres">
      <dgm:prSet presAssocID="{1341CD61-8445-9444-BBC3-5B04171513B9}" presName="composite" presStyleCnt="0">
        <dgm:presLayoutVars>
          <dgm:chMax val="1"/>
          <dgm:dir/>
          <dgm:resizeHandles val="exact"/>
        </dgm:presLayoutVars>
      </dgm:prSet>
      <dgm:spPr/>
    </dgm:pt>
    <dgm:pt modelId="{65B44CCB-4C75-A94D-BFA5-CD139922894E}" type="pres">
      <dgm:prSet presAssocID="{1341CD61-8445-9444-BBC3-5B04171513B9}" presName="radial" presStyleCnt="0">
        <dgm:presLayoutVars>
          <dgm:animLvl val="ctr"/>
        </dgm:presLayoutVars>
      </dgm:prSet>
      <dgm:spPr/>
    </dgm:pt>
    <dgm:pt modelId="{D82B31AD-535E-9248-8386-F972459AA01A}" type="pres">
      <dgm:prSet presAssocID="{D7BC515B-DDE4-0943-9763-3F26180054CB}" presName="centerShape" presStyleLbl="vennNode1" presStyleIdx="0" presStyleCnt="7"/>
      <dgm:spPr/>
    </dgm:pt>
    <dgm:pt modelId="{A6131981-2A52-2744-9A69-037D9CEE9095}" type="pres">
      <dgm:prSet presAssocID="{F3D64899-A034-9B41-94B6-FDEBF61AFD09}" presName="node" presStyleLbl="vennNode1" presStyleIdx="1" presStyleCnt="7">
        <dgm:presLayoutVars>
          <dgm:bulletEnabled val="1"/>
        </dgm:presLayoutVars>
      </dgm:prSet>
      <dgm:spPr/>
    </dgm:pt>
    <dgm:pt modelId="{748A72D0-0625-674B-A484-FF858C6990E3}" type="pres">
      <dgm:prSet presAssocID="{A324B3EA-C565-9E46-BECA-A75030EA9EC4}" presName="node" presStyleLbl="vennNode1" presStyleIdx="2" presStyleCnt="7">
        <dgm:presLayoutVars>
          <dgm:bulletEnabled val="1"/>
        </dgm:presLayoutVars>
      </dgm:prSet>
      <dgm:spPr/>
    </dgm:pt>
    <dgm:pt modelId="{ECE1EC57-540C-E042-B576-E3EC09D395CF}" type="pres">
      <dgm:prSet presAssocID="{EDBC33EF-30C9-8645-A91B-9383C28E5068}" presName="node" presStyleLbl="vennNode1" presStyleIdx="3" presStyleCnt="7">
        <dgm:presLayoutVars>
          <dgm:bulletEnabled val="1"/>
        </dgm:presLayoutVars>
      </dgm:prSet>
      <dgm:spPr/>
    </dgm:pt>
    <dgm:pt modelId="{FE312FA0-AA6A-564B-87C9-FBE32A3B3574}" type="pres">
      <dgm:prSet presAssocID="{BFD97E7A-3E2C-7542-83F3-29D73107B407}" presName="node" presStyleLbl="vennNode1" presStyleIdx="4" presStyleCnt="7">
        <dgm:presLayoutVars>
          <dgm:bulletEnabled val="1"/>
        </dgm:presLayoutVars>
      </dgm:prSet>
      <dgm:spPr/>
    </dgm:pt>
    <dgm:pt modelId="{DFEACBE1-A1F5-1545-AED1-7BEB910F43EC}" type="pres">
      <dgm:prSet presAssocID="{131CD33C-3B19-F640-87EF-F912964A1EC4}" presName="node" presStyleLbl="vennNode1" presStyleIdx="5" presStyleCnt="7">
        <dgm:presLayoutVars>
          <dgm:bulletEnabled val="1"/>
        </dgm:presLayoutVars>
      </dgm:prSet>
      <dgm:spPr/>
    </dgm:pt>
    <dgm:pt modelId="{B7C27D22-ADD4-A148-80C7-B4B485F09538}" type="pres">
      <dgm:prSet presAssocID="{ED11BCF6-5823-6446-A820-27BA3D35F8D9}" presName="node" presStyleLbl="vennNode1" presStyleIdx="6" presStyleCnt="7">
        <dgm:presLayoutVars>
          <dgm:bulletEnabled val="1"/>
        </dgm:presLayoutVars>
      </dgm:prSet>
      <dgm:spPr/>
    </dgm:pt>
  </dgm:ptLst>
  <dgm:cxnLst>
    <dgm:cxn modelId="{183EC909-8641-D64F-A739-5117A24CC12A}" srcId="{D7BC515B-DDE4-0943-9763-3F26180054CB}" destId="{131CD33C-3B19-F640-87EF-F912964A1EC4}" srcOrd="4" destOrd="0" parTransId="{1AFDF940-B3B7-914F-90FE-DDEF1B3C80F8}" sibTransId="{650C689D-8899-C94D-A2A3-8BE58B793F41}"/>
    <dgm:cxn modelId="{486E8713-050E-C14C-AD97-C35F65B6B8DB}" type="presOf" srcId="{EDBC33EF-30C9-8645-A91B-9383C28E5068}" destId="{ECE1EC57-540C-E042-B576-E3EC09D395CF}" srcOrd="0" destOrd="0" presId="urn:microsoft.com/office/officeart/2005/8/layout/radial3"/>
    <dgm:cxn modelId="{DA501E1F-D71D-D849-9949-3F7702DF4189}" srcId="{D7BC515B-DDE4-0943-9763-3F26180054CB}" destId="{ED11BCF6-5823-6446-A820-27BA3D35F8D9}" srcOrd="5" destOrd="0" parTransId="{D3C9B62F-914E-1C43-9952-6DDF8D6FE09E}" sibTransId="{1644ADEB-6F65-6E4F-A9FF-83D2F6D7BF91}"/>
    <dgm:cxn modelId="{319DC731-EB07-8742-BBF0-B04D5A5ACA8A}" type="presOf" srcId="{D7BC515B-DDE4-0943-9763-3F26180054CB}" destId="{D82B31AD-535E-9248-8386-F972459AA01A}" srcOrd="0" destOrd="0" presId="urn:microsoft.com/office/officeart/2005/8/layout/radial3"/>
    <dgm:cxn modelId="{63562038-2E33-084D-AA0D-F1A7327C9A9F}" srcId="{D7BC515B-DDE4-0943-9763-3F26180054CB}" destId="{EDBC33EF-30C9-8645-A91B-9383C28E5068}" srcOrd="2" destOrd="0" parTransId="{A7428302-799D-B341-B253-92766B0275D7}" sibTransId="{FD99D319-C417-ED4E-BA4B-27F6E3ED2C81}"/>
    <dgm:cxn modelId="{272EC24F-41F5-2E4E-B36D-FBEF746236C2}" srcId="{D7BC515B-DDE4-0943-9763-3F26180054CB}" destId="{F3D64899-A034-9B41-94B6-FDEBF61AFD09}" srcOrd="0" destOrd="0" parTransId="{784DBC20-D8AF-9B4C-B972-B8D9D653B2CF}" sibTransId="{0DAA695F-4D05-894F-A756-687BE769A4F1}"/>
    <dgm:cxn modelId="{2622F657-F36E-8A4C-AA27-D9AEC9E73F30}" type="presOf" srcId="{BFD97E7A-3E2C-7542-83F3-29D73107B407}" destId="{FE312FA0-AA6A-564B-87C9-FBE32A3B3574}" srcOrd="0" destOrd="0" presId="urn:microsoft.com/office/officeart/2005/8/layout/radial3"/>
    <dgm:cxn modelId="{B472DF5C-1860-664C-A67D-55DD65A0A3C5}" type="presOf" srcId="{F3D64899-A034-9B41-94B6-FDEBF61AFD09}" destId="{A6131981-2A52-2744-9A69-037D9CEE9095}" srcOrd="0" destOrd="0" presId="urn:microsoft.com/office/officeart/2005/8/layout/radial3"/>
    <dgm:cxn modelId="{E1195D87-BDDF-CC4A-A996-06CE8E222669}" type="presOf" srcId="{131CD33C-3B19-F640-87EF-F912964A1EC4}" destId="{DFEACBE1-A1F5-1545-AED1-7BEB910F43EC}" srcOrd="0" destOrd="0" presId="urn:microsoft.com/office/officeart/2005/8/layout/radial3"/>
    <dgm:cxn modelId="{BF5638A5-7D72-7142-84FD-5422DFAAC34C}" type="presOf" srcId="{A324B3EA-C565-9E46-BECA-A75030EA9EC4}" destId="{748A72D0-0625-674B-A484-FF858C6990E3}" srcOrd="0" destOrd="0" presId="urn:microsoft.com/office/officeart/2005/8/layout/radial3"/>
    <dgm:cxn modelId="{ABCE88AE-84FF-124F-BFAC-85C091AE96C6}" type="presOf" srcId="{1341CD61-8445-9444-BBC3-5B04171513B9}" destId="{647F3ABB-68FB-0842-99C8-4331D2DD3876}" srcOrd="0" destOrd="0" presId="urn:microsoft.com/office/officeart/2005/8/layout/radial3"/>
    <dgm:cxn modelId="{A0CC09C7-7F8D-2F43-84BC-917DEB052B12}" srcId="{D7BC515B-DDE4-0943-9763-3F26180054CB}" destId="{BFD97E7A-3E2C-7542-83F3-29D73107B407}" srcOrd="3" destOrd="0" parTransId="{4167A707-0BE1-0049-A466-C699822099B8}" sibTransId="{24096DD4-6300-A947-B325-D22DA59E2CF6}"/>
    <dgm:cxn modelId="{252707E6-59C4-884F-97DE-675A730F22AC}" srcId="{1341CD61-8445-9444-BBC3-5B04171513B9}" destId="{D7BC515B-DDE4-0943-9763-3F26180054CB}" srcOrd="0" destOrd="0" parTransId="{D50449D5-1E05-284C-B57F-76E243EC7EB5}" sibTransId="{439C5F39-A825-5543-87B7-14DFDDF8C56F}"/>
    <dgm:cxn modelId="{39B345EF-F44C-F34D-A0D0-462D58B0FF69}" srcId="{D7BC515B-DDE4-0943-9763-3F26180054CB}" destId="{A324B3EA-C565-9E46-BECA-A75030EA9EC4}" srcOrd="1" destOrd="0" parTransId="{50DA3E02-36FF-B145-9CC3-0F6B354A693D}" sibTransId="{0B81F5DD-812E-244B-BCEC-A8F52474C98A}"/>
    <dgm:cxn modelId="{4243A5F8-881E-C74E-A496-4F0AC86398A4}" type="presOf" srcId="{ED11BCF6-5823-6446-A820-27BA3D35F8D9}" destId="{B7C27D22-ADD4-A148-80C7-B4B485F09538}" srcOrd="0" destOrd="0" presId="urn:microsoft.com/office/officeart/2005/8/layout/radial3"/>
    <dgm:cxn modelId="{06B285DE-7519-3744-B20D-29EA32263E04}" type="presParOf" srcId="{647F3ABB-68FB-0842-99C8-4331D2DD3876}" destId="{65B44CCB-4C75-A94D-BFA5-CD139922894E}" srcOrd="0" destOrd="0" presId="urn:microsoft.com/office/officeart/2005/8/layout/radial3"/>
    <dgm:cxn modelId="{DA3BED01-E20C-6E40-8ADE-A1311EEE570F}" type="presParOf" srcId="{65B44CCB-4C75-A94D-BFA5-CD139922894E}" destId="{D82B31AD-535E-9248-8386-F972459AA01A}" srcOrd="0" destOrd="0" presId="urn:microsoft.com/office/officeart/2005/8/layout/radial3"/>
    <dgm:cxn modelId="{05373267-AD4A-3140-9532-93E7648E353F}" type="presParOf" srcId="{65B44CCB-4C75-A94D-BFA5-CD139922894E}" destId="{A6131981-2A52-2744-9A69-037D9CEE9095}" srcOrd="1" destOrd="0" presId="urn:microsoft.com/office/officeart/2005/8/layout/radial3"/>
    <dgm:cxn modelId="{0E4A2481-A377-3B45-A0A6-B007E24141D0}" type="presParOf" srcId="{65B44CCB-4C75-A94D-BFA5-CD139922894E}" destId="{748A72D0-0625-674B-A484-FF858C6990E3}" srcOrd="2" destOrd="0" presId="urn:microsoft.com/office/officeart/2005/8/layout/radial3"/>
    <dgm:cxn modelId="{136812AC-10BE-B84B-9007-DC599B9DE53E}" type="presParOf" srcId="{65B44CCB-4C75-A94D-BFA5-CD139922894E}" destId="{ECE1EC57-540C-E042-B576-E3EC09D395CF}" srcOrd="3" destOrd="0" presId="urn:microsoft.com/office/officeart/2005/8/layout/radial3"/>
    <dgm:cxn modelId="{4F3EB739-8FBD-0847-AAC7-80D6B067F9C2}" type="presParOf" srcId="{65B44CCB-4C75-A94D-BFA5-CD139922894E}" destId="{FE312FA0-AA6A-564B-87C9-FBE32A3B3574}" srcOrd="4" destOrd="0" presId="urn:microsoft.com/office/officeart/2005/8/layout/radial3"/>
    <dgm:cxn modelId="{E847DA63-1081-AC49-96BE-495F303C6520}" type="presParOf" srcId="{65B44CCB-4C75-A94D-BFA5-CD139922894E}" destId="{DFEACBE1-A1F5-1545-AED1-7BEB910F43EC}" srcOrd="5" destOrd="0" presId="urn:microsoft.com/office/officeart/2005/8/layout/radial3"/>
    <dgm:cxn modelId="{D4CE050F-44EB-B646-959A-2054A0291ACC}" type="presParOf" srcId="{65B44CCB-4C75-A94D-BFA5-CD139922894E}" destId="{B7C27D22-ADD4-A148-80C7-B4B485F09538}" srcOrd="6"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0551DB-1B8A-8047-8DB0-9106C77F20A8}">
      <dsp:nvSpPr>
        <dsp:cNvPr id="0" name=""/>
        <dsp:cNvSpPr/>
      </dsp:nvSpPr>
      <dsp:spPr>
        <a:xfrm>
          <a:off x="3708893" y="1904201"/>
          <a:ext cx="3120516" cy="3120516"/>
        </a:xfrm>
        <a:prstGeom prst="ellipse">
          <a:avLst/>
        </a:prstGeom>
        <a:no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endParaRPr lang="fr-FR" sz="1400" kern="1200" dirty="0">
            <a:latin typeface="Avenir Book"/>
            <a:cs typeface="Avenir Book"/>
          </a:endParaRPr>
        </a:p>
      </dsp:txBody>
      <dsp:txXfrm>
        <a:off x="4165882" y="2361190"/>
        <a:ext cx="2206538" cy="2206538"/>
      </dsp:txXfrm>
    </dsp:sp>
    <dsp:sp modelId="{7E5661B2-5F29-5040-9221-66FB1FFCA741}">
      <dsp:nvSpPr>
        <dsp:cNvPr id="0" name=""/>
        <dsp:cNvSpPr/>
      </dsp:nvSpPr>
      <dsp:spPr>
        <a:xfrm>
          <a:off x="4440450" y="19894"/>
          <a:ext cx="1560258" cy="1560258"/>
        </a:xfrm>
        <a:prstGeom prst="ellipse">
          <a:avLst/>
        </a:prstGeom>
        <a:gradFill rotWithShape="0">
          <a:gsLst>
            <a:gs pos="0">
              <a:schemeClr val="accent3">
                <a:alpha val="50000"/>
                <a:hueOff val="0"/>
                <a:satOff val="0"/>
                <a:lumOff val="0"/>
                <a:alphaOff val="0"/>
                <a:shade val="51000"/>
                <a:satMod val="130000"/>
              </a:schemeClr>
            </a:gs>
            <a:gs pos="80000">
              <a:schemeClr val="accent3">
                <a:alpha val="50000"/>
                <a:hueOff val="0"/>
                <a:satOff val="0"/>
                <a:lumOff val="0"/>
                <a:alphaOff val="0"/>
                <a:shade val="93000"/>
                <a:satMod val="130000"/>
              </a:schemeClr>
            </a:gs>
            <a:gs pos="100000">
              <a:schemeClr val="accent3">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15 ans lors de notre intervention</a:t>
          </a:r>
        </a:p>
      </dsp:txBody>
      <dsp:txXfrm>
        <a:off x="4668944" y="248388"/>
        <a:ext cx="1103270" cy="1103270"/>
      </dsp:txXfrm>
    </dsp:sp>
    <dsp:sp modelId="{18D28EA9-1C14-914D-90CE-1317394D4704}">
      <dsp:nvSpPr>
        <dsp:cNvPr id="0" name=""/>
        <dsp:cNvSpPr/>
      </dsp:nvSpPr>
      <dsp:spPr>
        <a:xfrm>
          <a:off x="5652709" y="318689"/>
          <a:ext cx="1560258" cy="1560258"/>
        </a:xfrm>
        <a:prstGeom prst="ellipse">
          <a:avLst/>
        </a:prstGeom>
        <a:gradFill rotWithShape="0">
          <a:gsLst>
            <a:gs pos="0">
              <a:schemeClr val="accent4">
                <a:alpha val="50000"/>
                <a:hueOff val="0"/>
                <a:satOff val="0"/>
                <a:lumOff val="0"/>
                <a:alphaOff val="0"/>
                <a:shade val="51000"/>
                <a:satMod val="130000"/>
              </a:schemeClr>
            </a:gs>
            <a:gs pos="80000">
              <a:schemeClr val="accent4">
                <a:alpha val="50000"/>
                <a:hueOff val="0"/>
                <a:satOff val="0"/>
                <a:lumOff val="0"/>
                <a:alphaOff val="0"/>
                <a:shade val="93000"/>
                <a:satMod val="130000"/>
              </a:schemeClr>
            </a:gs>
            <a:gs pos="100000">
              <a:schemeClr val="accent4">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14 ans au moment des faits</a:t>
          </a:r>
        </a:p>
      </dsp:txBody>
      <dsp:txXfrm>
        <a:off x="5881203" y="547183"/>
        <a:ext cx="1103270" cy="1103270"/>
      </dsp:txXfrm>
    </dsp:sp>
    <dsp:sp modelId="{BEF62D9F-B7A7-B14F-8E67-9239D967B2D9}">
      <dsp:nvSpPr>
        <dsp:cNvPr id="0" name=""/>
        <dsp:cNvSpPr/>
      </dsp:nvSpPr>
      <dsp:spPr>
        <a:xfrm>
          <a:off x="6587253" y="1146623"/>
          <a:ext cx="1560258" cy="1560258"/>
        </a:xfrm>
        <a:prstGeom prst="ellipse">
          <a:avLst/>
        </a:prstGeom>
        <a:gradFill rotWithShape="0">
          <a:gsLst>
            <a:gs pos="0">
              <a:schemeClr val="accent5">
                <a:alpha val="50000"/>
                <a:hueOff val="0"/>
                <a:satOff val="0"/>
                <a:lumOff val="0"/>
                <a:alphaOff val="0"/>
                <a:shade val="51000"/>
                <a:satMod val="130000"/>
              </a:schemeClr>
            </a:gs>
            <a:gs pos="80000">
              <a:schemeClr val="accent5">
                <a:alpha val="50000"/>
                <a:hueOff val="0"/>
                <a:satOff val="0"/>
                <a:lumOff val="0"/>
                <a:alphaOff val="0"/>
                <a:shade val="93000"/>
                <a:satMod val="130000"/>
              </a:schemeClr>
            </a:gs>
            <a:gs pos="100000">
              <a:schemeClr val="accent5">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Aîné ou interméd. dans sa fratrie</a:t>
          </a:r>
        </a:p>
      </dsp:txBody>
      <dsp:txXfrm>
        <a:off x="6815747" y="1375117"/>
        <a:ext cx="1103270" cy="1103270"/>
      </dsp:txXfrm>
    </dsp:sp>
    <dsp:sp modelId="{4BB0D0B7-8702-5841-A303-B2E7077FA187}">
      <dsp:nvSpPr>
        <dsp:cNvPr id="0" name=""/>
        <dsp:cNvSpPr/>
      </dsp:nvSpPr>
      <dsp:spPr>
        <a:xfrm>
          <a:off x="7029991" y="2314027"/>
          <a:ext cx="1560258" cy="1560258"/>
        </a:xfrm>
        <a:prstGeom prst="ellipse">
          <a:avLst/>
        </a:prstGeom>
        <a:gradFill rotWithShape="0">
          <a:gsLst>
            <a:gs pos="0">
              <a:schemeClr val="accent6">
                <a:alpha val="50000"/>
                <a:hueOff val="0"/>
                <a:satOff val="0"/>
                <a:lumOff val="0"/>
                <a:alphaOff val="0"/>
                <a:shade val="51000"/>
                <a:satMod val="130000"/>
              </a:schemeClr>
            </a:gs>
            <a:gs pos="80000">
              <a:schemeClr val="accent6">
                <a:alpha val="50000"/>
                <a:hueOff val="0"/>
                <a:satOff val="0"/>
                <a:lumOff val="0"/>
                <a:alphaOff val="0"/>
                <a:shade val="93000"/>
                <a:satMod val="130000"/>
              </a:schemeClr>
            </a:gs>
            <a:gs pos="100000">
              <a:schemeClr val="accent6">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Vit en famille</a:t>
          </a:r>
        </a:p>
      </dsp:txBody>
      <dsp:txXfrm>
        <a:off x="7258485" y="2542521"/>
        <a:ext cx="1103270" cy="1103270"/>
      </dsp:txXfrm>
    </dsp:sp>
    <dsp:sp modelId="{4418EA1D-762D-564C-B0A4-EDB6429A6DFC}">
      <dsp:nvSpPr>
        <dsp:cNvPr id="0" name=""/>
        <dsp:cNvSpPr/>
      </dsp:nvSpPr>
      <dsp:spPr>
        <a:xfrm>
          <a:off x="6879497" y="3553463"/>
          <a:ext cx="1560258" cy="1560258"/>
        </a:xfrm>
        <a:prstGeom prst="ellipse">
          <a:avLst/>
        </a:prstGeom>
        <a:gradFill rotWithShape="0">
          <a:gsLst>
            <a:gs pos="0">
              <a:schemeClr val="accent2">
                <a:alpha val="50000"/>
                <a:hueOff val="0"/>
                <a:satOff val="0"/>
                <a:lumOff val="0"/>
                <a:alphaOff val="0"/>
                <a:shade val="51000"/>
                <a:satMod val="130000"/>
              </a:schemeClr>
            </a:gs>
            <a:gs pos="80000">
              <a:schemeClr val="accent2">
                <a:alpha val="50000"/>
                <a:hueOff val="0"/>
                <a:satOff val="0"/>
                <a:lumOff val="0"/>
                <a:alphaOff val="0"/>
                <a:shade val="93000"/>
                <a:satMod val="130000"/>
              </a:schemeClr>
            </a:gs>
            <a:gs pos="100000">
              <a:schemeClr val="accent2">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Structure narcissique et carences affectives</a:t>
          </a:r>
        </a:p>
      </dsp:txBody>
      <dsp:txXfrm>
        <a:off x="7107991" y="3781957"/>
        <a:ext cx="1103270" cy="1103270"/>
      </dsp:txXfrm>
    </dsp:sp>
    <dsp:sp modelId="{D659C942-27FB-EE43-9B5D-385204024933}">
      <dsp:nvSpPr>
        <dsp:cNvPr id="0" name=""/>
        <dsp:cNvSpPr/>
      </dsp:nvSpPr>
      <dsp:spPr>
        <a:xfrm>
          <a:off x="6170246" y="4580990"/>
          <a:ext cx="1560258" cy="1560258"/>
        </a:xfrm>
        <a:prstGeom prst="ellipse">
          <a:avLst/>
        </a:prstGeom>
        <a:gradFill rotWithShape="0">
          <a:gsLst>
            <a:gs pos="0">
              <a:schemeClr val="accent3">
                <a:alpha val="50000"/>
                <a:hueOff val="0"/>
                <a:satOff val="0"/>
                <a:lumOff val="0"/>
                <a:alphaOff val="0"/>
                <a:shade val="51000"/>
                <a:satMod val="130000"/>
              </a:schemeClr>
            </a:gs>
            <a:gs pos="80000">
              <a:schemeClr val="accent3">
                <a:alpha val="50000"/>
                <a:hueOff val="0"/>
                <a:satOff val="0"/>
                <a:lumOff val="0"/>
                <a:alphaOff val="0"/>
                <a:shade val="93000"/>
                <a:satMod val="130000"/>
              </a:schemeClr>
            </a:gs>
            <a:gs pos="100000">
              <a:schemeClr val="accent3">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Estime de soi affectée</a:t>
          </a:r>
        </a:p>
      </dsp:txBody>
      <dsp:txXfrm>
        <a:off x="6398740" y="4809484"/>
        <a:ext cx="1103270" cy="1103270"/>
      </dsp:txXfrm>
    </dsp:sp>
    <dsp:sp modelId="{4DE91CAB-E7E5-EE47-B1C1-5EA0ABA0A150}">
      <dsp:nvSpPr>
        <dsp:cNvPr id="0" name=""/>
        <dsp:cNvSpPr/>
      </dsp:nvSpPr>
      <dsp:spPr>
        <a:xfrm>
          <a:off x="5064720" y="5161215"/>
          <a:ext cx="1560258" cy="1560258"/>
        </a:xfrm>
        <a:prstGeom prst="ellipse">
          <a:avLst/>
        </a:prstGeom>
        <a:gradFill rotWithShape="0">
          <a:gsLst>
            <a:gs pos="0">
              <a:schemeClr val="accent4">
                <a:alpha val="50000"/>
                <a:hueOff val="0"/>
                <a:satOff val="0"/>
                <a:lumOff val="0"/>
                <a:alphaOff val="0"/>
                <a:shade val="51000"/>
                <a:satMod val="130000"/>
              </a:schemeClr>
            </a:gs>
            <a:gs pos="80000">
              <a:schemeClr val="accent4">
                <a:alpha val="50000"/>
                <a:hueOff val="0"/>
                <a:satOff val="0"/>
                <a:lumOff val="0"/>
                <a:alphaOff val="0"/>
                <a:shade val="93000"/>
                <a:satMod val="130000"/>
              </a:schemeClr>
            </a:gs>
            <a:gs pos="100000">
              <a:schemeClr val="accent4">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Peu accès à ses émotions et son vécu</a:t>
          </a:r>
        </a:p>
      </dsp:txBody>
      <dsp:txXfrm>
        <a:off x="5293214" y="5389709"/>
        <a:ext cx="1103270" cy="1103270"/>
      </dsp:txXfrm>
    </dsp:sp>
    <dsp:sp modelId="{8503F400-B17D-BB48-949A-0D75581279F0}">
      <dsp:nvSpPr>
        <dsp:cNvPr id="0" name=""/>
        <dsp:cNvSpPr/>
      </dsp:nvSpPr>
      <dsp:spPr>
        <a:xfrm>
          <a:off x="3816181" y="5161215"/>
          <a:ext cx="1560258" cy="1560258"/>
        </a:xfrm>
        <a:prstGeom prst="ellipse">
          <a:avLst/>
        </a:prstGeom>
        <a:gradFill rotWithShape="0">
          <a:gsLst>
            <a:gs pos="0">
              <a:schemeClr val="accent5">
                <a:alpha val="50000"/>
                <a:hueOff val="0"/>
                <a:satOff val="0"/>
                <a:lumOff val="0"/>
                <a:alphaOff val="0"/>
                <a:shade val="51000"/>
                <a:satMod val="130000"/>
              </a:schemeClr>
            </a:gs>
            <a:gs pos="80000">
              <a:schemeClr val="accent5">
                <a:alpha val="50000"/>
                <a:hueOff val="0"/>
                <a:satOff val="0"/>
                <a:lumOff val="0"/>
                <a:alphaOff val="0"/>
                <a:shade val="93000"/>
                <a:satMod val="130000"/>
              </a:schemeClr>
            </a:gs>
            <a:gs pos="100000">
              <a:schemeClr val="accent5">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Manque d’empathie</a:t>
          </a:r>
        </a:p>
      </dsp:txBody>
      <dsp:txXfrm>
        <a:off x="4044675" y="5389709"/>
        <a:ext cx="1103270" cy="1103270"/>
      </dsp:txXfrm>
    </dsp:sp>
    <dsp:sp modelId="{5E0F5369-0172-4B4D-94FB-930A206CCCA2}">
      <dsp:nvSpPr>
        <dsp:cNvPr id="0" name=""/>
        <dsp:cNvSpPr/>
      </dsp:nvSpPr>
      <dsp:spPr>
        <a:xfrm>
          <a:off x="2710655" y="4580990"/>
          <a:ext cx="1560258" cy="1560258"/>
        </a:xfrm>
        <a:prstGeom prst="ellipse">
          <a:avLst/>
        </a:prstGeom>
        <a:gradFill rotWithShape="0">
          <a:gsLst>
            <a:gs pos="0">
              <a:schemeClr val="accent6">
                <a:alpha val="50000"/>
                <a:hueOff val="0"/>
                <a:satOff val="0"/>
                <a:lumOff val="0"/>
                <a:alphaOff val="0"/>
                <a:shade val="51000"/>
                <a:satMod val="130000"/>
              </a:schemeClr>
            </a:gs>
            <a:gs pos="80000">
              <a:schemeClr val="accent6">
                <a:alpha val="50000"/>
                <a:hueOff val="0"/>
                <a:satOff val="0"/>
                <a:lumOff val="0"/>
                <a:alphaOff val="0"/>
                <a:shade val="93000"/>
                <a:satMod val="130000"/>
              </a:schemeClr>
            </a:gs>
            <a:gs pos="100000">
              <a:schemeClr val="accent6">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 tendance à reconnaître les faits que le statut de victime</a:t>
          </a:r>
        </a:p>
      </dsp:txBody>
      <dsp:txXfrm>
        <a:off x="2939149" y="4809484"/>
        <a:ext cx="1103270" cy="1103270"/>
      </dsp:txXfrm>
    </dsp:sp>
    <dsp:sp modelId="{8C5BDE56-F36B-4840-A459-6413C34EB1AD}">
      <dsp:nvSpPr>
        <dsp:cNvPr id="0" name=""/>
        <dsp:cNvSpPr/>
      </dsp:nvSpPr>
      <dsp:spPr>
        <a:xfrm>
          <a:off x="2001404" y="3553463"/>
          <a:ext cx="1560258" cy="1560258"/>
        </a:xfrm>
        <a:prstGeom prst="ellipse">
          <a:avLst/>
        </a:prstGeom>
        <a:gradFill rotWithShape="0">
          <a:gsLst>
            <a:gs pos="0">
              <a:schemeClr val="accent2">
                <a:alpha val="50000"/>
                <a:hueOff val="0"/>
                <a:satOff val="0"/>
                <a:lumOff val="0"/>
                <a:alphaOff val="0"/>
                <a:shade val="51000"/>
                <a:satMod val="130000"/>
              </a:schemeClr>
            </a:gs>
            <a:gs pos="80000">
              <a:schemeClr val="accent2">
                <a:alpha val="50000"/>
                <a:hueOff val="0"/>
                <a:satOff val="0"/>
                <a:lumOff val="0"/>
                <a:alphaOff val="0"/>
                <a:shade val="93000"/>
                <a:satMod val="130000"/>
              </a:schemeClr>
            </a:gs>
            <a:gs pos="100000">
              <a:schemeClr val="accent2">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Mauvais ancrage social</a:t>
          </a:r>
        </a:p>
      </dsp:txBody>
      <dsp:txXfrm>
        <a:off x="2229898" y="3781957"/>
        <a:ext cx="1103270" cy="1103270"/>
      </dsp:txXfrm>
    </dsp:sp>
    <dsp:sp modelId="{456EFD8E-D8D2-DE4D-B1CE-2C6C8346F0BA}">
      <dsp:nvSpPr>
        <dsp:cNvPr id="0" name=""/>
        <dsp:cNvSpPr/>
      </dsp:nvSpPr>
      <dsp:spPr>
        <a:xfrm>
          <a:off x="1850910" y="2314027"/>
          <a:ext cx="1560258" cy="1560258"/>
        </a:xfrm>
        <a:prstGeom prst="ellipse">
          <a:avLst/>
        </a:prstGeom>
        <a:gradFill rotWithShape="0">
          <a:gsLst>
            <a:gs pos="0">
              <a:schemeClr val="accent3">
                <a:alpha val="50000"/>
                <a:hueOff val="0"/>
                <a:satOff val="0"/>
                <a:lumOff val="0"/>
                <a:alphaOff val="0"/>
                <a:shade val="51000"/>
                <a:satMod val="130000"/>
              </a:schemeClr>
            </a:gs>
            <a:gs pos="80000">
              <a:schemeClr val="accent3">
                <a:alpha val="50000"/>
                <a:hueOff val="0"/>
                <a:satOff val="0"/>
                <a:lumOff val="0"/>
                <a:alphaOff val="0"/>
                <a:shade val="93000"/>
                <a:satMod val="130000"/>
              </a:schemeClr>
            </a:gs>
            <a:gs pos="100000">
              <a:schemeClr val="accent3">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Bonne rep. de la famille</a:t>
          </a:r>
        </a:p>
      </dsp:txBody>
      <dsp:txXfrm>
        <a:off x="2079404" y="2542521"/>
        <a:ext cx="1103270" cy="1103270"/>
      </dsp:txXfrm>
    </dsp:sp>
    <dsp:sp modelId="{5CDDBC69-E41C-A348-A38E-BCA0A8066D38}">
      <dsp:nvSpPr>
        <dsp:cNvPr id="0" name=""/>
        <dsp:cNvSpPr/>
      </dsp:nvSpPr>
      <dsp:spPr>
        <a:xfrm>
          <a:off x="2293648" y="1146623"/>
          <a:ext cx="1560258" cy="1560258"/>
        </a:xfrm>
        <a:prstGeom prst="ellipse">
          <a:avLst/>
        </a:prstGeom>
        <a:gradFill rotWithShape="0">
          <a:gsLst>
            <a:gs pos="0">
              <a:schemeClr val="accent4">
                <a:alpha val="50000"/>
                <a:hueOff val="0"/>
                <a:satOff val="0"/>
                <a:lumOff val="0"/>
                <a:alphaOff val="0"/>
                <a:shade val="51000"/>
                <a:satMod val="130000"/>
              </a:schemeClr>
            </a:gs>
            <a:gs pos="80000">
              <a:schemeClr val="accent4">
                <a:alpha val="50000"/>
                <a:hueOff val="0"/>
                <a:satOff val="0"/>
                <a:lumOff val="0"/>
                <a:alphaOff val="0"/>
                <a:shade val="93000"/>
                <a:satMod val="130000"/>
              </a:schemeClr>
            </a:gs>
            <a:gs pos="100000">
              <a:schemeClr val="accent4">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Souffre d’ATCD traumatiques</a:t>
          </a:r>
        </a:p>
      </dsp:txBody>
      <dsp:txXfrm>
        <a:off x="2522142" y="1375117"/>
        <a:ext cx="1103270" cy="1103270"/>
      </dsp:txXfrm>
    </dsp:sp>
    <dsp:sp modelId="{72915BAD-CF4E-554F-A566-04407BE207C4}">
      <dsp:nvSpPr>
        <dsp:cNvPr id="0" name=""/>
        <dsp:cNvSpPr/>
      </dsp:nvSpPr>
      <dsp:spPr>
        <a:xfrm>
          <a:off x="3228192" y="318689"/>
          <a:ext cx="1560258" cy="1560258"/>
        </a:xfrm>
        <a:prstGeom prst="ellipse">
          <a:avLst/>
        </a:prstGeom>
        <a:gradFill rotWithShape="0">
          <a:gsLst>
            <a:gs pos="0">
              <a:schemeClr val="accent5">
                <a:alpha val="50000"/>
                <a:hueOff val="0"/>
                <a:satOff val="0"/>
                <a:lumOff val="0"/>
                <a:alphaOff val="0"/>
                <a:shade val="51000"/>
                <a:satMod val="130000"/>
              </a:schemeClr>
            </a:gs>
            <a:gs pos="80000">
              <a:schemeClr val="accent5">
                <a:alpha val="50000"/>
                <a:hueOff val="0"/>
                <a:satOff val="0"/>
                <a:lumOff val="0"/>
                <a:alphaOff val="0"/>
                <a:shade val="93000"/>
                <a:satMod val="130000"/>
              </a:schemeClr>
            </a:gs>
            <a:gs pos="100000">
              <a:schemeClr val="accent5">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fr-FR" sz="1400" kern="1200" dirty="0">
              <a:latin typeface="Avenir Book"/>
              <a:cs typeface="Avenir Book"/>
            </a:rPr>
            <a:t>Dans ¾ cas, pas d’ATCD délinquants ou de PA sexuel</a:t>
          </a:r>
        </a:p>
      </dsp:txBody>
      <dsp:txXfrm>
        <a:off x="3456686" y="547183"/>
        <a:ext cx="1103270" cy="11032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7E62E4-CF35-B541-BC09-B092832D9534}">
      <dsp:nvSpPr>
        <dsp:cNvPr id="0" name=""/>
        <dsp:cNvSpPr/>
      </dsp:nvSpPr>
      <dsp:spPr>
        <a:xfrm>
          <a:off x="2745262" y="1559975"/>
          <a:ext cx="3630480" cy="3630480"/>
        </a:xfrm>
        <a:prstGeom prst="ellipse">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marL="0" lvl="0" indent="0" algn="ctr" defTabSz="2889250" rtl="0">
            <a:lnSpc>
              <a:spcPct val="90000"/>
            </a:lnSpc>
            <a:spcBef>
              <a:spcPct val="0"/>
            </a:spcBef>
            <a:spcAft>
              <a:spcPct val="35000"/>
            </a:spcAft>
            <a:buNone/>
          </a:pPr>
          <a:endParaRPr lang="fr-FR" sz="6500" kern="1200" dirty="0"/>
        </a:p>
      </dsp:txBody>
      <dsp:txXfrm>
        <a:off x="3276933" y="2091646"/>
        <a:ext cx="2567138" cy="2567138"/>
      </dsp:txXfrm>
    </dsp:sp>
    <dsp:sp modelId="{F1CA7923-E0C6-B346-9601-97DCE79464BA}">
      <dsp:nvSpPr>
        <dsp:cNvPr id="0" name=""/>
        <dsp:cNvSpPr/>
      </dsp:nvSpPr>
      <dsp:spPr>
        <a:xfrm>
          <a:off x="3724665" y="220097"/>
          <a:ext cx="1671672" cy="1586701"/>
        </a:xfrm>
        <a:prstGeom prst="ellipse">
          <a:avLst/>
        </a:prstGeom>
        <a:solidFill>
          <a:schemeClr val="accent3">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fr-FR" sz="1800" kern="1200" dirty="0"/>
            <a:t>Existence d’une histoire migratoire</a:t>
          </a:r>
        </a:p>
      </dsp:txBody>
      <dsp:txXfrm>
        <a:off x="3969476" y="452464"/>
        <a:ext cx="1182050" cy="1121967"/>
      </dsp:txXfrm>
    </dsp:sp>
    <dsp:sp modelId="{E642A2D1-5230-D34A-AFE4-3A41E04F38D5}">
      <dsp:nvSpPr>
        <dsp:cNvPr id="0" name=""/>
        <dsp:cNvSpPr/>
      </dsp:nvSpPr>
      <dsp:spPr>
        <a:xfrm>
          <a:off x="5843449" y="1908734"/>
          <a:ext cx="1497101" cy="1467367"/>
        </a:xfrm>
        <a:prstGeom prst="ellipse">
          <a:avLst/>
        </a:prstGeom>
        <a:solidFill>
          <a:schemeClr val="accent5">
            <a:lumMod val="40000"/>
            <a:lumOff val="6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fr-FR" sz="1800" kern="1200" dirty="0">
              <a:latin typeface="Avenir Book"/>
              <a:cs typeface="Avenir Book"/>
            </a:rPr>
            <a:t>Couple séparé</a:t>
          </a:r>
        </a:p>
      </dsp:txBody>
      <dsp:txXfrm>
        <a:off x="6062694" y="2123625"/>
        <a:ext cx="1058611" cy="1037585"/>
      </dsp:txXfrm>
    </dsp:sp>
    <dsp:sp modelId="{24AB8964-183C-6340-B46A-A1C640260AC8}">
      <dsp:nvSpPr>
        <dsp:cNvPr id="0" name=""/>
        <dsp:cNvSpPr/>
      </dsp:nvSpPr>
      <dsp:spPr>
        <a:xfrm>
          <a:off x="5130883" y="4068955"/>
          <a:ext cx="1626074" cy="1611406"/>
        </a:xfrm>
        <a:prstGeom prst="ellipse">
          <a:avLst/>
        </a:prstGeom>
        <a:solidFill>
          <a:schemeClr val="accent3">
            <a:lumMod val="75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fr-FR" sz="1800" kern="1200" dirty="0">
              <a:latin typeface="Avenir Book"/>
              <a:cs typeface="Avenir Book"/>
            </a:rPr>
            <a:t>A un emploi</a:t>
          </a:r>
        </a:p>
      </dsp:txBody>
      <dsp:txXfrm>
        <a:off x="5369016" y="4304940"/>
        <a:ext cx="1149808" cy="1139436"/>
      </dsp:txXfrm>
    </dsp:sp>
    <dsp:sp modelId="{4029E9D4-FCA4-D848-969C-134029298CD7}">
      <dsp:nvSpPr>
        <dsp:cNvPr id="0" name=""/>
        <dsp:cNvSpPr/>
      </dsp:nvSpPr>
      <dsp:spPr>
        <a:xfrm>
          <a:off x="2059242" y="4068938"/>
          <a:ext cx="1720666" cy="1611425"/>
        </a:xfrm>
        <a:prstGeom prst="ellipse">
          <a:avLst/>
        </a:prstGeom>
        <a:solidFill>
          <a:schemeClr val="accent3">
            <a:lumMod val="60000"/>
            <a:lumOff val="4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rtl="0">
            <a:lnSpc>
              <a:spcPct val="90000"/>
            </a:lnSpc>
            <a:spcBef>
              <a:spcPct val="0"/>
            </a:spcBef>
            <a:spcAft>
              <a:spcPct val="35000"/>
            </a:spcAft>
            <a:buNone/>
          </a:pPr>
          <a:r>
            <a:rPr lang="fr-FR" sz="1600" kern="1200" dirty="0">
              <a:latin typeface="Avenir Book"/>
              <a:cs typeface="Avenir Book"/>
            </a:rPr>
            <a:t>20% ont &gt;=1 trauma avant la constitution du couple</a:t>
          </a:r>
        </a:p>
      </dsp:txBody>
      <dsp:txXfrm>
        <a:off x="2311228" y="4304926"/>
        <a:ext cx="1216694" cy="1139449"/>
      </dsp:txXfrm>
    </dsp:sp>
    <dsp:sp modelId="{BC1A2059-F51E-1B4A-B239-A7C072C4A5E7}">
      <dsp:nvSpPr>
        <dsp:cNvPr id="0" name=""/>
        <dsp:cNvSpPr/>
      </dsp:nvSpPr>
      <dsp:spPr>
        <a:xfrm>
          <a:off x="1674483" y="1836703"/>
          <a:ext cx="1626092" cy="1611406"/>
        </a:xfrm>
        <a:prstGeom prst="ellipse">
          <a:avLst/>
        </a:prstGeom>
        <a:solidFill>
          <a:schemeClr val="accent2">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rtl="0">
            <a:lnSpc>
              <a:spcPct val="90000"/>
            </a:lnSpc>
            <a:spcBef>
              <a:spcPct val="0"/>
            </a:spcBef>
            <a:spcAft>
              <a:spcPct val="35000"/>
            </a:spcAft>
            <a:buNone/>
          </a:pPr>
          <a:r>
            <a:rPr lang="fr-FR" sz="1600" kern="1200" dirty="0">
              <a:latin typeface="Avenir Book"/>
              <a:cs typeface="Avenir Book"/>
            </a:rPr>
            <a:t>Fonctionne--ment chaotique</a:t>
          </a:r>
          <a:br>
            <a:rPr lang="fr-FR" sz="1600" kern="1200" dirty="0">
              <a:latin typeface="Avenir Book"/>
              <a:cs typeface="Avenir Book"/>
            </a:rPr>
          </a:br>
          <a:r>
            <a:rPr lang="fr-FR" sz="1600" kern="1200" dirty="0">
              <a:latin typeface="Avenir Book"/>
              <a:cs typeface="Avenir Book"/>
            </a:rPr>
            <a:t>désengagé</a:t>
          </a:r>
        </a:p>
      </dsp:txBody>
      <dsp:txXfrm>
        <a:off x="1912619" y="2072688"/>
        <a:ext cx="1149820" cy="11394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2B31AD-535E-9248-8386-F972459AA01A}">
      <dsp:nvSpPr>
        <dsp:cNvPr id="0" name=""/>
        <dsp:cNvSpPr/>
      </dsp:nvSpPr>
      <dsp:spPr>
        <a:xfrm>
          <a:off x="2963983" y="1394873"/>
          <a:ext cx="3474948" cy="3474948"/>
        </a:xfrm>
        <a:prstGeom prst="ellipse">
          <a:avLst/>
        </a:prstGeom>
        <a:solidFill>
          <a:srgbClr val="FFFFFF">
            <a:alpha val="50000"/>
          </a:srgb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fr-FR" sz="1600" kern="1200" dirty="0">
            <a:latin typeface="Avenir Book"/>
            <a:cs typeface="Avenir Book"/>
          </a:endParaRPr>
        </a:p>
      </dsp:txBody>
      <dsp:txXfrm>
        <a:off x="3472877" y="1903767"/>
        <a:ext cx="2457160" cy="2457160"/>
      </dsp:txXfrm>
    </dsp:sp>
    <dsp:sp modelId="{A6131981-2A52-2744-9A69-037D9CEE9095}">
      <dsp:nvSpPr>
        <dsp:cNvPr id="0" name=""/>
        <dsp:cNvSpPr/>
      </dsp:nvSpPr>
      <dsp:spPr>
        <a:xfrm>
          <a:off x="3832720" y="620"/>
          <a:ext cx="1737474" cy="1737474"/>
        </a:xfrm>
        <a:prstGeom prst="ellipse">
          <a:avLst/>
        </a:prstGeom>
        <a:gradFill rotWithShape="0">
          <a:gsLst>
            <a:gs pos="0">
              <a:schemeClr val="accent3">
                <a:alpha val="50000"/>
                <a:hueOff val="0"/>
                <a:satOff val="0"/>
                <a:lumOff val="0"/>
                <a:alphaOff val="0"/>
                <a:shade val="51000"/>
                <a:satMod val="130000"/>
              </a:schemeClr>
            </a:gs>
            <a:gs pos="80000">
              <a:schemeClr val="accent3">
                <a:alpha val="50000"/>
                <a:hueOff val="0"/>
                <a:satOff val="0"/>
                <a:lumOff val="0"/>
                <a:alphaOff val="0"/>
                <a:shade val="93000"/>
                <a:satMod val="130000"/>
              </a:schemeClr>
            </a:gs>
            <a:gs pos="100000">
              <a:schemeClr val="accent3">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latin typeface="Avenir Book"/>
              <a:cs typeface="Avenir Book"/>
            </a:rPr>
            <a:t>La dynamique familiale semble influencer le type de PA</a:t>
          </a:r>
        </a:p>
      </dsp:txBody>
      <dsp:txXfrm>
        <a:off x="4087167" y="255067"/>
        <a:ext cx="1228580" cy="1228580"/>
      </dsp:txXfrm>
    </dsp:sp>
    <dsp:sp modelId="{748A72D0-0625-674B-A484-FF858C6990E3}">
      <dsp:nvSpPr>
        <dsp:cNvPr id="0" name=""/>
        <dsp:cNvSpPr/>
      </dsp:nvSpPr>
      <dsp:spPr>
        <a:xfrm>
          <a:off x="5792528" y="1132115"/>
          <a:ext cx="1737474" cy="1737474"/>
        </a:xfrm>
        <a:prstGeom prst="ellipse">
          <a:avLst/>
        </a:prstGeom>
        <a:gradFill rotWithShape="0">
          <a:gsLst>
            <a:gs pos="0">
              <a:schemeClr val="accent4">
                <a:alpha val="50000"/>
                <a:hueOff val="0"/>
                <a:satOff val="0"/>
                <a:lumOff val="0"/>
                <a:alphaOff val="0"/>
                <a:shade val="51000"/>
                <a:satMod val="130000"/>
              </a:schemeClr>
            </a:gs>
            <a:gs pos="80000">
              <a:schemeClr val="accent4">
                <a:alpha val="50000"/>
                <a:hueOff val="0"/>
                <a:satOff val="0"/>
                <a:lumOff val="0"/>
                <a:alphaOff val="0"/>
                <a:shade val="93000"/>
                <a:satMod val="130000"/>
              </a:schemeClr>
            </a:gs>
            <a:gs pos="100000">
              <a:schemeClr val="accent4">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a:latin typeface="Avenir Book"/>
              <a:cs typeface="Avenir Book"/>
            </a:rPr>
            <a:t>L’ancrage familial influence l’empathie</a:t>
          </a:r>
          <a:endParaRPr lang="fr-FR" sz="1600" kern="1200" dirty="0">
            <a:latin typeface="Avenir Book"/>
            <a:cs typeface="Avenir Book"/>
          </a:endParaRPr>
        </a:p>
      </dsp:txBody>
      <dsp:txXfrm>
        <a:off x="6046975" y="1386562"/>
        <a:ext cx="1228580" cy="1228580"/>
      </dsp:txXfrm>
    </dsp:sp>
    <dsp:sp modelId="{ECE1EC57-540C-E042-B576-E3EC09D395CF}">
      <dsp:nvSpPr>
        <dsp:cNvPr id="0" name=""/>
        <dsp:cNvSpPr/>
      </dsp:nvSpPr>
      <dsp:spPr>
        <a:xfrm>
          <a:off x="5792528" y="3395106"/>
          <a:ext cx="1737474" cy="1737474"/>
        </a:xfrm>
        <a:prstGeom prst="ellipse">
          <a:avLst/>
        </a:prstGeom>
        <a:gradFill rotWithShape="0">
          <a:gsLst>
            <a:gs pos="0">
              <a:schemeClr val="accent5">
                <a:alpha val="50000"/>
                <a:hueOff val="0"/>
                <a:satOff val="0"/>
                <a:lumOff val="0"/>
                <a:alphaOff val="0"/>
                <a:shade val="51000"/>
                <a:satMod val="130000"/>
              </a:schemeClr>
            </a:gs>
            <a:gs pos="80000">
              <a:schemeClr val="accent5">
                <a:alpha val="50000"/>
                <a:hueOff val="0"/>
                <a:satOff val="0"/>
                <a:lumOff val="0"/>
                <a:alphaOff val="0"/>
                <a:shade val="93000"/>
                <a:satMod val="130000"/>
              </a:schemeClr>
            </a:gs>
            <a:gs pos="100000">
              <a:schemeClr val="accent5">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a:latin typeface="Avenir Book"/>
              <a:cs typeface="Avenir Book"/>
            </a:rPr>
            <a:t>L’ancrage social influence l’estime de soi</a:t>
          </a:r>
          <a:endParaRPr lang="fr-FR" sz="1600" kern="1200" dirty="0">
            <a:latin typeface="Avenir Book"/>
            <a:cs typeface="Avenir Book"/>
          </a:endParaRPr>
        </a:p>
      </dsp:txBody>
      <dsp:txXfrm>
        <a:off x="6046975" y="3649553"/>
        <a:ext cx="1228580" cy="1228580"/>
      </dsp:txXfrm>
    </dsp:sp>
    <dsp:sp modelId="{FE312FA0-AA6A-564B-87C9-FBE32A3B3574}">
      <dsp:nvSpPr>
        <dsp:cNvPr id="0" name=""/>
        <dsp:cNvSpPr/>
      </dsp:nvSpPr>
      <dsp:spPr>
        <a:xfrm>
          <a:off x="3832720" y="4526601"/>
          <a:ext cx="1737474" cy="1737474"/>
        </a:xfrm>
        <a:prstGeom prst="ellipse">
          <a:avLst/>
        </a:prstGeom>
        <a:gradFill rotWithShape="0">
          <a:gsLst>
            <a:gs pos="0">
              <a:schemeClr val="accent6">
                <a:alpha val="50000"/>
                <a:hueOff val="0"/>
                <a:satOff val="0"/>
                <a:lumOff val="0"/>
                <a:alphaOff val="0"/>
                <a:shade val="51000"/>
                <a:satMod val="130000"/>
              </a:schemeClr>
            </a:gs>
            <a:gs pos="80000">
              <a:schemeClr val="accent6">
                <a:alpha val="50000"/>
                <a:hueOff val="0"/>
                <a:satOff val="0"/>
                <a:lumOff val="0"/>
                <a:alphaOff val="0"/>
                <a:shade val="93000"/>
                <a:satMod val="130000"/>
              </a:schemeClr>
            </a:gs>
            <a:gs pos="100000">
              <a:schemeClr val="accent6">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latin typeface="Avenir Book"/>
              <a:cs typeface="Avenir Book"/>
            </a:rPr>
            <a:t>L’empathie influence l’usage de la contrainte</a:t>
          </a:r>
        </a:p>
      </dsp:txBody>
      <dsp:txXfrm>
        <a:off x="4087167" y="4781048"/>
        <a:ext cx="1228580" cy="1228580"/>
      </dsp:txXfrm>
    </dsp:sp>
    <dsp:sp modelId="{DFEACBE1-A1F5-1545-AED1-7BEB910F43EC}">
      <dsp:nvSpPr>
        <dsp:cNvPr id="0" name=""/>
        <dsp:cNvSpPr/>
      </dsp:nvSpPr>
      <dsp:spPr>
        <a:xfrm>
          <a:off x="1872913" y="3395106"/>
          <a:ext cx="1737474" cy="1737474"/>
        </a:xfrm>
        <a:prstGeom prst="ellipse">
          <a:avLst/>
        </a:prstGeom>
        <a:gradFill rotWithShape="0">
          <a:gsLst>
            <a:gs pos="0">
              <a:schemeClr val="accent2">
                <a:alpha val="50000"/>
                <a:hueOff val="0"/>
                <a:satOff val="0"/>
                <a:lumOff val="0"/>
                <a:alphaOff val="0"/>
                <a:shade val="51000"/>
                <a:satMod val="130000"/>
              </a:schemeClr>
            </a:gs>
            <a:gs pos="80000">
              <a:schemeClr val="accent2">
                <a:alpha val="50000"/>
                <a:hueOff val="0"/>
                <a:satOff val="0"/>
                <a:lumOff val="0"/>
                <a:alphaOff val="0"/>
                <a:shade val="93000"/>
                <a:satMod val="130000"/>
              </a:schemeClr>
            </a:gs>
            <a:gs pos="100000">
              <a:schemeClr val="accent2">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latin typeface="Avenir Book"/>
              <a:cs typeface="Avenir Book"/>
            </a:rPr>
            <a:t>L’exposition traumatique influence l’empathie</a:t>
          </a:r>
        </a:p>
      </dsp:txBody>
      <dsp:txXfrm>
        <a:off x="2127360" y="3649553"/>
        <a:ext cx="1228580" cy="1228580"/>
      </dsp:txXfrm>
    </dsp:sp>
    <dsp:sp modelId="{B7C27D22-ADD4-A148-80C7-B4B485F09538}">
      <dsp:nvSpPr>
        <dsp:cNvPr id="0" name=""/>
        <dsp:cNvSpPr/>
      </dsp:nvSpPr>
      <dsp:spPr>
        <a:xfrm>
          <a:off x="1872913" y="1132115"/>
          <a:ext cx="1737474" cy="1737474"/>
        </a:xfrm>
        <a:prstGeom prst="ellipse">
          <a:avLst/>
        </a:prstGeom>
        <a:gradFill rotWithShape="0">
          <a:gsLst>
            <a:gs pos="0">
              <a:schemeClr val="accent3">
                <a:alpha val="50000"/>
                <a:hueOff val="0"/>
                <a:satOff val="0"/>
                <a:lumOff val="0"/>
                <a:alphaOff val="0"/>
                <a:shade val="51000"/>
                <a:satMod val="130000"/>
              </a:schemeClr>
            </a:gs>
            <a:gs pos="80000">
              <a:schemeClr val="accent3">
                <a:alpha val="50000"/>
                <a:hueOff val="0"/>
                <a:satOff val="0"/>
                <a:lumOff val="0"/>
                <a:alphaOff val="0"/>
                <a:shade val="93000"/>
                <a:satMod val="130000"/>
              </a:schemeClr>
            </a:gs>
            <a:gs pos="100000">
              <a:schemeClr val="accent3">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kern="1200" dirty="0">
              <a:latin typeface="Avenir Book"/>
              <a:cs typeface="Avenir Book"/>
            </a:rPr>
            <a:t>L’exposition traumatique influence l’usage de la contrainte</a:t>
          </a:r>
        </a:p>
      </dsp:txBody>
      <dsp:txXfrm>
        <a:off x="2127360" y="1386562"/>
        <a:ext cx="1228580" cy="1228580"/>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fr-BE"/>
          </a:p>
        </p:txBody>
      </p:sp>
      <p:sp>
        <p:nvSpPr>
          <p:cNvPr id="3" name="Espace réservé de la date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437ECA95-070C-4813-AD9F-53191C170548}" type="datetimeFigureOut">
              <a:rPr lang="fr-BE" smtClean="0"/>
              <a:t>12/07/19</a:t>
            </a:fld>
            <a:endParaRPr lang="fr-BE"/>
          </a:p>
        </p:txBody>
      </p:sp>
      <p:sp>
        <p:nvSpPr>
          <p:cNvPr id="4" name="Espace réservé du pied de page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fr-BE"/>
          </a:p>
        </p:txBody>
      </p:sp>
      <p:sp>
        <p:nvSpPr>
          <p:cNvPr id="5" name="Espace réservé du numéro de diapositive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E2FA17DB-28F0-41E5-AE7F-B43005DD2494}" type="slidenum">
              <a:rPr lang="fr-BE" smtClean="0"/>
              <a:t>‹N°›</a:t>
            </a:fld>
            <a:endParaRPr lang="fr-BE"/>
          </a:p>
        </p:txBody>
      </p:sp>
    </p:spTree>
    <p:extLst>
      <p:ext uri="{BB962C8B-B14F-4D97-AF65-F5344CB8AC3E}">
        <p14:creationId xmlns:p14="http://schemas.microsoft.com/office/powerpoint/2010/main" val="42009040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1"/>
            <a:ext cx="2945659" cy="496410"/>
          </a:xfrm>
          <a:prstGeom prst="rect">
            <a:avLst/>
          </a:prstGeom>
        </p:spPr>
        <p:txBody>
          <a:bodyPr vert="horz" lIns="91435" tIns="45717" rIns="91435" bIns="45717" rtlCol="0"/>
          <a:lstStyle>
            <a:lvl1pPr algn="l">
              <a:defRPr sz="1200"/>
            </a:lvl1pPr>
          </a:lstStyle>
          <a:p>
            <a:endParaRPr lang="fr-BE"/>
          </a:p>
        </p:txBody>
      </p:sp>
      <p:sp>
        <p:nvSpPr>
          <p:cNvPr id="3" name="Espace réservé de la date 2"/>
          <p:cNvSpPr>
            <a:spLocks noGrp="1"/>
          </p:cNvSpPr>
          <p:nvPr>
            <p:ph type="dt" idx="1"/>
          </p:nvPr>
        </p:nvSpPr>
        <p:spPr>
          <a:xfrm>
            <a:off x="3850443" y="1"/>
            <a:ext cx="2945659" cy="496410"/>
          </a:xfrm>
          <a:prstGeom prst="rect">
            <a:avLst/>
          </a:prstGeom>
        </p:spPr>
        <p:txBody>
          <a:bodyPr vert="horz" lIns="91435" tIns="45717" rIns="91435" bIns="45717" rtlCol="0"/>
          <a:lstStyle>
            <a:lvl1pPr algn="r">
              <a:defRPr sz="1200"/>
            </a:lvl1pPr>
          </a:lstStyle>
          <a:p>
            <a:fld id="{45C8A779-BBB0-4058-82AE-CC10BED5C23E}" type="datetimeFigureOut">
              <a:rPr lang="fr-BE" smtClean="0"/>
              <a:pPr/>
              <a:t>12/07/19</a:t>
            </a:fld>
            <a:endParaRPr lang="fr-BE"/>
          </a:p>
        </p:txBody>
      </p:sp>
      <p:sp>
        <p:nvSpPr>
          <p:cNvPr id="4" name="Espace réservé de l'image des diapositives 3"/>
          <p:cNvSpPr>
            <a:spLocks noGrp="1" noRot="1" noChangeAspect="1"/>
          </p:cNvSpPr>
          <p:nvPr>
            <p:ph type="sldImg" idx="2"/>
          </p:nvPr>
        </p:nvSpPr>
        <p:spPr>
          <a:xfrm>
            <a:off x="915988" y="744538"/>
            <a:ext cx="4965700" cy="3724275"/>
          </a:xfrm>
          <a:prstGeom prst="rect">
            <a:avLst/>
          </a:prstGeom>
          <a:noFill/>
          <a:ln w="12700">
            <a:solidFill>
              <a:prstClr val="black"/>
            </a:solidFill>
          </a:ln>
        </p:spPr>
        <p:txBody>
          <a:bodyPr vert="horz" lIns="91435" tIns="45717" rIns="91435" bIns="45717" rtlCol="0" anchor="ctr"/>
          <a:lstStyle/>
          <a:p>
            <a:endParaRPr lang="fr-BE"/>
          </a:p>
        </p:txBody>
      </p:sp>
      <p:sp>
        <p:nvSpPr>
          <p:cNvPr id="5" name="Espace réservé des commentaires 4"/>
          <p:cNvSpPr>
            <a:spLocks noGrp="1"/>
          </p:cNvSpPr>
          <p:nvPr>
            <p:ph type="body" sz="quarter" idx="3"/>
          </p:nvPr>
        </p:nvSpPr>
        <p:spPr>
          <a:xfrm>
            <a:off x="679768" y="4715909"/>
            <a:ext cx="5438140" cy="4467702"/>
          </a:xfrm>
          <a:prstGeom prst="rect">
            <a:avLst/>
          </a:prstGeom>
        </p:spPr>
        <p:txBody>
          <a:bodyPr vert="horz" lIns="91435" tIns="45717" rIns="91435" bIns="45717"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6" name="Espace réservé du pied de page 5"/>
          <p:cNvSpPr>
            <a:spLocks noGrp="1"/>
          </p:cNvSpPr>
          <p:nvPr>
            <p:ph type="ftr" sz="quarter" idx="4"/>
          </p:nvPr>
        </p:nvSpPr>
        <p:spPr>
          <a:xfrm>
            <a:off x="0" y="9430093"/>
            <a:ext cx="2945659" cy="496410"/>
          </a:xfrm>
          <a:prstGeom prst="rect">
            <a:avLst/>
          </a:prstGeom>
        </p:spPr>
        <p:txBody>
          <a:bodyPr vert="horz" lIns="91435" tIns="45717" rIns="91435" bIns="45717" rtlCol="0" anchor="b"/>
          <a:lstStyle>
            <a:lvl1pPr algn="l">
              <a:defRPr sz="1200"/>
            </a:lvl1pPr>
          </a:lstStyle>
          <a:p>
            <a:endParaRPr lang="fr-BE"/>
          </a:p>
        </p:txBody>
      </p:sp>
      <p:sp>
        <p:nvSpPr>
          <p:cNvPr id="7" name="Espace réservé du numéro de diapositive 6"/>
          <p:cNvSpPr>
            <a:spLocks noGrp="1"/>
          </p:cNvSpPr>
          <p:nvPr>
            <p:ph type="sldNum" sz="quarter" idx="5"/>
          </p:nvPr>
        </p:nvSpPr>
        <p:spPr>
          <a:xfrm>
            <a:off x="3850443" y="9430093"/>
            <a:ext cx="2945659" cy="496410"/>
          </a:xfrm>
          <a:prstGeom prst="rect">
            <a:avLst/>
          </a:prstGeom>
        </p:spPr>
        <p:txBody>
          <a:bodyPr vert="horz" lIns="91435" tIns="45717" rIns="91435" bIns="45717" rtlCol="0" anchor="b"/>
          <a:lstStyle>
            <a:lvl1pPr algn="r">
              <a:defRPr sz="1200"/>
            </a:lvl1pPr>
          </a:lstStyle>
          <a:p>
            <a:fld id="{DD7966DF-9E00-4824-8342-80B170219FBB}" type="slidenum">
              <a:rPr lang="fr-BE" smtClean="0"/>
              <a:pPr/>
              <a:t>‹N°›</a:t>
            </a:fld>
            <a:endParaRPr lang="fr-BE"/>
          </a:p>
        </p:txBody>
      </p:sp>
    </p:spTree>
    <p:extLst>
      <p:ext uri="{BB962C8B-B14F-4D97-AF65-F5344CB8AC3E}">
        <p14:creationId xmlns:p14="http://schemas.microsoft.com/office/powerpoint/2010/main" val="41677767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latin typeface="Candara" panose="020E0502030303020204" pitchFamily="34" charset="0"/>
                <a:cs typeface="Avenir Book"/>
              </a:rPr>
              <a:t>SOS enfants ULB - 1985 </a:t>
            </a:r>
            <a:r>
              <a:rPr lang="fr-FR" dirty="0" err="1">
                <a:latin typeface="Candara" panose="020E0502030303020204" pitchFamily="34" charset="0"/>
                <a:cs typeface="Avenir Book"/>
              </a:rPr>
              <a:t>Groupados</a:t>
            </a:r>
            <a:r>
              <a:rPr lang="fr-FR" dirty="0">
                <a:latin typeface="Candara" panose="020E0502030303020204" pitchFamily="34" charset="0"/>
                <a:cs typeface="Avenir Book"/>
              </a:rPr>
              <a:t> - 2001</a:t>
            </a:r>
            <a:endParaRPr lang="fr-FR" dirty="0"/>
          </a:p>
        </p:txBody>
      </p:sp>
      <p:sp>
        <p:nvSpPr>
          <p:cNvPr id="4" name="Espace réservé du numéro de diapositive 3"/>
          <p:cNvSpPr>
            <a:spLocks noGrp="1"/>
          </p:cNvSpPr>
          <p:nvPr>
            <p:ph type="sldNum" sz="quarter" idx="5"/>
          </p:nvPr>
        </p:nvSpPr>
        <p:spPr/>
        <p:txBody>
          <a:bodyPr/>
          <a:lstStyle/>
          <a:p>
            <a:fld id="{DD7966DF-9E00-4824-8342-80B170219FBB}" type="slidenum">
              <a:rPr lang="fr-BE" smtClean="0"/>
              <a:pPr/>
              <a:t>2</a:t>
            </a:fld>
            <a:endParaRPr lang="fr-BE"/>
          </a:p>
        </p:txBody>
      </p:sp>
    </p:spTree>
    <p:extLst>
      <p:ext uri="{BB962C8B-B14F-4D97-AF65-F5344CB8AC3E}">
        <p14:creationId xmlns:p14="http://schemas.microsoft.com/office/powerpoint/2010/main" val="29151156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a:buClr>
                <a:schemeClr val="accent3"/>
              </a:buClr>
              <a:buSzPct val="60000"/>
              <a:buFont typeface="Wingdings" charset="2"/>
              <a:buChar char="u"/>
            </a:pPr>
            <a:r>
              <a:rPr lang="fr-FR" sz="1200" b="0" dirty="0">
                <a:latin typeface="Avenir Book"/>
                <a:ea typeface="Calibri" charset="0"/>
                <a:cs typeface="Avenir Book"/>
              </a:rPr>
              <a:t>L’exposition traumatique dans les ATCD de l’adolescent influence-t-elle les qualités d’empathie ? </a:t>
            </a:r>
            <a:r>
              <a:rPr lang="fr-FR" sz="1200" b="0" i="1" dirty="0">
                <a:solidFill>
                  <a:srgbClr val="FF0000"/>
                </a:solidFill>
                <a:latin typeface="Avenir Book"/>
                <a:ea typeface="Calibri" charset="0"/>
                <a:cs typeface="Avenir Book"/>
              </a:rPr>
              <a:t>On retrouve plus d’ados empathiques (et moins de pas empathiques) parmi ceux n’ayant eu aucun trauma. On retrouve moins d’ados empathiques parmi ceux ayant eu un trauma de nature sexuelle</a:t>
            </a:r>
          </a:p>
          <a:p>
            <a:pPr marL="0" indent="0" algn="just">
              <a:buClr>
                <a:schemeClr val="accent3"/>
              </a:buClr>
              <a:buSzPct val="60000"/>
            </a:pPr>
            <a:endParaRPr lang="fr-FR" sz="1200" b="0" i="1" dirty="0">
              <a:solidFill>
                <a:srgbClr val="FF0000"/>
              </a:solidFill>
              <a:latin typeface="Avenir Book"/>
              <a:ea typeface="Calibri" charset="0"/>
              <a:cs typeface="Avenir Book"/>
            </a:endParaRPr>
          </a:p>
          <a:p>
            <a:pPr algn="just">
              <a:buClr>
                <a:schemeClr val="accent3"/>
              </a:buClr>
              <a:buSzPct val="60000"/>
              <a:buFont typeface="Wingdings" charset="2"/>
              <a:buChar char="u"/>
            </a:pPr>
            <a:r>
              <a:rPr lang="fr-FR" sz="1200" b="0" dirty="0">
                <a:latin typeface="Avenir Book"/>
                <a:ea typeface="Calibri" charset="0"/>
                <a:cs typeface="Avenir Book"/>
              </a:rPr>
              <a:t>L’exposition traumatique dans les ATCD de l’adolescent influence-t-elle le type de PA ? </a:t>
            </a:r>
            <a:r>
              <a:rPr lang="fr-FR" sz="1200" b="0" i="1" dirty="0">
                <a:solidFill>
                  <a:srgbClr val="FF0000"/>
                </a:solidFill>
                <a:latin typeface="Avenir Book"/>
                <a:ea typeface="Calibri" charset="0"/>
                <a:cs typeface="Avenir Book"/>
              </a:rPr>
              <a:t>Ceux qui ont eu un trauma de nature sexuelle sont plus dans la contrainte de type menace/chantage et moins dans la contrainte de type physique. Ceux qui ont eu un trauma autre que sexuel sont moins dans la contrainte de type menace/chantage et plus dans la contrainte de type physique</a:t>
            </a:r>
            <a:r>
              <a:rPr lang="fr-FR" sz="1200" b="0" dirty="0">
                <a:solidFill>
                  <a:srgbClr val="FF0000"/>
                </a:solidFill>
                <a:latin typeface="Avenir Book"/>
                <a:ea typeface="Calibri" charset="0"/>
                <a:cs typeface="Avenir Book"/>
              </a:rPr>
              <a:t> </a:t>
            </a:r>
            <a:endParaRPr lang="fr-FR" sz="1200" dirty="0">
              <a:solidFill>
                <a:srgbClr val="FF0000"/>
              </a:solidFill>
              <a:latin typeface="Avenir Book"/>
              <a:ea typeface="Calibri" charset="0"/>
              <a:cs typeface="Avenir Book"/>
            </a:endParaRPr>
          </a:p>
          <a:p>
            <a:endParaRPr lang="fr-FR" dirty="0"/>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13</a:t>
            </a:fld>
            <a:endParaRPr lang="fr-BE"/>
          </a:p>
        </p:txBody>
      </p:sp>
    </p:spTree>
    <p:extLst>
      <p:ext uri="{BB962C8B-B14F-4D97-AF65-F5344CB8AC3E}">
        <p14:creationId xmlns:p14="http://schemas.microsoft.com/office/powerpoint/2010/main" val="2548937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14</a:t>
            </a:fld>
            <a:endParaRPr lang="fr-BE"/>
          </a:p>
        </p:txBody>
      </p:sp>
    </p:spTree>
    <p:extLst>
      <p:ext uri="{BB962C8B-B14F-4D97-AF65-F5344CB8AC3E}">
        <p14:creationId xmlns:p14="http://schemas.microsoft.com/office/powerpoint/2010/main" val="673492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nSpc>
                <a:spcPct val="150000"/>
              </a:lnSpc>
            </a:pPr>
            <a:r>
              <a:rPr lang="fr-BE" sz="1200" dirty="0">
                <a:latin typeface="Candara" panose="020E0502030303020204" pitchFamily="34" charset="0"/>
                <a:cs typeface="Calibri" pitchFamily="34" charset="0"/>
              </a:rPr>
              <a:t>Première étape incontournable !</a:t>
            </a:r>
            <a:endParaRPr lang="fr-BE" sz="1200" dirty="0">
              <a:latin typeface="Candara" panose="020E0502030303020204" pitchFamily="34" charset="0"/>
            </a:endParaRPr>
          </a:p>
          <a:p>
            <a:pPr>
              <a:lnSpc>
                <a:spcPct val="150000"/>
              </a:lnSpc>
            </a:pPr>
            <a:r>
              <a:rPr lang="fr-BE" sz="1200" dirty="0">
                <a:latin typeface="Candara" panose="020E0502030303020204" pitchFamily="34" charset="0"/>
              </a:rPr>
              <a:t>Parce que les parents sont responsable légaux de l’adolescent,</a:t>
            </a:r>
            <a:br>
              <a:rPr lang="fr-BE" sz="1200" dirty="0">
                <a:latin typeface="Candara" panose="020E0502030303020204" pitchFamily="34" charset="0"/>
              </a:rPr>
            </a:br>
            <a:r>
              <a:rPr lang="fr-BE" sz="1200" dirty="0">
                <a:latin typeface="Candara" panose="020E0502030303020204" pitchFamily="34" charset="0"/>
              </a:rPr>
              <a:t>ils doivent être considérés comme partenaires par l’intervenant.</a:t>
            </a:r>
          </a:p>
          <a:p>
            <a:pPr algn="just">
              <a:lnSpc>
                <a:spcPct val="115000"/>
              </a:lnSpc>
              <a:spcAft>
                <a:spcPts val="1008"/>
              </a:spcAft>
            </a:pPr>
            <a:endParaRPr lang="fr-BE" dirty="0">
              <a:ea typeface="Calibri"/>
              <a:cs typeface="Times New Roman"/>
            </a:endParaRPr>
          </a:p>
          <a:p>
            <a:pPr algn="just">
              <a:lnSpc>
                <a:spcPct val="115000"/>
              </a:lnSpc>
              <a:spcAft>
                <a:spcPts val="1008"/>
              </a:spcAft>
            </a:pPr>
            <a:r>
              <a:rPr lang="fr-BE" dirty="0">
                <a:ea typeface="Calibri"/>
                <a:cs typeface="Times New Roman"/>
              </a:rPr>
              <a:t>Lors d’une première rencontre avec  un usager, patient, client accompagné ou non de sa famille, de membres de son entourage ou d’intervenants divers , l’analyse de la demande est la première étape, incontournable parce qu’elle définira la relation, le cadre de son déroulement, ses objectifs, ses limites et son terme ainsi que l’articulation des collaborations avec les autres professionnels concernés par la situation.</a:t>
            </a:r>
          </a:p>
          <a:p>
            <a:pPr algn="just">
              <a:lnSpc>
                <a:spcPct val="115000"/>
              </a:lnSpc>
              <a:spcAft>
                <a:spcPts val="1008"/>
              </a:spcAft>
            </a:pPr>
            <a:endParaRPr lang="fr-BE" dirty="0">
              <a:ea typeface="Calibri"/>
              <a:cs typeface="Times New Roman"/>
            </a:endParaRPr>
          </a:p>
          <a:p>
            <a:pPr algn="just">
              <a:lnSpc>
                <a:spcPct val="115000"/>
              </a:lnSpc>
              <a:spcAft>
                <a:spcPts val="1008"/>
              </a:spcAft>
            </a:pPr>
            <a:endParaRPr lang="fr-BE" sz="1100" dirty="0">
              <a:ea typeface="Calibri"/>
              <a:cs typeface="Times New Roman"/>
            </a:endParaRPr>
          </a:p>
          <a:p>
            <a:r>
              <a:rPr lang="fr-BE" dirty="0">
                <a:ea typeface="Calibri"/>
                <a:cs typeface="Times New Roman"/>
              </a:rPr>
              <a:t>Elle doit être menée avec soin en prenant le temps nécessaire pour permettre à l’intervenant de créer progressivement un espace thérapeutique dégagé de toute pression pour lui-même et pour la famille et de permettre à celle-ci de s’approprier la démarche</a:t>
            </a:r>
            <a:endParaRPr lang="fr-BE" dirty="0"/>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16</a:t>
            </a:fld>
            <a:endParaRPr lang="fr-BE"/>
          </a:p>
        </p:txBody>
      </p:sp>
    </p:spTree>
    <p:extLst>
      <p:ext uri="{BB962C8B-B14F-4D97-AF65-F5344CB8AC3E}">
        <p14:creationId xmlns:p14="http://schemas.microsoft.com/office/powerpoint/2010/main" val="1323311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latin typeface="Candara" panose="020E0502030303020204" pitchFamily="34" charset="0"/>
                <a:cs typeface="Avenir Book"/>
              </a:rPr>
              <a:t>Plusieurs cadres d’intervention possible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latin typeface="Candara" panose="020E0502030303020204" pitchFamily="34" charset="0"/>
                <a:cs typeface="Avenir Book"/>
              </a:rPr>
              <a:t>Quelque soit le type d’aide dans lequel nous nous inscrivons, il est nécessaire de </a:t>
            </a:r>
            <a:r>
              <a:rPr lang="fr-FR" sz="1200" dirty="0" err="1">
                <a:latin typeface="Candara" panose="020E0502030303020204" pitchFamily="34" charset="0"/>
                <a:cs typeface="Avenir Book"/>
              </a:rPr>
              <a:t>co</a:t>
            </a:r>
            <a:r>
              <a:rPr lang="fr-FR" sz="1200" dirty="0">
                <a:latin typeface="Candara" panose="020E0502030303020204" pitchFamily="34" charset="0"/>
                <a:cs typeface="Avenir Book"/>
              </a:rPr>
              <a:t>-construire une demande avec la famille, en s’adaptant à son rythme, en dépassant la sidération, le déni…</a:t>
            </a:r>
          </a:p>
          <a:p>
            <a:endParaRPr lang="fr-BE" dirty="0"/>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17</a:t>
            </a:fld>
            <a:endParaRPr lang="fr-BE"/>
          </a:p>
        </p:txBody>
      </p:sp>
    </p:spTree>
    <p:extLst>
      <p:ext uri="{BB962C8B-B14F-4D97-AF65-F5344CB8AC3E}">
        <p14:creationId xmlns:p14="http://schemas.microsoft.com/office/powerpoint/2010/main" val="30558681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a:lnSpc>
                <a:spcPct val="115000"/>
              </a:lnSpc>
              <a:spcAft>
                <a:spcPts val="1008"/>
              </a:spcAft>
            </a:pPr>
            <a:r>
              <a:rPr lang="fr-BE" dirty="0">
                <a:ea typeface="Calibri"/>
                <a:cs typeface="Times New Roman"/>
              </a:rPr>
              <a:t>Selon le Dictionnaire Larousse, la demande est une action de faire savoir à quelqu’un que l’on désire obtenir quelque chose de lui. Ce quelqu’un peut être un intervenant ou autre personne avec qui on s’autorise à parler de ses difficultés. C’est aussi le moment où l’on passe de la prise de conscience de la difficulté au désir de trouver une solution.</a:t>
            </a:r>
          </a:p>
          <a:p>
            <a:pPr algn="just">
              <a:lnSpc>
                <a:spcPct val="115000"/>
              </a:lnSpc>
              <a:spcAft>
                <a:spcPts val="1008"/>
              </a:spcAft>
            </a:pPr>
            <a:endParaRPr lang="fr-BE" sz="1100" dirty="0">
              <a:ea typeface="Calibri"/>
              <a:cs typeface="Times New Roman"/>
            </a:endParaRPr>
          </a:p>
          <a:p>
            <a:pPr algn="just">
              <a:lnSpc>
                <a:spcPct val="115000"/>
              </a:lnSpc>
              <a:spcAft>
                <a:spcPts val="1008"/>
              </a:spcAft>
            </a:pPr>
            <a:r>
              <a:rPr lang="fr-BE" dirty="0">
                <a:ea typeface="Calibri"/>
                <a:cs typeface="Times New Roman"/>
              </a:rPr>
              <a:t>Robert Neuberger distingue trois facettes de la demande pouvant être portées soit par une seule personne, soit par plusieurs : </a:t>
            </a:r>
            <a:endParaRPr lang="fr-BE" sz="1100" dirty="0">
              <a:ea typeface="Calibri"/>
              <a:cs typeface="Times New Roman"/>
            </a:endParaRPr>
          </a:p>
          <a:p>
            <a:pPr marL="345575" indent="-345575" algn="just">
              <a:lnSpc>
                <a:spcPct val="115000"/>
              </a:lnSpc>
              <a:buFont typeface="Calibri"/>
              <a:buChar char="-"/>
            </a:pPr>
            <a:r>
              <a:rPr lang="fr-BE" dirty="0">
                <a:ea typeface="Calibri"/>
                <a:cs typeface="Times New Roman"/>
              </a:rPr>
              <a:t>La première est le symptôme : celui qui le présente est celui qui porte le problème </a:t>
            </a:r>
            <a:endParaRPr lang="fr-BE" sz="1100" dirty="0">
              <a:ea typeface="Calibri"/>
              <a:cs typeface="Times New Roman"/>
            </a:endParaRPr>
          </a:p>
          <a:p>
            <a:pPr marL="345575" indent="-345575" algn="just">
              <a:lnSpc>
                <a:spcPct val="115000"/>
              </a:lnSpc>
              <a:buFont typeface="Calibri"/>
              <a:buChar char="-"/>
            </a:pPr>
            <a:r>
              <a:rPr lang="fr-BE" dirty="0">
                <a:ea typeface="Calibri"/>
                <a:cs typeface="Times New Roman"/>
              </a:rPr>
              <a:t>La deuxième est la souffrance : qui souffre le plus ou le moins ? celui qui présente le symptôme ou son entourage ?</a:t>
            </a:r>
            <a:endParaRPr lang="fr-BE" sz="1100" dirty="0">
              <a:ea typeface="Calibri"/>
              <a:cs typeface="Times New Roman"/>
            </a:endParaRPr>
          </a:p>
          <a:p>
            <a:pPr marL="345575" indent="-345575" algn="just">
              <a:lnSpc>
                <a:spcPct val="115000"/>
              </a:lnSpc>
              <a:spcAft>
                <a:spcPts val="1008"/>
              </a:spcAft>
              <a:buFont typeface="Calibri"/>
              <a:buChar char="-"/>
            </a:pPr>
            <a:r>
              <a:rPr lang="fr-BE" dirty="0">
                <a:ea typeface="Calibri"/>
                <a:cs typeface="Times New Roman"/>
              </a:rPr>
              <a:t>L’allégation : qui se charge de faire les démarches pour consulter  ou trouver de l’aide ?</a:t>
            </a:r>
          </a:p>
          <a:p>
            <a:pPr marL="345575" indent="-345575" algn="just">
              <a:lnSpc>
                <a:spcPct val="115000"/>
              </a:lnSpc>
              <a:spcAft>
                <a:spcPts val="1008"/>
              </a:spcAft>
              <a:buFont typeface="Calibri"/>
              <a:buChar char="-"/>
            </a:pPr>
            <a:endParaRPr lang="fr-BE" sz="1100" dirty="0">
              <a:ea typeface="Calibri"/>
              <a:cs typeface="Times New Roman"/>
            </a:endParaRPr>
          </a:p>
          <a:p>
            <a:pPr algn="just">
              <a:lnSpc>
                <a:spcPct val="115000"/>
              </a:lnSpc>
              <a:spcAft>
                <a:spcPts val="1008"/>
              </a:spcAft>
            </a:pPr>
            <a:r>
              <a:rPr lang="fr-BE" dirty="0">
                <a:ea typeface="Calibri"/>
                <a:cs typeface="Times New Roman"/>
              </a:rPr>
              <a:t>Si ces trois éléments de la demande sont réunis chez une même personne, R.Neuberger voit là une indication de thérapie individuelle.</a:t>
            </a:r>
          </a:p>
          <a:p>
            <a:pPr algn="just">
              <a:lnSpc>
                <a:spcPct val="115000"/>
              </a:lnSpc>
              <a:spcAft>
                <a:spcPts val="1008"/>
              </a:spcAft>
            </a:pPr>
            <a:r>
              <a:rPr lang="fr-BE" dirty="0">
                <a:ea typeface="Calibri"/>
                <a:cs typeface="Times New Roman"/>
              </a:rPr>
              <a:t>Répartis sur trois personnes différentes, c’est plutôt une indication de thérapie familiale. </a:t>
            </a:r>
          </a:p>
          <a:p>
            <a:pPr algn="just">
              <a:lnSpc>
                <a:spcPct val="115000"/>
              </a:lnSpc>
              <a:spcAft>
                <a:spcPts val="1008"/>
              </a:spcAft>
            </a:pPr>
            <a:endParaRPr lang="fr-BE" sz="1100" dirty="0">
              <a:ea typeface="Calibri"/>
              <a:cs typeface="Times New Roman"/>
            </a:endParaRPr>
          </a:p>
          <a:p>
            <a:r>
              <a:rPr lang="fr-BE" dirty="0">
                <a:ea typeface="Calibri"/>
                <a:cs typeface="Times New Roman"/>
              </a:rPr>
              <a:t>Plus délicat est le problème d’une demande qui n’émane directement d’aucun membre de la famille et est portée par un référent extérieur à la famille et qui  fait partie du réseau sanitaire ou psychosocial. Il est important de le garder présent durant tout le processus d’intervention : il peut s’agir du médecin généraliste pour les problèmes psychosomatiques, du juge, du psychologue intervenant en milieu scolaire, de l’assistant social et de l’éducateur. La  demande d’aide est proposée à la famille dans un contexte où elle est peu libre de le refuser au risque de mettre en échec d’emblée toute rencontre thérapeutique.</a:t>
            </a:r>
            <a:endParaRPr lang="fr-BE" dirty="0"/>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18</a:t>
            </a:fld>
            <a:endParaRPr lang="fr-BE"/>
          </a:p>
        </p:txBody>
      </p:sp>
    </p:spTree>
    <p:extLst>
      <p:ext uri="{BB962C8B-B14F-4D97-AF65-F5344CB8AC3E}">
        <p14:creationId xmlns:p14="http://schemas.microsoft.com/office/powerpoint/2010/main" val="257040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a:lnSpc>
                <a:spcPct val="115000"/>
              </a:lnSpc>
              <a:spcAft>
                <a:spcPts val="1008"/>
              </a:spcAft>
            </a:pPr>
            <a:endParaRPr lang="fr-BE" sz="1100" dirty="0">
              <a:ea typeface="Calibri"/>
              <a:cs typeface="Times New Roman"/>
            </a:endParaRPr>
          </a:p>
          <a:p>
            <a:pPr algn="just">
              <a:lnSpc>
                <a:spcPct val="115000"/>
              </a:lnSpc>
              <a:spcAft>
                <a:spcPts val="1008"/>
              </a:spcAft>
            </a:pPr>
            <a:r>
              <a:rPr lang="fr-BE" dirty="0">
                <a:ea typeface="Calibri"/>
                <a:cs typeface="Times New Roman"/>
              </a:rPr>
              <a:t>Dans le contexte d’une aide sous contrainte, Patrick Poisson évoque l’idée de familles « non volontaires ». Pour lui, la contrainte n’exclut pas la possibilité d’une demande de la part des usagers. Il s’agit de permettre à celle-ci d’émerger progressivement. Ainsi le premier travail est donc de passer du « système demande » à un « système thérapeutique » clairement défini pour chacune des personnes qui le constituent.</a:t>
            </a:r>
          </a:p>
          <a:p>
            <a:pPr algn="just">
              <a:lnSpc>
                <a:spcPct val="115000"/>
              </a:lnSpc>
              <a:spcAft>
                <a:spcPts val="1008"/>
              </a:spcAft>
            </a:pPr>
            <a:endParaRPr lang="fr-BE" sz="1100" dirty="0">
              <a:ea typeface="Calibri"/>
              <a:cs typeface="Times New Roman"/>
            </a:endParaRPr>
          </a:p>
          <a:p>
            <a:pPr algn="just">
              <a:lnSpc>
                <a:spcPct val="115000"/>
              </a:lnSpc>
              <a:spcAft>
                <a:spcPts val="1008"/>
              </a:spcAft>
            </a:pPr>
            <a:r>
              <a:rPr lang="fr-BE" dirty="0">
                <a:ea typeface="Calibri"/>
                <a:cs typeface="Times New Roman"/>
              </a:rPr>
              <a:t>Dans ce contexte, l’intervenant, comme la famille, se trouve dans un contexte d’obligation. Le poids émotionnel est plus lourd pour la famille qui a clairement reçu un jugement d’incompétence. Ce contexte de contrôle entraine la résistance, souvent implicite ou passive, de cette famille pointée du doigt par la société et vivant la honte, la colère, le sentiment d’injustice. </a:t>
            </a:r>
            <a:endParaRPr lang="fr-BE" sz="1100" dirty="0">
              <a:ea typeface="Calibri"/>
              <a:cs typeface="Times New Roman"/>
            </a:endParaRPr>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19</a:t>
            </a:fld>
            <a:endParaRPr lang="fr-BE"/>
          </a:p>
        </p:txBody>
      </p:sp>
    </p:spTree>
    <p:extLst>
      <p:ext uri="{BB962C8B-B14F-4D97-AF65-F5344CB8AC3E}">
        <p14:creationId xmlns:p14="http://schemas.microsoft.com/office/powerpoint/2010/main" val="2613707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a:lnSpc>
                <a:spcPct val="115000"/>
              </a:lnSpc>
              <a:spcAft>
                <a:spcPts val="1008"/>
              </a:spcAft>
            </a:pPr>
            <a:r>
              <a:rPr lang="fr-BE" dirty="0">
                <a:ea typeface="Calibri"/>
                <a:cs typeface="Times New Roman"/>
              </a:rPr>
              <a:t>Dans le contexte de l’aide contrainte, P. Poisson met en évidence une triade comportant le juge comme référent tout le temps que dure l’intervention, la famille et l’intervenant psycho-social. Il différencie cette triade de celle qui est repérable dans le contexte d’une thérapie familiale où la famille porte clairement la demande : là, elle serait plutôt constituée par la famille, le thérapeute et le symptôme. </a:t>
            </a:r>
          </a:p>
          <a:p>
            <a:pPr algn="just">
              <a:lnSpc>
                <a:spcPct val="115000"/>
              </a:lnSpc>
              <a:spcAft>
                <a:spcPts val="1008"/>
              </a:spcAft>
            </a:pPr>
            <a:endParaRPr lang="fr-BE" sz="1100" dirty="0">
              <a:ea typeface="Calibri"/>
              <a:cs typeface="Times New Roman"/>
            </a:endParaRPr>
          </a:p>
          <a:p>
            <a:pPr algn="just">
              <a:lnSpc>
                <a:spcPct val="115000"/>
              </a:lnSpc>
              <a:spcAft>
                <a:spcPts val="1008"/>
              </a:spcAft>
            </a:pPr>
            <a:r>
              <a:rPr lang="fr-BE" dirty="0">
                <a:ea typeface="Calibri"/>
                <a:cs typeface="Times New Roman"/>
              </a:rPr>
              <a:t>Il s’avère indispensable d’être attentif, dans le cadre de cette triade, aux différents types d’alliance qui peuvent se nouer de manière plus ou moins cachée.</a:t>
            </a:r>
            <a:endParaRPr lang="fr-BE" sz="1100" dirty="0">
              <a:ea typeface="Calibri"/>
              <a:cs typeface="Times New Roman"/>
            </a:endParaRPr>
          </a:p>
          <a:p>
            <a:pPr algn="just">
              <a:lnSpc>
                <a:spcPct val="115000"/>
              </a:lnSpc>
              <a:spcAft>
                <a:spcPts val="1008"/>
              </a:spcAft>
            </a:pPr>
            <a:r>
              <a:rPr lang="fr-BE" dirty="0">
                <a:ea typeface="Calibri"/>
                <a:cs typeface="Times New Roman"/>
              </a:rPr>
              <a:t>Dans cette étape des premières rencontres, l’intervenant doit d’abord être actif, à ne pas trop s’activer.</a:t>
            </a:r>
          </a:p>
          <a:p>
            <a:pPr algn="just">
              <a:lnSpc>
                <a:spcPct val="115000"/>
              </a:lnSpc>
              <a:spcAft>
                <a:spcPts val="1008"/>
              </a:spcAft>
            </a:pPr>
            <a:endParaRPr lang="fr-BE" dirty="0">
              <a:ea typeface="Calibri"/>
              <a:cs typeface="Times New Roman"/>
            </a:endParaRPr>
          </a:p>
          <a:p>
            <a:pPr algn="just">
              <a:lnSpc>
                <a:spcPct val="115000"/>
              </a:lnSpc>
              <a:spcAft>
                <a:spcPts val="1008"/>
              </a:spcAft>
            </a:pPr>
            <a:r>
              <a:rPr lang="fr-BE" dirty="0">
                <a:ea typeface="Calibri"/>
                <a:cs typeface="Times New Roman"/>
              </a:rPr>
              <a:t>Dans ces situations, c’est le « signalement lui-même, le fait que le problème soit sorti hors des murs de la famille qui peut être considéré comme étant « le symptôme ». La famille quant à elle déclare qu’elle n’a pas de problèmes. Les messages qu’elle adresse sont d’avantage des messages destinés à un représentant de l’ordre social à qui elle fait un pied de nez, que des messages adressés à un intervenant psycho-médicosocial qui souhaite l’aider.</a:t>
            </a:r>
          </a:p>
          <a:p>
            <a:pPr algn="just">
              <a:lnSpc>
                <a:spcPct val="115000"/>
              </a:lnSpc>
              <a:spcAft>
                <a:spcPts val="1008"/>
              </a:spcAft>
            </a:pPr>
            <a:endParaRPr lang="fr-BE" dirty="0">
              <a:ea typeface="Calibri"/>
              <a:cs typeface="Times New Roman"/>
            </a:endParaRPr>
          </a:p>
          <a:p>
            <a:pPr algn="just">
              <a:lnSpc>
                <a:spcPct val="115000"/>
              </a:lnSpc>
              <a:spcAft>
                <a:spcPts val="1008"/>
              </a:spcAft>
            </a:pPr>
            <a:r>
              <a:rPr lang="fr-BE" sz="1100" dirty="0">
                <a:ea typeface="Calibri"/>
                <a:cs typeface="Times New Roman"/>
              </a:rPr>
              <a:t>Il faut porter plus attention à l’histoire de l’intervention sociale dans la famille qu’à l’histoire de la famille elle-même. Au moment de l’intervention de la justice, cette famille est en proie à la honte et à la colère. Elle ne peut pas d’emblée faire confiance à un nouvel intervenant et lui raconter ses difficultés. </a:t>
            </a:r>
          </a:p>
          <a:p>
            <a:pPr algn="just">
              <a:lnSpc>
                <a:spcPct val="115000"/>
              </a:lnSpc>
              <a:spcAft>
                <a:spcPts val="1008"/>
              </a:spcAft>
            </a:pPr>
            <a:endParaRPr lang="fr-BE" sz="1100" dirty="0">
              <a:ea typeface="Calibri"/>
              <a:cs typeface="Times New Roman"/>
            </a:endParaRPr>
          </a:p>
          <a:p>
            <a:pPr algn="just">
              <a:lnSpc>
                <a:spcPct val="115000"/>
              </a:lnSpc>
              <a:spcAft>
                <a:spcPts val="1008"/>
              </a:spcAft>
            </a:pPr>
            <a:r>
              <a:rPr lang="fr-BE" sz="1100" dirty="0">
                <a:ea typeface="Calibri"/>
                <a:cs typeface="Times New Roman"/>
              </a:rPr>
              <a:t>Par contre, elle peut plus facilement parler de ces rencontres avec les différents services et intervenants, s’exprimer sur ce qui l’a aidée ou non, sur ce qu’elle a mal vécu ou apprécié.</a:t>
            </a:r>
          </a:p>
          <a:p>
            <a:pPr algn="just">
              <a:lnSpc>
                <a:spcPct val="115000"/>
              </a:lnSpc>
              <a:spcAft>
                <a:spcPts val="1008"/>
              </a:spcAft>
            </a:pPr>
            <a:endParaRPr lang="fr-BE" sz="1100" dirty="0">
              <a:ea typeface="Calibri"/>
              <a:cs typeface="Times New Roman"/>
            </a:endParaRPr>
          </a:p>
          <a:p>
            <a:pPr algn="just">
              <a:lnSpc>
                <a:spcPct val="115000"/>
              </a:lnSpc>
              <a:spcAft>
                <a:spcPts val="1008"/>
              </a:spcAft>
            </a:pPr>
            <a:r>
              <a:rPr lang="fr-BE" dirty="0">
                <a:ea typeface="Calibri"/>
                <a:cs typeface="Times New Roman"/>
              </a:rPr>
              <a:t>Rester sur ces questions de contexte et de méta contexte, en prenant tout le temps de les explorer avec soin, permet progressivement de sortir de la « logique de preuve ». Au moment de l’intervention, les usagers ont légitimement envie de se défendre, de signifier que la situation n’est pas si grave voire de montrer que ce qu’on leur reproche n’existe pas. La famille garde avec l’intervenant cette attitude de vouloir « apporter des preuves ». Elle imagine que l’intervenant la suspecte et qu’il n’est pas différencié du juge par exemple.</a:t>
            </a:r>
            <a:endParaRPr lang="fr-BE" sz="1100" dirty="0">
              <a:ea typeface="Calibri"/>
              <a:cs typeface="Times New Roman"/>
            </a:endParaRPr>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20</a:t>
            </a:fld>
            <a:endParaRPr lang="fr-BE"/>
          </a:p>
        </p:txBody>
      </p:sp>
    </p:spTree>
    <p:extLst>
      <p:ext uri="{BB962C8B-B14F-4D97-AF65-F5344CB8AC3E}">
        <p14:creationId xmlns:p14="http://schemas.microsoft.com/office/powerpoint/2010/main" val="2567951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27</a:t>
            </a:fld>
            <a:endParaRPr lang="fr-BE"/>
          </a:p>
        </p:txBody>
      </p:sp>
    </p:spTree>
    <p:extLst>
      <p:ext uri="{BB962C8B-B14F-4D97-AF65-F5344CB8AC3E}">
        <p14:creationId xmlns:p14="http://schemas.microsoft.com/office/powerpoint/2010/main" val="9099584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28</a:t>
            </a:fld>
            <a:endParaRPr lang="fr-BE"/>
          </a:p>
        </p:txBody>
      </p:sp>
    </p:spTree>
    <p:extLst>
      <p:ext uri="{BB962C8B-B14F-4D97-AF65-F5344CB8AC3E}">
        <p14:creationId xmlns:p14="http://schemas.microsoft.com/office/powerpoint/2010/main" val="7357353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dirty="0">
                <a:latin typeface="Candara" panose="020E0502030303020204" pitchFamily="34" charset="0"/>
              </a:rPr>
              <a:t>à partir de 16 ans, un mineur peut avoir légalement des relations sexuelles (hétéros ou homos) et est présumé y consentir. Il peut donc avoir des relations sexuelles avec un(e) autre adolescent(e) de 16 ans ou plus ou avec un adulte. Rappelons toutefois qu’en cas de relations sexuelles entre un mineur âgé de 16 à 18 ans et un adulte qui est membre de sa famille (ascendant, frère et sœur, etc.) ou qui a une autorité sur lui (enseignant, coach sportif, prêtre, etc.), cet adulte commet toujours une infraction (présomption d’abus d’autorité). Le mineur n’a pas non plus le droit de se prostituer. Notons aussi que la majorité civile est fixée à 18 ans et qu’entre 16 et 18 ans, les mineurs </a:t>
            </a:r>
            <a:r>
              <a:rPr lang="fr-FR" dirty="0"/>
              <a:t>restent sous l’autorité parentale de leurs parents, ce qui permet à ces derniers, au moins théoriquement, d’avoir un contrôle sur les relations de leurs enfants. </a:t>
            </a:r>
          </a:p>
        </p:txBody>
      </p:sp>
      <p:sp>
        <p:nvSpPr>
          <p:cNvPr id="4" name="Espace réservé du numéro de diapositive 3"/>
          <p:cNvSpPr>
            <a:spLocks noGrp="1"/>
          </p:cNvSpPr>
          <p:nvPr>
            <p:ph type="sldNum" sz="quarter" idx="5"/>
          </p:nvPr>
        </p:nvSpPr>
        <p:spPr/>
        <p:txBody>
          <a:bodyPr/>
          <a:lstStyle/>
          <a:p>
            <a:fld id="{DD7966DF-9E00-4824-8342-80B170219FBB}" type="slidenum">
              <a:rPr lang="fr-BE" smtClean="0"/>
              <a:pPr/>
              <a:t>30</a:t>
            </a:fld>
            <a:endParaRPr lang="fr-BE"/>
          </a:p>
        </p:txBody>
      </p:sp>
    </p:spTree>
    <p:extLst>
      <p:ext uri="{BB962C8B-B14F-4D97-AF65-F5344CB8AC3E}">
        <p14:creationId xmlns:p14="http://schemas.microsoft.com/office/powerpoint/2010/main" val="658594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186983" y="4573196"/>
            <a:ext cx="6352339" cy="5160123"/>
          </a:xfrm>
        </p:spPr>
        <p:txBody>
          <a:bodyPr/>
          <a:lstStyle/>
          <a:p>
            <a:pPr algn="just" defTabSz="914345">
              <a:defRPr/>
            </a:pPr>
            <a:r>
              <a:rPr lang="fr-BE" sz="1100" dirty="0"/>
              <a:t>Notre intervention se fait à la demande des familles, du réseau ou ordonnée par le milieu judiciaire. </a:t>
            </a:r>
          </a:p>
          <a:p>
            <a:pPr algn="just" defTabSz="914345">
              <a:defRPr/>
            </a:pPr>
            <a:r>
              <a:rPr lang="fr-BE" sz="1100" dirty="0"/>
              <a:t>Les prises en charge s’organisent autour de trois axes : </a:t>
            </a:r>
            <a:r>
              <a:rPr lang="fr-BE" sz="1100" b="1" dirty="0"/>
              <a:t>les évaluations </a:t>
            </a:r>
            <a:r>
              <a:rPr lang="fr-BE" sz="1100" dirty="0"/>
              <a:t>: il y a tout d’abord une phase exploratoire afin de définir si la PEC à GDS est indiquée . Les EMPS sont des évaluations demandées par le Tribunal de la Jeunesse, il s’agit donc d’un cadre d’aide contrainte. Ces évaluations ont une visée thérapeutique, d'une durée de 6 mois , rencontre hebdomadaire de l'ado (</a:t>
            </a:r>
            <a:r>
              <a:rPr lang="fr-BE" sz="1100" dirty="0" err="1"/>
              <a:t>ent</a:t>
            </a:r>
            <a:r>
              <a:rPr lang="fr-BE" sz="1100" dirty="0"/>
              <a:t>. cliniques) et à 4-5 reprises les parents / rencontre du réseau). </a:t>
            </a:r>
            <a:r>
              <a:rPr lang="fr-BE" sz="1100" b="1" dirty="0"/>
              <a:t>Le travail thérapeutique individuel </a:t>
            </a:r>
            <a:r>
              <a:rPr lang="fr-BE" sz="1100" dirty="0"/>
              <a:t>et en </a:t>
            </a:r>
            <a:r>
              <a:rPr lang="fr-BE" sz="1100" b="1" dirty="0"/>
              <a:t>groupe,</a:t>
            </a:r>
            <a:r>
              <a:rPr lang="fr-BE" sz="1100" dirty="0"/>
              <a:t> outils qui intègrent la dimension familiale. </a:t>
            </a:r>
          </a:p>
          <a:p>
            <a:pPr algn="just" defTabSz="914345">
              <a:defRPr/>
            </a:pPr>
            <a:r>
              <a:rPr lang="fr-BE" sz="1100" dirty="0"/>
              <a:t>L’originalité de notre intervention est de proposer un groupe de soutien destiné aux parents ainsi que l’usage de médias artistiques. Nous avons également développé un travail de recherche visant à préciser les particularités familiales des ados passant à l’acte en intra familial de ceux passant à l’acte en extra familial.</a:t>
            </a:r>
            <a:endParaRPr lang="fr-FR" sz="1100" dirty="0"/>
          </a:p>
          <a:p>
            <a:r>
              <a:rPr lang="fr-FR" sz="1100" dirty="0"/>
              <a:t> </a:t>
            </a:r>
            <a:endParaRPr lang="fr-BE" sz="1100" dirty="0"/>
          </a:p>
          <a:p>
            <a:pPr marL="285705" indent="-285732"/>
            <a:r>
              <a:rPr lang="fr-BE" sz="1100" dirty="0"/>
              <a:t>Groupe de parole destiné aux parents: sur base volontaire et sans engagement dans la durée / 1 séance chaque 6 semaines / réunit entre 4 &amp; 6 parents / parents viennent seuls ou en couple / PA tant intra qu'extra</a:t>
            </a:r>
            <a:endParaRPr lang="fr-BE" sz="1100" dirty="0">
              <a:latin typeface="Avenir Next Regular"/>
              <a:cs typeface="Avenir Next Regular"/>
            </a:endParaRPr>
          </a:p>
          <a:p>
            <a:pPr algn="just"/>
            <a:endParaRPr lang="fr-FR" sz="1400" b="1" dirty="0"/>
          </a:p>
        </p:txBody>
      </p:sp>
      <p:sp>
        <p:nvSpPr>
          <p:cNvPr id="4" name="Espace réservé du numéro de diapositive 3"/>
          <p:cNvSpPr>
            <a:spLocks noGrp="1"/>
          </p:cNvSpPr>
          <p:nvPr>
            <p:ph type="sldNum" sz="quarter" idx="10"/>
          </p:nvPr>
        </p:nvSpPr>
        <p:spPr>
          <a:xfrm>
            <a:off x="3850443" y="9576950"/>
            <a:ext cx="2945659" cy="349553"/>
          </a:xfrm>
        </p:spPr>
        <p:txBody>
          <a:bodyPr/>
          <a:lstStyle/>
          <a:p>
            <a:fld id="{DD7966DF-9E00-4824-8342-80B170219FBB}" type="slidenum">
              <a:rPr lang="fr-BE" smtClean="0"/>
              <a:pPr/>
              <a:t>3</a:t>
            </a:fld>
            <a:endParaRPr lang="fr-BE"/>
          </a:p>
        </p:txBody>
      </p:sp>
    </p:spTree>
    <p:extLst>
      <p:ext uri="{BB962C8B-B14F-4D97-AF65-F5344CB8AC3E}">
        <p14:creationId xmlns:p14="http://schemas.microsoft.com/office/powerpoint/2010/main" val="11531399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Après 16 ans c’est </a:t>
            </a:r>
            <a:r>
              <a:rPr lang="fr-FR" dirty="0" err="1"/>
              <a:t>lamême</a:t>
            </a:r>
            <a:r>
              <a:rPr lang="fr-FR" dirty="0"/>
              <a:t> chose que entre 14 et 16 ans, ça dépend du consentement!</a:t>
            </a:r>
          </a:p>
        </p:txBody>
      </p:sp>
      <p:sp>
        <p:nvSpPr>
          <p:cNvPr id="4" name="Espace réservé du numéro de diapositive 3"/>
          <p:cNvSpPr>
            <a:spLocks noGrp="1"/>
          </p:cNvSpPr>
          <p:nvPr>
            <p:ph type="sldNum" sz="quarter" idx="10"/>
          </p:nvPr>
        </p:nvSpPr>
        <p:spPr/>
        <p:txBody>
          <a:bodyPr/>
          <a:lstStyle/>
          <a:p>
            <a:pPr>
              <a:defRPr/>
            </a:pPr>
            <a:fld id="{DF363473-CBF9-4486-AD68-CDB87CD4493C}" type="slidenum">
              <a:rPr lang="fr-BE" smtClean="0"/>
              <a:pPr>
                <a:defRPr/>
              </a:pPr>
              <a:t>34</a:t>
            </a:fld>
            <a:endParaRPr lang="fr-BE"/>
          </a:p>
        </p:txBody>
      </p:sp>
    </p:spTree>
    <p:extLst>
      <p:ext uri="{BB962C8B-B14F-4D97-AF65-F5344CB8AC3E}">
        <p14:creationId xmlns:p14="http://schemas.microsoft.com/office/powerpoint/2010/main" val="35248605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50000"/>
              </a:lnSpc>
            </a:pPr>
            <a:r>
              <a:rPr lang="fr-FR" b="0" dirty="0"/>
              <a:t>En Belgique, la loi autorisant l’interruption volontaire de grossesse (IVG) est d’application depuis 1991. L’IVG est donc dépénalisée, cela signifie que la loi autorise cette pratique. En effet, une femme qui ne souhaites pas poursuivre sa grossesse doit être respectée. </a:t>
            </a:r>
            <a:r>
              <a:rPr lang="fr-FR" dirty="0"/>
              <a:t>Personne ne peut décider à la place de la femme enceinte et personne n’a le droit de l’influencer dans un sens ou dans l’autre</a:t>
            </a:r>
            <a:r>
              <a:rPr lang="fr-FR" b="0" dirty="0"/>
              <a:t>. Ainsi, personne d’autre que la femme enceinte (elle-même) n’est autorisé à disposer de son corps.</a:t>
            </a:r>
          </a:p>
          <a:p>
            <a:pPr>
              <a:lnSpc>
                <a:spcPct val="150000"/>
              </a:lnSpc>
            </a:pPr>
            <a:r>
              <a:rPr lang="fr-FR" dirty="0"/>
              <a:t>Quelles sont ces conditions ?</a:t>
            </a:r>
          </a:p>
          <a:p>
            <a:pPr>
              <a:lnSpc>
                <a:spcPct val="150000"/>
              </a:lnSpc>
            </a:pPr>
            <a:r>
              <a:rPr lang="fr-FR" b="0" dirty="0"/>
              <a:t>En Belgique l’IVG est autorisé jusqu’à 12 semaines de grossesse ;</a:t>
            </a:r>
          </a:p>
          <a:p>
            <a:pPr>
              <a:lnSpc>
                <a:spcPct val="150000"/>
              </a:lnSpc>
            </a:pPr>
            <a:r>
              <a:rPr lang="fr-FR" b="0" dirty="0"/>
              <a:t>Un délai de six jours doit s’être écoulé entre la première consultation et le jour de l’intervention ;</a:t>
            </a:r>
          </a:p>
          <a:p>
            <a:pPr>
              <a:lnSpc>
                <a:spcPct val="150000"/>
              </a:lnSpc>
            </a:pPr>
            <a:r>
              <a:rPr lang="fr-FR" b="0" dirty="0"/>
              <a:t>L’intervention doit avoir lieu dans un centre hospitalier ou extra hospitalier (centre de planning familial pratiquant l’IVG).</a:t>
            </a:r>
          </a:p>
          <a:p>
            <a:endParaRPr lang="fr-FR" dirty="0"/>
          </a:p>
        </p:txBody>
      </p:sp>
      <p:sp>
        <p:nvSpPr>
          <p:cNvPr id="4" name="Espace réservé du numéro de diapositive 3"/>
          <p:cNvSpPr>
            <a:spLocks noGrp="1"/>
          </p:cNvSpPr>
          <p:nvPr>
            <p:ph type="sldNum" sz="quarter" idx="5"/>
          </p:nvPr>
        </p:nvSpPr>
        <p:spPr/>
        <p:txBody>
          <a:bodyPr/>
          <a:lstStyle/>
          <a:p>
            <a:fld id="{DD7966DF-9E00-4824-8342-80B170219FBB}" type="slidenum">
              <a:rPr lang="fr-BE" smtClean="0"/>
              <a:pPr/>
              <a:t>37</a:t>
            </a:fld>
            <a:endParaRPr lang="fr-BE"/>
          </a:p>
        </p:txBody>
      </p:sp>
    </p:spTree>
    <p:extLst>
      <p:ext uri="{BB962C8B-B14F-4D97-AF65-F5344CB8AC3E}">
        <p14:creationId xmlns:p14="http://schemas.microsoft.com/office/powerpoint/2010/main" val="2620809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186983" y="4573196"/>
            <a:ext cx="6352339" cy="5160123"/>
          </a:xfrm>
        </p:spPr>
        <p:txBody>
          <a:bodyPr/>
          <a:lstStyle/>
          <a:p>
            <a:r>
              <a:rPr lang="fr-FR" sz="1100" kern="1200" dirty="0">
                <a:solidFill>
                  <a:schemeClr val="tx1"/>
                </a:solidFill>
                <a:effectLst/>
                <a:latin typeface="+mn-lt"/>
                <a:ea typeface="+mn-ea"/>
                <a:cs typeface="+mn-cs"/>
              </a:rPr>
              <a:t> Par notre intervention, </a:t>
            </a:r>
            <a:r>
              <a:rPr lang="fr-FR" sz="1100" b="1" kern="1200" dirty="0">
                <a:solidFill>
                  <a:schemeClr val="tx1"/>
                </a:solidFill>
                <a:effectLst/>
                <a:latin typeface="+mn-lt"/>
                <a:ea typeface="+mn-ea"/>
                <a:cs typeface="+mn-cs"/>
              </a:rPr>
              <a:t>il s’agit d’autoriser et de permettre à tout adolescent adoptant des comportements sexuels abusifs d’avoir accès à un espace de soin spécifique et de qualité qui l’accueille dans toutes ses dimensions, y compris celle de son passage à l’acte.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kern="1200" dirty="0">
                <a:solidFill>
                  <a:schemeClr val="tx1"/>
                </a:solidFill>
                <a:effectLst/>
                <a:latin typeface="+mn-lt"/>
                <a:ea typeface="+mn-ea"/>
                <a:cs typeface="+mn-cs"/>
              </a:rPr>
              <a:t>Ainsi, notre dispositif se déploie selon trois types d’ancrages du jeune : intrapsychique, familial et social. Ces trois dimensions (ancrage intime, familial, social) nous permettent d'aller à la rencontre de chaque adolescent. Car bien que le passage à l’acte soit la porte d’entrée à la prise en charge à </a:t>
            </a:r>
            <a:r>
              <a:rPr lang="fr-FR" sz="1100" kern="1200" dirty="0" err="1">
                <a:solidFill>
                  <a:schemeClr val="tx1"/>
                </a:solidFill>
                <a:effectLst/>
                <a:latin typeface="+mn-lt"/>
                <a:ea typeface="+mn-ea"/>
                <a:cs typeface="+mn-cs"/>
              </a:rPr>
              <a:t>Groupados</a:t>
            </a:r>
            <a:r>
              <a:rPr lang="fr-FR" sz="1100" kern="1200" dirty="0">
                <a:solidFill>
                  <a:schemeClr val="tx1"/>
                </a:solidFill>
                <a:effectLst/>
                <a:latin typeface="+mn-lt"/>
                <a:ea typeface="+mn-ea"/>
                <a:cs typeface="+mn-cs"/>
              </a:rPr>
              <a:t>, il nous appartient d’accompagner les adolescents au-delà de la honte et du repli engendré par le passage à l’acte en les engageant vers une meilleur connaissance d'eux-mêmes, dans un souci d'apaisement et d'épanouissement à un âge bouleversant, confrontant qu’est celui de l’adolescence.</a:t>
            </a:r>
          </a:p>
          <a:p>
            <a:endParaRPr lang="fr-FR" sz="1100" kern="1200" dirty="0">
              <a:solidFill>
                <a:schemeClr val="tx1"/>
              </a:solidFill>
              <a:effectLst/>
              <a:latin typeface="+mn-lt"/>
              <a:ea typeface="+mn-ea"/>
              <a:cs typeface="+mn-cs"/>
            </a:endParaRPr>
          </a:p>
          <a:p>
            <a:r>
              <a:rPr lang="fr-FR" sz="1100" kern="1200" dirty="0">
                <a:solidFill>
                  <a:schemeClr val="tx1"/>
                </a:solidFill>
                <a:effectLst/>
                <a:latin typeface="+mn-lt"/>
                <a:ea typeface="+mn-ea"/>
                <a:cs typeface="+mn-cs"/>
              </a:rPr>
              <a:t>Cela veut dire naviguer avec lui dans son intime, ses failles, ses émotions, son vécu, sa famille, sa culture, son parcours, son quotidien, son inscription sociale auprès des pairs et plus globalement de la société. </a:t>
            </a:r>
          </a:p>
          <a:p>
            <a:endParaRPr lang="fr-BE" sz="1100" dirty="0">
              <a:latin typeface="Avenir Next Regular"/>
              <a:cs typeface="Avenir Next Regular"/>
            </a:endParaRPr>
          </a:p>
          <a:p>
            <a:r>
              <a:rPr lang="fr-FR" sz="1100" kern="1200" dirty="0">
                <a:solidFill>
                  <a:schemeClr val="tx1"/>
                </a:solidFill>
                <a:effectLst/>
                <a:latin typeface="+mn-lt"/>
                <a:ea typeface="+mn-ea"/>
                <a:cs typeface="+mn-cs"/>
              </a:rPr>
              <a:t> </a:t>
            </a:r>
          </a:p>
        </p:txBody>
      </p:sp>
      <p:sp>
        <p:nvSpPr>
          <p:cNvPr id="4" name="Espace réservé du numéro de diapositive 3"/>
          <p:cNvSpPr>
            <a:spLocks noGrp="1"/>
          </p:cNvSpPr>
          <p:nvPr>
            <p:ph type="sldNum" sz="quarter" idx="10"/>
          </p:nvPr>
        </p:nvSpPr>
        <p:spPr>
          <a:xfrm>
            <a:off x="3850443" y="9576950"/>
            <a:ext cx="2945659" cy="349553"/>
          </a:xfrm>
        </p:spPr>
        <p:txBody>
          <a:bodyPr/>
          <a:lstStyle/>
          <a:p>
            <a:fld id="{DD7966DF-9E00-4824-8342-80B170219FBB}" type="slidenum">
              <a:rPr lang="fr-BE" smtClean="0"/>
              <a:pPr/>
              <a:t>4</a:t>
            </a:fld>
            <a:endParaRPr lang="fr-BE"/>
          </a:p>
        </p:txBody>
      </p:sp>
    </p:spTree>
    <p:extLst>
      <p:ext uri="{BB962C8B-B14F-4D97-AF65-F5344CB8AC3E}">
        <p14:creationId xmlns:p14="http://schemas.microsoft.com/office/powerpoint/2010/main" val="1553110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186983" y="4573196"/>
            <a:ext cx="6352339" cy="516012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4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L’histoire des adolescents que nous rencontrons est une histoire constituée pour beaucoup de traumatismes, de ruptures, d’abandons et de condamnations parfois. Pour certains ces traumatismes sont réactivés par le processus même de l’adolescence et le choc pubertaire parfois très fragilisant. Il est dès lors important et nécessaire de rechercher le sens de ce recours à une sexualité abusive qu’elle soit intrafamiliale ou extrafamiliale.</a:t>
            </a:r>
          </a:p>
          <a:p>
            <a:pPr defTabSz="921532">
              <a:defRPr/>
            </a:pPr>
            <a:endParaRPr lang="fr-FR" sz="1400" dirty="0"/>
          </a:p>
          <a:p>
            <a:endParaRPr lang="fr-FR" sz="1400" dirty="0"/>
          </a:p>
        </p:txBody>
      </p:sp>
      <p:sp>
        <p:nvSpPr>
          <p:cNvPr id="4" name="Espace réservé du numéro de diapositive 3"/>
          <p:cNvSpPr>
            <a:spLocks noGrp="1"/>
          </p:cNvSpPr>
          <p:nvPr>
            <p:ph type="sldNum" sz="quarter" idx="10"/>
          </p:nvPr>
        </p:nvSpPr>
        <p:spPr>
          <a:xfrm>
            <a:off x="3850443" y="9576950"/>
            <a:ext cx="2945659" cy="349553"/>
          </a:xfrm>
        </p:spPr>
        <p:txBody>
          <a:bodyPr/>
          <a:lstStyle/>
          <a:p>
            <a:fld id="{DD7966DF-9E00-4824-8342-80B170219FBB}" type="slidenum">
              <a:rPr lang="fr-BE" smtClean="0"/>
              <a:pPr/>
              <a:t>5</a:t>
            </a:fld>
            <a:endParaRPr lang="fr-BE"/>
          </a:p>
        </p:txBody>
      </p:sp>
    </p:spTree>
    <p:extLst>
      <p:ext uri="{BB962C8B-B14F-4D97-AF65-F5344CB8AC3E}">
        <p14:creationId xmlns:p14="http://schemas.microsoft.com/office/powerpoint/2010/main" val="1615105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85000" lnSpcReduction="20000"/>
          </a:bodyPr>
          <a:lstStyle/>
          <a:p>
            <a:pPr algn="just"/>
            <a:r>
              <a:rPr lang="fr-FR" dirty="0"/>
              <a:t>Il est Impossible de cataloguer les jeunes abuseurs dans une psychopathologie particulière et encore moins dans une case de « perversion » qui  isolerait ainsi ces jeunes du genre humain.</a:t>
            </a:r>
            <a:endParaRPr lang="fr-BE" dirty="0"/>
          </a:p>
          <a:p>
            <a:pPr algn="just"/>
            <a:r>
              <a:rPr lang="fr-FR" dirty="0"/>
              <a:t>S’il importe de se pencher attentivement sur leur structure de personnalité il faut aussi replacer l’abus dans le contexte particulier du développement psychosexuel, affectif et relationnel de l’adolescent. </a:t>
            </a:r>
            <a:endParaRPr lang="fr-BE" dirty="0"/>
          </a:p>
          <a:p>
            <a:pPr algn="just"/>
            <a:r>
              <a:rPr lang="fr-FR" dirty="0"/>
              <a:t> </a:t>
            </a:r>
            <a:endParaRPr lang="fr-BE" dirty="0"/>
          </a:p>
          <a:p>
            <a:pPr algn="just"/>
            <a:r>
              <a:rPr lang="fr-FR" dirty="0"/>
              <a:t>On retrouve néanmoins de façon répétée au niveau intrapsychique les éléments suivants :</a:t>
            </a:r>
            <a:endParaRPr lang="fr-BE" dirty="0"/>
          </a:p>
          <a:p>
            <a:pPr algn="just"/>
            <a:r>
              <a:rPr lang="fr-FR" dirty="0"/>
              <a:t>Un moi mal limité : une défaillance dans la construction du narcissisme primaire, l’utilisation de mécanismes de défense archaïques, des </a:t>
            </a:r>
            <a:r>
              <a:rPr lang="fr-FR" dirty="0" err="1"/>
              <a:t>agirs</a:t>
            </a:r>
            <a:r>
              <a:rPr lang="fr-FR" dirty="0"/>
              <a:t> impulsifs à fonction de décharge, des perturbations des affects, des difficultés à s’affirmer et à communiquer, des troubles </a:t>
            </a:r>
            <a:r>
              <a:rPr lang="fr-FR" dirty="0" err="1"/>
              <a:t>anxio</a:t>
            </a:r>
            <a:r>
              <a:rPr lang="fr-FR" dirty="0"/>
              <a:t>-dépressifs, une inhibition des sentiments et des pulsions ainsi qu’une faible estime de soi.                                                                                      </a:t>
            </a:r>
            <a:endParaRPr lang="fr-BE" dirty="0"/>
          </a:p>
          <a:p>
            <a:pPr algn="just"/>
            <a:r>
              <a:rPr lang="fr-FR" dirty="0"/>
              <a:t> </a:t>
            </a:r>
            <a:endParaRPr lang="fr-BE" dirty="0"/>
          </a:p>
          <a:p>
            <a:pPr algn="just" defTabSz="921532">
              <a:defRPr/>
            </a:pPr>
            <a:r>
              <a:rPr lang="fr-FR" dirty="0"/>
              <a:t>Van </a:t>
            </a:r>
            <a:r>
              <a:rPr lang="fr-FR" dirty="0" err="1"/>
              <a:t>Gyseghem</a:t>
            </a:r>
            <a:r>
              <a:rPr lang="fr-FR" dirty="0"/>
              <a:t> rassemble les divers types d’agresseurs adultes comme suit et même s’il ne s’agit pas de diagnostiquer l’adolescent comme on pourrait le faire pour un adulte, cette typologie s’applique assez bien aux adolescents rencontrés. L’intérêt de cette typologie appliquée aux adolescents est qu’ils peuvent être inclus dans plusieurs de ces catégories ne les réduisant pas à une structure déjà clairement établie comme on peut davantage le penser avec des adultes.</a:t>
            </a:r>
            <a:endParaRPr lang="fr-BE" dirty="0"/>
          </a:p>
          <a:p>
            <a:pPr algn="just"/>
            <a:endParaRPr lang="fr-BE" dirty="0"/>
          </a:p>
          <a:p>
            <a:pPr algn="just"/>
            <a:r>
              <a:rPr lang="fr-FR" dirty="0"/>
              <a:t> -</a:t>
            </a:r>
            <a:r>
              <a:rPr lang="fr-FR" b="1" dirty="0"/>
              <a:t>les traits de pathologie narcissique</a:t>
            </a:r>
            <a:r>
              <a:rPr lang="fr-FR" dirty="0"/>
              <a:t> :  perverse, psychopathique, </a:t>
            </a:r>
            <a:r>
              <a:rPr lang="fr-FR" dirty="0" err="1"/>
              <a:t>paranoiaque</a:t>
            </a:r>
            <a:r>
              <a:rPr lang="mr-IN" dirty="0"/>
              <a:t>…</a:t>
            </a:r>
            <a:r>
              <a:rPr lang="fr-FR" dirty="0"/>
              <a:t> représentent les traits les plus fréquemment rencontrés chez nos adolescents, ils sont présents chez 63% d’entre eux (30/48)</a:t>
            </a:r>
          </a:p>
          <a:p>
            <a:pPr algn="just" defTabSz="921532">
              <a:defRPr/>
            </a:pPr>
            <a:r>
              <a:rPr lang="fr-FR" dirty="0"/>
              <a:t>Viennent ensuite</a:t>
            </a:r>
            <a:endParaRPr lang="fr-BE" dirty="0"/>
          </a:p>
          <a:p>
            <a:pPr algn="just"/>
            <a:r>
              <a:rPr lang="fr-FR" b="1" dirty="0"/>
              <a:t>-les carencés </a:t>
            </a:r>
            <a:r>
              <a:rPr lang="fr-FR" dirty="0"/>
              <a:t>: carence affective, relationnelle, manque flagrant de stabilité et de continuité dans l’enfance. On retrouve ici les enfants d’institution qui représente une proportion non négligeable de notre population.22 de nos 48 ados, soit 46% présentent ces traits</a:t>
            </a:r>
            <a:endParaRPr lang="fr-BE" dirty="0"/>
          </a:p>
          <a:p>
            <a:pPr algn="just"/>
            <a:r>
              <a:rPr lang="fr-FR" dirty="0"/>
              <a:t> </a:t>
            </a:r>
            <a:r>
              <a:rPr lang="fr-FR" b="1" dirty="0"/>
              <a:t>-la psychose, prépsychose et état limite (borderline), </a:t>
            </a:r>
            <a:r>
              <a:rPr lang="fr-FR" dirty="0"/>
              <a:t>il les rassemble partant du principe qu’ils ont en commun un trouble de l’organisation unitaire de la personnalité responsable d’angoisse de morcellement avec un système de défense « </a:t>
            </a:r>
            <a:r>
              <a:rPr lang="fr-FR" dirty="0" err="1"/>
              <a:t>restitutionnel</a:t>
            </a:r>
            <a:r>
              <a:rPr lang="fr-FR" dirty="0"/>
              <a:t> ». Nous retrouvons ces caractéristiques chez 14 adolescents soit 29% de notre population</a:t>
            </a:r>
            <a:endParaRPr lang="fr-BE" dirty="0"/>
          </a:p>
          <a:p>
            <a:pPr algn="just"/>
            <a:r>
              <a:rPr lang="fr-FR" dirty="0"/>
              <a:t> -</a:t>
            </a:r>
            <a:r>
              <a:rPr lang="fr-FR" b="1" dirty="0"/>
              <a:t>registre névrotique </a:t>
            </a:r>
            <a:r>
              <a:rPr lang="fr-FR" dirty="0"/>
              <a:t>(normalité) : existence de la relation objectale, capacité de considérer l’autre comme un autre et non une excroissance de ses propres besoins ou désirs. Seulement 7 ados soit 15% de notre population est dans ce registre de « normalité »</a:t>
            </a:r>
            <a:endParaRPr lang="fr-BE" dirty="0"/>
          </a:p>
          <a:p>
            <a:pPr algn="just"/>
            <a:r>
              <a:rPr lang="fr-FR" dirty="0"/>
              <a:t>-</a:t>
            </a:r>
            <a:r>
              <a:rPr lang="fr-FR" b="1" dirty="0"/>
              <a:t>les troubles organiques et la déficience mentale</a:t>
            </a:r>
            <a:r>
              <a:rPr lang="fr-BE" dirty="0"/>
              <a:t>: </a:t>
            </a:r>
            <a:r>
              <a:rPr lang="fr-FR" dirty="0"/>
              <a:t>-12 avec un retard mental (un quart) et on est sans doute un peu en-dessous de la réalité car nous n’avons pas tenu compte des chutes cognitives perçues comme engendrées directement par un environnement trop peu stimulant</a:t>
            </a:r>
            <a:endParaRPr lang="fr-BE" dirty="0"/>
          </a:p>
          <a:p>
            <a:endParaRPr lang="fr-BE" dirty="0"/>
          </a:p>
          <a:p>
            <a:endParaRPr lang="fr-BE" dirty="0"/>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6</a:t>
            </a:fld>
            <a:endParaRPr lang="fr-BE"/>
          </a:p>
        </p:txBody>
      </p:sp>
    </p:spTree>
    <p:extLst>
      <p:ext uri="{BB962C8B-B14F-4D97-AF65-F5344CB8AC3E}">
        <p14:creationId xmlns:p14="http://schemas.microsoft.com/office/powerpoint/2010/main" val="656480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Nous avons engagé une étude visant à mieux comprendre ce qui conduit l’adolescent au passage à l’acte sexuel. Cette étude vise à </a:t>
            </a:r>
            <a:r>
              <a:rPr lang="fr-FR" sz="1200" b="1" dirty="0"/>
              <a:t>mettre en évidence des liens entre la structure psychique du jeune auteur de violences sexuelles, le fonctionnement familial et social, et le type de passage à l’acte</a:t>
            </a:r>
            <a:r>
              <a:rPr lang="fr-FR" sz="1200" dirty="0"/>
              <a:t>, pour chacun des 2 groupes suivants : </a:t>
            </a:r>
            <a:r>
              <a:rPr lang="fr-FR" sz="1200" b="1" dirty="0"/>
              <a:t>« passage à l’acte intrafamilial » et« passage à l’acte extrafamilial »</a:t>
            </a:r>
            <a:r>
              <a:rPr lang="fr-FR" sz="1200" dirty="0"/>
              <a:t>. </a:t>
            </a:r>
          </a:p>
          <a:p>
            <a:pPr defTabSz="921532">
              <a:defRPr/>
            </a:pPr>
            <a:endParaRPr lang="fr-FR" sz="1200" dirty="0"/>
          </a:p>
          <a:p>
            <a:pPr defTabSz="921532">
              <a:defRPr/>
            </a:pPr>
            <a:r>
              <a:rPr lang="fr-FR" sz="1200" dirty="0"/>
              <a:t>Notre présupposé de base dans cette étude est le suivant : le passage à l’acte vient signifier que le jeune présente des fragilités pouvant être liées à un contexte de souffrance. </a:t>
            </a:r>
          </a:p>
          <a:p>
            <a:pPr defTabSz="921532">
              <a:defRPr/>
            </a:pPr>
            <a:r>
              <a:rPr lang="fr-FR" sz="1200" dirty="0"/>
              <a:t>Dès lors, nous proposons de réfléchir aux différences de contextes de survenance des violences sexuelles lorsqu’elles sont commises par des adolescents en intrafamilial ou en extrafamilial, et à ce que ces éventuelles différences pourraient induire comme conséquences dans les prises en soins de ces jeunes.</a:t>
            </a:r>
            <a:r>
              <a:rPr lang="fr-FR" sz="1200" dirty="0">
                <a:effectLst/>
              </a:rPr>
              <a:t> </a:t>
            </a:r>
            <a:endParaRPr lang="fr-FR" sz="1200" dirty="0"/>
          </a:p>
          <a:p>
            <a:endParaRPr lang="fr-FR" b="1" dirty="0"/>
          </a:p>
          <a:p>
            <a:r>
              <a:rPr lang="fr-FR" b="1" dirty="0"/>
              <a:t>D’un point de vue descriptif…</a:t>
            </a:r>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7</a:t>
            </a:fld>
            <a:endParaRPr lang="fr-BE"/>
          </a:p>
        </p:txBody>
      </p:sp>
    </p:spTree>
    <p:extLst>
      <p:ext uri="{BB962C8B-B14F-4D97-AF65-F5344CB8AC3E}">
        <p14:creationId xmlns:p14="http://schemas.microsoft.com/office/powerpoint/2010/main" val="301138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8</a:t>
            </a:fld>
            <a:endParaRPr lang="fr-BE"/>
          </a:p>
        </p:txBody>
      </p:sp>
    </p:spTree>
    <p:extLst>
      <p:ext uri="{BB962C8B-B14F-4D97-AF65-F5344CB8AC3E}">
        <p14:creationId xmlns:p14="http://schemas.microsoft.com/office/powerpoint/2010/main" val="3825482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a:buClr>
                <a:schemeClr val="accent3"/>
              </a:buClr>
              <a:buSzPct val="60000"/>
              <a:buFont typeface="Wingdings" charset="2"/>
              <a:buChar char="u"/>
            </a:pPr>
            <a:r>
              <a:rPr lang="fr-FR" sz="2200" b="0" dirty="0">
                <a:latin typeface="Avenir Book"/>
                <a:ea typeface="Calibri" charset="0"/>
                <a:cs typeface="Avenir Book"/>
              </a:rPr>
              <a:t>La dynamique familiale est-elle influencée par les traumatismes préalables à la constitution du couple parental et/ou par la migration ?</a:t>
            </a:r>
            <a:r>
              <a:rPr lang="fr-FR" sz="2200" dirty="0">
                <a:latin typeface="Avenir Book"/>
                <a:ea typeface="Calibri" charset="0"/>
                <a:cs typeface="Avenir Book"/>
              </a:rPr>
              <a:t> </a:t>
            </a:r>
            <a:r>
              <a:rPr lang="fr-FR" sz="2200" b="0" i="1" dirty="0">
                <a:solidFill>
                  <a:srgbClr val="FF0000"/>
                </a:solidFill>
                <a:latin typeface="Avenir Book"/>
                <a:ea typeface="Calibri" charset="0"/>
                <a:cs typeface="Avenir Book"/>
              </a:rPr>
              <a:t>Aucune significativité </a:t>
            </a:r>
          </a:p>
          <a:p>
            <a:pPr algn="just">
              <a:buClr>
                <a:schemeClr val="accent3"/>
              </a:buClr>
              <a:buSzPct val="60000"/>
              <a:buFont typeface="Wingdings" charset="2"/>
              <a:buChar char="u"/>
            </a:pPr>
            <a:endParaRPr lang="fr-FR" sz="2200" b="0" i="1" dirty="0">
              <a:solidFill>
                <a:schemeClr val="accent2"/>
              </a:solidFill>
              <a:latin typeface="Avenir Book"/>
              <a:ea typeface="Calibri" charset="0"/>
              <a:cs typeface="Avenir Book"/>
            </a:endParaRPr>
          </a:p>
          <a:p>
            <a:pPr algn="just">
              <a:buClr>
                <a:schemeClr val="accent3"/>
              </a:buClr>
              <a:buSzPct val="60000"/>
              <a:buFont typeface="Wingdings" charset="2"/>
              <a:buChar char="u"/>
            </a:pPr>
            <a:r>
              <a:rPr lang="fr-FR" sz="2200" b="0" dirty="0">
                <a:latin typeface="Avenir Book"/>
                <a:ea typeface="Calibri" charset="0"/>
                <a:cs typeface="Avenir Book"/>
              </a:rPr>
              <a:t>La dynamique familiale influence-t-elle le type de PA intra ou extra familial ?</a:t>
            </a:r>
          </a:p>
          <a:p>
            <a:pPr marL="1028700" lvl="4" indent="-342900" algn="just">
              <a:spcBef>
                <a:spcPts val="800"/>
              </a:spcBef>
              <a:buClrTx/>
              <a:buFont typeface="Arial" charset="0"/>
              <a:buChar char="•"/>
            </a:pPr>
            <a:r>
              <a:rPr lang="fr-FR" sz="2200" i="1" dirty="0">
                <a:solidFill>
                  <a:srgbClr val="FF0000"/>
                </a:solidFill>
                <a:latin typeface="Avenir Book"/>
                <a:ea typeface="Calibri" charset="0"/>
                <a:cs typeface="Avenir Book"/>
              </a:rPr>
              <a:t>Victimes extra-familiales // familles chaotiques/désengagées</a:t>
            </a:r>
          </a:p>
          <a:p>
            <a:pPr marL="1028700" lvl="4" indent="-342900" algn="just">
              <a:spcBef>
                <a:spcPts val="800"/>
              </a:spcBef>
              <a:buClrTx/>
              <a:buFont typeface="Arial" charset="0"/>
              <a:buChar char="•"/>
            </a:pPr>
            <a:r>
              <a:rPr lang="fr-FR" sz="2200" i="1" dirty="0">
                <a:solidFill>
                  <a:srgbClr val="FF0000"/>
                </a:solidFill>
                <a:latin typeface="Avenir Book"/>
                <a:ea typeface="Calibri" charset="0"/>
                <a:cs typeface="Avenir Book"/>
              </a:rPr>
              <a:t>Victimes intra-familiales // familles rigides-enchevêtrées/ familles dites parfaites</a:t>
            </a:r>
          </a:p>
          <a:p>
            <a:pPr marL="685800" lvl="4" indent="0" algn="just">
              <a:spcBef>
                <a:spcPts val="800"/>
              </a:spcBef>
              <a:buClrTx/>
              <a:buFont typeface="Arial" charset="0"/>
              <a:buNone/>
            </a:pPr>
            <a:endParaRPr lang="fr-FR" sz="2200" b="0" dirty="0">
              <a:latin typeface="Avenir Book"/>
              <a:ea typeface="Calibri" charset="0"/>
              <a:cs typeface="Avenir Book"/>
            </a:endParaRPr>
          </a:p>
          <a:p>
            <a:pPr algn="just">
              <a:buClr>
                <a:schemeClr val="accent3"/>
              </a:buClr>
              <a:buSzPct val="60000"/>
              <a:buFont typeface="Wingdings" charset="2"/>
              <a:buChar char="u"/>
            </a:pPr>
            <a:r>
              <a:rPr lang="fr-FR" sz="2200" b="0" dirty="0">
                <a:latin typeface="Avenir Book"/>
                <a:ea typeface="Calibri" charset="0"/>
                <a:cs typeface="Avenir Book"/>
              </a:rPr>
              <a:t>La dynamique familiale influence </a:t>
            </a:r>
            <a:r>
              <a:rPr lang="fr-FR" sz="2200" b="0" dirty="0" err="1">
                <a:latin typeface="Avenir Book"/>
                <a:ea typeface="Calibri" charset="0"/>
                <a:cs typeface="Avenir Book"/>
              </a:rPr>
              <a:t>t</a:t>
            </a:r>
            <a:r>
              <a:rPr lang="fr-FR" sz="2200" b="0" dirty="0">
                <a:latin typeface="Avenir Book"/>
                <a:ea typeface="Calibri" charset="0"/>
                <a:cs typeface="Avenir Book"/>
              </a:rPr>
              <a:t> elle certaines caractéristiques de l’adolescent? </a:t>
            </a:r>
            <a:r>
              <a:rPr lang="fr-FR" sz="2200" b="0" i="1" dirty="0">
                <a:solidFill>
                  <a:srgbClr val="FF0000"/>
                </a:solidFill>
                <a:latin typeface="Avenir Book"/>
                <a:ea typeface="Calibri" charset="0"/>
                <a:cs typeface="Avenir Book"/>
              </a:rPr>
              <a:t>Aucune significativité</a:t>
            </a:r>
          </a:p>
          <a:p>
            <a:r>
              <a:rPr lang="fr-BE" baseline="0" dirty="0"/>
              <a:t>Pour caractériser la dynamique familiale nous avons utiliser la </a:t>
            </a:r>
            <a:r>
              <a:rPr lang="fr-BE" dirty="0"/>
              <a:t>Typologie de Ryan:</a:t>
            </a:r>
          </a:p>
          <a:p>
            <a:r>
              <a:rPr lang="fr-BE" dirty="0"/>
              <a:t>-La</a:t>
            </a:r>
            <a:r>
              <a:rPr lang="fr-BE" baseline="0" dirty="0"/>
              <a:t> </a:t>
            </a:r>
            <a:r>
              <a:rPr lang="fr-BE" b="1" dirty="0"/>
              <a:t>famille chaotique</a:t>
            </a:r>
            <a:r>
              <a:rPr lang="fr-BE" b="1" baseline="0" dirty="0"/>
              <a:t> et désengagée: </a:t>
            </a:r>
            <a:r>
              <a:rPr lang="fr-BE" b="0" i="0" baseline="0" dirty="0"/>
              <a:t>parents immatures, peu d’habiletés pour gérer leur vie. Faibles connexions entre les membres. On pense que l’adolescent auteur dans cette famille tente à travers son acte sexuel de reconnecter sa famille à une réalité où les frontières et les limites sont mieux dessinées car l’inconsistance dans laquelle il vit lui occasionne de l’angoisse. 62% des familles que nous rencontrons correspondent à cette typologie.</a:t>
            </a:r>
            <a:endParaRPr lang="fr-BE" b="1" baseline="0" dirty="0"/>
          </a:p>
          <a:p>
            <a:r>
              <a:rPr lang="fr-BE" b="1" dirty="0"/>
              <a:t>- La famille rigide et enchevêtrée qui </a:t>
            </a:r>
            <a:r>
              <a:rPr lang="fr-BE" dirty="0"/>
              <a:t>évite les relations extra-familiales</a:t>
            </a:r>
            <a:r>
              <a:rPr lang="fr-BE" baseline="0" dirty="0"/>
              <a:t> et répond à ses propres besoins. Les nombreux Secrets et tabous au sein de cette famille servant à la protéger des intrusions. Les rôles et frontières sont flous, les Relation parents-enfants symbiotique.17% des familles présentent ces caractéristiques.</a:t>
            </a:r>
            <a:endParaRPr lang="fr-BE" dirty="0"/>
          </a:p>
          <a:p>
            <a:pPr marL="0" marR="0" indent="0" algn="l" defTabSz="914400" rtl="0" eaLnBrk="1" fontAlgn="auto" latinLnBrk="0" hangingPunct="1">
              <a:lnSpc>
                <a:spcPct val="100000"/>
              </a:lnSpc>
              <a:spcBef>
                <a:spcPts val="0"/>
              </a:spcBef>
              <a:spcAft>
                <a:spcPts val="0"/>
              </a:spcAft>
              <a:buClrTx/>
              <a:buSzTx/>
              <a:buFontTx/>
              <a:buNone/>
              <a:tabLst/>
              <a:defRPr/>
            </a:pPr>
            <a:r>
              <a:rPr lang="fr-BE" baseline="0" dirty="0"/>
              <a:t>-</a:t>
            </a:r>
            <a:r>
              <a:rPr lang="fr-BE" b="1" baseline="0" dirty="0"/>
              <a:t>famille non dysfonctionnelle : </a:t>
            </a:r>
            <a:r>
              <a:rPr lang="fr-BE" b="0" baseline="0" dirty="0"/>
              <a:t>famille adéquate qui souffre beaucoup du comportement du jeune, se sent responsable du passage à l’acte du jeune. 7 familles que nous rencontrons ont cette typologie soit 15%.</a:t>
            </a:r>
            <a:endParaRPr lang="fr-BE" b="1" baseline="0" dirty="0"/>
          </a:p>
          <a:p>
            <a:r>
              <a:rPr lang="fr-BE" baseline="0" dirty="0"/>
              <a:t>-et enfin la </a:t>
            </a:r>
            <a:r>
              <a:rPr lang="fr-BE" b="1" baseline="0" dirty="0"/>
              <a:t>famille « dite parfaite »: </a:t>
            </a:r>
            <a:r>
              <a:rPr lang="fr-BE" b="0" baseline="0" dirty="0"/>
              <a:t>passage à l’acte de l’adolescent semble faire tâche dans cette famille classique (parents mariés, père travaille, mère s’occupe des enfants) Font comme si il n’y avait jamais de problème. Communication des émotions est supprimée, résolution des problèmes de façon superficielle. Seulement 3 familles soit 6% correspondant à cette catégorie.</a:t>
            </a:r>
            <a:endParaRPr lang="fr-BE" b="1" baseline="0" dirty="0"/>
          </a:p>
          <a:p>
            <a:endParaRPr lang="fr-FR" dirty="0"/>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9</a:t>
            </a:fld>
            <a:endParaRPr lang="fr-BE"/>
          </a:p>
        </p:txBody>
      </p:sp>
    </p:spTree>
    <p:extLst>
      <p:ext uri="{BB962C8B-B14F-4D97-AF65-F5344CB8AC3E}">
        <p14:creationId xmlns:p14="http://schemas.microsoft.com/office/powerpoint/2010/main" val="3071071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a:buClr>
                <a:schemeClr val="accent3"/>
              </a:buClr>
              <a:buSzPct val="60000"/>
              <a:buFont typeface="Wingdings" charset="2"/>
              <a:buChar char="u"/>
            </a:pPr>
            <a:r>
              <a:rPr lang="fr-FR" sz="1200" b="0" dirty="0">
                <a:latin typeface="Avenir Book"/>
                <a:ea typeface="Calibri" charset="0"/>
                <a:cs typeface="Avenir Book"/>
              </a:rPr>
              <a:t>Certaines caractéristiques de l’adolescent influencent-elles l’empathie? </a:t>
            </a:r>
            <a:r>
              <a:rPr lang="fr-FR" sz="1200" b="0" i="1" dirty="0">
                <a:solidFill>
                  <a:srgbClr val="FF0000"/>
                </a:solidFill>
                <a:latin typeface="Avenir Book"/>
                <a:ea typeface="Calibri" charset="0"/>
                <a:cs typeface="Avenir Book"/>
              </a:rPr>
              <a:t>Si l’ancrage familial est mauvais, moins bonne qualité d’empathie</a:t>
            </a:r>
          </a:p>
          <a:p>
            <a:pPr algn="just">
              <a:buClr>
                <a:schemeClr val="accent3"/>
              </a:buClr>
              <a:buSzPct val="60000"/>
              <a:buFont typeface="Wingdings" charset="2"/>
              <a:buChar char="u"/>
            </a:pPr>
            <a:endParaRPr lang="fr-FR" sz="1200" b="0" i="1" dirty="0">
              <a:solidFill>
                <a:srgbClr val="FF0000"/>
              </a:solidFill>
              <a:latin typeface="Avenir Book"/>
              <a:ea typeface="Calibri" charset="0"/>
              <a:cs typeface="Avenir Book"/>
            </a:endParaRPr>
          </a:p>
          <a:p>
            <a:pPr algn="just">
              <a:buClr>
                <a:schemeClr val="accent3"/>
              </a:buClr>
              <a:buSzPct val="60000"/>
              <a:buFont typeface="Wingdings" charset="2"/>
              <a:buChar char="u"/>
            </a:pPr>
            <a:r>
              <a:rPr lang="fr-FR" sz="1200" b="0" dirty="0">
                <a:latin typeface="Avenir Book"/>
                <a:ea typeface="Calibri" charset="0"/>
                <a:cs typeface="Avenir Book"/>
              </a:rPr>
              <a:t>Certaines caractéristiques de l’adolescent influencent-elles l’estime de soi? </a:t>
            </a:r>
            <a:r>
              <a:rPr lang="fr-FR" sz="1200" b="0" i="1" dirty="0">
                <a:solidFill>
                  <a:srgbClr val="FF0000"/>
                </a:solidFill>
                <a:latin typeface="Avenir Book"/>
                <a:ea typeface="Calibri" charset="0"/>
                <a:cs typeface="Avenir Book"/>
              </a:rPr>
              <a:t>Si l’ancrage social est mauvais, moins d’estime de soi</a:t>
            </a:r>
            <a:endParaRPr lang="fr-FR" sz="1200" b="0" dirty="0">
              <a:latin typeface="Avenir Book"/>
              <a:ea typeface="Calibri" charset="0"/>
              <a:cs typeface="Avenir Book"/>
            </a:endParaRPr>
          </a:p>
          <a:p>
            <a:pPr algn="just">
              <a:buClr>
                <a:schemeClr val="accent3"/>
              </a:buClr>
              <a:buSzPct val="60000"/>
              <a:buFont typeface="Wingdings" charset="2"/>
              <a:buChar char="u"/>
            </a:pPr>
            <a:endParaRPr lang="fr-FR" sz="1200" b="0" dirty="0">
              <a:latin typeface="Avenir Book"/>
              <a:ea typeface="Calibri" charset="0"/>
              <a:cs typeface="Avenir Book"/>
            </a:endParaRPr>
          </a:p>
          <a:p>
            <a:pPr algn="just">
              <a:buClr>
                <a:schemeClr val="accent3"/>
              </a:buClr>
              <a:buSzPct val="60000"/>
              <a:buFont typeface="Wingdings" charset="2"/>
              <a:buChar char="u"/>
            </a:pPr>
            <a:r>
              <a:rPr lang="fr-FR" sz="1200" b="0" dirty="0">
                <a:latin typeface="Avenir Book"/>
                <a:ea typeface="Calibri" charset="0"/>
                <a:cs typeface="Avenir Book"/>
              </a:rPr>
              <a:t>Certaines caractéristiques de l’adolescent influencent-elles le type de passage à l’acte? </a:t>
            </a:r>
            <a:r>
              <a:rPr lang="fr-FR" sz="1200" b="0" i="1" dirty="0">
                <a:solidFill>
                  <a:srgbClr val="FF0000"/>
                </a:solidFill>
                <a:latin typeface="Avenir Book"/>
                <a:ea typeface="Calibri" charset="0"/>
                <a:cs typeface="Avenir Book"/>
              </a:rPr>
              <a:t>En cas de bonne empathie, tendance à moins ou peu de contrainte</a:t>
            </a:r>
          </a:p>
          <a:p>
            <a:endParaRPr lang="fr-FR" dirty="0"/>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12</a:t>
            </a:fld>
            <a:endParaRPr lang="fr-BE"/>
          </a:p>
        </p:txBody>
      </p:sp>
    </p:spTree>
    <p:extLst>
      <p:ext uri="{BB962C8B-B14F-4D97-AF65-F5344CB8AC3E}">
        <p14:creationId xmlns:p14="http://schemas.microsoft.com/office/powerpoint/2010/main" val="4091567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ext uri="{BB962C8B-B14F-4D97-AF65-F5344CB8AC3E}">
        <p14:creationId xmlns:p14="http://schemas.microsoft.com/office/powerpoint/2010/main" val="29205447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ext uri="{BB962C8B-B14F-4D97-AF65-F5344CB8AC3E}">
        <p14:creationId xmlns:p14="http://schemas.microsoft.com/office/powerpoint/2010/main" val="2117003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ext uri="{BB962C8B-B14F-4D97-AF65-F5344CB8AC3E}">
        <p14:creationId xmlns:p14="http://schemas.microsoft.com/office/powerpoint/2010/main" val="24330585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20270469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2435338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40092108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18732828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8" name="Espace réservé du pied de page 7"/>
          <p:cNvSpPr>
            <a:spLocks noGrp="1"/>
          </p:cNvSpPr>
          <p:nvPr>
            <p:ph type="ftr" sz="quarter" idx="11"/>
          </p:nvPr>
        </p:nvSpPr>
        <p:spPr/>
        <p:txBody>
          <a:bodyPr/>
          <a:lstStyle/>
          <a:p>
            <a:endParaRPr lang="fr-FR">
              <a:solidFill>
                <a:prstClr val="black">
                  <a:tint val="75000"/>
                </a:prstClr>
              </a:solidFill>
              <a:latin typeface="Calibri"/>
            </a:endParaRP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33876186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4" name="Espace réservé du pied de page 3"/>
          <p:cNvSpPr>
            <a:spLocks noGrp="1"/>
          </p:cNvSpPr>
          <p:nvPr>
            <p:ph type="ftr" sz="quarter" idx="11"/>
          </p:nvPr>
        </p:nvSpPr>
        <p:spPr/>
        <p:txBody>
          <a:bodyPr/>
          <a:lstStyle/>
          <a:p>
            <a:endParaRPr lang="fr-FR">
              <a:solidFill>
                <a:prstClr val="black">
                  <a:tint val="75000"/>
                </a:prstClr>
              </a:solidFill>
              <a:latin typeface="Calibri"/>
            </a:endParaRP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23489002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3" name="Espace réservé du pied de page 2"/>
          <p:cNvSpPr>
            <a:spLocks noGrp="1"/>
          </p:cNvSpPr>
          <p:nvPr>
            <p:ph type="ftr" sz="quarter" idx="11"/>
          </p:nvPr>
        </p:nvSpPr>
        <p:spPr/>
        <p:txBody>
          <a:bodyPr/>
          <a:lstStyle/>
          <a:p>
            <a:endParaRPr lang="fr-FR">
              <a:solidFill>
                <a:prstClr val="black">
                  <a:tint val="75000"/>
                </a:prstClr>
              </a:solidFill>
              <a:latin typeface="Calibri"/>
            </a:endParaRP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31788253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2716646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ext uri="{BB962C8B-B14F-4D97-AF65-F5344CB8AC3E}">
        <p14:creationId xmlns:p14="http://schemas.microsoft.com/office/powerpoint/2010/main" val="39885777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7734982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7997053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20124778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fr-FR"/>
              <a:t>Modifiez le style du titre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Modifiez le style des sous-titres du masque</a:t>
            </a:r>
            <a:endParaRPr lang="en-US" dirty="0"/>
          </a:p>
        </p:txBody>
      </p:sp>
      <p:sp>
        <p:nvSpPr>
          <p:cNvPr id="4" name="Date Placeholder 3"/>
          <p:cNvSpPr>
            <a:spLocks noGrp="1"/>
          </p:cNvSpPr>
          <p:nvPr>
            <p:ph type="dt" sz="half" idx="10"/>
          </p:nvPr>
        </p:nvSpPr>
        <p:spPr/>
        <p:txBody>
          <a:bodyPr/>
          <a:lstStyle/>
          <a:p>
            <a:fld id="{D9BCDCC8-B1B4-4D16-A419-C0FF67881D8C}"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54DF9073-C549-43E5-AC97-69FE72561B8B}" type="slidenum">
              <a:rPr lang="fr-BE" smtClean="0"/>
              <a:pPr/>
              <a:t>‹N°›</a:t>
            </a:fld>
            <a:endParaRPr lang="fr-B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D9BCDCC8-B1B4-4D16-A419-C0FF67881D8C}"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54DF9073-C549-43E5-AC97-69FE72561B8B}" type="slidenum">
              <a:rPr lang="fr-BE" smtClean="0"/>
              <a:pPr/>
              <a:t>‹N°›</a:t>
            </a:fld>
            <a:endParaRPr lang="fr-B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Modifiez le style du titre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Modifiez les styles du texte du masque</a:t>
            </a:r>
          </a:p>
        </p:txBody>
      </p:sp>
      <p:sp>
        <p:nvSpPr>
          <p:cNvPr id="4" name="Date Placeholder 3"/>
          <p:cNvSpPr>
            <a:spLocks noGrp="1"/>
          </p:cNvSpPr>
          <p:nvPr>
            <p:ph type="dt" sz="half" idx="10"/>
          </p:nvPr>
        </p:nvSpPr>
        <p:spPr/>
        <p:txBody>
          <a:bodyPr/>
          <a:lstStyle/>
          <a:p>
            <a:fld id="{D9BCDCC8-B1B4-4D16-A419-C0FF67881D8C}"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54DF9073-C549-43E5-AC97-69FE72561B8B}" type="slidenum">
              <a:rPr lang="fr-BE" smtClean="0"/>
              <a:pPr/>
              <a:t>‹N°›</a:t>
            </a:fld>
            <a:endParaRPr lang="fr-B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D9BCDCC8-B1B4-4D16-A419-C0FF67881D8C}"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54DF9073-C549-43E5-AC97-69FE72561B8B}" type="slidenum">
              <a:rPr lang="fr-BE" smtClean="0"/>
              <a:pPr/>
              <a:t>‹N°›</a:t>
            </a:fld>
            <a:endParaRPr lang="fr-BE"/>
          </a:p>
        </p:txBody>
      </p:sp>
      <p:sp>
        <p:nvSpPr>
          <p:cNvPr id="8" name="Title 7"/>
          <p:cNvSpPr>
            <a:spLocks noGrp="1"/>
          </p:cNvSpPr>
          <p:nvPr>
            <p:ph type="title"/>
          </p:nvPr>
        </p:nvSpPr>
        <p:spPr/>
        <p:txBody>
          <a:bodyPr/>
          <a:lstStyle/>
          <a:p>
            <a:r>
              <a:rPr lang="fr-FR"/>
              <a:t>Modifiez le style du titre</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Modifiez les styles du texte du masque</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Modifiez les styles du texte du masque</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D9BCDCC8-B1B4-4D16-A419-C0FF67881D8C}" type="datetimeFigureOut">
              <a:rPr lang="fr-BE" smtClean="0"/>
              <a:pPr/>
              <a:t>12/07/19</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54DF9073-C549-43E5-AC97-69FE72561B8B}" type="slidenum">
              <a:rPr lang="fr-BE" smtClean="0"/>
              <a:pPr/>
              <a:t>‹N°›</a:t>
            </a:fld>
            <a:endParaRPr lang="fr-B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2"/>
          <p:cNvSpPr>
            <a:spLocks noGrp="1"/>
          </p:cNvSpPr>
          <p:nvPr>
            <p:ph type="dt" sz="half" idx="10"/>
          </p:nvPr>
        </p:nvSpPr>
        <p:spPr/>
        <p:txBody>
          <a:bodyPr/>
          <a:lstStyle/>
          <a:p>
            <a:fld id="{D9BCDCC8-B1B4-4D16-A419-C0FF67881D8C}" type="datetimeFigureOut">
              <a:rPr lang="fr-BE" smtClean="0"/>
              <a:pPr/>
              <a:t>12/07/19</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54DF9073-C549-43E5-AC97-69FE72561B8B}" type="slidenum">
              <a:rPr lang="fr-BE" smtClean="0"/>
              <a:pPr/>
              <a:t>‹N°›</a:t>
            </a:fld>
            <a:endParaRPr lang="fr-B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a:t>Modifiez le style du titre</a:t>
            </a:r>
            <a:endParaRPr lang="fr-BE"/>
          </a:p>
        </p:txBody>
      </p:sp>
    </p:spTree>
    <p:extLst>
      <p:ext uri="{BB962C8B-B14F-4D97-AF65-F5344CB8AC3E}">
        <p14:creationId xmlns:p14="http://schemas.microsoft.com/office/powerpoint/2010/main" val="1642458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ext uri="{BB962C8B-B14F-4D97-AF65-F5344CB8AC3E}">
        <p14:creationId xmlns:p14="http://schemas.microsoft.com/office/powerpoint/2010/main" val="15204702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fr-BE"/>
          </a:p>
        </p:txBody>
      </p:sp>
      <p:sp>
        <p:nvSpPr>
          <p:cNvPr id="3" name="Espace réservé de la date 2"/>
          <p:cNvSpPr>
            <a:spLocks noGrp="1"/>
          </p:cNvSpPr>
          <p:nvPr>
            <p:ph type="dt" sz="half" idx="10"/>
          </p:nvPr>
        </p:nvSpPr>
        <p:spPr/>
        <p:txBody>
          <a:bodyPr/>
          <a:lstStyle/>
          <a:p>
            <a:fld id="{62B1B13E-D5AF-485E-81A1-82A140076526}" type="datetime4">
              <a:rPr lang="en-US" smtClean="0"/>
              <a:pPr/>
              <a:t>July 12, 2019</a:t>
            </a:fld>
            <a:endParaRPr lang="en-US" dirty="0"/>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54DF9073-C549-43E5-AC97-69FE72561B8B}" type="slidenum">
              <a:rPr lang="fr-BE" smtClean="0"/>
              <a:pPr/>
              <a:t>‹N°›</a:t>
            </a:fld>
            <a:endParaRPr lang="fr-BE"/>
          </a:p>
        </p:txBody>
      </p:sp>
    </p:spTree>
    <p:extLst>
      <p:ext uri="{BB962C8B-B14F-4D97-AF65-F5344CB8AC3E}">
        <p14:creationId xmlns:p14="http://schemas.microsoft.com/office/powerpoint/2010/main" val="36585308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BCDCC8-B1B4-4D16-A419-C0FF67881D8C}" type="datetimeFigureOut">
              <a:rPr lang="fr-BE" smtClean="0"/>
              <a:pPr/>
              <a:t>12/07/19</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54DF9073-C549-43E5-AC97-69FE72561B8B}" type="slidenum">
              <a:rPr lang="fr-BE" smtClean="0"/>
              <a:pPr/>
              <a:t>‹N°›</a:t>
            </a:fld>
            <a:endParaRPr lang="fr-B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Modifiez le style du titre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fr-FR"/>
              <a:t>Modifiez les styles du texte du masque</a:t>
            </a:r>
          </a:p>
        </p:txBody>
      </p:sp>
      <p:sp>
        <p:nvSpPr>
          <p:cNvPr id="5" name="Date Placeholder 4"/>
          <p:cNvSpPr>
            <a:spLocks noGrp="1"/>
          </p:cNvSpPr>
          <p:nvPr>
            <p:ph type="dt" sz="half" idx="10"/>
          </p:nvPr>
        </p:nvSpPr>
        <p:spPr/>
        <p:txBody>
          <a:bodyPr/>
          <a:lstStyle/>
          <a:p>
            <a:fld id="{D9BCDCC8-B1B4-4D16-A419-C0FF67881D8C}" type="datetimeFigureOut">
              <a:rPr lang="fr-BE" smtClean="0"/>
              <a:pPr/>
              <a:t>12/07/19</a:t>
            </a:fld>
            <a:endParaRPr lang="fr-BE"/>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fr-BE"/>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54DF9073-C549-43E5-AC97-69FE72561B8B}" type="slidenum">
              <a:rPr lang="fr-BE" smtClean="0"/>
              <a:pPr/>
              <a:t>‹N°›</a:t>
            </a:fld>
            <a:endParaRPr lang="fr-B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fr-FR"/>
              <a:t>Cliquez sur l'icône pour ajouter une image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fr-FR"/>
              <a:t>Modifiez le style du titre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Date Placeholder 4"/>
          <p:cNvSpPr>
            <a:spLocks noGrp="1"/>
          </p:cNvSpPr>
          <p:nvPr>
            <p:ph type="dt" sz="half" idx="10"/>
          </p:nvPr>
        </p:nvSpPr>
        <p:spPr/>
        <p:txBody>
          <a:bodyPr/>
          <a:lstStyle/>
          <a:p>
            <a:fld id="{D9BCDCC8-B1B4-4D16-A419-C0FF67881D8C}"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54DF9073-C549-43E5-AC97-69FE72561B8B}" type="slidenum">
              <a:rPr lang="fr-BE" smtClean="0"/>
              <a:pPr/>
              <a:t>‹N°›</a:t>
            </a:fld>
            <a:endParaRPr lang="fr-B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D9BCDCC8-B1B4-4D16-A419-C0FF67881D8C}"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54DF9073-C549-43E5-AC97-69FE72561B8B}" type="slidenum">
              <a:rPr lang="fr-BE" smtClean="0"/>
              <a:pPr/>
              <a:t>‹N°›</a:t>
            </a:fld>
            <a:endParaRPr lang="fr-B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p>
            <a:fld id="{D9BCDCC8-B1B4-4D16-A419-C0FF67881D8C}"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54DF9073-C549-43E5-AC97-69FE72561B8B}" type="slidenum">
              <a:rPr lang="fr-BE" smtClean="0"/>
              <a:pPr/>
              <a:t>‹N°›</a:t>
            </a:fld>
            <a:endParaRPr lang="fr-B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fr-FR"/>
              <a:t>Cliquez et modifiez le titre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 style des sous-titres du masque</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solidFill>
                  <a:prstClr val="black"/>
                </a:solidFill>
              </a:rPr>
              <a:pPr/>
              <a:t>12/07/19</a:t>
            </a:fld>
            <a:endParaRPr lang="fr-BE">
              <a:solidFill>
                <a:prstClr val="black"/>
              </a:solidFill>
            </a:endParaRPr>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extLst>
      <p:ext uri="{BB962C8B-B14F-4D97-AF65-F5344CB8AC3E}">
        <p14:creationId xmlns:p14="http://schemas.microsoft.com/office/powerpoint/2010/main" val="13861568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solidFill>
                  <a:prstClr val="black"/>
                </a:solidFill>
              </a:rPr>
              <a:pPr/>
              <a:t>12/07/19</a:t>
            </a:fld>
            <a:endParaRPr lang="fr-BE">
              <a:solidFill>
                <a:prstClr val="black"/>
              </a:solidFill>
            </a:endParaRPr>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extLst>
      <p:ext uri="{BB962C8B-B14F-4D97-AF65-F5344CB8AC3E}">
        <p14:creationId xmlns:p14="http://schemas.microsoft.com/office/powerpoint/2010/main" val="2745712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solidFill>
                  <a:prstClr val="black"/>
                </a:solidFill>
              </a:rPr>
              <a:pPr/>
              <a:t>12/07/19</a:t>
            </a:fld>
            <a:endParaRPr lang="fr-BE">
              <a:solidFill>
                <a:prstClr val="black"/>
              </a:solidFill>
            </a:endParaRPr>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extLst>
      <p:ext uri="{BB962C8B-B14F-4D97-AF65-F5344CB8AC3E}">
        <p14:creationId xmlns:p14="http://schemas.microsoft.com/office/powerpoint/2010/main" val="15015310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solidFill>
                  <a:prstClr val="black"/>
                </a:solidFill>
              </a:rPr>
              <a:pPr/>
              <a:t>12/07/19</a:t>
            </a:fld>
            <a:endParaRPr lang="fr-BE">
              <a:solidFill>
                <a:prstClr val="black"/>
              </a:solidFill>
            </a:endParaRPr>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
        <p:nvSpPr>
          <p:cNvPr id="8" name="Title 7"/>
          <p:cNvSpPr>
            <a:spLocks noGrp="1"/>
          </p:cNvSpPr>
          <p:nvPr>
            <p:ph type="title"/>
          </p:nvPr>
        </p:nvSpPr>
        <p:spPr/>
        <p:txBody>
          <a:bodyPr/>
          <a:lstStyle/>
          <a:p>
            <a:r>
              <a:rPr lang="fr-FR"/>
              <a:t>Cliquez et modifiez le titre</a:t>
            </a:r>
            <a:endParaRPr lang="en-US"/>
          </a:p>
        </p:txBody>
      </p:sp>
    </p:spTree>
    <p:extLst>
      <p:ext uri="{BB962C8B-B14F-4D97-AF65-F5344CB8AC3E}">
        <p14:creationId xmlns:p14="http://schemas.microsoft.com/office/powerpoint/2010/main" val="1462974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ext uri="{BB962C8B-B14F-4D97-AF65-F5344CB8AC3E}">
        <p14:creationId xmlns:p14="http://schemas.microsoft.com/office/powerpoint/2010/main" val="145869823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Cliquez et modifiez le titre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solidFill>
                  <a:prstClr val="black"/>
                </a:solidFill>
              </a:rPr>
              <a:pPr/>
              <a:t>12/07/19</a:t>
            </a:fld>
            <a:endParaRPr lang="fr-BE">
              <a:solidFill>
                <a:prstClr val="black"/>
              </a:solidFill>
            </a:endParaRPr>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1E8E4A00-AB91-48F0-ABB2-D5F87591CCFC}" type="slidenum">
              <a:rPr lang="fr-BE" smtClean="0"/>
              <a:pPr/>
              <a:t>‹N°›</a:t>
            </a:fld>
            <a:endParaRPr lang="fr-BE"/>
          </a:p>
        </p:txBody>
      </p:sp>
    </p:spTree>
    <p:extLst>
      <p:ext uri="{BB962C8B-B14F-4D97-AF65-F5344CB8AC3E}">
        <p14:creationId xmlns:p14="http://schemas.microsoft.com/office/powerpoint/2010/main" val="13666386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Date Placeholder 2"/>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solidFill>
                  <a:prstClr val="black"/>
                </a:solidFill>
              </a:rPr>
              <a:pPr/>
              <a:t>12/07/19</a:t>
            </a:fld>
            <a:endParaRPr lang="fr-BE">
              <a:solidFill>
                <a:prstClr val="black"/>
              </a:solidFill>
            </a:endParaRPr>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1E8E4A00-AB91-48F0-ABB2-D5F87591CCFC}" type="slidenum">
              <a:rPr lang="fr-BE" smtClean="0"/>
              <a:pPr/>
              <a:t>‹N°›</a:t>
            </a:fld>
            <a:endParaRPr lang="fr-BE"/>
          </a:p>
        </p:txBody>
      </p:sp>
    </p:spTree>
    <p:extLst>
      <p:ext uri="{BB962C8B-B14F-4D97-AF65-F5344CB8AC3E}">
        <p14:creationId xmlns:p14="http://schemas.microsoft.com/office/powerpoint/2010/main" val="2916956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solidFill>
                  <a:prstClr val="black"/>
                </a:solidFill>
              </a:rPr>
              <a:pPr/>
              <a:t>12/07/19</a:t>
            </a:fld>
            <a:endParaRPr lang="fr-BE">
              <a:solidFill>
                <a:prstClr val="black"/>
              </a:solidFill>
            </a:endParaRPr>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1E8E4A00-AB91-48F0-ABB2-D5F87591CCFC}" type="slidenum">
              <a:rPr lang="fr-BE" smtClean="0"/>
              <a:pPr/>
              <a:t>‹N°›</a:t>
            </a:fld>
            <a:endParaRPr lang="fr-BE"/>
          </a:p>
        </p:txBody>
      </p:sp>
    </p:spTree>
    <p:extLst>
      <p:ext uri="{BB962C8B-B14F-4D97-AF65-F5344CB8AC3E}">
        <p14:creationId xmlns:p14="http://schemas.microsoft.com/office/powerpoint/2010/main" val="16620054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solidFill>
                  <a:prstClr val="black"/>
                </a:solidFill>
              </a:rPr>
              <a:pPr/>
              <a:t>12/07/19</a:t>
            </a:fld>
            <a:endParaRPr lang="fr-BE">
              <a:solidFill>
                <a:prstClr val="black"/>
              </a:solidFill>
            </a:endParaRPr>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fr-BE">
              <a:solidFill>
                <a:srgbClr val="242852"/>
              </a:solidFill>
            </a:endParaRP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1E8E4A00-AB91-48F0-ABB2-D5F87591CCFC}" type="slidenum">
              <a:rPr lang="fr-BE" smtClean="0">
                <a:solidFill>
                  <a:srgbClr val="242852"/>
                </a:solidFill>
              </a:rPr>
              <a:pPr/>
              <a:t>‹N°›</a:t>
            </a:fld>
            <a:endParaRPr lang="fr-BE">
              <a:solidFill>
                <a:srgbClr val="242852"/>
              </a:solidFill>
            </a:endParaRPr>
          </a:p>
        </p:txBody>
      </p:sp>
    </p:spTree>
    <p:extLst>
      <p:ext uri="{BB962C8B-B14F-4D97-AF65-F5344CB8AC3E}">
        <p14:creationId xmlns:p14="http://schemas.microsoft.com/office/powerpoint/2010/main" val="2066236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fr-FR"/>
              <a:t>Faire glisser l'image vers l'espace réservé ou cliquer sur l'icône pour l'ajouter</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fr-FR"/>
              <a:t>Cliquez et modifiez le titre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solidFill>
                  <a:prstClr val="black"/>
                </a:solidFill>
              </a:rPr>
              <a:pPr/>
              <a:t>12/07/19</a:t>
            </a:fld>
            <a:endParaRPr lang="fr-BE">
              <a:solidFill>
                <a:prstClr val="black"/>
              </a:solidFill>
            </a:endParaRPr>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Tree>
    <p:extLst>
      <p:ext uri="{BB962C8B-B14F-4D97-AF65-F5344CB8AC3E}">
        <p14:creationId xmlns:p14="http://schemas.microsoft.com/office/powerpoint/2010/main" val="7948857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solidFill>
                  <a:prstClr val="black"/>
                </a:solidFill>
              </a:rPr>
              <a:pPr/>
              <a:t>12/07/19</a:t>
            </a:fld>
            <a:endParaRPr lang="fr-BE">
              <a:solidFill>
                <a:prstClr val="black"/>
              </a:solidFill>
            </a:endParaRPr>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extLst>
      <p:ext uri="{BB962C8B-B14F-4D97-AF65-F5344CB8AC3E}">
        <p14:creationId xmlns:p14="http://schemas.microsoft.com/office/powerpoint/2010/main" val="1193721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fr-FR"/>
              <a:t>Cliquez et modifiez le titre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solidFill>
                  <a:prstClr val="black"/>
                </a:solidFill>
              </a:rPr>
              <a:pPr/>
              <a:t>12/07/19</a:t>
            </a:fld>
            <a:endParaRPr lang="fr-BE">
              <a:solidFill>
                <a:prstClr val="black"/>
              </a:solidFill>
            </a:endParaRPr>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extLst>
      <p:ext uri="{BB962C8B-B14F-4D97-AF65-F5344CB8AC3E}">
        <p14:creationId xmlns:p14="http://schemas.microsoft.com/office/powerpoint/2010/main" val="3471893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pPr/>
              <a:t>‹N°›</a:t>
            </a:fld>
            <a:endParaRPr lang="fr-FR"/>
          </a:p>
        </p:txBody>
      </p:sp>
    </p:spTree>
    <p:extLst>
      <p:ext uri="{BB962C8B-B14F-4D97-AF65-F5344CB8AC3E}">
        <p14:creationId xmlns:p14="http://schemas.microsoft.com/office/powerpoint/2010/main" val="38367916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pPr/>
              <a:t>‹N°›</a:t>
            </a:fld>
            <a:endParaRPr lang="fr-FR"/>
          </a:p>
        </p:txBody>
      </p:sp>
    </p:spTree>
    <p:extLst>
      <p:ext uri="{BB962C8B-B14F-4D97-AF65-F5344CB8AC3E}">
        <p14:creationId xmlns:p14="http://schemas.microsoft.com/office/powerpoint/2010/main" val="3649778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pPr/>
              <a:t>‹N°›</a:t>
            </a:fld>
            <a:endParaRPr lang="fr-FR"/>
          </a:p>
        </p:txBody>
      </p:sp>
    </p:spTree>
    <p:extLst>
      <p:ext uri="{BB962C8B-B14F-4D97-AF65-F5344CB8AC3E}">
        <p14:creationId xmlns:p14="http://schemas.microsoft.com/office/powerpoint/2010/main" val="2599421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ext uri="{BB962C8B-B14F-4D97-AF65-F5344CB8AC3E}">
        <p14:creationId xmlns:p14="http://schemas.microsoft.com/office/powerpoint/2010/main" val="2038646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ext uri="{BB962C8B-B14F-4D97-AF65-F5344CB8AC3E}">
        <p14:creationId xmlns:p14="http://schemas.microsoft.com/office/powerpoint/2010/main" val="346541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3.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pPr/>
              <a:t>‹N°›</a:t>
            </a:fld>
            <a:endParaRPr lang="fr-FR"/>
          </a:p>
        </p:txBody>
      </p:sp>
    </p:spTree>
    <p:extLst>
      <p:ext uri="{BB962C8B-B14F-4D97-AF65-F5344CB8AC3E}">
        <p14:creationId xmlns:p14="http://schemas.microsoft.com/office/powerpoint/2010/main" val="1486112982"/>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2363340238"/>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3" y="5733255"/>
            <a:ext cx="3574257" cy="1124745"/>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733255"/>
            <a:ext cx="9146380" cy="1124746"/>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fr-FR"/>
              <a:t>Modifiez le style du titre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62B1B13E-D5AF-485E-81A1-82A140076526}" type="datetime4">
              <a:rPr lang="en-US" smtClean="0"/>
              <a:pPr/>
              <a:t>July 12, 2019</a:t>
            </a:fld>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fr-BE"/>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54DF9073-C549-43E5-AC97-69FE72561B8B}" type="slidenum">
              <a:rPr lang="fr-BE" smtClean="0"/>
              <a:pPr/>
              <a:t>‹N°›</a:t>
            </a:fld>
            <a:endParaRPr lang="fr-BE"/>
          </a:p>
        </p:txBody>
      </p:sp>
      <p:pic>
        <p:nvPicPr>
          <p:cNvPr id="9" name="Image 8"/>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53" r:id="rId7"/>
    <p:sldLayoutId id="2147483852" r:id="rId8"/>
    <p:sldLayoutId id="2147483847" r:id="rId9"/>
    <p:sldLayoutId id="2147483848" r:id="rId10"/>
    <p:sldLayoutId id="2147483849" r:id="rId11"/>
    <p:sldLayoutId id="2147483850" r:id="rId12"/>
    <p:sldLayoutId id="2147483851" r:id="rId13"/>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6021288"/>
            <a:ext cx="3574257" cy="836712"/>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Freeform 7"/>
          <p:cNvSpPr/>
          <p:nvPr/>
        </p:nvSpPr>
        <p:spPr>
          <a:xfrm>
            <a:off x="-2380" y="6021288"/>
            <a:ext cx="9146380" cy="836713"/>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fr-FR"/>
              <a:t>Modifiez le style du titre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fr-BE"/>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E8E4A00-AB91-48F0-ABB2-D5F87591CCFC}" type="slidenum">
              <a:rPr lang="fr-BE" smtClean="0"/>
              <a:pPr/>
              <a:t>‹N°›</a:t>
            </a:fld>
            <a:endParaRPr lang="fr-BE"/>
          </a:p>
        </p:txBody>
      </p:sp>
      <p:pic>
        <p:nvPicPr>
          <p:cNvPr id="9" name="Image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spTree>
    <p:extLst>
      <p:ext uri="{BB962C8B-B14F-4D97-AF65-F5344CB8AC3E}">
        <p14:creationId xmlns:p14="http://schemas.microsoft.com/office/powerpoint/2010/main" val="2887656978"/>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png"/><Relationship Id="rId1" Type="http://schemas.openxmlformats.org/officeDocument/2006/relationships/slideLayout" Target="../slideLayouts/slideLayout23.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eg"/><Relationship Id="rId7" Type="http://schemas.openxmlformats.org/officeDocument/2006/relationships/diagramColors" Target="../diagrams/colors1.xml"/><Relationship Id="rId2" Type="http://schemas.openxmlformats.org/officeDocument/2006/relationships/notesSlide" Target="../notesSlides/notesSlide6.xml"/><Relationship Id="rId1" Type="http://schemas.openxmlformats.org/officeDocument/2006/relationships/slideLayout" Target="../slideLayouts/slideLayout3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jpeg"/><Relationship Id="rId7" Type="http://schemas.openxmlformats.org/officeDocument/2006/relationships/diagramColors" Target="../diagrams/colors2.xml"/><Relationship Id="rId2" Type="http://schemas.openxmlformats.org/officeDocument/2006/relationships/notesSlide" Target="../notesSlides/notesSlide7.xml"/><Relationship Id="rId1" Type="http://schemas.openxmlformats.org/officeDocument/2006/relationships/slideLayout" Target="../slideLayouts/slideLayout3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rot="19140000">
            <a:off x="689750" y="1736083"/>
            <a:ext cx="5922209" cy="1204306"/>
          </a:xfrm>
        </p:spPr>
        <p:txBody>
          <a:bodyPr>
            <a:normAutofit fontScale="90000"/>
          </a:bodyPr>
          <a:lstStyle/>
          <a:p>
            <a:r>
              <a:rPr lang="fr-BE" dirty="0"/>
              <a:t>Approche transdisciplinaire de la maltraitance infantile: entre soin et protection</a:t>
            </a:r>
          </a:p>
        </p:txBody>
      </p:sp>
      <p:sp>
        <p:nvSpPr>
          <p:cNvPr id="7" name="Sous-titre 6">
            <a:extLst>
              <a:ext uri="{FF2B5EF4-FFF2-40B4-BE49-F238E27FC236}">
                <a16:creationId xmlns:a16="http://schemas.microsoft.com/office/drawing/2014/main" id="{D2081315-6260-DA4A-BDDB-A37611BC7455}"/>
              </a:ext>
            </a:extLst>
          </p:cNvPr>
          <p:cNvSpPr>
            <a:spLocks noGrp="1"/>
          </p:cNvSpPr>
          <p:nvPr>
            <p:ph type="subTitle" idx="1"/>
          </p:nvPr>
        </p:nvSpPr>
        <p:spPr>
          <a:xfrm rot="19140000">
            <a:off x="1130053" y="2250573"/>
            <a:ext cx="7182550" cy="329259"/>
          </a:xfrm>
        </p:spPr>
        <p:txBody>
          <a:bodyPr>
            <a:normAutofit/>
          </a:bodyPr>
          <a:lstStyle/>
          <a:p>
            <a:r>
              <a:rPr lang="fr-FR" dirty="0"/>
              <a:t>Adolescents ayant recours à une sexualité abusive</a:t>
            </a:r>
          </a:p>
        </p:txBody>
      </p:sp>
      <p:sp>
        <p:nvSpPr>
          <p:cNvPr id="4" name="ZoneTexte 3"/>
          <p:cNvSpPr txBox="1"/>
          <p:nvPr/>
        </p:nvSpPr>
        <p:spPr>
          <a:xfrm>
            <a:off x="4572000" y="5445224"/>
            <a:ext cx="4248472" cy="1077218"/>
          </a:xfrm>
          <a:prstGeom prst="rect">
            <a:avLst/>
          </a:prstGeom>
          <a:noFill/>
        </p:spPr>
        <p:txBody>
          <a:bodyPr wrap="square" rtlCol="0">
            <a:spAutoFit/>
          </a:bodyPr>
          <a:lstStyle/>
          <a:p>
            <a:pPr algn="ctr"/>
            <a:r>
              <a:rPr lang="fr-FR" sz="1600" b="1" dirty="0"/>
              <a:t>Atelier RPJM/ SOS enfants ULB –CHU St Pierre </a:t>
            </a:r>
          </a:p>
          <a:p>
            <a:pPr algn="ctr"/>
            <a:r>
              <a:rPr lang="fr-FR" sz="1600" b="1" dirty="0"/>
              <a:t>Juillet 2019</a:t>
            </a:r>
          </a:p>
          <a:p>
            <a:pPr algn="ctr"/>
            <a:r>
              <a:rPr lang="fr-FR" sz="1600" dirty="0"/>
              <a:t>Thierno </a:t>
            </a:r>
            <a:r>
              <a:rPr lang="fr-FR" sz="1600" dirty="0" err="1"/>
              <a:t>Sagna</a:t>
            </a:r>
            <a:endParaRPr lang="fr-FR" sz="1600" dirty="0"/>
          </a:p>
          <a:p>
            <a:pPr algn="ctr"/>
            <a:r>
              <a:rPr lang="fr-FR" sz="1600" dirty="0"/>
              <a:t>Dr Brigitte Vanthournout</a:t>
            </a:r>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692696"/>
            <a:ext cx="2016224" cy="1735286"/>
          </a:xfrm>
          <a:prstGeom prst="rect">
            <a:avLst/>
          </a:prstGeom>
        </p:spPr>
      </p:pic>
      <p:pic>
        <p:nvPicPr>
          <p:cNvPr id="6" name="Image 5">
            <a:extLst>
              <a:ext uri="{FF2B5EF4-FFF2-40B4-BE49-F238E27FC236}">
                <a16:creationId xmlns:a16="http://schemas.microsoft.com/office/drawing/2014/main" id="{BA976518-CCEC-5747-A190-564A9245054F}"/>
              </a:ext>
            </a:extLst>
          </p:cNvPr>
          <p:cNvPicPr>
            <a:picLocks noChangeAspect="1"/>
          </p:cNvPicPr>
          <p:nvPr/>
        </p:nvPicPr>
        <p:blipFill>
          <a:blip r:embed="rId3"/>
          <a:stretch>
            <a:fillRect/>
          </a:stretch>
        </p:blipFill>
        <p:spPr>
          <a:xfrm>
            <a:off x="5468311" y="3076159"/>
            <a:ext cx="2160240" cy="2163563"/>
          </a:xfrm>
          <a:prstGeom prst="rect">
            <a:avLst/>
          </a:prstGeom>
        </p:spPr>
      </p:pic>
      <p:sp>
        <p:nvSpPr>
          <p:cNvPr id="3" name="ZoneTexte 2">
            <a:extLst>
              <a:ext uri="{FF2B5EF4-FFF2-40B4-BE49-F238E27FC236}">
                <a16:creationId xmlns:a16="http://schemas.microsoft.com/office/drawing/2014/main" id="{FD696D97-47D3-6D4D-BE0B-5534BB296B80}"/>
              </a:ext>
            </a:extLst>
          </p:cNvPr>
          <p:cNvSpPr txBox="1"/>
          <p:nvPr/>
        </p:nvSpPr>
        <p:spPr>
          <a:xfrm>
            <a:off x="6062285" y="3761910"/>
            <a:ext cx="955619" cy="923330"/>
          </a:xfrm>
          <a:prstGeom prst="rect">
            <a:avLst/>
          </a:prstGeom>
          <a:noFill/>
        </p:spPr>
        <p:txBody>
          <a:bodyPr wrap="square" rtlCol="0">
            <a:spAutoFit/>
          </a:bodyPr>
          <a:lstStyle/>
          <a:p>
            <a:r>
              <a:rPr lang="fr-FR" sz="5400" dirty="0"/>
              <a:t>J4</a:t>
            </a:r>
          </a:p>
        </p:txBody>
      </p:sp>
      <p:pic>
        <p:nvPicPr>
          <p:cNvPr id="8" name="Picture 2" descr="W:\SOS\COM\Sans titre-65 l'ado.jpg">
            <a:extLst>
              <a:ext uri="{FF2B5EF4-FFF2-40B4-BE49-F238E27FC236}">
                <a16:creationId xmlns:a16="http://schemas.microsoft.com/office/drawing/2014/main" id="{8DA571D1-D695-FF4C-AA74-720FA2E8B5F8}"/>
              </a:ext>
            </a:extLst>
          </p:cNvPr>
          <p:cNvPicPr>
            <a:picLocks noChangeAspect="1" noChangeArrowheads="1"/>
          </p:cNvPicPr>
          <p:nvPr/>
        </p:nvPicPr>
        <p:blipFill rotWithShape="1">
          <a:blip r:embed="rId4" cstate="print"/>
          <a:srcRect l="27964" t="17821" r="25452" b="18285"/>
          <a:stretch/>
        </p:blipFill>
        <p:spPr bwMode="auto">
          <a:xfrm>
            <a:off x="7628550" y="3076159"/>
            <a:ext cx="1119913" cy="2172805"/>
          </a:xfrm>
          <a:prstGeom prst="rect">
            <a:avLst/>
          </a:prstGeom>
          <a:noFill/>
        </p:spPr>
      </p:pic>
    </p:spTree>
    <p:extLst>
      <p:ext uri="{BB962C8B-B14F-4D97-AF65-F5344CB8AC3E}">
        <p14:creationId xmlns:p14="http://schemas.microsoft.com/office/powerpoint/2010/main" val="167920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62D82D4-991D-F944-9B8C-60FA258DC71A}"/>
              </a:ext>
            </a:extLst>
          </p:cNvPr>
          <p:cNvSpPr>
            <a:spLocks noGrp="1"/>
          </p:cNvSpPr>
          <p:nvPr>
            <p:ph type="title"/>
          </p:nvPr>
        </p:nvSpPr>
        <p:spPr>
          <a:xfrm>
            <a:off x="251520" y="509776"/>
            <a:ext cx="8712968" cy="903000"/>
          </a:xfrm>
        </p:spPr>
        <p:txBody>
          <a:bodyPr/>
          <a:lstStyle/>
          <a:p>
            <a:pPr algn="ctr"/>
            <a:r>
              <a:rPr lang="fr-FR" sz="3200" dirty="0">
                <a:latin typeface="Candara" panose="020E0502030303020204" pitchFamily="34" charset="0"/>
              </a:rPr>
              <a:t>Classification des dynamiques familiales (</a:t>
            </a:r>
            <a:r>
              <a:rPr lang="fr-FR" sz="3200" cap="none" dirty="0">
                <a:latin typeface="Candara" panose="020E0502030303020204" pitchFamily="34" charset="0"/>
              </a:rPr>
              <a:t>Typologie de </a:t>
            </a:r>
            <a:r>
              <a:rPr lang="fr-FR" sz="3200" cap="none" dirty="0" err="1">
                <a:latin typeface="Candara" panose="020E0502030303020204" pitchFamily="34" charset="0"/>
              </a:rPr>
              <a:t>ryan</a:t>
            </a:r>
            <a:r>
              <a:rPr lang="fr-FR" sz="3200" dirty="0">
                <a:latin typeface="Candara" panose="020E0502030303020204" pitchFamily="34" charset="0"/>
              </a:rPr>
              <a:t>)</a:t>
            </a:r>
          </a:p>
        </p:txBody>
      </p:sp>
      <p:sp>
        <p:nvSpPr>
          <p:cNvPr id="3" name="Espace réservé du contenu 2">
            <a:extLst>
              <a:ext uri="{FF2B5EF4-FFF2-40B4-BE49-F238E27FC236}">
                <a16:creationId xmlns:a16="http://schemas.microsoft.com/office/drawing/2014/main" id="{9F668452-77AA-7847-86ED-EA03E9740008}"/>
              </a:ext>
            </a:extLst>
          </p:cNvPr>
          <p:cNvSpPr>
            <a:spLocks noGrp="1"/>
          </p:cNvSpPr>
          <p:nvPr>
            <p:ph idx="1"/>
          </p:nvPr>
        </p:nvSpPr>
        <p:spPr>
          <a:xfrm>
            <a:off x="251520" y="1721359"/>
            <a:ext cx="8496944" cy="4083905"/>
          </a:xfrm>
        </p:spPr>
        <p:txBody>
          <a:bodyPr>
            <a:normAutofit fontScale="92500" lnSpcReduction="10000"/>
          </a:bodyPr>
          <a:lstStyle/>
          <a:p>
            <a:pPr>
              <a:lnSpc>
                <a:spcPct val="150000"/>
              </a:lnSpc>
            </a:pPr>
            <a:r>
              <a:rPr lang="fr-BE" sz="2000" dirty="0">
                <a:latin typeface="Candara" panose="020E0502030303020204" pitchFamily="34" charset="0"/>
              </a:rPr>
              <a:t>La famille chaotique et désengagée (62%): </a:t>
            </a:r>
            <a:r>
              <a:rPr lang="fr-BE" sz="2000" b="0" dirty="0">
                <a:latin typeface="Candara" panose="020E0502030303020204" pitchFamily="34" charset="0"/>
              </a:rPr>
              <a:t>parents immatures, peu d’habiletés pour gérer leur vie. Faibles connexions entre les membres. On pense que l’adolescent auteur dans cette famille tente à travers son acte sexuel de reconnecter sa famille à une réalité où les frontières et les limites sont mieux dessinées car l’inconsistance dans laquelle il vit lui occasionne de l’angoisse. </a:t>
            </a:r>
          </a:p>
          <a:p>
            <a:pPr>
              <a:lnSpc>
                <a:spcPct val="150000"/>
              </a:lnSpc>
            </a:pPr>
            <a:r>
              <a:rPr lang="fr-BE" sz="2000" dirty="0">
                <a:latin typeface="Candara" panose="020E0502030303020204" pitchFamily="34" charset="0"/>
              </a:rPr>
              <a:t>La famille rigide et enchevêtrée  (17%) :</a:t>
            </a:r>
            <a:r>
              <a:rPr lang="fr-BE" sz="2000" b="0" dirty="0">
                <a:latin typeface="Candara" panose="020E0502030303020204" pitchFamily="34" charset="0"/>
              </a:rPr>
              <a:t> évite les relations extra-familiales et répond à ses propres besoins. Les nombreux secrets et tabous au sein de cette famille servant à la protéger des intrusions. Les rôles et frontières sont flous, les relations parents-enfants symbiotiques. </a:t>
            </a:r>
          </a:p>
          <a:p>
            <a:pPr>
              <a:lnSpc>
                <a:spcPct val="150000"/>
              </a:lnSpc>
            </a:pPr>
            <a:endParaRPr lang="fr-FR" sz="2000" dirty="0">
              <a:latin typeface="Candara" panose="020E0502030303020204" pitchFamily="34" charset="0"/>
            </a:endParaRPr>
          </a:p>
        </p:txBody>
      </p:sp>
    </p:spTree>
    <p:extLst>
      <p:ext uri="{BB962C8B-B14F-4D97-AF65-F5344CB8AC3E}">
        <p14:creationId xmlns:p14="http://schemas.microsoft.com/office/powerpoint/2010/main" val="21214694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62D82D4-991D-F944-9B8C-60FA258DC71A}"/>
              </a:ext>
            </a:extLst>
          </p:cNvPr>
          <p:cNvSpPr>
            <a:spLocks noGrp="1"/>
          </p:cNvSpPr>
          <p:nvPr>
            <p:ph type="title"/>
          </p:nvPr>
        </p:nvSpPr>
        <p:spPr>
          <a:xfrm>
            <a:off x="251520" y="509776"/>
            <a:ext cx="8712968" cy="903000"/>
          </a:xfrm>
        </p:spPr>
        <p:txBody>
          <a:bodyPr/>
          <a:lstStyle/>
          <a:p>
            <a:pPr algn="ctr"/>
            <a:r>
              <a:rPr lang="fr-FR" sz="3200" dirty="0">
                <a:latin typeface="Candara" panose="020E0502030303020204" pitchFamily="34" charset="0"/>
              </a:rPr>
              <a:t>Classification des dynamiques familiales (</a:t>
            </a:r>
            <a:r>
              <a:rPr lang="fr-FR" sz="3200" cap="none" dirty="0">
                <a:latin typeface="Candara" panose="020E0502030303020204" pitchFamily="34" charset="0"/>
              </a:rPr>
              <a:t>Typologie de </a:t>
            </a:r>
            <a:r>
              <a:rPr lang="fr-FR" sz="3200" cap="none" dirty="0" err="1">
                <a:latin typeface="Candara" panose="020E0502030303020204" pitchFamily="34" charset="0"/>
              </a:rPr>
              <a:t>ryan</a:t>
            </a:r>
            <a:r>
              <a:rPr lang="fr-FR" sz="3200" dirty="0">
                <a:latin typeface="Candara" panose="020E0502030303020204" pitchFamily="34" charset="0"/>
              </a:rPr>
              <a:t>)</a:t>
            </a:r>
          </a:p>
        </p:txBody>
      </p:sp>
      <p:sp>
        <p:nvSpPr>
          <p:cNvPr id="3" name="Espace réservé du contenu 2">
            <a:extLst>
              <a:ext uri="{FF2B5EF4-FFF2-40B4-BE49-F238E27FC236}">
                <a16:creationId xmlns:a16="http://schemas.microsoft.com/office/drawing/2014/main" id="{9F668452-77AA-7847-86ED-EA03E9740008}"/>
              </a:ext>
            </a:extLst>
          </p:cNvPr>
          <p:cNvSpPr>
            <a:spLocks noGrp="1"/>
          </p:cNvSpPr>
          <p:nvPr>
            <p:ph idx="1"/>
          </p:nvPr>
        </p:nvSpPr>
        <p:spPr>
          <a:xfrm>
            <a:off x="251520" y="1721359"/>
            <a:ext cx="8496944" cy="4083905"/>
          </a:xfrm>
        </p:spPr>
        <p:txBody>
          <a:bodyPr>
            <a:normAutofit fontScale="92500" lnSpcReduction="10000"/>
          </a:bodyPr>
          <a:lstStyle/>
          <a:p>
            <a:pPr>
              <a:lnSpc>
                <a:spcPct val="150000"/>
              </a:lnSpc>
            </a:pPr>
            <a:r>
              <a:rPr lang="fr-BE" sz="2000" dirty="0">
                <a:latin typeface="Candara" panose="020E0502030303020204" pitchFamily="34" charset="0"/>
              </a:rPr>
              <a:t>La famille non dysfonctionnelle (15%) : </a:t>
            </a:r>
            <a:r>
              <a:rPr lang="fr-BE" sz="2000" b="0" dirty="0">
                <a:latin typeface="Candara" panose="020E0502030303020204" pitchFamily="34" charset="0"/>
              </a:rPr>
              <a:t>famille adéquate qui souffre beaucoup du comportement du jeune, se sent responsable du passage à l’acte du jeune. </a:t>
            </a:r>
            <a:endParaRPr lang="fr-BE" sz="2000" dirty="0">
              <a:latin typeface="Candara" panose="020E0502030303020204" pitchFamily="34" charset="0"/>
            </a:endParaRPr>
          </a:p>
          <a:p>
            <a:pPr>
              <a:lnSpc>
                <a:spcPct val="150000"/>
              </a:lnSpc>
            </a:pPr>
            <a:r>
              <a:rPr lang="fr-BE" sz="2000" dirty="0">
                <a:latin typeface="Candara" panose="020E0502030303020204" pitchFamily="34" charset="0"/>
              </a:rPr>
              <a:t>La famille « dite parfaite » (6%) : </a:t>
            </a:r>
            <a:r>
              <a:rPr lang="fr-BE" sz="2000" b="0" dirty="0">
                <a:latin typeface="Candara" panose="020E0502030303020204" pitchFamily="34" charset="0"/>
              </a:rPr>
              <a:t>passage à l’acte de l’adolescent semble faire tâche dans cette famille classique (parents mariés, père travaille, mère s’occupe des enfants) Font comme si il n’y avait jamais de problème. Communication des émotions est supprimée, résolution des problèmes de façon superficielle. </a:t>
            </a:r>
          </a:p>
          <a:p>
            <a:pPr>
              <a:lnSpc>
                <a:spcPct val="150000"/>
              </a:lnSpc>
            </a:pPr>
            <a:r>
              <a:rPr lang="fr-BE" sz="2000" dirty="0">
                <a:latin typeface="Candara" panose="020E0502030303020204" pitchFamily="34" charset="0"/>
              </a:rPr>
              <a:t>La famille exploitante: </a:t>
            </a:r>
            <a:r>
              <a:rPr lang="fr-BE" sz="2000" b="0" dirty="0">
                <a:latin typeface="Candara" panose="020E0502030303020204" pitchFamily="34" charset="0"/>
              </a:rPr>
              <a:t>les parents utilisent leurs enfants afin de répondre à leurs propres besoins et entretiennent des espérances irréalistes envers eux</a:t>
            </a:r>
            <a:endParaRPr lang="fr-BE" sz="2000" dirty="0">
              <a:latin typeface="Candara" panose="020E0502030303020204" pitchFamily="34" charset="0"/>
            </a:endParaRPr>
          </a:p>
          <a:p>
            <a:pPr>
              <a:lnSpc>
                <a:spcPct val="150000"/>
              </a:lnSpc>
            </a:pPr>
            <a:endParaRPr lang="fr-FR" sz="2000" dirty="0">
              <a:latin typeface="Candara" panose="020E0502030303020204" pitchFamily="34" charset="0"/>
            </a:endParaRPr>
          </a:p>
        </p:txBody>
      </p:sp>
    </p:spTree>
    <p:extLst>
      <p:ext uri="{BB962C8B-B14F-4D97-AF65-F5344CB8AC3E}">
        <p14:creationId xmlns:p14="http://schemas.microsoft.com/office/powerpoint/2010/main" val="2022854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1268760"/>
            <a:ext cx="8568952" cy="4848652"/>
          </a:xfrm>
        </p:spPr>
        <p:txBody>
          <a:bodyPr>
            <a:normAutofit/>
          </a:bodyPr>
          <a:lstStyle/>
          <a:p>
            <a:pPr marL="0" indent="0" algn="just">
              <a:buClr>
                <a:schemeClr val="accent3"/>
              </a:buClr>
              <a:buSzPct val="60000"/>
            </a:pPr>
            <a:r>
              <a:rPr lang="fr-FR" sz="2400" b="0" i="1" dirty="0">
                <a:latin typeface="Candara" panose="020E0502030303020204" pitchFamily="34" charset="0"/>
                <a:ea typeface="Calibri" charset="0"/>
                <a:cs typeface="Avenir Book"/>
              </a:rPr>
              <a:t>Certaines caractéristiques de l’ado</a:t>
            </a:r>
            <a:r>
              <a:rPr lang="mr-IN" sz="2400" b="0" i="1" dirty="0">
                <a:latin typeface="Candara" panose="020E0502030303020204" pitchFamily="34" charset="0"/>
                <a:ea typeface="Calibri" charset="0"/>
                <a:cs typeface="Avenir Book"/>
              </a:rPr>
              <a:t>…</a:t>
            </a:r>
            <a:endParaRPr lang="fr-FR" sz="2400" b="0" i="1" dirty="0">
              <a:latin typeface="Candara" panose="020E0502030303020204" pitchFamily="34" charset="0"/>
              <a:ea typeface="Calibri" charset="0"/>
              <a:cs typeface="Avenir Book"/>
            </a:endParaRPr>
          </a:p>
          <a:p>
            <a:pPr algn="just">
              <a:buClr>
                <a:schemeClr val="accent3"/>
              </a:buClr>
              <a:buSzPct val="60000"/>
              <a:buFont typeface="Wingdings" charset="2"/>
              <a:buChar char="u"/>
            </a:pPr>
            <a:r>
              <a:rPr lang="fr-FR" sz="2400" b="0" dirty="0">
                <a:latin typeface="Candara" panose="020E0502030303020204" pitchFamily="34" charset="0"/>
                <a:ea typeface="Calibri" charset="0"/>
                <a:cs typeface="Avenir Book"/>
              </a:rPr>
              <a:t>Influencent-elles l’empathie?</a:t>
            </a:r>
          </a:p>
          <a:p>
            <a:pPr marL="0" indent="0" algn="just">
              <a:buClr>
                <a:schemeClr val="accent3"/>
              </a:buClr>
              <a:buSzPct val="60000"/>
            </a:pPr>
            <a:r>
              <a:rPr lang="fr-FR" sz="2400" b="0" i="1" dirty="0">
                <a:solidFill>
                  <a:srgbClr val="FF0000"/>
                </a:solidFill>
                <a:latin typeface="Candara" panose="020E0502030303020204" pitchFamily="34" charset="0"/>
                <a:ea typeface="Calibri" charset="0"/>
                <a:cs typeface="Avenir Book"/>
              </a:rPr>
              <a:t>Si l’ancrage familial est mauvais, moins bonne qualité d’empathie</a:t>
            </a:r>
          </a:p>
          <a:p>
            <a:pPr algn="just">
              <a:buClr>
                <a:schemeClr val="accent3"/>
              </a:buClr>
              <a:buSzPct val="60000"/>
              <a:buFont typeface="Wingdings" charset="2"/>
              <a:buChar char="u"/>
            </a:pPr>
            <a:endParaRPr lang="fr-FR" sz="2400" b="0" i="1" dirty="0">
              <a:solidFill>
                <a:srgbClr val="FF0000"/>
              </a:solidFill>
              <a:latin typeface="Candara" panose="020E0502030303020204" pitchFamily="34" charset="0"/>
              <a:ea typeface="Calibri" charset="0"/>
              <a:cs typeface="Avenir Book"/>
            </a:endParaRPr>
          </a:p>
          <a:p>
            <a:pPr algn="just">
              <a:buClr>
                <a:schemeClr val="accent3"/>
              </a:buClr>
              <a:buSzPct val="60000"/>
              <a:buFont typeface="Wingdings" charset="2"/>
              <a:buChar char="u"/>
            </a:pPr>
            <a:r>
              <a:rPr lang="fr-FR" sz="2400" b="0" dirty="0">
                <a:latin typeface="Candara" panose="020E0502030303020204" pitchFamily="34" charset="0"/>
                <a:ea typeface="Calibri" charset="0"/>
                <a:cs typeface="Avenir Book"/>
              </a:rPr>
              <a:t>Influencent-elles l’estime de soi?</a:t>
            </a:r>
          </a:p>
          <a:p>
            <a:pPr marL="0" indent="0" algn="just">
              <a:buClr>
                <a:schemeClr val="accent3"/>
              </a:buClr>
              <a:buSzPct val="60000"/>
            </a:pPr>
            <a:r>
              <a:rPr lang="fr-FR" sz="2400" b="0" i="1" dirty="0">
                <a:solidFill>
                  <a:srgbClr val="FF0000"/>
                </a:solidFill>
                <a:latin typeface="Candara" panose="020E0502030303020204" pitchFamily="34" charset="0"/>
                <a:ea typeface="Calibri" charset="0"/>
                <a:cs typeface="Avenir Book"/>
              </a:rPr>
              <a:t>Si l’ancrage social est mauvais, moins d’estime de soi</a:t>
            </a:r>
            <a:endParaRPr lang="fr-FR" sz="2400" b="0" dirty="0">
              <a:latin typeface="Candara" panose="020E0502030303020204" pitchFamily="34" charset="0"/>
              <a:ea typeface="Calibri" charset="0"/>
              <a:cs typeface="Avenir Book"/>
            </a:endParaRPr>
          </a:p>
          <a:p>
            <a:pPr algn="just">
              <a:buClr>
                <a:schemeClr val="accent3"/>
              </a:buClr>
              <a:buSzPct val="60000"/>
              <a:buFont typeface="Wingdings" charset="2"/>
              <a:buChar char="u"/>
            </a:pPr>
            <a:endParaRPr lang="fr-FR" sz="2400" b="0" dirty="0">
              <a:latin typeface="Candara" panose="020E0502030303020204" pitchFamily="34" charset="0"/>
              <a:ea typeface="Calibri" charset="0"/>
              <a:cs typeface="Avenir Book"/>
            </a:endParaRPr>
          </a:p>
          <a:p>
            <a:pPr algn="just">
              <a:buClr>
                <a:schemeClr val="accent3"/>
              </a:buClr>
              <a:buSzPct val="60000"/>
              <a:buFont typeface="Wingdings" charset="2"/>
              <a:buChar char="u"/>
            </a:pPr>
            <a:r>
              <a:rPr lang="fr-FR" sz="2400" b="0" dirty="0">
                <a:latin typeface="Candara" panose="020E0502030303020204" pitchFamily="34" charset="0"/>
                <a:ea typeface="Calibri" charset="0"/>
                <a:cs typeface="Avenir Book"/>
              </a:rPr>
              <a:t>Influencent-elles le type de passage à l’acte?</a:t>
            </a:r>
          </a:p>
          <a:p>
            <a:pPr marL="0" indent="0" algn="just">
              <a:buClr>
                <a:schemeClr val="accent3"/>
              </a:buClr>
              <a:buSzPct val="60000"/>
            </a:pPr>
            <a:r>
              <a:rPr lang="fr-FR" sz="2400" b="0" i="1" dirty="0">
                <a:solidFill>
                  <a:srgbClr val="FF0000"/>
                </a:solidFill>
                <a:latin typeface="Candara" panose="020E0502030303020204" pitchFamily="34" charset="0"/>
                <a:ea typeface="Calibri" charset="0"/>
                <a:cs typeface="Avenir Book"/>
              </a:rPr>
              <a:t>En cas de bonne empathie, tendance à moins ou peu de contrainte</a:t>
            </a:r>
          </a:p>
        </p:txBody>
      </p:sp>
      <p:sp>
        <p:nvSpPr>
          <p:cNvPr id="4" name="Titre 1"/>
          <p:cNvSpPr txBox="1">
            <a:spLocks/>
          </p:cNvSpPr>
          <p:nvPr/>
        </p:nvSpPr>
        <p:spPr>
          <a:xfrm>
            <a:off x="-36004" y="260648"/>
            <a:ext cx="9144000" cy="648072"/>
          </a:xfrm>
          <a:prstGeom prst="rect">
            <a:avLst/>
          </a:prstGeom>
        </p:spPr>
        <p:txBody>
          <a:bodyPr vert="horz" lIns="91440" tIns="45720" rIns="91440" bIns="4572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3200" dirty="0">
                <a:latin typeface="Candara" panose="020E0502030303020204" pitchFamily="34" charset="0"/>
                <a:cs typeface="Avenir Book"/>
              </a:rPr>
              <a:t>CARACTÉRISTIQUES DE L’ADOLESCENT</a:t>
            </a:r>
            <a:endParaRPr lang="fr-FR" dirty="0">
              <a:latin typeface="Candara" panose="020E0502030303020204" pitchFamily="34" charset="0"/>
              <a:cs typeface="Avenir Book"/>
            </a:endParaRPr>
          </a:p>
        </p:txBody>
      </p:sp>
    </p:spTree>
    <p:extLst>
      <p:ext uri="{BB962C8B-B14F-4D97-AF65-F5344CB8AC3E}">
        <p14:creationId xmlns:p14="http://schemas.microsoft.com/office/powerpoint/2010/main" val="2912225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340768"/>
            <a:ext cx="8208912" cy="4248472"/>
          </a:xfrm>
        </p:spPr>
        <p:txBody>
          <a:bodyPr>
            <a:normAutofit/>
          </a:bodyPr>
          <a:lstStyle/>
          <a:p>
            <a:pPr>
              <a:buClr>
                <a:schemeClr val="accent3"/>
              </a:buClr>
              <a:buSzPct val="60000"/>
              <a:buFont typeface="Wingdings" charset="2"/>
              <a:buChar char="u"/>
            </a:pPr>
            <a:r>
              <a:rPr lang="fr-FR" sz="2200" b="0" dirty="0">
                <a:latin typeface="Candara" panose="020E0502030303020204" pitchFamily="34" charset="0"/>
                <a:ea typeface="Calibri" charset="0"/>
                <a:cs typeface="Avenir Book"/>
              </a:rPr>
              <a:t>Influence-t-elle les qualités d’empathie ?</a:t>
            </a:r>
          </a:p>
          <a:p>
            <a:pPr marL="0" indent="0">
              <a:buClr>
                <a:schemeClr val="accent3"/>
              </a:buClr>
              <a:buSzPct val="60000"/>
            </a:pPr>
            <a:r>
              <a:rPr lang="fr-FR" sz="2200" b="0" i="1" dirty="0">
                <a:solidFill>
                  <a:srgbClr val="FF0000"/>
                </a:solidFill>
                <a:latin typeface="Candara" panose="020E0502030303020204" pitchFamily="34" charset="0"/>
                <a:ea typeface="Calibri" charset="0"/>
                <a:cs typeface="Avenir Book"/>
              </a:rPr>
              <a:t>Plus d’ados empathiques parmi ceux n’ayant eu aucun trauma.</a:t>
            </a:r>
          </a:p>
          <a:p>
            <a:pPr marL="0" indent="0">
              <a:buClr>
                <a:schemeClr val="accent3"/>
              </a:buClr>
              <a:buSzPct val="60000"/>
            </a:pPr>
            <a:r>
              <a:rPr lang="fr-FR" sz="2200" b="0" i="1" dirty="0">
                <a:solidFill>
                  <a:srgbClr val="FF0000"/>
                </a:solidFill>
                <a:latin typeface="Candara" panose="020E0502030303020204" pitchFamily="34" charset="0"/>
                <a:ea typeface="Calibri" charset="0"/>
                <a:cs typeface="Avenir Book"/>
              </a:rPr>
              <a:t>Moins d’ados empathiques parmi ceux ayant eu un trauma de nature sexuelle.</a:t>
            </a:r>
          </a:p>
          <a:p>
            <a:pPr marL="0" indent="0">
              <a:buClr>
                <a:schemeClr val="accent3"/>
              </a:buClr>
              <a:buSzPct val="60000"/>
            </a:pPr>
            <a:endParaRPr lang="fr-FR" sz="2200" b="0" i="1" dirty="0">
              <a:solidFill>
                <a:srgbClr val="FF0000"/>
              </a:solidFill>
              <a:latin typeface="Candara" panose="020E0502030303020204" pitchFamily="34" charset="0"/>
              <a:ea typeface="Calibri" charset="0"/>
              <a:cs typeface="Avenir Book"/>
            </a:endParaRPr>
          </a:p>
          <a:p>
            <a:pPr>
              <a:buClr>
                <a:schemeClr val="accent3"/>
              </a:buClr>
              <a:buSzPct val="60000"/>
              <a:buFont typeface="Wingdings" charset="2"/>
              <a:buChar char="u"/>
            </a:pPr>
            <a:r>
              <a:rPr lang="fr-FR" sz="2200" b="0" dirty="0">
                <a:latin typeface="Candara" panose="020E0502030303020204" pitchFamily="34" charset="0"/>
                <a:ea typeface="Calibri" charset="0"/>
                <a:cs typeface="Avenir Book"/>
              </a:rPr>
              <a:t>Influence-t-elle l’usage de la contrainte ?</a:t>
            </a:r>
          </a:p>
          <a:p>
            <a:pPr marL="0" indent="0">
              <a:buClr>
                <a:schemeClr val="accent3"/>
              </a:buClr>
              <a:buSzPct val="60000"/>
            </a:pPr>
            <a:r>
              <a:rPr lang="fr-FR" sz="2200" b="0" i="1" dirty="0">
                <a:solidFill>
                  <a:srgbClr val="FF0000"/>
                </a:solidFill>
                <a:latin typeface="Candara" panose="020E0502030303020204" pitchFamily="34" charset="0"/>
                <a:ea typeface="Calibri" charset="0"/>
                <a:cs typeface="Avenir Book"/>
              </a:rPr>
              <a:t>Si trauma de nature sexuelle : Plus dans la contrainte de type menace/chantage et moins dans la contrainte de type physique.</a:t>
            </a:r>
          </a:p>
          <a:p>
            <a:pPr marL="0" indent="0">
              <a:buClr>
                <a:schemeClr val="accent3"/>
              </a:buClr>
              <a:buSzPct val="60000"/>
            </a:pPr>
            <a:r>
              <a:rPr lang="fr-FR" sz="2200" b="0" i="1" dirty="0">
                <a:solidFill>
                  <a:srgbClr val="FF0000"/>
                </a:solidFill>
                <a:latin typeface="Candara" panose="020E0502030303020204" pitchFamily="34" charset="0"/>
                <a:ea typeface="Calibri" charset="0"/>
                <a:cs typeface="Avenir Book"/>
              </a:rPr>
              <a:t>Si trauma autre que sexuel : Moins dans la contrainte de type menace/chantage et plus dans la contrainte de type physique</a:t>
            </a:r>
            <a:r>
              <a:rPr lang="fr-FR" sz="2200" b="0" dirty="0">
                <a:solidFill>
                  <a:srgbClr val="FF0000"/>
                </a:solidFill>
                <a:latin typeface="Candara" panose="020E0502030303020204" pitchFamily="34" charset="0"/>
                <a:ea typeface="Calibri" charset="0"/>
                <a:cs typeface="Avenir Book"/>
              </a:rPr>
              <a:t>.</a:t>
            </a:r>
            <a:endParaRPr lang="fr-FR" sz="2200" dirty="0">
              <a:solidFill>
                <a:srgbClr val="FF0000"/>
              </a:solidFill>
              <a:latin typeface="Candara" panose="020E0502030303020204" pitchFamily="34" charset="0"/>
              <a:ea typeface="Calibri" charset="0"/>
              <a:cs typeface="Avenir Book"/>
            </a:endParaRPr>
          </a:p>
          <a:p>
            <a:pPr>
              <a:buFont typeface="Arial" charset="0"/>
              <a:buChar char="•"/>
            </a:pPr>
            <a:endParaRPr lang="fr-FR" sz="2400" b="0" dirty="0">
              <a:latin typeface="Candara" panose="020E0502030303020204" pitchFamily="34" charset="0"/>
              <a:ea typeface="Calibri" charset="0"/>
              <a:cs typeface="Calibri" charset="0"/>
            </a:endParaRPr>
          </a:p>
        </p:txBody>
      </p:sp>
      <p:sp>
        <p:nvSpPr>
          <p:cNvPr id="4" name="Titre 1"/>
          <p:cNvSpPr txBox="1">
            <a:spLocks noGrp="1"/>
          </p:cNvSpPr>
          <p:nvPr>
            <p:ph type="title"/>
          </p:nvPr>
        </p:nvSpPr>
        <p:spPr>
          <a:xfrm>
            <a:off x="35164" y="0"/>
            <a:ext cx="9108835" cy="1052736"/>
          </a:xfrm>
          <a:prstGeom prst="rect">
            <a:avLst/>
          </a:prstGeom>
        </p:spPr>
        <p:txBody>
          <a:bodyPr vert="horz" lIns="91440" tIns="45720" rIns="91440" bIns="4572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3200" dirty="0">
                <a:latin typeface="Candara" panose="020E0502030303020204" pitchFamily="34" charset="0"/>
                <a:ea typeface="Calibri" charset="0"/>
                <a:cs typeface="Avenir Book"/>
              </a:rPr>
              <a:t>L’exposition traumatique dans les Antécédents de l’adolescent…</a:t>
            </a:r>
            <a:endParaRPr lang="fr-FR" sz="3200" dirty="0">
              <a:latin typeface="Candara" panose="020E0502030303020204" pitchFamily="34" charset="0"/>
              <a:cs typeface="Avenir Book"/>
            </a:endParaRPr>
          </a:p>
        </p:txBody>
      </p:sp>
    </p:spTree>
    <p:extLst>
      <p:ext uri="{BB962C8B-B14F-4D97-AF65-F5344CB8AC3E}">
        <p14:creationId xmlns:p14="http://schemas.microsoft.com/office/powerpoint/2010/main" val="2144735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noGrp="1"/>
          </p:cNvSpPr>
          <p:nvPr>
            <p:ph type="title"/>
          </p:nvPr>
        </p:nvSpPr>
        <p:spPr>
          <a:xfrm>
            <a:off x="0" y="12460"/>
            <a:ext cx="9144000" cy="648072"/>
          </a:xfrm>
          <a:prstGeom prst="rect">
            <a:avLst/>
          </a:prstGeom>
        </p:spPr>
        <p:txBody>
          <a:bodyPr vert="horz" lIns="91440" tIns="45720" rIns="91440" bIns="4572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2800" dirty="0">
                <a:solidFill>
                  <a:schemeClr val="accent4">
                    <a:lumMod val="75000"/>
                  </a:schemeClr>
                </a:solidFill>
                <a:latin typeface="Avenir Next" charset="0"/>
                <a:ea typeface="Avenir Next" charset="0"/>
                <a:cs typeface="Avenir Next" charset="0"/>
              </a:rPr>
              <a:t>En résumé</a:t>
            </a:r>
            <a:endParaRPr lang="fr-FR" sz="1050" dirty="0">
              <a:solidFill>
                <a:schemeClr val="accent4">
                  <a:lumMod val="75000"/>
                </a:schemeClr>
              </a:solidFill>
              <a:latin typeface="Avenir Next" charset="0"/>
              <a:ea typeface="Avenir Next" charset="0"/>
              <a:cs typeface="Avenir Next" charset="0"/>
            </a:endParaRPr>
          </a:p>
        </p:txBody>
      </p:sp>
      <p:graphicFrame>
        <p:nvGraphicFramePr>
          <p:cNvPr id="3" name="Diagramme 2"/>
          <p:cNvGraphicFramePr/>
          <p:nvPr>
            <p:extLst/>
          </p:nvPr>
        </p:nvGraphicFramePr>
        <p:xfrm>
          <a:off x="-78388" y="188640"/>
          <a:ext cx="9402916" cy="626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2" descr="W:\SOS\COM\Sans titre-65 l'ado.jpg"/>
          <p:cNvPicPr>
            <a:picLocks noChangeAspect="1" noChangeArrowheads="1"/>
          </p:cNvPicPr>
          <p:nvPr/>
        </p:nvPicPr>
        <p:blipFill rotWithShape="1">
          <a:blip r:embed="rId8" cstate="print"/>
          <a:srcRect l="27964" t="17821" r="25452" b="18285"/>
          <a:stretch/>
        </p:blipFill>
        <p:spPr bwMode="auto">
          <a:xfrm>
            <a:off x="3851920" y="1916832"/>
            <a:ext cx="1435718" cy="2785515"/>
          </a:xfrm>
          <a:prstGeom prst="rect">
            <a:avLst/>
          </a:prstGeom>
          <a:noFill/>
        </p:spPr>
      </p:pic>
    </p:spTree>
    <p:extLst>
      <p:ext uri="{BB962C8B-B14F-4D97-AF65-F5344CB8AC3E}">
        <p14:creationId xmlns:p14="http://schemas.microsoft.com/office/powerpoint/2010/main" val="18200027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629CD7-F71E-9143-8E98-CEAD36F1D8B6}"/>
              </a:ext>
            </a:extLst>
          </p:cNvPr>
          <p:cNvSpPr>
            <a:spLocks noGrp="1"/>
          </p:cNvSpPr>
          <p:nvPr>
            <p:ph type="title"/>
          </p:nvPr>
        </p:nvSpPr>
        <p:spPr/>
        <p:txBody>
          <a:bodyPr/>
          <a:lstStyle/>
          <a:p>
            <a:r>
              <a:rPr lang="fr-FR" dirty="0"/>
              <a:t>La prise en charge</a:t>
            </a:r>
          </a:p>
        </p:txBody>
      </p:sp>
      <p:sp>
        <p:nvSpPr>
          <p:cNvPr id="3" name="Espace réservé du contenu 2">
            <a:extLst>
              <a:ext uri="{FF2B5EF4-FFF2-40B4-BE49-F238E27FC236}">
                <a16:creationId xmlns:a16="http://schemas.microsoft.com/office/drawing/2014/main" id="{BD4D05FB-DF48-1F4F-91C5-80E57D05F90C}"/>
              </a:ext>
            </a:extLst>
          </p:cNvPr>
          <p:cNvSpPr>
            <a:spLocks noGrp="1"/>
          </p:cNvSpPr>
          <p:nvPr>
            <p:ph idx="1"/>
          </p:nvPr>
        </p:nvSpPr>
        <p:spPr>
          <a:xfrm>
            <a:off x="4067944" y="2618912"/>
            <a:ext cx="4824536" cy="4122456"/>
          </a:xfrm>
        </p:spPr>
        <p:txBody>
          <a:bodyPr>
            <a:noAutofit/>
          </a:bodyPr>
          <a:lstStyle/>
          <a:p>
            <a:pPr marL="800100" lvl="1" indent="-342900">
              <a:lnSpc>
                <a:spcPct val="150000"/>
              </a:lnSpc>
              <a:buFont typeface="Courier New" panose="02070309020205020404" pitchFamily="49" charset="0"/>
              <a:buChar char="o"/>
            </a:pPr>
            <a:r>
              <a:rPr lang="fr-BE" sz="1800" dirty="0">
                <a:latin typeface="Candara" panose="020E0502030303020204" pitchFamily="34" charset="0"/>
              </a:rPr>
              <a:t>La rencontre</a:t>
            </a:r>
          </a:p>
          <a:p>
            <a:pPr marL="800100" lvl="1" indent="-342900">
              <a:lnSpc>
                <a:spcPct val="150000"/>
              </a:lnSpc>
              <a:buFont typeface="Courier New" panose="02070309020205020404" pitchFamily="49" charset="0"/>
              <a:buChar char="o"/>
            </a:pPr>
            <a:r>
              <a:rPr lang="fr-BE" sz="1800" dirty="0">
                <a:latin typeface="Candara" panose="020E0502030303020204" pitchFamily="34" charset="0"/>
              </a:rPr>
              <a:t>Le cadre</a:t>
            </a:r>
          </a:p>
          <a:p>
            <a:pPr marL="800100" lvl="1" indent="-342900">
              <a:lnSpc>
                <a:spcPct val="150000"/>
              </a:lnSpc>
              <a:buFont typeface="Courier New" panose="02070309020205020404" pitchFamily="49" charset="0"/>
              <a:buChar char="o"/>
            </a:pPr>
            <a:r>
              <a:rPr lang="fr-BE" sz="1800" dirty="0">
                <a:latin typeface="Candara" panose="020E0502030303020204" pitchFamily="34" charset="0"/>
              </a:rPr>
              <a:t>La demande</a:t>
            </a:r>
          </a:p>
          <a:p>
            <a:pPr marL="800100" lvl="1" indent="-342900">
              <a:lnSpc>
                <a:spcPct val="150000"/>
              </a:lnSpc>
              <a:buFont typeface="Courier New" panose="02070309020205020404" pitchFamily="49" charset="0"/>
              <a:buChar char="o"/>
            </a:pPr>
            <a:r>
              <a:rPr lang="fr-BE" sz="1800" dirty="0">
                <a:latin typeface="Candara" panose="020E0502030303020204" pitchFamily="34" charset="0"/>
              </a:rPr>
              <a:t>L’évaluation : </a:t>
            </a:r>
          </a:p>
          <a:p>
            <a:pPr marL="1714500" lvl="3" indent="-342900">
              <a:lnSpc>
                <a:spcPct val="150000"/>
              </a:lnSpc>
            </a:pPr>
            <a:r>
              <a:rPr lang="fr-BE" sz="1800" dirty="0">
                <a:latin typeface="Candara" panose="020E0502030303020204" pitchFamily="34" charset="0"/>
              </a:rPr>
              <a:t>des facteurs de risque, </a:t>
            </a:r>
          </a:p>
          <a:p>
            <a:pPr marL="1714500" lvl="3" indent="-342900">
              <a:lnSpc>
                <a:spcPct val="150000"/>
              </a:lnSpc>
            </a:pPr>
            <a:r>
              <a:rPr lang="fr-BE" sz="1800" dirty="0">
                <a:latin typeface="Candara" panose="020E0502030303020204" pitchFamily="34" charset="0"/>
              </a:rPr>
              <a:t>du fonctionnement du jeune, </a:t>
            </a:r>
          </a:p>
          <a:p>
            <a:pPr marL="1714500" lvl="3" indent="-342900">
              <a:lnSpc>
                <a:spcPct val="150000"/>
              </a:lnSpc>
            </a:pPr>
            <a:r>
              <a:rPr lang="fr-BE" sz="1800" dirty="0">
                <a:latin typeface="Candara" panose="020E0502030303020204" pitchFamily="34" charset="0"/>
              </a:rPr>
              <a:t>de la dynamique familiale, </a:t>
            </a:r>
          </a:p>
          <a:p>
            <a:pPr marL="1714500" lvl="3" indent="-342900">
              <a:lnSpc>
                <a:spcPct val="150000"/>
              </a:lnSpc>
            </a:pPr>
            <a:r>
              <a:rPr lang="fr-BE" sz="1800" dirty="0">
                <a:latin typeface="Candara" panose="020E0502030303020204" pitchFamily="34" charset="0"/>
              </a:rPr>
              <a:t>du recours à l’acte</a:t>
            </a:r>
          </a:p>
          <a:p>
            <a:endParaRPr lang="fr-FR" sz="1800" dirty="0"/>
          </a:p>
        </p:txBody>
      </p:sp>
      <p:sp>
        <p:nvSpPr>
          <p:cNvPr id="4" name="Espace réservé du texte 3">
            <a:extLst>
              <a:ext uri="{FF2B5EF4-FFF2-40B4-BE49-F238E27FC236}">
                <a16:creationId xmlns:a16="http://schemas.microsoft.com/office/drawing/2014/main" id="{387D508B-7D41-5846-87A6-38C17E1928C9}"/>
              </a:ext>
            </a:extLst>
          </p:cNvPr>
          <p:cNvSpPr>
            <a:spLocks noGrp="1"/>
          </p:cNvSpPr>
          <p:nvPr>
            <p:ph type="body" sz="half" idx="2"/>
          </p:nvPr>
        </p:nvSpPr>
        <p:spPr/>
        <p:txBody>
          <a:bodyPr/>
          <a:lstStyle/>
          <a:p>
            <a:endParaRPr lang="fr-FR"/>
          </a:p>
        </p:txBody>
      </p:sp>
    </p:spTree>
    <p:extLst>
      <p:ext uri="{BB962C8B-B14F-4D97-AF65-F5344CB8AC3E}">
        <p14:creationId xmlns:p14="http://schemas.microsoft.com/office/powerpoint/2010/main" val="33962769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39552" y="1340768"/>
            <a:ext cx="7560840" cy="4536504"/>
          </a:xfrm>
        </p:spPr>
        <p:txBody>
          <a:bodyPr>
            <a:noAutofit/>
          </a:bodyPr>
          <a:lstStyle/>
          <a:p>
            <a:pPr marL="809244" lvl="3" indent="-342900">
              <a:lnSpc>
                <a:spcPct val="150000"/>
              </a:lnSpc>
              <a:buFont typeface="Wingdings" panose="05000000000000000000" pitchFamily="2" charset="2"/>
              <a:buChar char="Ø"/>
            </a:pPr>
            <a:r>
              <a:rPr lang="fr-BE" sz="2000" b="0" dirty="0">
                <a:latin typeface="Candara" panose="020E0502030303020204" pitchFamily="34" charset="0"/>
                <a:cs typeface="Calibri" pitchFamily="34" charset="0"/>
              </a:rPr>
              <a:t>Définir la relation, le cadre de son déroulement, ses objectifs, ses limites et son terme ainsi que l’articulation des collaborations avec les autres professionnels concernés par la situation.</a:t>
            </a:r>
          </a:p>
          <a:p>
            <a:pPr marL="809244" lvl="3" indent="-342900">
              <a:lnSpc>
                <a:spcPct val="150000"/>
              </a:lnSpc>
              <a:buFont typeface="Wingdings" panose="05000000000000000000" pitchFamily="2" charset="2"/>
              <a:buChar char="Ø"/>
            </a:pPr>
            <a:r>
              <a:rPr lang="fr-BE" sz="2000" b="0" dirty="0">
                <a:latin typeface="Candara" panose="020E0502030303020204" pitchFamily="34" charset="0"/>
                <a:cs typeface="Calibri" pitchFamily="34" charset="0"/>
              </a:rPr>
              <a:t>A mener avec soin en prenant le temps nécessaire.</a:t>
            </a:r>
          </a:p>
          <a:p>
            <a:pPr marL="809244" lvl="3" indent="-342900">
              <a:lnSpc>
                <a:spcPct val="150000"/>
              </a:lnSpc>
              <a:buFont typeface="Wingdings" panose="05000000000000000000" pitchFamily="2" charset="2"/>
              <a:buChar char="Ø"/>
            </a:pPr>
            <a:r>
              <a:rPr lang="fr-BE" sz="2000" b="0" dirty="0">
                <a:latin typeface="Candara" panose="020E0502030303020204" pitchFamily="34" charset="0"/>
                <a:cs typeface="Calibri" pitchFamily="34" charset="0"/>
              </a:rPr>
              <a:t>En vue de créer un espace d’accompagnement dégagé de toute pression pour l’intervenant ET la famille.</a:t>
            </a:r>
          </a:p>
          <a:p>
            <a:pPr marL="809244" lvl="3" indent="-342900">
              <a:lnSpc>
                <a:spcPct val="150000"/>
              </a:lnSpc>
              <a:buFont typeface="Wingdings" panose="05000000000000000000" pitchFamily="2" charset="2"/>
              <a:buChar char="Ø"/>
            </a:pPr>
            <a:r>
              <a:rPr lang="fr-BE" sz="2000" b="0" dirty="0">
                <a:latin typeface="Candara" panose="020E0502030303020204" pitchFamily="34" charset="0"/>
                <a:cs typeface="Calibri" pitchFamily="34" charset="0"/>
              </a:rPr>
              <a:t>Et permettre à celle-ci de s’approprier la démarche.</a:t>
            </a:r>
          </a:p>
        </p:txBody>
      </p:sp>
      <p:sp>
        <p:nvSpPr>
          <p:cNvPr id="5" name="Titre 1"/>
          <p:cNvSpPr>
            <a:spLocks noGrp="1"/>
          </p:cNvSpPr>
          <p:nvPr>
            <p:ph type="title"/>
          </p:nvPr>
        </p:nvSpPr>
        <p:spPr>
          <a:xfrm>
            <a:off x="1043608" y="260648"/>
            <a:ext cx="7272808" cy="692697"/>
          </a:xfrm>
        </p:spPr>
        <p:txBody>
          <a:bodyPr/>
          <a:lstStyle/>
          <a:p>
            <a:r>
              <a:rPr lang="fr-BE" sz="3200" cap="none" dirty="0">
                <a:latin typeface="Candara" panose="020E0502030303020204" pitchFamily="34" charset="0"/>
                <a:ea typeface="Avenir Next" charset="0"/>
                <a:cs typeface="Avenir Next" charset="0"/>
              </a:rPr>
              <a:t>LA RENCONTRE</a:t>
            </a:r>
            <a:endParaRPr lang="fr-BE" cap="none" dirty="0">
              <a:latin typeface="Candara" panose="020E0502030303020204" pitchFamily="34" charset="0"/>
              <a:ea typeface="Avenir Next" charset="0"/>
              <a:cs typeface="Avenir Next" charset="0"/>
            </a:endParaRPr>
          </a:p>
        </p:txBody>
      </p:sp>
    </p:spTree>
    <p:extLst>
      <p:ext uri="{BB962C8B-B14F-4D97-AF65-F5344CB8AC3E}">
        <p14:creationId xmlns:p14="http://schemas.microsoft.com/office/powerpoint/2010/main" val="8809764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43608" y="144015"/>
            <a:ext cx="6336704" cy="908721"/>
          </a:xfrm>
        </p:spPr>
        <p:txBody>
          <a:bodyPr/>
          <a:lstStyle/>
          <a:p>
            <a:r>
              <a:rPr lang="fr-BE" sz="3200" cap="none" dirty="0">
                <a:latin typeface="Candara" panose="020E0502030303020204" pitchFamily="34" charset="0"/>
                <a:ea typeface="Avenir Next" charset="0"/>
                <a:cs typeface="Avenir Next" charset="0"/>
              </a:rPr>
              <a:t>LE CADRE</a:t>
            </a:r>
            <a:endParaRPr lang="fr-BE" cap="none" dirty="0">
              <a:latin typeface="Candara" panose="020E0502030303020204" pitchFamily="34" charset="0"/>
              <a:ea typeface="Avenir Next" charset="0"/>
              <a:cs typeface="Avenir Next" charset="0"/>
            </a:endParaRPr>
          </a:p>
        </p:txBody>
      </p:sp>
      <p:sp>
        <p:nvSpPr>
          <p:cNvPr id="3" name="ZoneTexte 2"/>
          <p:cNvSpPr txBox="1"/>
          <p:nvPr/>
        </p:nvSpPr>
        <p:spPr>
          <a:xfrm>
            <a:off x="251520" y="1071980"/>
            <a:ext cx="8424936" cy="4661276"/>
          </a:xfrm>
          <a:prstGeom prst="rect">
            <a:avLst/>
          </a:prstGeom>
          <a:noFill/>
        </p:spPr>
        <p:txBody>
          <a:bodyPr wrap="square" rtlCol="0">
            <a:spAutoFit/>
          </a:bodyPr>
          <a:lstStyle/>
          <a:p>
            <a:pPr marL="800100" lvl="1" indent="-342900">
              <a:lnSpc>
                <a:spcPct val="150000"/>
              </a:lnSpc>
              <a:buFont typeface="Arial" panose="020B0604020202020204" pitchFamily="34" charset="0"/>
              <a:buChar char="•"/>
            </a:pPr>
            <a:r>
              <a:rPr lang="fr-FR" sz="2000" dirty="0">
                <a:latin typeface="Candara" panose="020E0502030303020204" pitchFamily="34" charset="0"/>
                <a:cs typeface="Avenir Book"/>
              </a:rPr>
              <a:t>La demande est portée par la famille elle-même</a:t>
            </a:r>
          </a:p>
          <a:p>
            <a:pPr lvl="3">
              <a:lnSpc>
                <a:spcPct val="150000"/>
              </a:lnSpc>
            </a:pPr>
            <a:r>
              <a:rPr lang="fr-FR" sz="2000" dirty="0">
                <a:latin typeface="Candara" panose="020E0502030303020204" pitchFamily="34" charset="0"/>
                <a:cs typeface="Avenir Book"/>
              </a:rPr>
              <a:t>AIDE à TITRE CONFIDENTIEL</a:t>
            </a:r>
          </a:p>
          <a:p>
            <a:pPr marL="742950" lvl="1" indent="-285750">
              <a:lnSpc>
                <a:spcPct val="150000"/>
              </a:lnSpc>
              <a:buFont typeface="Arial"/>
              <a:buChar char="•"/>
            </a:pPr>
            <a:r>
              <a:rPr lang="fr-FR" sz="2000" dirty="0">
                <a:latin typeface="Candara" panose="020E0502030303020204" pitchFamily="34" charset="0"/>
                <a:cs typeface="Avenir Book"/>
              </a:rPr>
              <a:t>La demande est portée par un intervenant du réseau entourant la famille (réseau médico-psycho-social, réseau scolaire…)</a:t>
            </a:r>
          </a:p>
          <a:p>
            <a:pPr lvl="3">
              <a:lnSpc>
                <a:spcPct val="150000"/>
              </a:lnSpc>
            </a:pPr>
            <a:r>
              <a:rPr lang="fr-FR" sz="2000" dirty="0">
                <a:latin typeface="Candara" panose="020E0502030303020204" pitchFamily="34" charset="0"/>
                <a:cs typeface="Avenir Book"/>
              </a:rPr>
              <a:t>AIDE à TITRE CONFIDENTIEL, en collaboration avec la signaleur</a:t>
            </a:r>
          </a:p>
          <a:p>
            <a:pPr marL="742950" lvl="1" indent="-285750">
              <a:lnSpc>
                <a:spcPct val="150000"/>
              </a:lnSpc>
              <a:buFont typeface="Arial"/>
              <a:buChar char="•"/>
            </a:pPr>
            <a:r>
              <a:rPr lang="fr-FR" sz="2000" dirty="0">
                <a:latin typeface="Candara" panose="020E0502030303020204" pitchFamily="34" charset="0"/>
                <a:cs typeface="Avenir Book"/>
              </a:rPr>
              <a:t>La demande est portée par un intervenant du Service de l’Aide à la Jeunesse </a:t>
            </a:r>
          </a:p>
          <a:p>
            <a:pPr lvl="3">
              <a:lnSpc>
                <a:spcPct val="150000"/>
              </a:lnSpc>
            </a:pPr>
            <a:r>
              <a:rPr lang="fr-FR" sz="2000" dirty="0">
                <a:latin typeface="Candara" panose="020E0502030303020204" pitchFamily="34" charset="0"/>
                <a:cs typeface="Avenir Book"/>
              </a:rPr>
              <a:t>AIDE VOLONTAIRE</a:t>
            </a:r>
          </a:p>
          <a:p>
            <a:pPr marL="742950" lvl="1" indent="-285750">
              <a:lnSpc>
                <a:spcPct val="150000"/>
              </a:lnSpc>
              <a:buFont typeface="Arial"/>
              <a:buChar char="•"/>
            </a:pPr>
            <a:r>
              <a:rPr lang="fr-FR" sz="2000" dirty="0">
                <a:latin typeface="Candara" panose="020E0502030303020204" pitchFamily="34" charset="0"/>
                <a:cs typeface="Avenir Book"/>
              </a:rPr>
              <a:t>La demande est portée par le Tribunal de la Jeunesse</a:t>
            </a:r>
          </a:p>
          <a:p>
            <a:pPr lvl="3">
              <a:lnSpc>
                <a:spcPct val="150000"/>
              </a:lnSpc>
            </a:pPr>
            <a:r>
              <a:rPr lang="fr-FR" sz="2000" dirty="0">
                <a:latin typeface="Candara" panose="020E0502030303020204" pitchFamily="34" charset="0"/>
                <a:cs typeface="Avenir Book"/>
              </a:rPr>
              <a:t>AIDE CONTRAINTE (la Loi comme Tiers)</a:t>
            </a:r>
          </a:p>
        </p:txBody>
      </p:sp>
    </p:spTree>
    <p:extLst>
      <p:ext uri="{BB962C8B-B14F-4D97-AF65-F5344CB8AC3E}">
        <p14:creationId xmlns:p14="http://schemas.microsoft.com/office/powerpoint/2010/main" val="1463257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755576" y="1484784"/>
            <a:ext cx="7704856" cy="3195693"/>
          </a:xfrm>
        </p:spPr>
        <p:txBody>
          <a:bodyPr>
            <a:noAutofit/>
          </a:bodyPr>
          <a:lstStyle/>
          <a:p>
            <a:pPr marL="0" indent="0" algn="ctr"/>
            <a:r>
              <a:rPr lang="fr-BE" sz="2000" b="0" dirty="0">
                <a:latin typeface="Avenir Book"/>
                <a:cs typeface="Avenir Book"/>
              </a:rPr>
              <a:t>Rappel: Les 3 facettes de la </a:t>
            </a:r>
            <a:r>
              <a:rPr lang="fr-BE" sz="2000" dirty="0">
                <a:latin typeface="Avenir Book"/>
                <a:cs typeface="Avenir Book"/>
              </a:rPr>
              <a:t>demande</a:t>
            </a:r>
            <a:r>
              <a:rPr lang="fr-BE" sz="2000" b="0" dirty="0">
                <a:latin typeface="Avenir Book"/>
                <a:cs typeface="Avenir Book"/>
              </a:rPr>
              <a:t> (selon Neuburger)</a:t>
            </a:r>
          </a:p>
          <a:p>
            <a:pPr marL="0" indent="0"/>
            <a:r>
              <a:rPr lang="fr-BE" sz="2000" b="0" dirty="0">
                <a:latin typeface="Avenir Book"/>
                <a:cs typeface="Avenir Book"/>
              </a:rPr>
              <a:t>    </a:t>
            </a:r>
          </a:p>
          <a:p>
            <a:pPr marL="0" indent="0"/>
            <a:r>
              <a:rPr lang="fr-BE" sz="2000" b="0" dirty="0">
                <a:latin typeface="+mj-lt"/>
              </a:rPr>
              <a:t>         </a:t>
            </a:r>
          </a:p>
        </p:txBody>
      </p:sp>
      <p:sp>
        <p:nvSpPr>
          <p:cNvPr id="5" name="Titre 1"/>
          <p:cNvSpPr>
            <a:spLocks noGrp="1"/>
          </p:cNvSpPr>
          <p:nvPr>
            <p:ph type="title"/>
          </p:nvPr>
        </p:nvSpPr>
        <p:spPr>
          <a:xfrm>
            <a:off x="1115616" y="243364"/>
            <a:ext cx="6120680" cy="809372"/>
          </a:xfrm>
        </p:spPr>
        <p:txBody>
          <a:bodyPr/>
          <a:lstStyle/>
          <a:p>
            <a:r>
              <a:rPr lang="fr-BE" sz="3200" cap="none" dirty="0">
                <a:latin typeface="Candara" panose="020E0502030303020204" pitchFamily="34" charset="0"/>
                <a:ea typeface="Avenir Next" charset="0"/>
                <a:cs typeface="Avenir Next" charset="0"/>
              </a:rPr>
              <a:t>LA DEMANDE</a:t>
            </a:r>
            <a:endParaRPr lang="fr-BE" cap="none" dirty="0">
              <a:latin typeface="Candara" panose="020E0502030303020204" pitchFamily="34" charset="0"/>
              <a:ea typeface="Avenir Next" charset="0"/>
              <a:cs typeface="Avenir Next" charset="0"/>
            </a:endParaRPr>
          </a:p>
        </p:txBody>
      </p:sp>
      <p:sp>
        <p:nvSpPr>
          <p:cNvPr id="2" name="Ellipse 1"/>
          <p:cNvSpPr/>
          <p:nvPr/>
        </p:nvSpPr>
        <p:spPr>
          <a:xfrm>
            <a:off x="1907704" y="2564904"/>
            <a:ext cx="1872208" cy="1800200"/>
          </a:xfrm>
          <a:prstGeom prst="ellipse">
            <a:avLst/>
          </a:prstGeom>
          <a:solidFill>
            <a:schemeClr val="bg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latin typeface="Avenir Book"/>
                <a:cs typeface="Avenir Book"/>
              </a:rPr>
              <a:t>Symptôme</a:t>
            </a:r>
          </a:p>
        </p:txBody>
      </p:sp>
      <p:sp>
        <p:nvSpPr>
          <p:cNvPr id="6" name="Ellipse 5"/>
          <p:cNvSpPr/>
          <p:nvPr/>
        </p:nvSpPr>
        <p:spPr>
          <a:xfrm>
            <a:off x="3563888" y="2564904"/>
            <a:ext cx="1872208" cy="1800200"/>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latin typeface="Avenir Book"/>
                <a:cs typeface="Avenir Book"/>
              </a:rPr>
              <a:t>Souffrance</a:t>
            </a:r>
          </a:p>
        </p:txBody>
      </p:sp>
      <p:sp>
        <p:nvSpPr>
          <p:cNvPr id="7" name="Ellipse 6"/>
          <p:cNvSpPr/>
          <p:nvPr/>
        </p:nvSpPr>
        <p:spPr>
          <a:xfrm>
            <a:off x="5220072" y="2636912"/>
            <a:ext cx="1872208" cy="1800200"/>
          </a:xfrm>
          <a:prstGeom prst="ellipse">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latin typeface="Avenir Book"/>
                <a:cs typeface="Avenir Book"/>
              </a:rPr>
              <a:t>Allégation</a:t>
            </a:r>
          </a:p>
        </p:txBody>
      </p:sp>
    </p:spTree>
    <p:extLst>
      <p:ext uri="{BB962C8B-B14F-4D97-AF65-F5344CB8AC3E}">
        <p14:creationId xmlns:p14="http://schemas.microsoft.com/office/powerpoint/2010/main" val="20987466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210344"/>
            <a:ext cx="7992888" cy="914400"/>
          </a:xfrm>
        </p:spPr>
        <p:txBody>
          <a:bodyPr vert="horz" lIns="91440" tIns="45720" rIns="91440" bIns="45720" rtlCol="0" anchor="ctr">
            <a:noAutofit/>
          </a:bodyPr>
          <a:lstStyle/>
          <a:p>
            <a:pPr algn="ctr"/>
            <a:r>
              <a:rPr lang="fr-BE" cap="none" dirty="0">
                <a:latin typeface="Candara" panose="020E0502030303020204" pitchFamily="34" charset="0"/>
                <a:ea typeface="Avenir Next" charset="0"/>
                <a:cs typeface="Avenir Next" charset="0"/>
              </a:rPr>
              <a:t>L’AIDE CONTRAINTE N’EXCLUT PAS LA </a:t>
            </a:r>
            <a:br>
              <a:rPr lang="fr-BE" cap="none" dirty="0">
                <a:latin typeface="Candara" panose="020E0502030303020204" pitchFamily="34" charset="0"/>
                <a:ea typeface="Avenir Next" charset="0"/>
                <a:cs typeface="Avenir Next" charset="0"/>
              </a:rPr>
            </a:br>
            <a:r>
              <a:rPr lang="fr-BE" cap="none" dirty="0">
                <a:latin typeface="Candara" panose="020E0502030303020204" pitchFamily="34" charset="0"/>
                <a:ea typeface="Avenir Next" charset="0"/>
                <a:cs typeface="Avenir Next" charset="0"/>
              </a:rPr>
              <a:t>CO-CONSTRUCTION D’UNE DEMANDE !</a:t>
            </a:r>
          </a:p>
        </p:txBody>
      </p:sp>
      <p:sp>
        <p:nvSpPr>
          <p:cNvPr id="3" name="Espace réservé du contenu 2"/>
          <p:cNvSpPr>
            <a:spLocks noGrp="1"/>
          </p:cNvSpPr>
          <p:nvPr>
            <p:ph idx="1"/>
          </p:nvPr>
        </p:nvSpPr>
        <p:spPr>
          <a:xfrm>
            <a:off x="755576" y="1484784"/>
            <a:ext cx="7560840" cy="4392488"/>
          </a:xfrm>
        </p:spPr>
        <p:txBody>
          <a:bodyPr>
            <a:normAutofit/>
          </a:bodyPr>
          <a:lstStyle/>
          <a:p>
            <a:pPr>
              <a:lnSpc>
                <a:spcPct val="120000"/>
              </a:lnSpc>
              <a:buFont typeface="Wingdings" pitchFamily="2" charset="2"/>
              <a:buChar char="§"/>
            </a:pPr>
            <a:r>
              <a:rPr lang="fr-BE" sz="2000" b="0" dirty="0">
                <a:latin typeface="Candara" panose="020E0502030303020204" pitchFamily="34" charset="0"/>
                <a:cs typeface="Avenir Book"/>
              </a:rPr>
              <a:t>Notion de « familles non volontaires » (Patrick Poisson)</a:t>
            </a:r>
          </a:p>
          <a:p>
            <a:pPr>
              <a:lnSpc>
                <a:spcPct val="120000"/>
              </a:lnSpc>
              <a:buFont typeface="Wingdings" pitchFamily="2" charset="2"/>
              <a:buChar char="§"/>
            </a:pPr>
            <a:r>
              <a:rPr lang="fr-BE" sz="2000" b="0" dirty="0">
                <a:latin typeface="Candara" panose="020E0502030303020204" pitchFamily="34" charset="0"/>
                <a:cs typeface="Avenir Book"/>
              </a:rPr>
              <a:t>Permettre l’émergence progressive d’une demande, et permettre de passer du « système demande » au « système de relation d’aide » </a:t>
            </a:r>
          </a:p>
          <a:p>
            <a:pPr>
              <a:lnSpc>
                <a:spcPct val="120000"/>
              </a:lnSpc>
              <a:buFont typeface="Wingdings" pitchFamily="2" charset="2"/>
              <a:buChar char="§"/>
            </a:pPr>
            <a:r>
              <a:rPr lang="fr-BE" sz="2000" b="0" dirty="0">
                <a:latin typeface="Candara" panose="020E0502030303020204" pitchFamily="34" charset="0"/>
                <a:cs typeface="Avenir Book"/>
              </a:rPr>
              <a:t>Le contexte d’obligation s’étend également aux intervenants</a:t>
            </a:r>
          </a:p>
          <a:p>
            <a:pPr>
              <a:lnSpc>
                <a:spcPct val="120000"/>
              </a:lnSpc>
              <a:buFont typeface="Wingdings" pitchFamily="2" charset="2"/>
              <a:buChar char="§"/>
            </a:pPr>
            <a:r>
              <a:rPr lang="fr-BE" sz="2000" b="0" dirty="0">
                <a:latin typeface="Candara" panose="020E0502030303020204" pitchFamily="34" charset="0"/>
                <a:cs typeface="Avenir Book"/>
              </a:rPr>
              <a:t>Poids émotionnel lourd pour la famille (jugement d’incompétence)</a:t>
            </a:r>
          </a:p>
          <a:p>
            <a:pPr>
              <a:lnSpc>
                <a:spcPct val="120000"/>
              </a:lnSpc>
              <a:buFont typeface="Wingdings" pitchFamily="2" charset="2"/>
              <a:buChar char="§"/>
            </a:pPr>
            <a:r>
              <a:rPr lang="fr-BE" sz="2000" b="0" dirty="0">
                <a:latin typeface="Candara" panose="020E0502030303020204" pitchFamily="34" charset="0"/>
                <a:cs typeface="Avenir Book"/>
              </a:rPr>
              <a:t>Contexte de contrôle : résistance implicite ou passive de la famille avec un sentiment de honte, colère, d’injustice, d’intrusion.</a:t>
            </a:r>
          </a:p>
        </p:txBody>
      </p:sp>
    </p:spTree>
    <p:extLst>
      <p:ext uri="{BB962C8B-B14F-4D97-AF65-F5344CB8AC3E}">
        <p14:creationId xmlns:p14="http://schemas.microsoft.com/office/powerpoint/2010/main" val="3653488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91607304-157A-B147-9E39-F0884D22458D}"/>
              </a:ext>
            </a:extLst>
          </p:cNvPr>
          <p:cNvSpPr>
            <a:spLocks noGrp="1"/>
          </p:cNvSpPr>
          <p:nvPr>
            <p:ph type="body" idx="1"/>
          </p:nvPr>
        </p:nvSpPr>
        <p:spPr/>
        <p:txBody>
          <a:bodyPr/>
          <a:lstStyle/>
          <a:p>
            <a:endParaRPr lang="fr-FR"/>
          </a:p>
        </p:txBody>
      </p:sp>
      <p:sp>
        <p:nvSpPr>
          <p:cNvPr id="4" name="Titre 1">
            <a:extLst>
              <a:ext uri="{FF2B5EF4-FFF2-40B4-BE49-F238E27FC236}">
                <a16:creationId xmlns:a16="http://schemas.microsoft.com/office/drawing/2014/main" id="{5406B14A-4459-AD46-BE79-CCDA256209D0}"/>
              </a:ext>
            </a:extLst>
          </p:cNvPr>
          <p:cNvSpPr>
            <a:spLocks noGrp="1"/>
          </p:cNvSpPr>
          <p:nvPr>
            <p:ph type="title"/>
          </p:nvPr>
        </p:nvSpPr>
        <p:spPr>
          <a:xfrm rot="19140000">
            <a:off x="868944" y="1859250"/>
            <a:ext cx="5650992" cy="1056472"/>
          </a:xfrm>
        </p:spPr>
        <p:txBody>
          <a:bodyPr/>
          <a:lstStyle/>
          <a:p>
            <a:r>
              <a:rPr lang="fr-FR" dirty="0" err="1">
                <a:latin typeface="Candara" panose="020E0502030303020204" pitchFamily="34" charset="0"/>
                <a:cs typeface="Avenir Book"/>
              </a:rPr>
              <a:t>Groupados</a:t>
            </a:r>
            <a:r>
              <a:rPr lang="fr-FR" dirty="0">
                <a:latin typeface="Candara" panose="020E0502030303020204" pitchFamily="34" charset="0"/>
                <a:cs typeface="Avenir Book"/>
              </a:rPr>
              <a:t> – pour qui? Pour quoi? Comment?</a:t>
            </a:r>
          </a:p>
        </p:txBody>
      </p:sp>
    </p:spTree>
    <p:extLst>
      <p:ext uri="{BB962C8B-B14F-4D97-AF65-F5344CB8AC3E}">
        <p14:creationId xmlns:p14="http://schemas.microsoft.com/office/powerpoint/2010/main" val="1291249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3068960"/>
            <a:ext cx="8964488" cy="2736304"/>
          </a:xfrm>
        </p:spPr>
        <p:txBody>
          <a:bodyPr>
            <a:noAutofit/>
          </a:bodyPr>
          <a:lstStyle/>
          <a:p>
            <a:pPr marL="285750" indent="-285750">
              <a:lnSpc>
                <a:spcPct val="150000"/>
              </a:lnSpc>
              <a:buFont typeface="Wingdings" pitchFamily="2" charset="2"/>
              <a:buChar char="§"/>
            </a:pPr>
            <a:r>
              <a:rPr lang="fr-BE" sz="2000" b="0" dirty="0">
                <a:latin typeface="Candara" panose="020E0502030303020204" pitchFamily="34" charset="0"/>
                <a:cs typeface="Avenir Book"/>
              </a:rPr>
              <a:t>Etre attentif aux différents types d’alliance qui peuvent se nouer de manière   +/- cachée</a:t>
            </a:r>
          </a:p>
          <a:p>
            <a:pPr marL="285750" indent="-285750">
              <a:lnSpc>
                <a:spcPct val="150000"/>
              </a:lnSpc>
              <a:buFont typeface="Wingdings" pitchFamily="2" charset="2"/>
              <a:buChar char="§"/>
            </a:pPr>
            <a:r>
              <a:rPr lang="fr-BE" sz="2000" b="0" dirty="0">
                <a:latin typeface="Candara" panose="020E0502030303020204" pitchFamily="34" charset="0"/>
                <a:cs typeface="Avenir Book"/>
              </a:rPr>
              <a:t>Porter plus attention à l’histoire de l’intervention sociale dans la famille </a:t>
            </a:r>
          </a:p>
          <a:p>
            <a:pPr marL="285750" indent="-285750">
              <a:lnSpc>
                <a:spcPct val="150000"/>
              </a:lnSpc>
              <a:buFont typeface="Wingdings" pitchFamily="2" charset="2"/>
              <a:buChar char="§"/>
            </a:pPr>
            <a:r>
              <a:rPr lang="fr-BE" sz="2000" b="0" dirty="0">
                <a:latin typeface="Candara" panose="020E0502030303020204" pitchFamily="34" charset="0"/>
                <a:ea typeface="Calibri"/>
                <a:cs typeface="Avenir Book"/>
              </a:rPr>
              <a:t>Rester sur ces questions de contexte et de méta-contexte et sortir de la logique de la preuve, pour différencier notre place de celle du Juge</a:t>
            </a:r>
            <a:endParaRPr lang="fr-BE" sz="2000" b="0" dirty="0">
              <a:latin typeface="Candara" panose="020E0502030303020204" pitchFamily="34" charset="0"/>
              <a:cs typeface="Avenir Book"/>
            </a:endParaRPr>
          </a:p>
          <a:p>
            <a:pPr>
              <a:lnSpc>
                <a:spcPct val="150000"/>
              </a:lnSpc>
              <a:buFont typeface="Wingdings" pitchFamily="2" charset="2"/>
              <a:buChar char="§"/>
            </a:pPr>
            <a:endParaRPr lang="fr-BE" sz="2000" b="0" dirty="0">
              <a:latin typeface="Candara" panose="020E0502030303020204" pitchFamily="34" charset="0"/>
            </a:endParaRPr>
          </a:p>
        </p:txBody>
      </p:sp>
      <p:sp>
        <p:nvSpPr>
          <p:cNvPr id="6" name="Triangle isocèle 5"/>
          <p:cNvSpPr/>
          <p:nvPr/>
        </p:nvSpPr>
        <p:spPr>
          <a:xfrm>
            <a:off x="2843808" y="1556792"/>
            <a:ext cx="2592288" cy="1368152"/>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7" name="ZoneTexte 6"/>
          <p:cNvSpPr txBox="1"/>
          <p:nvPr/>
        </p:nvSpPr>
        <p:spPr>
          <a:xfrm>
            <a:off x="3707904" y="1196752"/>
            <a:ext cx="792088" cy="369332"/>
          </a:xfrm>
          <a:prstGeom prst="rect">
            <a:avLst/>
          </a:prstGeom>
          <a:noFill/>
        </p:spPr>
        <p:txBody>
          <a:bodyPr wrap="square" rtlCol="0">
            <a:spAutoFit/>
          </a:bodyPr>
          <a:lstStyle/>
          <a:p>
            <a:pPr algn="ctr"/>
            <a:r>
              <a:rPr lang="fr-FR" b="1" dirty="0"/>
              <a:t>Juge</a:t>
            </a:r>
          </a:p>
        </p:txBody>
      </p:sp>
      <p:sp>
        <p:nvSpPr>
          <p:cNvPr id="8" name="ZoneTexte 7"/>
          <p:cNvSpPr txBox="1"/>
          <p:nvPr/>
        </p:nvSpPr>
        <p:spPr>
          <a:xfrm>
            <a:off x="1763688" y="2420888"/>
            <a:ext cx="1152128" cy="646331"/>
          </a:xfrm>
          <a:prstGeom prst="rect">
            <a:avLst/>
          </a:prstGeom>
          <a:noFill/>
        </p:spPr>
        <p:txBody>
          <a:bodyPr wrap="square" rtlCol="0">
            <a:spAutoFit/>
          </a:bodyPr>
          <a:lstStyle/>
          <a:p>
            <a:pPr algn="ctr"/>
            <a:r>
              <a:rPr lang="fr-FR" b="1" dirty="0"/>
              <a:t>Jeune</a:t>
            </a:r>
          </a:p>
          <a:p>
            <a:pPr algn="ctr"/>
            <a:r>
              <a:rPr lang="fr-FR" b="1" dirty="0"/>
              <a:t>Famille</a:t>
            </a:r>
          </a:p>
        </p:txBody>
      </p:sp>
      <p:sp>
        <p:nvSpPr>
          <p:cNvPr id="9" name="ZoneTexte 8"/>
          <p:cNvSpPr txBox="1"/>
          <p:nvPr/>
        </p:nvSpPr>
        <p:spPr>
          <a:xfrm>
            <a:off x="5364088" y="2420888"/>
            <a:ext cx="1656184" cy="646331"/>
          </a:xfrm>
          <a:prstGeom prst="rect">
            <a:avLst/>
          </a:prstGeom>
          <a:noFill/>
        </p:spPr>
        <p:txBody>
          <a:bodyPr wrap="square" rtlCol="0">
            <a:spAutoFit/>
          </a:bodyPr>
          <a:lstStyle/>
          <a:p>
            <a:pPr algn="ctr"/>
            <a:r>
              <a:rPr lang="fr-FR" b="1" dirty="0"/>
              <a:t>Intervenant psychosocial</a:t>
            </a:r>
          </a:p>
        </p:txBody>
      </p:sp>
      <p:sp>
        <p:nvSpPr>
          <p:cNvPr id="10" name="Titre 1">
            <a:extLst>
              <a:ext uri="{FF2B5EF4-FFF2-40B4-BE49-F238E27FC236}">
                <a16:creationId xmlns:a16="http://schemas.microsoft.com/office/drawing/2014/main" id="{A5CDED48-C8ED-A648-8C49-91C6D6ABC9A5}"/>
              </a:ext>
            </a:extLst>
          </p:cNvPr>
          <p:cNvSpPr>
            <a:spLocks noGrp="1"/>
          </p:cNvSpPr>
          <p:nvPr>
            <p:ph type="title"/>
          </p:nvPr>
        </p:nvSpPr>
        <p:spPr>
          <a:xfrm>
            <a:off x="822960" y="260648"/>
            <a:ext cx="7520940" cy="830992"/>
          </a:xfrm>
        </p:spPr>
        <p:txBody>
          <a:bodyPr vert="horz" lIns="91440" tIns="45720" rIns="91440" bIns="45720" rtlCol="0" anchor="ctr">
            <a:noAutofit/>
          </a:bodyPr>
          <a:lstStyle/>
          <a:p>
            <a:pPr algn="ctr"/>
            <a:r>
              <a:rPr lang="fr-BE" cap="none" dirty="0">
                <a:latin typeface="Candara" panose="020E0502030303020204" pitchFamily="34" charset="0"/>
                <a:ea typeface="Avenir Next" charset="0"/>
                <a:cs typeface="Avenir Next" charset="0"/>
              </a:rPr>
              <a:t>L’AIDE CONTRAINTE N’EXCLUT PAS LA </a:t>
            </a:r>
            <a:br>
              <a:rPr lang="fr-BE" cap="none" dirty="0">
                <a:latin typeface="Candara" panose="020E0502030303020204" pitchFamily="34" charset="0"/>
                <a:ea typeface="Avenir Next" charset="0"/>
                <a:cs typeface="Avenir Next" charset="0"/>
              </a:rPr>
            </a:br>
            <a:r>
              <a:rPr lang="fr-BE" cap="none" dirty="0">
                <a:latin typeface="Candara" panose="020E0502030303020204" pitchFamily="34" charset="0"/>
                <a:ea typeface="Avenir Next" charset="0"/>
                <a:cs typeface="Avenir Next" charset="0"/>
              </a:rPr>
              <a:t>CO-CONSTRUCTION D’UNE DEMANDE !</a:t>
            </a:r>
          </a:p>
        </p:txBody>
      </p:sp>
    </p:spTree>
    <p:extLst>
      <p:ext uri="{BB962C8B-B14F-4D97-AF65-F5344CB8AC3E}">
        <p14:creationId xmlns:p14="http://schemas.microsoft.com/office/powerpoint/2010/main" val="4224334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216024"/>
            <a:ext cx="6840760" cy="908720"/>
          </a:xfrm>
        </p:spPr>
        <p:txBody>
          <a:bodyPr/>
          <a:lstStyle/>
          <a:p>
            <a:pPr algn="ctr"/>
            <a:r>
              <a:rPr lang="fr-BE" sz="3200" dirty="0">
                <a:latin typeface="Candara" panose="020E0502030303020204" pitchFamily="34" charset="0"/>
              </a:rPr>
              <a:t>L’ EVALUATION</a:t>
            </a:r>
            <a:br>
              <a:rPr lang="fr-BE" sz="3200" dirty="0">
                <a:latin typeface="Candara" panose="020E0502030303020204" pitchFamily="34" charset="0"/>
              </a:rPr>
            </a:br>
            <a:r>
              <a:rPr lang="fr-BE" sz="3200" cap="none" dirty="0">
                <a:latin typeface="Candara" panose="020E0502030303020204" pitchFamily="34" charset="0"/>
              </a:rPr>
              <a:t>Pourquoi ?</a:t>
            </a:r>
          </a:p>
        </p:txBody>
      </p:sp>
      <p:sp>
        <p:nvSpPr>
          <p:cNvPr id="3" name="Espace réservé du contenu 2"/>
          <p:cNvSpPr>
            <a:spLocks noGrp="1"/>
          </p:cNvSpPr>
          <p:nvPr>
            <p:ph idx="1"/>
          </p:nvPr>
        </p:nvSpPr>
        <p:spPr>
          <a:xfrm>
            <a:off x="1259632" y="1844824"/>
            <a:ext cx="7704856" cy="3960440"/>
          </a:xfrm>
        </p:spPr>
        <p:txBody>
          <a:bodyPr>
            <a:noAutofit/>
          </a:bodyPr>
          <a:lstStyle/>
          <a:p>
            <a:pPr lvl="3" eaLnBrk="0" fontAlgn="base" hangingPunct="0">
              <a:lnSpc>
                <a:spcPct val="150000"/>
              </a:lnSpc>
              <a:spcBef>
                <a:spcPct val="20000"/>
              </a:spcBef>
              <a:spcAft>
                <a:spcPct val="0"/>
              </a:spcAft>
              <a:buClr>
                <a:schemeClr val="accent1"/>
              </a:buClr>
              <a:buSzPct val="100000"/>
              <a:buFont typeface="Wingdings" pitchFamily="2" charset="2"/>
              <a:buChar char="Ø"/>
            </a:pPr>
            <a:r>
              <a:rPr lang="fr-BE" altLang="fr-FR" sz="2000" dirty="0">
                <a:latin typeface="Avenir Book"/>
                <a:cs typeface="Avenir Book"/>
              </a:rPr>
              <a:t> </a:t>
            </a:r>
            <a:r>
              <a:rPr lang="fr-BE" altLang="fr-FR" sz="2000" b="0" dirty="0">
                <a:latin typeface="Avenir Book"/>
                <a:cs typeface="Avenir Book"/>
              </a:rPr>
              <a:t>Permettre une </a:t>
            </a:r>
            <a:r>
              <a:rPr lang="fr-BE" altLang="fr-FR" sz="2000" b="1" dirty="0">
                <a:latin typeface="Avenir Book"/>
                <a:cs typeface="Avenir Book"/>
              </a:rPr>
              <a:t>analyse fine et rigoureuse du 	fonctionnement de l’adolescent </a:t>
            </a:r>
            <a:r>
              <a:rPr lang="fr-BE" altLang="fr-FR" sz="2000" b="0" dirty="0">
                <a:latin typeface="Avenir Book"/>
                <a:cs typeface="Avenir Book"/>
              </a:rPr>
              <a:t>à travers ses 3 ancrages : 	intime, familial et social</a:t>
            </a:r>
          </a:p>
          <a:p>
            <a:pPr lvl="3" eaLnBrk="0" fontAlgn="base" hangingPunct="0">
              <a:lnSpc>
                <a:spcPct val="150000"/>
              </a:lnSpc>
              <a:spcBef>
                <a:spcPct val="20000"/>
              </a:spcBef>
              <a:spcAft>
                <a:spcPct val="0"/>
              </a:spcAft>
              <a:buClr>
                <a:schemeClr val="accent1"/>
              </a:buClr>
              <a:buSzPct val="100000"/>
              <a:buFont typeface="Wingdings" charset="2"/>
              <a:buChar char="Ø"/>
            </a:pPr>
            <a:r>
              <a:rPr lang="fr-BE" altLang="fr-FR" sz="2000" dirty="0">
                <a:latin typeface="Avenir Book"/>
                <a:cs typeface="Avenir Book"/>
              </a:rPr>
              <a:t> </a:t>
            </a:r>
            <a:r>
              <a:rPr lang="fr-BE" altLang="fr-FR" sz="2000" b="0" dirty="0">
                <a:latin typeface="Avenir Book"/>
                <a:cs typeface="Avenir Book"/>
              </a:rPr>
              <a:t>Emettre un </a:t>
            </a:r>
            <a:r>
              <a:rPr lang="fr-BE" altLang="fr-FR" sz="2000" b="1" dirty="0">
                <a:latin typeface="Avenir Book"/>
                <a:cs typeface="Avenir Book"/>
              </a:rPr>
              <a:t>diagnostic pédopsychiatrique</a:t>
            </a:r>
          </a:p>
          <a:p>
            <a:pPr lvl="3" eaLnBrk="0" fontAlgn="base" hangingPunct="0">
              <a:lnSpc>
                <a:spcPct val="150000"/>
              </a:lnSpc>
              <a:spcBef>
                <a:spcPct val="20000"/>
              </a:spcBef>
              <a:spcAft>
                <a:spcPct val="0"/>
              </a:spcAft>
              <a:buClr>
                <a:schemeClr val="accent1"/>
              </a:buClr>
              <a:buSzPct val="100000"/>
              <a:buFont typeface="Wingdings" charset="2"/>
              <a:buChar char="Ø"/>
            </a:pPr>
            <a:r>
              <a:rPr lang="fr-BE" altLang="fr-FR" sz="2000" dirty="0">
                <a:latin typeface="Avenir Book"/>
                <a:cs typeface="Avenir Book"/>
              </a:rPr>
              <a:t> </a:t>
            </a:r>
            <a:r>
              <a:rPr lang="fr-BE" altLang="fr-FR" sz="2000" b="0" dirty="0">
                <a:latin typeface="Avenir Book"/>
                <a:cs typeface="Avenir Book"/>
              </a:rPr>
              <a:t>Comprendre le </a:t>
            </a:r>
            <a:r>
              <a:rPr lang="fr-BE" altLang="fr-FR" sz="2000" b="1" dirty="0">
                <a:latin typeface="Avenir Book"/>
                <a:cs typeface="Avenir Book"/>
              </a:rPr>
              <a:t>sens du recours à l’acte </a:t>
            </a:r>
            <a:r>
              <a:rPr lang="fr-BE" altLang="fr-FR" sz="2000" dirty="0">
                <a:latin typeface="Avenir Book"/>
                <a:cs typeface="Avenir Book"/>
              </a:rPr>
              <a:t>et évaluer </a:t>
            </a:r>
            <a:r>
              <a:rPr lang="fr-BE" altLang="fr-FR" sz="2000" b="0" dirty="0">
                <a:latin typeface="Avenir Book"/>
                <a:cs typeface="Avenir Book"/>
              </a:rPr>
              <a:t>le 	risque de</a:t>
            </a:r>
            <a:r>
              <a:rPr lang="fr-BE" altLang="fr-FR" sz="2000" b="1" dirty="0">
                <a:latin typeface="Avenir Book"/>
                <a:cs typeface="Avenir Book"/>
              </a:rPr>
              <a:t> récidive</a:t>
            </a:r>
          </a:p>
          <a:p>
            <a:pPr lvl="3" eaLnBrk="0" fontAlgn="base" hangingPunct="0">
              <a:lnSpc>
                <a:spcPct val="150000"/>
              </a:lnSpc>
              <a:spcBef>
                <a:spcPct val="20000"/>
              </a:spcBef>
              <a:spcAft>
                <a:spcPct val="0"/>
              </a:spcAft>
              <a:buClr>
                <a:schemeClr val="accent1"/>
              </a:buClr>
              <a:buSzPct val="100000"/>
              <a:buFont typeface="Wingdings" charset="2"/>
              <a:buChar char="Ø"/>
            </a:pPr>
            <a:r>
              <a:rPr lang="fr-BE" altLang="fr-FR" sz="2000" dirty="0">
                <a:latin typeface="Avenir Book"/>
                <a:cs typeface="Avenir Book"/>
              </a:rPr>
              <a:t> </a:t>
            </a:r>
            <a:r>
              <a:rPr lang="fr-BE" altLang="fr-FR" sz="2000" b="0" dirty="0">
                <a:latin typeface="Avenir Book"/>
                <a:cs typeface="Avenir Book"/>
              </a:rPr>
              <a:t>Définir comment faire soin et donner des indications 	thérapeutiques</a:t>
            </a:r>
          </a:p>
          <a:p>
            <a:pPr marL="0" lvl="0" indent="0" algn="just" eaLnBrk="0" fontAlgn="base" hangingPunct="0">
              <a:lnSpc>
                <a:spcPct val="150000"/>
              </a:lnSpc>
              <a:spcBef>
                <a:spcPct val="20000"/>
              </a:spcBef>
              <a:spcAft>
                <a:spcPct val="0"/>
              </a:spcAft>
              <a:buClr>
                <a:schemeClr val="tx1"/>
              </a:buClr>
              <a:buSzPct val="150000"/>
            </a:pPr>
            <a:endParaRPr lang="fr-BE" altLang="fr-FR" sz="2000" b="0" dirty="0">
              <a:latin typeface="Avenir Book"/>
              <a:cs typeface="Avenir Book"/>
            </a:endParaRPr>
          </a:p>
          <a:p>
            <a:pPr marL="285750" indent="-285750" algn="just">
              <a:lnSpc>
                <a:spcPct val="150000"/>
              </a:lnSpc>
              <a:buFont typeface="Arial" pitchFamily="34" charset="0"/>
              <a:buChar char="•"/>
            </a:pPr>
            <a:endParaRPr lang="fr-BE" b="0" dirty="0">
              <a:latin typeface="Avenir Book"/>
              <a:cs typeface="Avenir Book"/>
            </a:endParaRPr>
          </a:p>
        </p:txBody>
      </p:sp>
      <p:pic>
        <p:nvPicPr>
          <p:cNvPr id="4" name="Picture 2" descr="W:\SOS\COM\Sans titre-65 l'ado.jpg"/>
          <p:cNvPicPr>
            <a:picLocks noChangeAspect="1" noChangeArrowheads="1"/>
          </p:cNvPicPr>
          <p:nvPr/>
        </p:nvPicPr>
        <p:blipFill rotWithShape="1">
          <a:blip r:embed="rId2" cstate="print"/>
          <a:srcRect l="27964" t="17821" r="25452" b="18285"/>
          <a:stretch/>
        </p:blipFill>
        <p:spPr bwMode="auto">
          <a:xfrm>
            <a:off x="179512" y="1844824"/>
            <a:ext cx="1692023" cy="3282786"/>
          </a:xfrm>
          <a:prstGeom prst="rect">
            <a:avLst/>
          </a:prstGeom>
          <a:noFill/>
        </p:spPr>
      </p:pic>
      <p:sp>
        <p:nvSpPr>
          <p:cNvPr id="5" name="ZoneTexte 4"/>
          <p:cNvSpPr txBox="1"/>
          <p:nvPr/>
        </p:nvSpPr>
        <p:spPr>
          <a:xfrm>
            <a:off x="467544" y="1279140"/>
            <a:ext cx="8208912" cy="430887"/>
          </a:xfrm>
          <a:prstGeom prst="rect">
            <a:avLst/>
          </a:prstGeom>
          <a:noFill/>
        </p:spPr>
        <p:txBody>
          <a:bodyPr wrap="square" rtlCol="0">
            <a:spAutoFit/>
          </a:bodyPr>
          <a:lstStyle/>
          <a:p>
            <a:r>
              <a:rPr lang="fr-BE" altLang="fr-FR" sz="2200" dirty="0">
                <a:solidFill>
                  <a:srgbClr val="000090"/>
                </a:solidFill>
                <a:latin typeface="Candara" panose="020E0502030303020204" pitchFamily="34" charset="0"/>
                <a:cs typeface="Avenir Book"/>
              </a:rPr>
              <a:t>Par rapport à l’adolescent ayant eu recours à une sexualité abusive </a:t>
            </a:r>
            <a:endParaRPr lang="fr-FR" sz="2200" dirty="0">
              <a:solidFill>
                <a:srgbClr val="000090"/>
              </a:solidFill>
              <a:latin typeface="Candara" panose="020E0502030303020204" pitchFamily="34" charset="0"/>
            </a:endParaRPr>
          </a:p>
        </p:txBody>
      </p:sp>
    </p:spTree>
    <p:extLst>
      <p:ext uri="{BB962C8B-B14F-4D97-AF65-F5344CB8AC3E}">
        <p14:creationId xmlns:p14="http://schemas.microsoft.com/office/powerpoint/2010/main" val="33064459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2"/>
          <p:cNvSpPr>
            <a:spLocks noGrp="1"/>
          </p:cNvSpPr>
          <p:nvPr>
            <p:ph idx="1"/>
          </p:nvPr>
        </p:nvSpPr>
        <p:spPr>
          <a:xfrm>
            <a:off x="539553" y="1772816"/>
            <a:ext cx="7992888" cy="3744491"/>
          </a:xfrm>
        </p:spPr>
        <p:txBody>
          <a:bodyPr>
            <a:normAutofit/>
          </a:bodyPr>
          <a:lstStyle/>
          <a:p>
            <a:pPr eaLnBrk="1" hangingPunct="1">
              <a:lnSpc>
                <a:spcPct val="150000"/>
              </a:lnSpc>
              <a:spcBef>
                <a:spcPts val="0"/>
              </a:spcBef>
              <a:spcAft>
                <a:spcPts val="1200"/>
              </a:spcAft>
              <a:buFont typeface="Arial" panose="020B0604020202020204" pitchFamily="34" charset="0"/>
              <a:buChar char="•"/>
              <a:defRPr/>
            </a:pPr>
            <a:r>
              <a:rPr lang="fr-BE" sz="2000" b="0" dirty="0">
                <a:latin typeface="Candara" panose="020E0502030303020204" pitchFamily="34" charset="0"/>
                <a:cs typeface="Avenir Book"/>
              </a:rPr>
              <a:t>Décrire </a:t>
            </a:r>
            <a:r>
              <a:rPr lang="fr-BE" sz="2000" dirty="0">
                <a:latin typeface="Candara" panose="020E0502030303020204" pitchFamily="34" charset="0"/>
                <a:cs typeface="Avenir Book"/>
              </a:rPr>
              <a:t>la nature et la fonction des relations </a:t>
            </a:r>
            <a:r>
              <a:rPr lang="fr-BE" sz="2000" b="0" dirty="0">
                <a:latin typeface="Candara" panose="020E0502030303020204" pitchFamily="34" charset="0"/>
                <a:cs typeface="Avenir Book"/>
              </a:rPr>
              <a:t>existantes entre les membres de la famille.</a:t>
            </a:r>
          </a:p>
          <a:p>
            <a:pPr eaLnBrk="1" hangingPunct="1">
              <a:lnSpc>
                <a:spcPct val="150000"/>
              </a:lnSpc>
              <a:spcBef>
                <a:spcPts val="0"/>
              </a:spcBef>
              <a:spcAft>
                <a:spcPts val="1200"/>
              </a:spcAft>
              <a:buFont typeface="Arial"/>
              <a:buChar char="•"/>
              <a:defRPr/>
            </a:pPr>
            <a:r>
              <a:rPr lang="fr-BE" sz="2000" b="0" dirty="0">
                <a:latin typeface="Candara" panose="020E0502030303020204" pitchFamily="34" charset="0"/>
                <a:cs typeface="Avenir Book"/>
              </a:rPr>
              <a:t>Préciser l’</a:t>
            </a:r>
            <a:r>
              <a:rPr lang="fr-BE" sz="2000" dirty="0">
                <a:latin typeface="Candara" panose="020E0502030303020204" pitchFamily="34" charset="0"/>
                <a:cs typeface="Avenir Book"/>
              </a:rPr>
              <a:t>impact</a:t>
            </a:r>
            <a:r>
              <a:rPr lang="fr-BE" sz="2000" b="0" dirty="0">
                <a:latin typeface="Candara" panose="020E0502030303020204" pitchFamily="34" charset="0"/>
                <a:cs typeface="Avenir Book"/>
              </a:rPr>
              <a:t> du fonctionnement familial sur les faits.</a:t>
            </a:r>
          </a:p>
          <a:p>
            <a:pPr eaLnBrk="1" hangingPunct="1">
              <a:lnSpc>
                <a:spcPct val="150000"/>
              </a:lnSpc>
              <a:spcBef>
                <a:spcPts val="0"/>
              </a:spcBef>
              <a:spcAft>
                <a:spcPts val="1200"/>
              </a:spcAft>
              <a:buFont typeface="Arial"/>
              <a:buChar char="•"/>
              <a:defRPr/>
            </a:pPr>
            <a:r>
              <a:rPr lang="fr-BE" sz="2000" b="0" dirty="0">
                <a:latin typeface="Candara" panose="020E0502030303020204" pitchFamily="34" charset="0"/>
                <a:cs typeface="Avenir Book"/>
              </a:rPr>
              <a:t>Évaluer les </a:t>
            </a:r>
            <a:r>
              <a:rPr lang="fr-BE" sz="2000" dirty="0">
                <a:latin typeface="Candara" panose="020E0502030303020204" pitchFamily="34" charset="0"/>
                <a:cs typeface="Avenir Book"/>
              </a:rPr>
              <a:t>possibilités de modification </a:t>
            </a:r>
            <a:r>
              <a:rPr lang="fr-BE" sz="2000" b="0" dirty="0">
                <a:latin typeface="Candara" panose="020E0502030303020204" pitchFamily="34" charset="0"/>
                <a:cs typeface="Avenir Book"/>
              </a:rPr>
              <a:t>des équilibres existants et les </a:t>
            </a:r>
            <a:r>
              <a:rPr lang="fr-BE" sz="2000" dirty="0">
                <a:latin typeface="Candara" panose="020E0502030303020204" pitchFamily="34" charset="0"/>
                <a:cs typeface="Avenir Book"/>
              </a:rPr>
              <a:t>ressources</a:t>
            </a:r>
            <a:r>
              <a:rPr lang="fr-BE" sz="2000" b="0" dirty="0">
                <a:latin typeface="Candara" panose="020E0502030303020204" pitchFamily="34" charset="0"/>
                <a:cs typeface="Avenir Book"/>
              </a:rPr>
              <a:t> envisageables.</a:t>
            </a:r>
          </a:p>
          <a:p>
            <a:pPr eaLnBrk="1" hangingPunct="1">
              <a:lnSpc>
                <a:spcPct val="150000"/>
              </a:lnSpc>
              <a:spcBef>
                <a:spcPts val="0"/>
              </a:spcBef>
              <a:spcAft>
                <a:spcPts val="1200"/>
              </a:spcAft>
              <a:buFont typeface="Arial"/>
              <a:buChar char="•"/>
              <a:defRPr/>
            </a:pPr>
            <a:r>
              <a:rPr lang="fr-BE" sz="2000" b="0" dirty="0">
                <a:latin typeface="Candara" panose="020E0502030303020204" pitchFamily="34" charset="0"/>
                <a:cs typeface="Avenir Book"/>
              </a:rPr>
              <a:t>Proposer toutes formes d’</a:t>
            </a:r>
            <a:r>
              <a:rPr lang="fr-BE" sz="2000" dirty="0">
                <a:latin typeface="Candara" panose="020E0502030303020204" pitchFamily="34" charset="0"/>
                <a:cs typeface="Avenir Book"/>
              </a:rPr>
              <a:t>actions</a:t>
            </a:r>
            <a:r>
              <a:rPr lang="fr-BE" sz="2000" b="0" dirty="0">
                <a:latin typeface="Candara" panose="020E0502030303020204" pitchFamily="34" charset="0"/>
                <a:cs typeface="Avenir Book"/>
              </a:rPr>
              <a:t> relatives au diagnostic posé.</a:t>
            </a:r>
          </a:p>
          <a:p>
            <a:pPr marL="0" indent="0" eaLnBrk="1" hangingPunct="1">
              <a:lnSpc>
                <a:spcPct val="150000"/>
              </a:lnSpc>
              <a:spcBef>
                <a:spcPts val="0"/>
              </a:spcBef>
              <a:spcAft>
                <a:spcPts val="1200"/>
              </a:spcAft>
              <a:defRPr/>
            </a:pPr>
            <a:endParaRPr lang="fr-BE" sz="2000" b="0" dirty="0">
              <a:latin typeface="Candara" panose="020E0502030303020204" pitchFamily="34" charset="0"/>
              <a:cs typeface="Avenir Book"/>
            </a:endParaRPr>
          </a:p>
        </p:txBody>
      </p:sp>
      <p:sp>
        <p:nvSpPr>
          <p:cNvPr id="4" name="ZoneTexte 3"/>
          <p:cNvSpPr txBox="1"/>
          <p:nvPr/>
        </p:nvSpPr>
        <p:spPr>
          <a:xfrm>
            <a:off x="827584" y="1269921"/>
            <a:ext cx="7560840" cy="430887"/>
          </a:xfrm>
          <a:prstGeom prst="rect">
            <a:avLst/>
          </a:prstGeom>
          <a:noFill/>
        </p:spPr>
        <p:txBody>
          <a:bodyPr wrap="square" rtlCol="0">
            <a:spAutoFit/>
          </a:bodyPr>
          <a:lstStyle/>
          <a:p>
            <a:pPr algn="ctr"/>
            <a:r>
              <a:rPr lang="fr-BE" altLang="fr-FR" sz="2200" dirty="0">
                <a:solidFill>
                  <a:srgbClr val="000090"/>
                </a:solidFill>
                <a:latin typeface="Candara" panose="020E0502030303020204" pitchFamily="34" charset="0"/>
                <a:cs typeface="Avenir Book"/>
              </a:rPr>
              <a:t>Par rapport à la famille</a:t>
            </a:r>
            <a:endParaRPr lang="fr-FR" sz="2200" dirty="0">
              <a:solidFill>
                <a:srgbClr val="000090"/>
              </a:solidFill>
              <a:latin typeface="Candara" panose="020E0502030303020204" pitchFamily="34" charset="0"/>
            </a:endParaRPr>
          </a:p>
        </p:txBody>
      </p:sp>
      <p:sp>
        <p:nvSpPr>
          <p:cNvPr id="5" name="Titre 1">
            <a:extLst>
              <a:ext uri="{FF2B5EF4-FFF2-40B4-BE49-F238E27FC236}">
                <a16:creationId xmlns:a16="http://schemas.microsoft.com/office/drawing/2014/main" id="{C4E692F3-2461-6F42-8BEF-9D1A9F390437}"/>
              </a:ext>
            </a:extLst>
          </p:cNvPr>
          <p:cNvSpPr>
            <a:spLocks noGrp="1"/>
          </p:cNvSpPr>
          <p:nvPr>
            <p:ph type="title"/>
          </p:nvPr>
        </p:nvSpPr>
        <p:spPr>
          <a:xfrm>
            <a:off x="1115616" y="216024"/>
            <a:ext cx="6840760" cy="908720"/>
          </a:xfrm>
        </p:spPr>
        <p:txBody>
          <a:bodyPr/>
          <a:lstStyle/>
          <a:p>
            <a:pPr algn="ctr"/>
            <a:r>
              <a:rPr lang="fr-BE" sz="3200" dirty="0">
                <a:latin typeface="Candara" panose="020E0502030303020204" pitchFamily="34" charset="0"/>
              </a:rPr>
              <a:t>L’ EVALUATION</a:t>
            </a:r>
            <a:br>
              <a:rPr lang="fr-BE" sz="3200" dirty="0">
                <a:latin typeface="Candara" panose="020E0502030303020204" pitchFamily="34" charset="0"/>
              </a:rPr>
            </a:br>
            <a:r>
              <a:rPr lang="fr-BE" sz="3200" cap="none" dirty="0">
                <a:latin typeface="Candara" panose="020E0502030303020204" pitchFamily="34" charset="0"/>
              </a:rPr>
              <a:t>Pourquoi ?</a:t>
            </a:r>
          </a:p>
        </p:txBody>
      </p:sp>
    </p:spTree>
    <p:extLst>
      <p:ext uri="{BB962C8B-B14F-4D97-AF65-F5344CB8AC3E}">
        <p14:creationId xmlns:p14="http://schemas.microsoft.com/office/powerpoint/2010/main" val="32993783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Espace réservé du contenu 2"/>
          <p:cNvSpPr>
            <a:spLocks noGrp="1"/>
          </p:cNvSpPr>
          <p:nvPr>
            <p:ph idx="1"/>
          </p:nvPr>
        </p:nvSpPr>
        <p:spPr>
          <a:xfrm>
            <a:off x="611560" y="1628800"/>
            <a:ext cx="7992888" cy="3744416"/>
          </a:xfrm>
        </p:spPr>
        <p:txBody>
          <a:bodyPr>
            <a:normAutofit/>
          </a:bodyPr>
          <a:lstStyle/>
          <a:p>
            <a:pPr>
              <a:spcBef>
                <a:spcPct val="0"/>
              </a:spcBef>
              <a:spcAft>
                <a:spcPts val="1200"/>
              </a:spcAft>
              <a:buFont typeface="Arial"/>
              <a:buChar char="•"/>
            </a:pPr>
            <a:r>
              <a:rPr lang="fr-BE" altLang="fr-FR" sz="2000" b="0" dirty="0">
                <a:latin typeface="Candara" panose="020E0502030303020204" pitchFamily="34" charset="0"/>
                <a:cs typeface="Avenir Book"/>
              </a:rPr>
              <a:t>L’évaluation débute dès la salle d’attente</a:t>
            </a:r>
          </a:p>
          <a:p>
            <a:pPr>
              <a:spcBef>
                <a:spcPct val="0"/>
              </a:spcBef>
              <a:spcAft>
                <a:spcPts val="1200"/>
              </a:spcAft>
              <a:buFont typeface="Arial"/>
              <a:buChar char="•"/>
            </a:pPr>
            <a:r>
              <a:rPr lang="fr-BE" altLang="fr-FR" sz="2000" b="0" dirty="0">
                <a:latin typeface="Candara" panose="020E0502030303020204" pitchFamily="34" charset="0"/>
                <a:cs typeface="Avenir Book"/>
              </a:rPr>
              <a:t>Tenir compte du cadre (qui demande/offre quoi à qui et comment)</a:t>
            </a:r>
          </a:p>
          <a:p>
            <a:pPr>
              <a:spcBef>
                <a:spcPct val="0"/>
              </a:spcBef>
              <a:spcAft>
                <a:spcPts val="1200"/>
              </a:spcAft>
              <a:buFont typeface="Arial"/>
              <a:buChar char="•"/>
            </a:pPr>
            <a:r>
              <a:rPr lang="fr-BE" altLang="fr-FR" sz="2000" b="0" dirty="0">
                <a:latin typeface="Candara" panose="020E0502030303020204" pitchFamily="34" charset="0"/>
                <a:cs typeface="Avenir Book"/>
              </a:rPr>
              <a:t>Un préalable incontournable: </a:t>
            </a:r>
            <a:r>
              <a:rPr lang="fr-BE" altLang="fr-FR" sz="2000" dirty="0">
                <a:solidFill>
                  <a:schemeClr val="accent2"/>
                </a:solidFill>
                <a:latin typeface="Candara" panose="020E0502030303020204" pitchFamily="34" charset="0"/>
                <a:cs typeface="Avenir Book"/>
              </a:rPr>
              <a:t>l’affiliation</a:t>
            </a:r>
            <a:r>
              <a:rPr lang="fr-BE" altLang="fr-FR" sz="2000" dirty="0">
                <a:latin typeface="Candara" panose="020E0502030303020204" pitchFamily="34" charset="0"/>
                <a:cs typeface="Avenir Book"/>
              </a:rPr>
              <a:t> !!</a:t>
            </a:r>
          </a:p>
          <a:p>
            <a:pPr>
              <a:spcBef>
                <a:spcPct val="0"/>
              </a:spcBef>
              <a:spcAft>
                <a:spcPts val="1200"/>
              </a:spcAft>
              <a:buFont typeface="Arial"/>
              <a:buChar char="•"/>
            </a:pPr>
            <a:r>
              <a:rPr lang="fr-BE" altLang="fr-FR" sz="2000" b="0" dirty="0">
                <a:latin typeface="Candara" panose="020E0502030303020204" pitchFamily="34" charset="0"/>
                <a:cs typeface="Avenir Book"/>
              </a:rPr>
              <a:t>L’évaluateur fait partie du système</a:t>
            </a:r>
          </a:p>
          <a:p>
            <a:pPr>
              <a:spcBef>
                <a:spcPct val="0"/>
              </a:spcBef>
              <a:spcAft>
                <a:spcPts val="1200"/>
              </a:spcAft>
              <a:buFont typeface="Arial"/>
              <a:buChar char="•"/>
            </a:pPr>
            <a:r>
              <a:rPr lang="fr-BE" altLang="fr-FR" sz="2000" b="0" dirty="0">
                <a:latin typeface="Candara" panose="020E0502030303020204" pitchFamily="34" charset="0"/>
                <a:cs typeface="Avenir Book"/>
              </a:rPr>
              <a:t>Il est donc son 1</a:t>
            </a:r>
            <a:r>
              <a:rPr lang="fr-BE" altLang="fr-FR" sz="2000" b="0" baseline="30000" dirty="0">
                <a:latin typeface="Candara" panose="020E0502030303020204" pitchFamily="34" charset="0"/>
                <a:cs typeface="Avenir Book"/>
              </a:rPr>
              <a:t>er</a:t>
            </a:r>
            <a:r>
              <a:rPr lang="fr-BE" altLang="fr-FR" sz="2000" b="0" dirty="0">
                <a:latin typeface="Candara" panose="020E0502030303020204" pitchFamily="34" charset="0"/>
                <a:cs typeface="Avenir Book"/>
              </a:rPr>
              <a:t> outil (engagement)</a:t>
            </a:r>
          </a:p>
          <a:p>
            <a:pPr>
              <a:spcBef>
                <a:spcPct val="0"/>
              </a:spcBef>
              <a:spcAft>
                <a:spcPts val="1200"/>
              </a:spcAft>
              <a:buFont typeface="Arial"/>
              <a:buChar char="•"/>
            </a:pPr>
            <a:r>
              <a:rPr lang="fr-BE" altLang="fr-FR" sz="2000" b="0" dirty="0">
                <a:latin typeface="Candara" panose="020E0502030303020204" pitchFamily="34" charset="0"/>
                <a:cs typeface="Avenir Book"/>
              </a:rPr>
              <a:t>Laisser se jouer les patterns transactionnels</a:t>
            </a:r>
          </a:p>
          <a:p>
            <a:pPr>
              <a:spcBef>
                <a:spcPct val="0"/>
              </a:spcBef>
              <a:spcAft>
                <a:spcPts val="1200"/>
              </a:spcAft>
              <a:buFont typeface="Arial"/>
              <a:buChar char="•"/>
            </a:pPr>
            <a:r>
              <a:rPr lang="fr-BE" altLang="fr-FR" sz="2000" b="0" dirty="0">
                <a:latin typeface="Candara" panose="020E0502030303020204" pitchFamily="34" charset="0"/>
                <a:cs typeface="Avenir Book"/>
              </a:rPr>
              <a:t>Grand angle (global) et gros plan (symptôme) </a:t>
            </a:r>
          </a:p>
        </p:txBody>
      </p:sp>
      <p:sp>
        <p:nvSpPr>
          <p:cNvPr id="4" name="Titre 1"/>
          <p:cNvSpPr txBox="1">
            <a:spLocks/>
          </p:cNvSpPr>
          <p:nvPr/>
        </p:nvSpPr>
        <p:spPr>
          <a:xfrm>
            <a:off x="1115617" y="288032"/>
            <a:ext cx="6840760" cy="9807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fr-BE" sz="3200" dirty="0">
                <a:latin typeface="Candara" panose="020E0502030303020204" pitchFamily="34" charset="0"/>
              </a:rPr>
              <a:t>L’ Évaluation</a:t>
            </a:r>
          </a:p>
        </p:txBody>
      </p:sp>
    </p:spTree>
    <p:extLst>
      <p:ext uri="{BB962C8B-B14F-4D97-AF65-F5344CB8AC3E}">
        <p14:creationId xmlns:p14="http://schemas.microsoft.com/office/powerpoint/2010/main" val="32046387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contenu 2"/>
          <p:cNvSpPr>
            <a:spLocks noGrp="1"/>
          </p:cNvSpPr>
          <p:nvPr>
            <p:ph idx="1"/>
          </p:nvPr>
        </p:nvSpPr>
        <p:spPr>
          <a:xfrm>
            <a:off x="323528" y="764704"/>
            <a:ext cx="8352928" cy="5184576"/>
          </a:xfrm>
        </p:spPr>
        <p:txBody>
          <a:bodyPr>
            <a:noAutofit/>
          </a:bodyPr>
          <a:lstStyle/>
          <a:p>
            <a:pPr marL="0" indent="0" eaLnBrk="1" hangingPunct="1">
              <a:lnSpc>
                <a:spcPct val="150000"/>
              </a:lnSpc>
              <a:spcBef>
                <a:spcPts val="0"/>
              </a:spcBef>
              <a:spcAft>
                <a:spcPts val="1200"/>
              </a:spcAft>
              <a:defRPr/>
            </a:pPr>
            <a:r>
              <a:rPr lang="fr-BE" sz="2000" b="0" dirty="0">
                <a:latin typeface="Candara" panose="020E0502030303020204" pitchFamily="34" charset="0"/>
                <a:cs typeface="Avenir Book"/>
              </a:rPr>
              <a:t>L’</a:t>
            </a:r>
            <a:r>
              <a:rPr lang="fr-BE" sz="2000" dirty="0">
                <a:latin typeface="Candara" panose="020E0502030303020204" pitchFamily="34" charset="0"/>
                <a:cs typeface="Avenir Book"/>
              </a:rPr>
              <a:t>évaluation</a:t>
            </a:r>
            <a:r>
              <a:rPr lang="fr-BE" sz="2000" b="0" dirty="0">
                <a:latin typeface="Candara" panose="020E0502030303020204" pitchFamily="34" charset="0"/>
                <a:cs typeface="Avenir Book"/>
              </a:rPr>
              <a:t> vise à mettre en lumière l’impact des problèmes en identifiant et en mettant en lien:</a:t>
            </a:r>
          </a:p>
          <a:p>
            <a:pPr marL="228600" lvl="2" indent="-169164">
              <a:lnSpc>
                <a:spcPct val="150000"/>
              </a:lnSpc>
              <a:spcBef>
                <a:spcPts val="0"/>
              </a:spcBef>
              <a:spcAft>
                <a:spcPts val="1200"/>
              </a:spcAft>
              <a:defRPr/>
            </a:pPr>
            <a:r>
              <a:rPr lang="fr-BE" sz="2000" b="0" dirty="0">
                <a:latin typeface="Candara" panose="020E0502030303020204" pitchFamily="34" charset="0"/>
                <a:cs typeface="Avenir Book"/>
              </a:rPr>
              <a:t>les </a:t>
            </a:r>
            <a:r>
              <a:rPr lang="fr-BE" sz="2000" dirty="0">
                <a:latin typeface="Candara" panose="020E0502030303020204" pitchFamily="34" charset="0"/>
                <a:cs typeface="Avenir Book"/>
              </a:rPr>
              <a:t>facteurs de risque </a:t>
            </a:r>
            <a:r>
              <a:rPr lang="fr-BE" sz="2000" b="0" dirty="0">
                <a:latin typeface="Candara" panose="020E0502030303020204" pitchFamily="34" charset="0"/>
                <a:cs typeface="Avenir Book"/>
              </a:rPr>
              <a:t>(conduites parentales inadéquates, 	violence et mauvais traitements dans la famille, toxicomanie des parents)</a:t>
            </a:r>
          </a:p>
          <a:p>
            <a:pPr marL="228600" lvl="2" indent="-169164">
              <a:lnSpc>
                <a:spcPct val="150000"/>
              </a:lnSpc>
              <a:spcBef>
                <a:spcPts val="0"/>
              </a:spcBef>
              <a:spcAft>
                <a:spcPts val="1200"/>
              </a:spcAft>
              <a:defRPr/>
            </a:pPr>
            <a:r>
              <a:rPr lang="fr-BE" sz="2000" b="0" dirty="0">
                <a:latin typeface="Candara" panose="020E0502030303020204" pitchFamily="34" charset="0"/>
                <a:cs typeface="Avenir Book"/>
              </a:rPr>
              <a:t>les </a:t>
            </a:r>
            <a:r>
              <a:rPr lang="fr-BE" sz="2000" dirty="0">
                <a:latin typeface="Candara" panose="020E0502030303020204" pitchFamily="34" charset="0"/>
                <a:cs typeface="Avenir Book"/>
              </a:rPr>
              <a:t>facteurs de protection </a:t>
            </a:r>
            <a:r>
              <a:rPr lang="fr-BE" sz="2000" b="0" dirty="0">
                <a:latin typeface="Candara" panose="020E0502030303020204" pitchFamily="34" charset="0"/>
                <a:cs typeface="Avenir Book"/>
              </a:rPr>
              <a:t>et les </a:t>
            </a:r>
            <a:r>
              <a:rPr lang="fr-BE" sz="2000" dirty="0">
                <a:latin typeface="Candara" panose="020E0502030303020204" pitchFamily="34" charset="0"/>
                <a:cs typeface="Avenir Book"/>
              </a:rPr>
              <a:t>ressources</a:t>
            </a:r>
            <a:r>
              <a:rPr lang="fr-BE" sz="2000" b="0" dirty="0">
                <a:latin typeface="Candara" panose="020E0502030303020204" pitchFamily="34" charset="0"/>
                <a:cs typeface="Avenir Book"/>
              </a:rPr>
              <a:t> (qualité des liens familiaux)</a:t>
            </a:r>
          </a:p>
          <a:p>
            <a:pPr marL="0" indent="0" eaLnBrk="1" hangingPunct="1">
              <a:lnSpc>
                <a:spcPct val="150000"/>
              </a:lnSpc>
              <a:spcBef>
                <a:spcPts val="0"/>
              </a:spcBef>
              <a:spcAft>
                <a:spcPts val="1200"/>
              </a:spcAft>
              <a:defRPr/>
            </a:pPr>
            <a:r>
              <a:rPr lang="fr-BE" sz="2000" b="0" dirty="0">
                <a:latin typeface="Candara" panose="020E0502030303020204" pitchFamily="34" charset="0"/>
                <a:cs typeface="Avenir Book"/>
              </a:rPr>
              <a:t>et à comprendre le </a:t>
            </a:r>
            <a:r>
              <a:rPr lang="fr-BE" sz="2000" dirty="0">
                <a:latin typeface="Candara" panose="020E0502030303020204" pitchFamily="34" charset="0"/>
                <a:cs typeface="Avenir Book"/>
              </a:rPr>
              <a:t>sens</a:t>
            </a:r>
            <a:r>
              <a:rPr lang="fr-BE" sz="2000" b="0" dirty="0">
                <a:latin typeface="Candara" panose="020E0502030303020204" pitchFamily="34" charset="0"/>
                <a:cs typeface="Avenir Book"/>
              </a:rPr>
              <a:t> et la </a:t>
            </a:r>
            <a:r>
              <a:rPr lang="fr-BE" sz="2000" dirty="0">
                <a:latin typeface="Candara" panose="020E0502030303020204" pitchFamily="34" charset="0"/>
                <a:cs typeface="Avenir Book"/>
              </a:rPr>
              <a:t>fonction</a:t>
            </a:r>
            <a:r>
              <a:rPr lang="fr-BE" sz="2000" b="0" dirty="0">
                <a:latin typeface="Candara" panose="020E0502030303020204" pitchFamily="34" charset="0"/>
                <a:cs typeface="Avenir Book"/>
              </a:rPr>
              <a:t> du problème</a:t>
            </a:r>
            <a:r>
              <a:rPr lang="fr-BE" sz="2000" dirty="0">
                <a:latin typeface="Candara" panose="020E0502030303020204" pitchFamily="34" charset="0"/>
                <a:cs typeface="Avenir Book"/>
              </a:rPr>
              <a:t>.</a:t>
            </a:r>
          </a:p>
          <a:p>
            <a:pPr marL="0" indent="0" eaLnBrk="1" hangingPunct="1">
              <a:lnSpc>
                <a:spcPct val="150000"/>
              </a:lnSpc>
              <a:spcBef>
                <a:spcPts val="0"/>
              </a:spcBef>
              <a:spcAft>
                <a:spcPts val="1200"/>
              </a:spcAft>
              <a:defRPr/>
            </a:pPr>
            <a:r>
              <a:rPr lang="fr-BE" sz="2000" b="0" dirty="0">
                <a:latin typeface="Candara" panose="020E0502030303020204" pitchFamily="34" charset="0"/>
                <a:cs typeface="Avenir Book"/>
              </a:rPr>
              <a:t>L’évaluation mène à des </a:t>
            </a:r>
            <a:r>
              <a:rPr lang="fr-BE" sz="2000" dirty="0">
                <a:latin typeface="Candara" panose="020E0502030303020204" pitchFamily="34" charset="0"/>
                <a:cs typeface="Avenir Book"/>
              </a:rPr>
              <a:t>hypothèses</a:t>
            </a:r>
            <a:r>
              <a:rPr lang="fr-BE" sz="2000" b="0" dirty="0">
                <a:latin typeface="Candara" panose="020E0502030303020204" pitchFamily="34" charset="0"/>
                <a:cs typeface="Avenir Book"/>
              </a:rPr>
              <a:t> et à des </a:t>
            </a:r>
            <a:r>
              <a:rPr lang="fr-BE" sz="2000" dirty="0">
                <a:latin typeface="Candara" panose="020E0502030303020204" pitchFamily="34" charset="0"/>
                <a:cs typeface="Avenir Book"/>
              </a:rPr>
              <a:t>recommandations </a:t>
            </a:r>
            <a:r>
              <a:rPr lang="fr-BE" sz="2000" b="0" dirty="0">
                <a:latin typeface="Candara" panose="020E0502030303020204" pitchFamily="34" charset="0"/>
                <a:cs typeface="Avenir Book"/>
              </a:rPr>
              <a:t>pour établir un plan de traitement.</a:t>
            </a:r>
          </a:p>
          <a:p>
            <a:pPr marL="0" indent="0" eaLnBrk="1" hangingPunct="1">
              <a:lnSpc>
                <a:spcPct val="150000"/>
              </a:lnSpc>
              <a:spcBef>
                <a:spcPts val="0"/>
              </a:spcBef>
              <a:spcAft>
                <a:spcPts val="1200"/>
              </a:spcAft>
              <a:defRPr/>
            </a:pPr>
            <a:r>
              <a:rPr lang="fr-BE" sz="2000" b="0" dirty="0">
                <a:latin typeface="Candara" panose="020E0502030303020204" pitchFamily="34" charset="0"/>
                <a:cs typeface="Avenir Book"/>
              </a:rPr>
              <a:t>L’évaluation instaure un </a:t>
            </a:r>
            <a:r>
              <a:rPr lang="fr-BE" sz="2000" dirty="0">
                <a:latin typeface="Candara" panose="020E0502030303020204" pitchFamily="34" charset="0"/>
                <a:cs typeface="Avenir Book"/>
              </a:rPr>
              <a:t>processus de changement</a:t>
            </a:r>
            <a:r>
              <a:rPr lang="fr-BE" sz="2000" b="0" dirty="0">
                <a:latin typeface="Candara" panose="020E0502030303020204" pitchFamily="34" charset="0"/>
                <a:cs typeface="Avenir Book"/>
              </a:rPr>
              <a:t>.</a:t>
            </a:r>
          </a:p>
          <a:p>
            <a:pPr eaLnBrk="1" hangingPunct="1">
              <a:lnSpc>
                <a:spcPct val="150000"/>
              </a:lnSpc>
              <a:spcBef>
                <a:spcPts val="0"/>
              </a:spcBef>
              <a:spcAft>
                <a:spcPts val="1200"/>
              </a:spcAft>
              <a:defRPr/>
            </a:pPr>
            <a:endParaRPr lang="fr-BE" sz="2000" dirty="0">
              <a:latin typeface="Candara" panose="020E0502030303020204" pitchFamily="34" charset="0"/>
              <a:cs typeface="Avenir Book"/>
            </a:endParaRPr>
          </a:p>
        </p:txBody>
      </p:sp>
      <p:sp>
        <p:nvSpPr>
          <p:cNvPr id="5" name="Titre 1"/>
          <p:cNvSpPr txBox="1">
            <a:spLocks/>
          </p:cNvSpPr>
          <p:nvPr/>
        </p:nvSpPr>
        <p:spPr>
          <a:xfrm>
            <a:off x="899593" y="144016"/>
            <a:ext cx="7056784" cy="9807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fr-BE" sz="3200" dirty="0">
                <a:latin typeface="Candara" panose="020E0502030303020204" pitchFamily="34" charset="0"/>
              </a:rPr>
              <a:t>L’ EVALUATIOn</a:t>
            </a:r>
          </a:p>
          <a:p>
            <a:pPr algn="ctr"/>
            <a:endParaRPr lang="fr-BE" sz="3200" cap="none" dirty="0">
              <a:latin typeface="Candara" panose="020E0502030303020204" pitchFamily="34" charset="0"/>
            </a:endParaRPr>
          </a:p>
        </p:txBody>
      </p:sp>
    </p:spTree>
    <p:extLst>
      <p:ext uri="{BB962C8B-B14F-4D97-AF65-F5344CB8AC3E}">
        <p14:creationId xmlns:p14="http://schemas.microsoft.com/office/powerpoint/2010/main" val="32341458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Espace réservé du contenu 2"/>
          <p:cNvSpPr>
            <a:spLocks noGrp="1"/>
          </p:cNvSpPr>
          <p:nvPr>
            <p:ph idx="1"/>
          </p:nvPr>
        </p:nvSpPr>
        <p:spPr>
          <a:xfrm>
            <a:off x="755577" y="1232284"/>
            <a:ext cx="7632848" cy="4500972"/>
          </a:xfrm>
        </p:spPr>
        <p:txBody>
          <a:bodyPr>
            <a:normAutofit fontScale="92500" lnSpcReduction="10000"/>
          </a:bodyPr>
          <a:lstStyle/>
          <a:p>
            <a:pPr>
              <a:lnSpc>
                <a:spcPct val="150000"/>
              </a:lnSpc>
              <a:spcBef>
                <a:spcPct val="0"/>
              </a:spcBef>
              <a:spcAft>
                <a:spcPts val="1200"/>
              </a:spcAft>
              <a:buFont typeface="Courier New" panose="02070309020205020404" pitchFamily="49" charset="0"/>
              <a:buChar char="o"/>
            </a:pPr>
            <a:r>
              <a:rPr lang="fr-BE" altLang="fr-FR" sz="2000" b="0" dirty="0">
                <a:latin typeface="Candara" panose="020E0502030303020204" pitchFamily="34" charset="0"/>
                <a:cs typeface="Avenir Book"/>
              </a:rPr>
              <a:t>Qualité de la communication </a:t>
            </a:r>
          </a:p>
          <a:p>
            <a:pPr>
              <a:lnSpc>
                <a:spcPct val="150000"/>
              </a:lnSpc>
              <a:spcBef>
                <a:spcPct val="0"/>
              </a:spcBef>
              <a:spcAft>
                <a:spcPts val="1200"/>
              </a:spcAft>
              <a:buFont typeface="Courier New" panose="02070309020205020404" pitchFamily="49" charset="0"/>
              <a:buChar char="o"/>
            </a:pPr>
            <a:r>
              <a:rPr lang="fr-BE" altLang="fr-FR" sz="2000" b="0" dirty="0">
                <a:latin typeface="Candara" panose="020E0502030303020204" pitchFamily="34" charset="0"/>
                <a:cs typeface="Avenir Book"/>
              </a:rPr>
              <a:t>Structure</a:t>
            </a:r>
          </a:p>
          <a:p>
            <a:pPr>
              <a:lnSpc>
                <a:spcPct val="150000"/>
              </a:lnSpc>
              <a:spcBef>
                <a:spcPct val="0"/>
              </a:spcBef>
              <a:spcAft>
                <a:spcPts val="1200"/>
              </a:spcAft>
              <a:buFont typeface="Courier New" panose="02070309020205020404" pitchFamily="49" charset="0"/>
              <a:buChar char="o"/>
            </a:pPr>
            <a:r>
              <a:rPr lang="fr-BE" altLang="fr-FR" sz="2000" b="0" dirty="0">
                <a:latin typeface="Candara" panose="020E0502030303020204" pitchFamily="34" charset="0"/>
                <a:cs typeface="Avenir Book"/>
              </a:rPr>
              <a:t>Climat affectif</a:t>
            </a:r>
          </a:p>
          <a:p>
            <a:pPr>
              <a:lnSpc>
                <a:spcPct val="150000"/>
              </a:lnSpc>
              <a:spcBef>
                <a:spcPct val="0"/>
              </a:spcBef>
              <a:spcAft>
                <a:spcPts val="1200"/>
              </a:spcAft>
              <a:buFont typeface="Courier New" panose="02070309020205020404" pitchFamily="49" charset="0"/>
              <a:buChar char="o"/>
            </a:pPr>
            <a:r>
              <a:rPr lang="fr-BE" altLang="fr-FR" sz="2000" b="0" dirty="0">
                <a:latin typeface="Candara" panose="020E0502030303020204" pitchFamily="34" charset="0"/>
                <a:cs typeface="Avenir Book"/>
              </a:rPr>
              <a:t>Système de croyances</a:t>
            </a:r>
          </a:p>
          <a:p>
            <a:pPr>
              <a:lnSpc>
                <a:spcPct val="150000"/>
              </a:lnSpc>
              <a:spcBef>
                <a:spcPct val="0"/>
              </a:spcBef>
              <a:spcAft>
                <a:spcPts val="1200"/>
              </a:spcAft>
              <a:buFont typeface="Courier New" panose="02070309020205020404" pitchFamily="49" charset="0"/>
              <a:buChar char="o"/>
            </a:pPr>
            <a:r>
              <a:rPr lang="fr-BE" altLang="fr-FR" sz="2000" b="0" dirty="0">
                <a:latin typeface="Candara" panose="020E0502030303020204" pitchFamily="34" charset="0"/>
                <a:cs typeface="Avenir Book"/>
              </a:rPr>
              <a:t>Dynamique du couple fondateur</a:t>
            </a:r>
          </a:p>
          <a:p>
            <a:pPr>
              <a:lnSpc>
                <a:spcPct val="150000"/>
              </a:lnSpc>
              <a:spcBef>
                <a:spcPct val="0"/>
              </a:spcBef>
              <a:spcAft>
                <a:spcPts val="1200"/>
              </a:spcAft>
              <a:buFont typeface="Courier New" panose="02070309020205020404" pitchFamily="49" charset="0"/>
              <a:buChar char="o"/>
            </a:pPr>
            <a:r>
              <a:rPr lang="fr-BE" altLang="fr-FR" sz="2000" b="0" dirty="0" err="1">
                <a:latin typeface="Candara" panose="020E0502030303020204" pitchFamily="34" charset="0"/>
                <a:cs typeface="Avenir Book"/>
              </a:rPr>
              <a:t>Transgénérationnel</a:t>
            </a:r>
            <a:r>
              <a:rPr lang="fr-BE" altLang="fr-FR" sz="2000" b="0" dirty="0">
                <a:latin typeface="Candara" panose="020E0502030303020204" pitchFamily="34" charset="0"/>
                <a:cs typeface="Avenir Book"/>
              </a:rPr>
              <a:t> et histoire</a:t>
            </a:r>
          </a:p>
          <a:p>
            <a:pPr>
              <a:lnSpc>
                <a:spcPct val="150000"/>
              </a:lnSpc>
              <a:spcBef>
                <a:spcPct val="0"/>
              </a:spcBef>
              <a:spcAft>
                <a:spcPts val="1200"/>
              </a:spcAft>
              <a:buFont typeface="Courier New" panose="02070309020205020404" pitchFamily="49" charset="0"/>
              <a:buChar char="o"/>
            </a:pPr>
            <a:r>
              <a:rPr lang="fr-BE" altLang="fr-FR" sz="2000" b="0" dirty="0">
                <a:latin typeface="Candara" panose="020E0502030303020204" pitchFamily="34" charset="0"/>
                <a:cs typeface="Avenir Book"/>
              </a:rPr>
              <a:t>Rapport avec l’extérieur</a:t>
            </a:r>
          </a:p>
          <a:p>
            <a:pPr>
              <a:lnSpc>
                <a:spcPct val="150000"/>
              </a:lnSpc>
              <a:spcBef>
                <a:spcPct val="0"/>
              </a:spcBef>
              <a:spcAft>
                <a:spcPts val="1200"/>
              </a:spcAft>
              <a:buFont typeface="Courier New" panose="02070309020205020404" pitchFamily="49" charset="0"/>
              <a:buChar char="o"/>
            </a:pPr>
            <a:r>
              <a:rPr lang="fr-BE" altLang="fr-FR" sz="2000" b="0" dirty="0">
                <a:latin typeface="Candara" panose="020E0502030303020204" pitchFamily="34" charset="0"/>
                <a:cs typeface="Avenir Book"/>
              </a:rPr>
              <a:t>Impact des caractéristiques personnelles</a:t>
            </a:r>
          </a:p>
        </p:txBody>
      </p:sp>
      <p:sp>
        <p:nvSpPr>
          <p:cNvPr id="5" name="Titre 1"/>
          <p:cNvSpPr txBox="1">
            <a:spLocks/>
          </p:cNvSpPr>
          <p:nvPr/>
        </p:nvSpPr>
        <p:spPr>
          <a:xfrm>
            <a:off x="1547664" y="216024"/>
            <a:ext cx="5976664" cy="9807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fr-BE" dirty="0">
                <a:latin typeface="Candara" panose="020E0502030303020204" pitchFamily="34" charset="0"/>
              </a:rPr>
              <a:t>L’ EVALUATIOn</a:t>
            </a:r>
          </a:p>
          <a:p>
            <a:pPr algn="ctr"/>
            <a:r>
              <a:rPr lang="fr-BE" cap="none" dirty="0">
                <a:latin typeface="Candara" panose="020E0502030303020204" pitchFamily="34" charset="0"/>
              </a:rPr>
              <a:t>Comment ?</a:t>
            </a:r>
          </a:p>
        </p:txBody>
      </p:sp>
    </p:spTree>
    <p:extLst>
      <p:ext uri="{BB962C8B-B14F-4D97-AF65-F5344CB8AC3E}">
        <p14:creationId xmlns:p14="http://schemas.microsoft.com/office/powerpoint/2010/main" val="9370939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7D50E8-0BDA-EB46-95DC-ED22CF2297E4}"/>
              </a:ext>
            </a:extLst>
          </p:cNvPr>
          <p:cNvSpPr>
            <a:spLocks noGrp="1"/>
          </p:cNvSpPr>
          <p:nvPr>
            <p:ph type="title"/>
          </p:nvPr>
        </p:nvSpPr>
        <p:spPr/>
        <p:txBody>
          <a:bodyPr/>
          <a:lstStyle/>
          <a:p>
            <a:r>
              <a:rPr lang="fr-FR" dirty="0"/>
              <a:t>En conclusions</a:t>
            </a:r>
          </a:p>
        </p:txBody>
      </p:sp>
      <p:sp>
        <p:nvSpPr>
          <p:cNvPr id="3" name="Espace réservé du contenu 2">
            <a:extLst>
              <a:ext uri="{FF2B5EF4-FFF2-40B4-BE49-F238E27FC236}">
                <a16:creationId xmlns:a16="http://schemas.microsoft.com/office/drawing/2014/main" id="{9E25F84C-3108-484C-939C-239813A1993E}"/>
              </a:ext>
            </a:extLst>
          </p:cNvPr>
          <p:cNvSpPr>
            <a:spLocks noGrp="1"/>
          </p:cNvSpPr>
          <p:nvPr>
            <p:ph idx="1"/>
          </p:nvPr>
        </p:nvSpPr>
        <p:spPr/>
        <p:txBody>
          <a:bodyPr/>
          <a:lstStyle/>
          <a:p>
            <a:endParaRPr lang="fr-FR"/>
          </a:p>
        </p:txBody>
      </p:sp>
      <p:sp>
        <p:nvSpPr>
          <p:cNvPr id="4" name="Espace réservé du texte 3">
            <a:extLst>
              <a:ext uri="{FF2B5EF4-FFF2-40B4-BE49-F238E27FC236}">
                <a16:creationId xmlns:a16="http://schemas.microsoft.com/office/drawing/2014/main" id="{E7D16377-BC88-2045-A1BD-2F9769093073}"/>
              </a:ext>
            </a:extLst>
          </p:cNvPr>
          <p:cNvSpPr>
            <a:spLocks noGrp="1"/>
          </p:cNvSpPr>
          <p:nvPr>
            <p:ph type="body" sz="half" idx="2"/>
          </p:nvPr>
        </p:nvSpPr>
        <p:spPr/>
        <p:txBody>
          <a:bodyPr/>
          <a:lstStyle/>
          <a:p>
            <a:endParaRPr lang="fr-FR"/>
          </a:p>
        </p:txBody>
      </p:sp>
    </p:spTree>
    <p:extLst>
      <p:ext uri="{BB962C8B-B14F-4D97-AF65-F5344CB8AC3E}">
        <p14:creationId xmlns:p14="http://schemas.microsoft.com/office/powerpoint/2010/main" val="3823103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3568" y="216024"/>
            <a:ext cx="7920880" cy="836712"/>
          </a:xfrm>
        </p:spPr>
        <p:txBody>
          <a:bodyPr/>
          <a:lstStyle/>
          <a:p>
            <a:pPr algn="ctr"/>
            <a:r>
              <a:rPr lang="fr-BE" sz="3200" cap="none" dirty="0">
                <a:latin typeface="Candara" panose="020E0502030303020204" pitchFamily="34" charset="0"/>
              </a:rPr>
              <a:t>Quelques pistes pour bien travailler avec les familles</a:t>
            </a:r>
          </a:p>
        </p:txBody>
      </p:sp>
      <p:sp>
        <p:nvSpPr>
          <p:cNvPr id="3" name="ZoneTexte 2"/>
          <p:cNvSpPr txBox="1"/>
          <p:nvPr/>
        </p:nvSpPr>
        <p:spPr>
          <a:xfrm>
            <a:off x="531734" y="1419246"/>
            <a:ext cx="8064896" cy="3737946"/>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fr-BE" sz="2000" dirty="0">
                <a:latin typeface="Candara" panose="020E0502030303020204" pitchFamily="34" charset="0"/>
              </a:rPr>
              <a:t>Chacun dispose d’un mandat particulier dans l’accompagnement de la famille, et travaille à partir de la place qui est la sienne. Mais chacun doit s’efforcer de faire alliance avec la famille. Même si vous n’intervenez pas au titre thérapeutique, vous êtes déjà engagés dans la relation d’aide.</a:t>
            </a:r>
          </a:p>
          <a:p>
            <a:pPr marL="285750" indent="-285750">
              <a:lnSpc>
                <a:spcPct val="150000"/>
              </a:lnSpc>
              <a:buFont typeface="Wingdings" panose="05000000000000000000" pitchFamily="2" charset="2"/>
              <a:buChar char="v"/>
            </a:pPr>
            <a:r>
              <a:rPr lang="fr-BE" sz="2000" dirty="0">
                <a:latin typeface="Candara" panose="020E0502030303020204" pitchFamily="34" charset="0"/>
              </a:rPr>
              <a:t>Tout notre travail est d’accéder à l’adolescent et sa famille. Au même titre qu’il s’agit d’un adolescent avant tout, c’est une famille avant tout. </a:t>
            </a:r>
          </a:p>
        </p:txBody>
      </p:sp>
    </p:spTree>
    <p:extLst>
      <p:ext uri="{BB962C8B-B14F-4D97-AF65-F5344CB8AC3E}">
        <p14:creationId xmlns:p14="http://schemas.microsoft.com/office/powerpoint/2010/main" val="31416600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3568" y="216024"/>
            <a:ext cx="7920880" cy="836712"/>
          </a:xfrm>
        </p:spPr>
        <p:txBody>
          <a:bodyPr/>
          <a:lstStyle/>
          <a:p>
            <a:pPr algn="ctr"/>
            <a:r>
              <a:rPr lang="fr-BE" sz="3200" cap="none" dirty="0">
                <a:latin typeface="Candara" panose="020E0502030303020204" pitchFamily="34" charset="0"/>
              </a:rPr>
              <a:t>Quelques pistes pour bien travailler avec les familles</a:t>
            </a:r>
          </a:p>
        </p:txBody>
      </p:sp>
      <p:sp>
        <p:nvSpPr>
          <p:cNvPr id="3" name="ZoneTexte 2"/>
          <p:cNvSpPr txBox="1"/>
          <p:nvPr/>
        </p:nvSpPr>
        <p:spPr>
          <a:xfrm>
            <a:off x="539552" y="1664886"/>
            <a:ext cx="8064896" cy="3276282"/>
          </a:xfrm>
          <a:prstGeom prst="rect">
            <a:avLst/>
          </a:prstGeom>
          <a:noFill/>
        </p:spPr>
        <p:txBody>
          <a:bodyPr wrap="square" rtlCol="0">
            <a:spAutoFit/>
          </a:bodyPr>
          <a:lstStyle/>
          <a:p>
            <a:pPr marL="285750" indent="-285750">
              <a:lnSpc>
                <a:spcPct val="150000"/>
              </a:lnSpc>
              <a:buFont typeface="Wingdings" panose="05000000000000000000" pitchFamily="2" charset="2"/>
              <a:buChar char="v"/>
            </a:pPr>
            <a:r>
              <a:rPr lang="fr-BE" sz="2000" dirty="0">
                <a:latin typeface="Candara" panose="020E0502030303020204" pitchFamily="34" charset="0"/>
              </a:rPr>
              <a:t>Il faut oser nommer les choses : l’abus fascine, dérange et fait écran. </a:t>
            </a:r>
          </a:p>
          <a:p>
            <a:pPr marL="285750" indent="-285750">
              <a:lnSpc>
                <a:spcPct val="150000"/>
              </a:lnSpc>
              <a:buFont typeface="Wingdings" panose="05000000000000000000" pitchFamily="2" charset="2"/>
              <a:buChar char="v"/>
            </a:pPr>
            <a:r>
              <a:rPr lang="fr-BE" sz="2000" dirty="0">
                <a:latin typeface="Candara" panose="020E0502030303020204" pitchFamily="34" charset="0"/>
              </a:rPr>
              <a:t>Pour demander de l’aide, il faut avoir dépassé la sidération et le déni. Il faut donc aller au rythme de la famille et éviter d’avoir des attentes démesurées.</a:t>
            </a:r>
          </a:p>
          <a:p>
            <a:pPr marL="285750" indent="-285750">
              <a:lnSpc>
                <a:spcPct val="150000"/>
              </a:lnSpc>
              <a:buFont typeface="Wingdings" panose="05000000000000000000" pitchFamily="2" charset="2"/>
              <a:buChar char="v"/>
            </a:pPr>
            <a:r>
              <a:rPr lang="fr-BE" sz="2000" dirty="0">
                <a:latin typeface="Candara" panose="020E0502030303020204" pitchFamily="34" charset="0"/>
              </a:rPr>
              <a:t>Régulièrement, il est nécessaire de vérifier la bonne compréhension des familles, et avoir des attentes respectueuses à leur égard.</a:t>
            </a:r>
          </a:p>
          <a:p>
            <a:pPr marL="285750" indent="-285750">
              <a:lnSpc>
                <a:spcPct val="150000"/>
              </a:lnSpc>
              <a:buFont typeface="Wingdings" panose="05000000000000000000" pitchFamily="2" charset="2"/>
              <a:buChar char="v"/>
            </a:pPr>
            <a:endParaRPr lang="fr-BE" sz="2000" dirty="0">
              <a:latin typeface="Candara" panose="020E0502030303020204" pitchFamily="34" charset="0"/>
            </a:endParaRPr>
          </a:p>
        </p:txBody>
      </p:sp>
    </p:spTree>
    <p:extLst>
      <p:ext uri="{BB962C8B-B14F-4D97-AF65-F5344CB8AC3E}">
        <p14:creationId xmlns:p14="http://schemas.microsoft.com/office/powerpoint/2010/main" val="17900171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66FDD0F-9498-4047-9FB6-E954E16C592F}"/>
              </a:ext>
            </a:extLst>
          </p:cNvPr>
          <p:cNvSpPr>
            <a:spLocks noGrp="1"/>
          </p:cNvSpPr>
          <p:nvPr>
            <p:ph type="title"/>
          </p:nvPr>
        </p:nvSpPr>
        <p:spPr/>
        <p:txBody>
          <a:bodyPr/>
          <a:lstStyle/>
          <a:p>
            <a:r>
              <a:rPr lang="fr-FR" dirty="0"/>
              <a:t>Loi et sexualité</a:t>
            </a:r>
          </a:p>
        </p:txBody>
      </p:sp>
      <p:sp>
        <p:nvSpPr>
          <p:cNvPr id="3" name="Espace réservé du contenu 2">
            <a:extLst>
              <a:ext uri="{FF2B5EF4-FFF2-40B4-BE49-F238E27FC236}">
                <a16:creationId xmlns:a16="http://schemas.microsoft.com/office/drawing/2014/main" id="{53A73A25-593B-984A-952C-9D8A55544466}"/>
              </a:ext>
            </a:extLst>
          </p:cNvPr>
          <p:cNvSpPr>
            <a:spLocks noGrp="1"/>
          </p:cNvSpPr>
          <p:nvPr>
            <p:ph idx="1"/>
          </p:nvPr>
        </p:nvSpPr>
        <p:spPr/>
        <p:txBody>
          <a:bodyPr/>
          <a:lstStyle/>
          <a:p>
            <a:endParaRPr lang="fr-FR"/>
          </a:p>
        </p:txBody>
      </p:sp>
      <p:sp>
        <p:nvSpPr>
          <p:cNvPr id="4" name="Espace réservé du texte 3">
            <a:extLst>
              <a:ext uri="{FF2B5EF4-FFF2-40B4-BE49-F238E27FC236}">
                <a16:creationId xmlns:a16="http://schemas.microsoft.com/office/drawing/2014/main" id="{32117B1D-9E37-A24D-97E4-6C28F3059AA8}"/>
              </a:ext>
            </a:extLst>
          </p:cNvPr>
          <p:cNvSpPr>
            <a:spLocks noGrp="1"/>
          </p:cNvSpPr>
          <p:nvPr>
            <p:ph type="body" sz="half" idx="2"/>
          </p:nvPr>
        </p:nvSpPr>
        <p:spPr/>
        <p:txBody>
          <a:bodyPr/>
          <a:lstStyle/>
          <a:p>
            <a:endParaRPr lang="fr-FR"/>
          </a:p>
        </p:txBody>
      </p:sp>
    </p:spTree>
    <p:extLst>
      <p:ext uri="{BB962C8B-B14F-4D97-AF65-F5344CB8AC3E}">
        <p14:creationId xmlns:p14="http://schemas.microsoft.com/office/powerpoint/2010/main" val="21147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15616" y="247028"/>
            <a:ext cx="7336760" cy="548640"/>
          </a:xfrm>
        </p:spPr>
        <p:txBody>
          <a:bodyPr/>
          <a:lstStyle/>
          <a:p>
            <a:pPr algn="ctr"/>
            <a:r>
              <a:rPr lang="fr-BE" dirty="0">
                <a:latin typeface="Candara" panose="020E0502030303020204" pitchFamily="34" charset="0"/>
              </a:rPr>
              <a:t>Missions de GROUPADOS</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pic>
        <p:nvPicPr>
          <p:cNvPr id="5" name="Picture 2" descr="W:\SOS\COM\Sans titre-65 l'ado.jpg"/>
          <p:cNvPicPr>
            <a:picLocks noChangeAspect="1" noChangeArrowheads="1"/>
          </p:cNvPicPr>
          <p:nvPr/>
        </p:nvPicPr>
        <p:blipFill rotWithShape="1">
          <a:blip r:embed="rId4" cstate="print"/>
          <a:srcRect l="27964" t="17821" r="25452" b="18285"/>
          <a:stretch/>
        </p:blipFill>
        <p:spPr bwMode="auto">
          <a:xfrm>
            <a:off x="443646" y="2450470"/>
            <a:ext cx="1692023" cy="3282786"/>
          </a:xfrm>
          <a:prstGeom prst="rect">
            <a:avLst/>
          </a:prstGeom>
          <a:noFill/>
        </p:spPr>
      </p:pic>
      <p:sp>
        <p:nvSpPr>
          <p:cNvPr id="3" name="Hexagone 2"/>
          <p:cNvSpPr/>
          <p:nvPr/>
        </p:nvSpPr>
        <p:spPr>
          <a:xfrm>
            <a:off x="2482322" y="980728"/>
            <a:ext cx="1728192" cy="144016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b="1" dirty="0">
                <a:latin typeface="Avenir Next Regular"/>
              </a:rPr>
              <a:t>Evaluation</a:t>
            </a:r>
          </a:p>
        </p:txBody>
      </p:sp>
      <p:sp>
        <p:nvSpPr>
          <p:cNvPr id="10" name="Hexagone 9"/>
          <p:cNvSpPr/>
          <p:nvPr/>
        </p:nvSpPr>
        <p:spPr>
          <a:xfrm>
            <a:off x="2279685" y="3028744"/>
            <a:ext cx="2019713" cy="1440160"/>
          </a:xfrm>
          <a:prstGeom prst="hexagon">
            <a:avLst/>
          </a:prstGeom>
          <a:solidFill>
            <a:srgbClr val="519B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600" b="1" dirty="0">
                <a:latin typeface="Avenir Next Regular"/>
              </a:rPr>
              <a:t>Suivi</a:t>
            </a:r>
          </a:p>
          <a:p>
            <a:pPr algn="ctr"/>
            <a:r>
              <a:rPr lang="fr-BE" sz="1600" b="1" dirty="0">
                <a:latin typeface="Avenir Next Regular"/>
              </a:rPr>
              <a:t>Thérapeutique individuel et familial</a:t>
            </a:r>
          </a:p>
        </p:txBody>
      </p:sp>
      <p:sp>
        <p:nvSpPr>
          <p:cNvPr id="11" name="Hexagone 10"/>
          <p:cNvSpPr/>
          <p:nvPr/>
        </p:nvSpPr>
        <p:spPr>
          <a:xfrm>
            <a:off x="3995936" y="2269074"/>
            <a:ext cx="2016224" cy="1519966"/>
          </a:xfrm>
          <a:prstGeom prst="hexagon">
            <a:avLst/>
          </a:prstGeom>
          <a:solidFill>
            <a:srgbClr val="00AF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600" b="1" dirty="0">
                <a:latin typeface="Avenir Next Regular"/>
              </a:rPr>
              <a:t>Suivi</a:t>
            </a:r>
          </a:p>
          <a:p>
            <a:pPr algn="ctr"/>
            <a:r>
              <a:rPr lang="fr-BE" sz="1600" b="1" dirty="0">
                <a:latin typeface="Avenir Next Regular"/>
              </a:rPr>
              <a:t>Thérapeutique de groupe</a:t>
            </a:r>
          </a:p>
        </p:txBody>
      </p:sp>
      <p:sp>
        <p:nvSpPr>
          <p:cNvPr id="12" name="Hexagone 11"/>
          <p:cNvSpPr/>
          <p:nvPr/>
        </p:nvSpPr>
        <p:spPr>
          <a:xfrm>
            <a:off x="5246748" y="4429314"/>
            <a:ext cx="1501969" cy="1145135"/>
          </a:xfrm>
          <a:prstGeom prst="hexagon">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a:latin typeface="Avenir Next Regular"/>
              </a:rPr>
              <a:t>Groupe de parole pour les parents</a:t>
            </a:r>
          </a:p>
        </p:txBody>
      </p:sp>
      <p:sp>
        <p:nvSpPr>
          <p:cNvPr id="13" name="Hexagone 12"/>
          <p:cNvSpPr/>
          <p:nvPr/>
        </p:nvSpPr>
        <p:spPr>
          <a:xfrm>
            <a:off x="6516216" y="3881279"/>
            <a:ext cx="1396498" cy="1096070"/>
          </a:xfrm>
          <a:prstGeom prst="hexagon">
            <a:avLst/>
          </a:prstGeom>
          <a:solidFill>
            <a:srgbClr val="3A66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a:latin typeface="Avenir Next Regular"/>
              </a:rPr>
              <a:t>Projets artistiques</a:t>
            </a:r>
          </a:p>
        </p:txBody>
      </p:sp>
      <p:sp>
        <p:nvSpPr>
          <p:cNvPr id="14" name="Hexagone 13"/>
          <p:cNvSpPr/>
          <p:nvPr/>
        </p:nvSpPr>
        <p:spPr>
          <a:xfrm>
            <a:off x="7651867" y="3314024"/>
            <a:ext cx="1492133" cy="1096071"/>
          </a:xfrm>
          <a:prstGeom prst="hexagon">
            <a:avLst/>
          </a:prstGeom>
          <a:solidFill>
            <a:srgbClr val="F577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600" b="1" dirty="0">
                <a:latin typeface="Avenir Next Regular"/>
              </a:rPr>
              <a:t>Recherche</a:t>
            </a:r>
          </a:p>
        </p:txBody>
      </p:sp>
      <p:cxnSp>
        <p:nvCxnSpPr>
          <p:cNvPr id="15" name="Connecteur droit avec flèche 14"/>
          <p:cNvCxnSpPr/>
          <p:nvPr/>
        </p:nvCxnSpPr>
        <p:spPr>
          <a:xfrm>
            <a:off x="3358213" y="2420888"/>
            <a:ext cx="0" cy="5682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p:nvPr/>
        </p:nvCxnSpPr>
        <p:spPr>
          <a:xfrm>
            <a:off x="3851920" y="2204864"/>
            <a:ext cx="432048"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Rectangle à coins arrondis 22"/>
          <p:cNvSpPr/>
          <p:nvPr/>
        </p:nvSpPr>
        <p:spPr>
          <a:xfrm>
            <a:off x="6926830" y="919504"/>
            <a:ext cx="1749626" cy="114134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i="1" dirty="0">
                <a:solidFill>
                  <a:schemeClr val="tx1"/>
                </a:solidFill>
                <a:latin typeface="Candara" panose="020E0502030303020204" pitchFamily="34" charset="0"/>
                <a:cs typeface="Verdana"/>
              </a:rPr>
              <a:t>Adolescents concernés par des faits d’abus sexuels intra et/ou extra-familiaux</a:t>
            </a:r>
          </a:p>
        </p:txBody>
      </p:sp>
    </p:spTree>
    <p:extLst>
      <p:ext uri="{BB962C8B-B14F-4D97-AF65-F5344CB8AC3E}">
        <p14:creationId xmlns:p14="http://schemas.microsoft.com/office/powerpoint/2010/main" val="2228628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2786A75-BEEE-7943-99FF-85B25B2C6B1A}"/>
              </a:ext>
            </a:extLst>
          </p:cNvPr>
          <p:cNvSpPr>
            <a:spLocks noGrp="1"/>
          </p:cNvSpPr>
          <p:nvPr>
            <p:ph type="title"/>
          </p:nvPr>
        </p:nvSpPr>
        <p:spPr>
          <a:xfrm>
            <a:off x="822960" y="188640"/>
            <a:ext cx="7520940" cy="548640"/>
          </a:xfrm>
        </p:spPr>
        <p:txBody>
          <a:bodyPr/>
          <a:lstStyle/>
          <a:p>
            <a:r>
              <a:rPr lang="fr-FR" sz="3200" dirty="0">
                <a:latin typeface="Candara" panose="020E0502030303020204" pitchFamily="34" charset="0"/>
              </a:rPr>
              <a:t>Loi et sexualité en Belgique</a:t>
            </a:r>
          </a:p>
        </p:txBody>
      </p:sp>
      <p:sp>
        <p:nvSpPr>
          <p:cNvPr id="3" name="Espace réservé du contenu 2">
            <a:extLst>
              <a:ext uri="{FF2B5EF4-FFF2-40B4-BE49-F238E27FC236}">
                <a16:creationId xmlns:a16="http://schemas.microsoft.com/office/drawing/2014/main" id="{69A97BFB-10CB-7D42-9D90-B43822EED15C}"/>
              </a:ext>
            </a:extLst>
          </p:cNvPr>
          <p:cNvSpPr>
            <a:spLocks noGrp="1"/>
          </p:cNvSpPr>
          <p:nvPr>
            <p:ph idx="1"/>
          </p:nvPr>
        </p:nvSpPr>
        <p:spPr>
          <a:xfrm>
            <a:off x="179512" y="836712"/>
            <a:ext cx="8640960" cy="4968552"/>
          </a:xfrm>
        </p:spPr>
        <p:txBody>
          <a:bodyPr>
            <a:normAutofit fontScale="92500" lnSpcReduction="20000"/>
          </a:bodyPr>
          <a:lstStyle/>
          <a:p>
            <a:pPr>
              <a:lnSpc>
                <a:spcPct val="160000"/>
              </a:lnSpc>
            </a:pPr>
            <a:r>
              <a:rPr lang="fr-FR" sz="1800" b="0" dirty="0">
                <a:latin typeface="Candara" panose="020E0502030303020204" pitchFamily="34" charset="0"/>
              </a:rPr>
              <a:t>En matière de sexualité, la législation belge fait la distinction entre 3 tranches d’âge : </a:t>
            </a:r>
          </a:p>
          <a:p>
            <a:pPr>
              <a:lnSpc>
                <a:spcPct val="160000"/>
              </a:lnSpc>
              <a:buFont typeface="Courier New" panose="02070309020205020404" pitchFamily="49" charset="0"/>
              <a:buChar char="o"/>
            </a:pPr>
            <a:r>
              <a:rPr lang="fr-FR" sz="1800" dirty="0">
                <a:latin typeface="Candara" panose="020E0502030303020204" pitchFamily="34" charset="0"/>
              </a:rPr>
              <a:t>Avant 14 ans</a:t>
            </a:r>
            <a:r>
              <a:rPr lang="fr-FR" sz="1800" b="0" dirty="0">
                <a:latin typeface="Candara" panose="020E0502030303020204" pitchFamily="34" charset="0"/>
              </a:rPr>
              <a:t>: avoir des relations sexuelles avec une personne de moins de 14 ans est présumé constituer un viol, qu’il y ait ou non consentement.</a:t>
            </a:r>
          </a:p>
          <a:p>
            <a:pPr>
              <a:lnSpc>
                <a:spcPct val="160000"/>
              </a:lnSpc>
              <a:buFont typeface="Courier New" panose="02070309020205020404" pitchFamily="49" charset="0"/>
              <a:buChar char="o"/>
            </a:pPr>
            <a:r>
              <a:rPr lang="fr-FR" sz="1800" dirty="0">
                <a:latin typeface="Candara" panose="020E0502030303020204" pitchFamily="34" charset="0"/>
              </a:rPr>
              <a:t>Entre 14 et 16 ans</a:t>
            </a:r>
            <a:r>
              <a:rPr lang="fr-FR" sz="1800" b="0" dirty="0">
                <a:latin typeface="Candara" panose="020E0502030303020204" pitchFamily="34" charset="0"/>
              </a:rPr>
              <a:t>: les choses sont moins claires. Si la victime est consentante, on ne parlera pas de viol, mais d’attentat à la pudeur. L’attentat à la pudeur est une notion juridique un peu floue qui constitue une atteinte à l’intégrité sexuelle </a:t>
            </a:r>
          </a:p>
          <a:p>
            <a:pPr>
              <a:lnSpc>
                <a:spcPct val="160000"/>
              </a:lnSpc>
              <a:buFont typeface="Courier New" panose="02070309020205020404" pitchFamily="49" charset="0"/>
              <a:buChar char="o"/>
            </a:pPr>
            <a:r>
              <a:rPr lang="fr-FR" sz="1800" dirty="0">
                <a:latin typeface="Candara" panose="020E0502030303020204" pitchFamily="34" charset="0"/>
              </a:rPr>
              <a:t>Après 16 ans</a:t>
            </a:r>
            <a:r>
              <a:rPr lang="fr-FR" sz="1800" b="0" dirty="0">
                <a:latin typeface="Candara" panose="020E0502030303020204" pitchFamily="34" charset="0"/>
              </a:rPr>
              <a:t>: âge de la majorité sexuelle. à partir de 16 ans, un mineur peut avoir légalement des relations sexuelles (hétéros ou homos) et est présumé y consentir. Il peut donc avoir des relations sexuelles avec un(e) autre adolescent(e) de 16 ans ou plus ou avec un adulte. </a:t>
            </a:r>
          </a:p>
          <a:p>
            <a:pPr lvl="4">
              <a:lnSpc>
                <a:spcPct val="160000"/>
              </a:lnSpc>
              <a:buFont typeface="Courier New" panose="02070309020205020404" pitchFamily="49" charset="0"/>
              <a:buChar char="o"/>
            </a:pPr>
            <a:r>
              <a:rPr lang="fr-FR" sz="1800" dirty="0">
                <a:latin typeface="Candara" panose="020E0502030303020204" pitchFamily="34" charset="0"/>
              </a:rPr>
              <a:t>! Si adulte membre de la famille ou aillant une autorité sur lui</a:t>
            </a:r>
          </a:p>
          <a:p>
            <a:pPr lvl="4">
              <a:lnSpc>
                <a:spcPct val="160000"/>
              </a:lnSpc>
              <a:buFont typeface="Courier New" panose="02070309020205020404" pitchFamily="49" charset="0"/>
              <a:buChar char="o"/>
            </a:pPr>
            <a:r>
              <a:rPr lang="fr-FR" sz="1800" dirty="0">
                <a:latin typeface="Candara" panose="020E0502030303020204" pitchFamily="34" charset="0"/>
              </a:rPr>
              <a:t>! Il est toujours mineur, donc sous l’autorité des parents</a:t>
            </a:r>
          </a:p>
        </p:txBody>
      </p:sp>
    </p:spTree>
    <p:extLst>
      <p:ext uri="{BB962C8B-B14F-4D97-AF65-F5344CB8AC3E}">
        <p14:creationId xmlns:p14="http://schemas.microsoft.com/office/powerpoint/2010/main" val="27438801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FA7F40-02A1-E740-B4D3-64470D330358}"/>
              </a:ext>
            </a:extLst>
          </p:cNvPr>
          <p:cNvSpPr>
            <a:spLocks noGrp="1"/>
          </p:cNvSpPr>
          <p:nvPr>
            <p:ph type="title"/>
          </p:nvPr>
        </p:nvSpPr>
        <p:spPr>
          <a:xfrm>
            <a:off x="465232" y="404664"/>
            <a:ext cx="8499256" cy="548640"/>
          </a:xfrm>
        </p:spPr>
        <p:txBody>
          <a:bodyPr/>
          <a:lstStyle/>
          <a:p>
            <a:r>
              <a:rPr lang="fr-FR" dirty="0">
                <a:latin typeface="Candara" panose="020E0502030303020204" pitchFamily="34" charset="0"/>
              </a:rPr>
              <a:t>Le débat ne s’arrête pas uniquement à l’âge!</a:t>
            </a:r>
          </a:p>
        </p:txBody>
      </p:sp>
      <p:sp>
        <p:nvSpPr>
          <p:cNvPr id="3" name="Espace réservé du contenu 2">
            <a:extLst>
              <a:ext uri="{FF2B5EF4-FFF2-40B4-BE49-F238E27FC236}">
                <a16:creationId xmlns:a16="http://schemas.microsoft.com/office/drawing/2014/main" id="{E2DBC5D7-B530-AA4D-A791-DA8518DA2784}"/>
              </a:ext>
            </a:extLst>
          </p:cNvPr>
          <p:cNvSpPr>
            <a:spLocks noGrp="1"/>
          </p:cNvSpPr>
          <p:nvPr>
            <p:ph idx="1"/>
          </p:nvPr>
        </p:nvSpPr>
        <p:spPr>
          <a:xfrm>
            <a:off x="611560" y="1244644"/>
            <a:ext cx="7732340" cy="4416604"/>
          </a:xfrm>
        </p:spPr>
        <p:txBody>
          <a:bodyPr>
            <a:normAutofit/>
          </a:bodyPr>
          <a:lstStyle/>
          <a:p>
            <a:pPr>
              <a:lnSpc>
                <a:spcPct val="150000"/>
              </a:lnSpc>
            </a:pPr>
            <a:r>
              <a:rPr lang="fr-FR" sz="2000" b="0" dirty="0">
                <a:latin typeface="Candara" panose="020E0502030303020204" pitchFamily="34" charset="0"/>
              </a:rPr>
              <a:t>L’âge de la première relation sexuelle était fixé à 16 ans et demi en moyenne. Cette moyenne est stable depuis environ 30 ans!.</a:t>
            </a:r>
          </a:p>
          <a:p>
            <a:pPr>
              <a:lnSpc>
                <a:spcPct val="150000"/>
              </a:lnSpc>
            </a:pPr>
            <a:r>
              <a:rPr lang="fr-FR" sz="2000" b="0" dirty="0">
                <a:latin typeface="Candara" panose="020E0502030303020204" pitchFamily="34" charset="0"/>
              </a:rPr>
              <a:t>Enjeux dans le cadre d’une relation sexuelle entre un jeune et un majeur ou entre deux jeunes qui ont entre 14 et 16 ans, </a:t>
            </a:r>
          </a:p>
          <a:p>
            <a:pPr lvl="2">
              <a:lnSpc>
                <a:spcPct val="150000"/>
              </a:lnSpc>
            </a:pPr>
            <a:r>
              <a:rPr lang="fr-FR" sz="2000" b="0" dirty="0">
                <a:latin typeface="Candara" panose="020E0502030303020204" pitchFamily="34" charset="0"/>
              </a:rPr>
              <a:t>relations consenties?</a:t>
            </a:r>
          </a:p>
          <a:p>
            <a:pPr lvl="2">
              <a:lnSpc>
                <a:spcPct val="150000"/>
              </a:lnSpc>
            </a:pPr>
            <a:r>
              <a:rPr lang="fr-FR" sz="2000" b="0" dirty="0">
                <a:latin typeface="Candara" panose="020E0502030303020204" pitchFamily="34" charset="0"/>
              </a:rPr>
              <a:t>contrainte ?</a:t>
            </a:r>
          </a:p>
          <a:p>
            <a:pPr lvl="2">
              <a:lnSpc>
                <a:spcPct val="150000"/>
              </a:lnSpc>
            </a:pPr>
            <a:r>
              <a:rPr lang="fr-FR" sz="2000" b="0" dirty="0">
                <a:latin typeface="Candara" panose="020E0502030303020204" pitchFamily="34" charset="0"/>
              </a:rPr>
              <a:t>inégalité dans le cadre de la relation?</a:t>
            </a:r>
          </a:p>
          <a:p>
            <a:pPr lvl="2">
              <a:lnSpc>
                <a:spcPct val="150000"/>
              </a:lnSpc>
            </a:pPr>
            <a:r>
              <a:rPr lang="fr-FR" sz="2000" b="0" dirty="0">
                <a:latin typeface="Candara" panose="020E0502030303020204" pitchFamily="34" charset="0"/>
              </a:rPr>
              <a:t>pouvoir sur l’autre? </a:t>
            </a:r>
          </a:p>
          <a:p>
            <a:pPr>
              <a:lnSpc>
                <a:spcPct val="150000"/>
              </a:lnSpc>
            </a:pPr>
            <a:endParaRPr lang="fr-FR" sz="2000" dirty="0">
              <a:latin typeface="Candara" panose="020E0502030303020204" pitchFamily="34" charset="0"/>
            </a:endParaRPr>
          </a:p>
        </p:txBody>
      </p:sp>
    </p:spTree>
    <p:extLst>
      <p:ext uri="{BB962C8B-B14F-4D97-AF65-F5344CB8AC3E}">
        <p14:creationId xmlns:p14="http://schemas.microsoft.com/office/powerpoint/2010/main" val="14979705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p:cNvSpPr>
          <p:nvPr>
            <p:ph sz="quarter" idx="1"/>
          </p:nvPr>
        </p:nvSpPr>
        <p:spPr>
          <a:xfrm>
            <a:off x="822960" y="1964724"/>
            <a:ext cx="7520940" cy="2616404"/>
          </a:xfrm>
        </p:spPr>
        <p:txBody>
          <a:bodyPr>
            <a:normAutofit/>
          </a:bodyPr>
          <a:lstStyle/>
          <a:p>
            <a:r>
              <a:rPr lang="fr-BE" sz="2000" b="0" dirty="0">
                <a:latin typeface="Candara" panose="020E0502030303020204" pitchFamily="34" charset="0"/>
              </a:rPr>
              <a:t>En droit belge, deux incriminations distinctes concernent les abus sexuels sur mineurs : </a:t>
            </a:r>
          </a:p>
          <a:p>
            <a:endParaRPr lang="fr-BE" sz="2000" b="0" dirty="0">
              <a:latin typeface="Candara" panose="020E0502030303020204" pitchFamily="34" charset="0"/>
            </a:endParaRPr>
          </a:p>
          <a:p>
            <a:pPr lvl="1"/>
            <a:r>
              <a:rPr lang="fr-BE" sz="2000" dirty="0">
                <a:latin typeface="Candara" panose="020E0502030303020204" pitchFamily="34" charset="0"/>
                <a:sym typeface="Wingdings" pitchFamily="2" charset="2"/>
              </a:rPr>
              <a:t>L’attentat à la pudeur commis avec ou sans violence et menaces.</a:t>
            </a:r>
          </a:p>
          <a:p>
            <a:pPr marL="274320" lvl="1" indent="0">
              <a:buNone/>
            </a:pPr>
            <a:endParaRPr lang="fr-BE" sz="2000" dirty="0">
              <a:latin typeface="Candara" panose="020E0502030303020204" pitchFamily="34" charset="0"/>
              <a:sym typeface="Wingdings" pitchFamily="2" charset="2"/>
            </a:endParaRPr>
          </a:p>
          <a:p>
            <a:pPr lvl="1"/>
            <a:r>
              <a:rPr lang="fr-BE" sz="2000" dirty="0">
                <a:latin typeface="Candara" panose="020E0502030303020204" pitchFamily="34" charset="0"/>
                <a:sym typeface="Wingdings" pitchFamily="2" charset="2"/>
              </a:rPr>
              <a:t>Le viol</a:t>
            </a:r>
            <a:endParaRPr lang="fr-FR" sz="2000" dirty="0">
              <a:latin typeface="Candara" panose="020E0502030303020204" pitchFamily="34" charset="0"/>
            </a:endParaRPr>
          </a:p>
        </p:txBody>
      </p:sp>
      <p:sp>
        <p:nvSpPr>
          <p:cNvPr id="8" name="Titre 1">
            <a:extLst>
              <a:ext uri="{FF2B5EF4-FFF2-40B4-BE49-F238E27FC236}">
                <a16:creationId xmlns:a16="http://schemas.microsoft.com/office/drawing/2014/main" id="{21F7828F-088D-A34E-91DD-7C22C82C856F}"/>
              </a:ext>
            </a:extLst>
          </p:cNvPr>
          <p:cNvSpPr>
            <a:spLocks noGrp="1"/>
          </p:cNvSpPr>
          <p:nvPr>
            <p:ph type="title"/>
          </p:nvPr>
        </p:nvSpPr>
        <p:spPr>
          <a:xfrm>
            <a:off x="822960" y="648112"/>
            <a:ext cx="7520940" cy="548640"/>
          </a:xfrm>
        </p:spPr>
        <p:txBody>
          <a:bodyPr/>
          <a:lstStyle/>
          <a:p>
            <a:r>
              <a:rPr lang="fr-FR" sz="3200" dirty="0">
                <a:latin typeface="Candara" panose="020E0502030303020204" pitchFamily="34" charset="0"/>
              </a:rPr>
              <a:t>Loi et sexualité en Belgique</a:t>
            </a:r>
          </a:p>
        </p:txBody>
      </p:sp>
    </p:spTree>
    <p:extLst>
      <p:ext uri="{BB962C8B-B14F-4D97-AF65-F5344CB8AC3E}">
        <p14:creationId xmlns:p14="http://schemas.microsoft.com/office/powerpoint/2010/main" val="1423485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p:cNvSpPr>
          <p:nvPr>
            <p:ph type="title"/>
          </p:nvPr>
        </p:nvSpPr>
        <p:spPr/>
        <p:txBody>
          <a:bodyPr/>
          <a:lstStyle/>
          <a:p>
            <a:r>
              <a:rPr lang="fr-BE" sz="3200" dirty="0">
                <a:latin typeface="Candara" panose="020E0502030303020204" pitchFamily="34" charset="0"/>
              </a:rPr>
              <a:t>Le viol – définition juridique</a:t>
            </a:r>
            <a:endParaRPr lang="fr-FR" sz="3200" dirty="0">
              <a:latin typeface="Candara" panose="020E0502030303020204" pitchFamily="34" charset="0"/>
            </a:endParaRPr>
          </a:p>
        </p:txBody>
      </p:sp>
      <p:sp>
        <p:nvSpPr>
          <p:cNvPr id="64515" name="Rectangle 3"/>
          <p:cNvSpPr>
            <a:spLocks noGrp="1"/>
          </p:cNvSpPr>
          <p:nvPr>
            <p:ph sz="quarter" idx="1"/>
          </p:nvPr>
        </p:nvSpPr>
        <p:spPr>
          <a:xfrm>
            <a:off x="611188" y="1100628"/>
            <a:ext cx="7993260" cy="4632628"/>
          </a:xfrm>
        </p:spPr>
        <p:txBody>
          <a:bodyPr>
            <a:normAutofit/>
          </a:bodyPr>
          <a:lstStyle/>
          <a:p>
            <a:pPr>
              <a:lnSpc>
                <a:spcPct val="150000"/>
              </a:lnSpc>
            </a:pPr>
            <a:r>
              <a:rPr lang="fr-BE" sz="2000" b="0" dirty="0">
                <a:latin typeface="Candara" panose="020E0502030303020204" pitchFamily="34" charset="0"/>
              </a:rPr>
              <a:t>Le viol constitue une atteinte à l’intégrité de la personne humaine. </a:t>
            </a:r>
          </a:p>
          <a:p>
            <a:pPr>
              <a:lnSpc>
                <a:spcPct val="150000"/>
              </a:lnSpc>
            </a:pPr>
            <a:r>
              <a:rPr lang="fr-BE" sz="2000" b="0" dirty="0">
                <a:latin typeface="Candara" panose="020E0502030303020204" pitchFamily="34" charset="0"/>
              </a:rPr>
              <a:t>« </a:t>
            </a:r>
            <a:r>
              <a:rPr lang="fr-BE" sz="2000" b="0" i="1" dirty="0">
                <a:latin typeface="Candara" panose="020E0502030303020204" pitchFamily="34" charset="0"/>
              </a:rPr>
              <a:t>Tout acte de pénétration sexuelle, de quelque nature qu’il soit et par quelque moyen que ce soit, commis sur une personne qui n’y consent pas, constitue le crime de viol</a:t>
            </a:r>
            <a:r>
              <a:rPr lang="fr-BE" sz="2000" b="0" dirty="0">
                <a:latin typeface="Candara" panose="020E0502030303020204" pitchFamily="34" charset="0"/>
              </a:rPr>
              <a:t> ». </a:t>
            </a:r>
          </a:p>
          <a:p>
            <a:pPr>
              <a:lnSpc>
                <a:spcPct val="150000"/>
              </a:lnSpc>
            </a:pPr>
            <a:r>
              <a:rPr lang="fr-BE" sz="2000" b="0" dirty="0">
                <a:latin typeface="Candara" panose="020E0502030303020204" pitchFamily="34" charset="0"/>
              </a:rPr>
              <a:t>« Il n’y a pas consentement notamment lorsque l’acte a été imposé par violence, contrainte ou ruse ». </a:t>
            </a:r>
          </a:p>
          <a:p>
            <a:pPr>
              <a:lnSpc>
                <a:spcPct val="150000"/>
              </a:lnSpc>
            </a:pPr>
            <a:r>
              <a:rPr lang="fr-BE" sz="2000" b="0" dirty="0">
                <a:latin typeface="Candara" panose="020E0502030303020204" pitchFamily="34" charset="0"/>
              </a:rPr>
              <a:t>Le crime de viol est puni d’une </a:t>
            </a:r>
            <a:r>
              <a:rPr lang="fr-BE" sz="2000" b="0" u="sng" dirty="0">
                <a:latin typeface="Candara" panose="020E0502030303020204" pitchFamily="34" charset="0"/>
              </a:rPr>
              <a:t>peine de réclusion de 5 à 10 ans</a:t>
            </a:r>
            <a:r>
              <a:rPr lang="fr-BE" sz="2000" b="0" dirty="0">
                <a:latin typeface="Candara" panose="020E0502030303020204" pitchFamily="34" charset="0"/>
              </a:rPr>
              <a:t>. Cette peine d’emprisonnement peut être augmentée ou diminuée en raison de circonstances aggravantes ou atténuantes. </a:t>
            </a:r>
            <a:endParaRPr lang="fr-FR" sz="2000" b="0" dirty="0">
              <a:latin typeface="Candara" panose="020E0502030303020204" pitchFamily="34" charset="0"/>
            </a:endParaRPr>
          </a:p>
        </p:txBody>
      </p:sp>
    </p:spTree>
    <p:extLst>
      <p:ext uri="{BB962C8B-B14F-4D97-AF65-F5344CB8AC3E}">
        <p14:creationId xmlns:p14="http://schemas.microsoft.com/office/powerpoint/2010/main" val="8823238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3"/>
          <p:cNvSpPr>
            <a:spLocks noGrp="1"/>
          </p:cNvSpPr>
          <p:nvPr>
            <p:ph sz="quarter" idx="1"/>
          </p:nvPr>
        </p:nvSpPr>
        <p:spPr>
          <a:xfrm>
            <a:off x="822960" y="1433327"/>
            <a:ext cx="7520940" cy="4299929"/>
          </a:xfrm>
        </p:spPr>
        <p:txBody>
          <a:bodyPr>
            <a:normAutofit fontScale="92500" lnSpcReduction="20000"/>
          </a:bodyPr>
          <a:lstStyle/>
          <a:p>
            <a:pPr>
              <a:lnSpc>
                <a:spcPct val="170000"/>
              </a:lnSpc>
              <a:buFont typeface="Courier New" panose="02070309020205020404" pitchFamily="49" charset="0"/>
              <a:buChar char="o"/>
            </a:pPr>
            <a:r>
              <a:rPr lang="fr-BE" sz="2400" b="0" dirty="0">
                <a:latin typeface="Candara" panose="020E0502030303020204" pitchFamily="34" charset="0"/>
              </a:rPr>
              <a:t>Avant 14 ans : </a:t>
            </a:r>
            <a:r>
              <a:rPr lang="fr-BE" sz="2400" b="0" u="sng" dirty="0">
                <a:latin typeface="Candara" panose="020E0502030303020204" pitchFamily="34" charset="0"/>
              </a:rPr>
              <a:t>tout acte de pénétration sexuelle</a:t>
            </a:r>
            <a:r>
              <a:rPr lang="fr-BE" sz="2400" b="0" dirty="0">
                <a:latin typeface="Candara" panose="020E0502030303020204" pitchFamily="34" charset="0"/>
              </a:rPr>
              <a:t> est considéré comme un viol avec violence. </a:t>
            </a:r>
          </a:p>
          <a:p>
            <a:pPr>
              <a:lnSpc>
                <a:spcPct val="170000"/>
              </a:lnSpc>
              <a:buFont typeface="Courier New" panose="02070309020205020404" pitchFamily="49" charset="0"/>
              <a:buChar char="o"/>
            </a:pPr>
            <a:r>
              <a:rPr lang="fr-BE" sz="2400" b="0" dirty="0">
                <a:latin typeface="Candara" panose="020E0502030303020204" pitchFamily="34" charset="0"/>
              </a:rPr>
              <a:t>Entre 14 et 16 ans : on ne parle plus de viol depuis 2009 (Cour constitutionnelle) si la personne concernée consent </a:t>
            </a:r>
            <a:r>
              <a:rPr lang="fr-BE" sz="2400" b="0" u="sng" dirty="0">
                <a:latin typeface="Candara" panose="020E0502030303020204" pitchFamily="34" charset="0"/>
              </a:rPr>
              <a:t>volontairement et consciemment</a:t>
            </a:r>
            <a:r>
              <a:rPr lang="fr-BE" sz="2400" b="0" dirty="0">
                <a:latin typeface="Candara" panose="020E0502030303020204" pitchFamily="34" charset="0"/>
              </a:rPr>
              <a:t> à la pénétration sexuelle. </a:t>
            </a:r>
          </a:p>
          <a:p>
            <a:pPr>
              <a:lnSpc>
                <a:spcPct val="170000"/>
              </a:lnSpc>
              <a:buFont typeface="Courier New" panose="02070309020205020404" pitchFamily="49" charset="0"/>
              <a:buChar char="o"/>
            </a:pPr>
            <a:r>
              <a:rPr lang="fr-BE" sz="2400" b="0" dirty="0">
                <a:latin typeface="Candara" panose="020E0502030303020204" pitchFamily="34" charset="0"/>
              </a:rPr>
              <a:t>Après 16 ans : tout acte de pénétration sexuelle, commis sur une personne qui </a:t>
            </a:r>
            <a:r>
              <a:rPr lang="fr-BE" sz="2400" b="0" u="sng" dirty="0">
                <a:latin typeface="Candara" panose="020E0502030303020204" pitchFamily="34" charset="0"/>
              </a:rPr>
              <a:t>n’y consent pas</a:t>
            </a:r>
            <a:r>
              <a:rPr lang="fr-BE" sz="2400" b="0" dirty="0">
                <a:latin typeface="Candara" panose="020E0502030303020204" pitchFamily="34" charset="0"/>
              </a:rPr>
              <a:t>, est considéré comme un viol. </a:t>
            </a:r>
            <a:endParaRPr lang="fr-FR" sz="2400" b="0" dirty="0">
              <a:latin typeface="Candara" panose="020E0502030303020204" pitchFamily="34" charset="0"/>
            </a:endParaRPr>
          </a:p>
        </p:txBody>
      </p:sp>
      <p:sp>
        <p:nvSpPr>
          <p:cNvPr id="8" name="Rectangle 2">
            <a:extLst>
              <a:ext uri="{FF2B5EF4-FFF2-40B4-BE49-F238E27FC236}">
                <a16:creationId xmlns:a16="http://schemas.microsoft.com/office/drawing/2014/main" id="{9F79502B-406D-2F44-BE68-159B2BAF7778}"/>
              </a:ext>
            </a:extLst>
          </p:cNvPr>
          <p:cNvSpPr>
            <a:spLocks noGrp="1"/>
          </p:cNvSpPr>
          <p:nvPr>
            <p:ph type="title"/>
          </p:nvPr>
        </p:nvSpPr>
        <p:spPr/>
        <p:txBody>
          <a:bodyPr/>
          <a:lstStyle/>
          <a:p>
            <a:r>
              <a:rPr lang="fr-BE" sz="3200" dirty="0">
                <a:latin typeface="Candara" panose="020E0502030303020204" pitchFamily="34" charset="0"/>
              </a:rPr>
              <a:t>Le viol /âge</a:t>
            </a:r>
            <a:endParaRPr lang="fr-FR" sz="3200" dirty="0">
              <a:latin typeface="Candara" panose="020E0502030303020204" pitchFamily="34" charset="0"/>
            </a:endParaRPr>
          </a:p>
        </p:txBody>
      </p:sp>
    </p:spTree>
    <p:extLst>
      <p:ext uri="{BB962C8B-B14F-4D97-AF65-F5344CB8AC3E}">
        <p14:creationId xmlns:p14="http://schemas.microsoft.com/office/powerpoint/2010/main" val="2038479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p:cNvSpPr>
          <p:nvPr>
            <p:ph type="title"/>
          </p:nvPr>
        </p:nvSpPr>
        <p:spPr>
          <a:xfrm>
            <a:off x="323528" y="0"/>
            <a:ext cx="8363272" cy="1143000"/>
          </a:xfrm>
        </p:spPr>
        <p:txBody>
          <a:bodyPr>
            <a:normAutofit/>
          </a:bodyPr>
          <a:lstStyle/>
          <a:p>
            <a:r>
              <a:rPr lang="fr-BE" dirty="0">
                <a:latin typeface="Candara" panose="020E0502030303020204" pitchFamily="34" charset="0"/>
              </a:rPr>
              <a:t>L’attentat à la pudeur – Définition juridique</a:t>
            </a:r>
            <a:endParaRPr lang="fr-FR" dirty="0">
              <a:latin typeface="Candara" panose="020E0502030303020204" pitchFamily="34" charset="0"/>
            </a:endParaRPr>
          </a:p>
        </p:txBody>
      </p:sp>
      <p:sp>
        <p:nvSpPr>
          <p:cNvPr id="66563" name="Rectangle 3"/>
          <p:cNvSpPr>
            <a:spLocks noGrp="1"/>
          </p:cNvSpPr>
          <p:nvPr>
            <p:ph sz="quarter" idx="1"/>
          </p:nvPr>
        </p:nvSpPr>
        <p:spPr>
          <a:xfrm>
            <a:off x="457200" y="1082490"/>
            <a:ext cx="8229600" cy="4722774"/>
          </a:xfrm>
        </p:spPr>
        <p:txBody>
          <a:bodyPr>
            <a:normAutofit/>
          </a:bodyPr>
          <a:lstStyle/>
          <a:p>
            <a:pPr>
              <a:lnSpc>
                <a:spcPct val="140000"/>
              </a:lnSpc>
            </a:pPr>
            <a:r>
              <a:rPr lang="fr-BE" sz="2000" b="0" dirty="0">
                <a:latin typeface="Candara" panose="020E0502030303020204" pitchFamily="34" charset="0"/>
              </a:rPr>
              <a:t>Peut être définit comme « un acte contraire aux mœurs et d’une certaine gravité, commis de manière intentionnelle sur une personne ou à l’aide d’une personne déterminée sans le consentement valable de celle-ci ». </a:t>
            </a:r>
          </a:p>
          <a:p>
            <a:pPr>
              <a:lnSpc>
                <a:spcPct val="140000"/>
              </a:lnSpc>
            </a:pPr>
            <a:endParaRPr lang="fr-BE" sz="2000" b="0" dirty="0">
              <a:latin typeface="Candara" panose="020E0502030303020204" pitchFamily="34" charset="0"/>
            </a:endParaRPr>
          </a:p>
          <a:p>
            <a:pPr>
              <a:lnSpc>
                <a:spcPct val="140000"/>
              </a:lnSpc>
            </a:pPr>
            <a:r>
              <a:rPr lang="fr-BE" sz="2000" b="0" dirty="0">
                <a:latin typeface="Candara" panose="020E0502030303020204" pitchFamily="34" charset="0"/>
              </a:rPr>
              <a:t>Attention, pas de définition légale! Mais infraction : </a:t>
            </a:r>
          </a:p>
          <a:p>
            <a:pPr lvl="1">
              <a:lnSpc>
                <a:spcPct val="140000"/>
              </a:lnSpc>
            </a:pPr>
            <a:r>
              <a:rPr lang="fr-BE" sz="1700" dirty="0">
                <a:latin typeface="Candara" panose="020E0502030303020204" pitchFamily="34" charset="0"/>
              </a:rPr>
              <a:t>Tout attentat à la pudeur commis sans violences ni menaces sur la personne ou à l’aide de la personne, d’un enfant de l’un ou de l’autre sexe, </a:t>
            </a:r>
            <a:r>
              <a:rPr lang="fr-BE" sz="1700" u="sng" dirty="0">
                <a:latin typeface="Candara" panose="020E0502030303020204" pitchFamily="34" charset="0"/>
              </a:rPr>
              <a:t>âgé de moins de 16 ans accomplis</a:t>
            </a:r>
            <a:r>
              <a:rPr lang="fr-BE" sz="1700" dirty="0">
                <a:latin typeface="Candara" panose="020E0502030303020204" pitchFamily="34" charset="0"/>
              </a:rPr>
              <a:t>, sera puni de la réclusion de 5 à 10 ans. </a:t>
            </a:r>
          </a:p>
          <a:p>
            <a:pPr lvl="1">
              <a:lnSpc>
                <a:spcPct val="140000"/>
              </a:lnSpc>
            </a:pPr>
            <a:r>
              <a:rPr lang="fr-BE" sz="1700" u="sng" dirty="0">
                <a:latin typeface="Candara" panose="020E0502030303020204" pitchFamily="34" charset="0"/>
              </a:rPr>
              <a:t>Après 16 ans</a:t>
            </a:r>
            <a:r>
              <a:rPr lang="fr-BE" sz="1700" dirty="0">
                <a:latin typeface="Candara" panose="020E0502030303020204" pitchFamily="34" charset="0"/>
              </a:rPr>
              <a:t> : s’il y a des actes à caractère sexuel avec violence ou menace, ce sera considéré comme attentat à la pudeur. </a:t>
            </a:r>
            <a:endParaRPr lang="fr-FR" sz="1700" dirty="0">
              <a:latin typeface="Candara" panose="020E0502030303020204" pitchFamily="34" charset="0"/>
            </a:endParaRPr>
          </a:p>
          <a:p>
            <a:pPr>
              <a:lnSpc>
                <a:spcPct val="80000"/>
              </a:lnSpc>
            </a:pPr>
            <a:endParaRPr lang="fr-FR" sz="2800" b="0" dirty="0">
              <a:latin typeface="Candara" panose="020E0502030303020204" pitchFamily="34" charset="0"/>
            </a:endParaRPr>
          </a:p>
        </p:txBody>
      </p:sp>
    </p:spTree>
    <p:extLst>
      <p:ext uri="{BB962C8B-B14F-4D97-AF65-F5344CB8AC3E}">
        <p14:creationId xmlns:p14="http://schemas.microsoft.com/office/powerpoint/2010/main" val="22454029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3F9BB9-9F7C-BF4F-AFB4-399A175AE91C}"/>
              </a:ext>
            </a:extLst>
          </p:cNvPr>
          <p:cNvSpPr>
            <a:spLocks noGrp="1"/>
          </p:cNvSpPr>
          <p:nvPr>
            <p:ph type="title"/>
          </p:nvPr>
        </p:nvSpPr>
        <p:spPr/>
        <p:txBody>
          <a:bodyPr/>
          <a:lstStyle/>
          <a:p>
            <a:r>
              <a:rPr lang="fr-FR" dirty="0"/>
              <a:t>Ivg- </a:t>
            </a:r>
            <a:r>
              <a:rPr lang="fr-FR" dirty="0" err="1"/>
              <a:t>img</a:t>
            </a:r>
            <a:r>
              <a:rPr lang="fr-FR" dirty="0"/>
              <a:t>- loi</a:t>
            </a:r>
          </a:p>
        </p:txBody>
      </p:sp>
      <p:sp>
        <p:nvSpPr>
          <p:cNvPr id="3" name="Espace réservé du contenu 2">
            <a:extLst>
              <a:ext uri="{FF2B5EF4-FFF2-40B4-BE49-F238E27FC236}">
                <a16:creationId xmlns:a16="http://schemas.microsoft.com/office/drawing/2014/main" id="{5362B9CB-853D-134A-984B-E1BF18BB1D66}"/>
              </a:ext>
            </a:extLst>
          </p:cNvPr>
          <p:cNvSpPr>
            <a:spLocks noGrp="1"/>
          </p:cNvSpPr>
          <p:nvPr>
            <p:ph idx="1"/>
          </p:nvPr>
        </p:nvSpPr>
        <p:spPr/>
        <p:txBody>
          <a:bodyPr/>
          <a:lstStyle/>
          <a:p>
            <a:endParaRPr lang="fr-FR"/>
          </a:p>
        </p:txBody>
      </p:sp>
      <p:sp>
        <p:nvSpPr>
          <p:cNvPr id="4" name="Espace réservé du texte 3">
            <a:extLst>
              <a:ext uri="{FF2B5EF4-FFF2-40B4-BE49-F238E27FC236}">
                <a16:creationId xmlns:a16="http://schemas.microsoft.com/office/drawing/2014/main" id="{C42B3401-73AB-1E4F-9266-CF06364C4FBA}"/>
              </a:ext>
            </a:extLst>
          </p:cNvPr>
          <p:cNvSpPr>
            <a:spLocks noGrp="1"/>
          </p:cNvSpPr>
          <p:nvPr>
            <p:ph type="body" sz="half" idx="2"/>
          </p:nvPr>
        </p:nvSpPr>
        <p:spPr/>
        <p:txBody>
          <a:bodyPr/>
          <a:lstStyle/>
          <a:p>
            <a:endParaRPr lang="fr-FR"/>
          </a:p>
        </p:txBody>
      </p:sp>
    </p:spTree>
    <p:extLst>
      <p:ext uri="{BB962C8B-B14F-4D97-AF65-F5344CB8AC3E}">
        <p14:creationId xmlns:p14="http://schemas.microsoft.com/office/powerpoint/2010/main" val="22121657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75151A6-84AD-9F4D-A821-D7918F0A7DAD}"/>
              </a:ext>
            </a:extLst>
          </p:cNvPr>
          <p:cNvSpPr>
            <a:spLocks noGrp="1"/>
          </p:cNvSpPr>
          <p:nvPr>
            <p:ph type="title"/>
          </p:nvPr>
        </p:nvSpPr>
        <p:spPr/>
        <p:txBody>
          <a:bodyPr/>
          <a:lstStyle/>
          <a:p>
            <a:r>
              <a:rPr lang="fr-FR" sz="3200" dirty="0">
                <a:latin typeface="Candara" panose="020E0502030303020204" pitchFamily="34" charset="0"/>
              </a:rPr>
              <a:t>ivg</a:t>
            </a:r>
          </a:p>
        </p:txBody>
      </p:sp>
      <p:sp>
        <p:nvSpPr>
          <p:cNvPr id="3" name="Espace réservé du contenu 2">
            <a:extLst>
              <a:ext uri="{FF2B5EF4-FFF2-40B4-BE49-F238E27FC236}">
                <a16:creationId xmlns:a16="http://schemas.microsoft.com/office/drawing/2014/main" id="{C820F82B-87D8-9D4C-AF42-3ACA18A401F7}"/>
              </a:ext>
            </a:extLst>
          </p:cNvPr>
          <p:cNvSpPr>
            <a:spLocks noGrp="1"/>
          </p:cNvSpPr>
          <p:nvPr>
            <p:ph idx="1"/>
          </p:nvPr>
        </p:nvSpPr>
        <p:spPr>
          <a:xfrm>
            <a:off x="539552" y="1100628"/>
            <a:ext cx="8424936" cy="4488612"/>
          </a:xfrm>
        </p:spPr>
        <p:txBody>
          <a:bodyPr>
            <a:normAutofit fontScale="92500"/>
          </a:bodyPr>
          <a:lstStyle/>
          <a:p>
            <a:pPr>
              <a:lnSpc>
                <a:spcPct val="150000"/>
              </a:lnSpc>
            </a:pPr>
            <a:r>
              <a:rPr lang="fr-FR" sz="1800" b="0" dirty="0">
                <a:latin typeface="Candara" panose="020E0502030303020204" pitchFamily="34" charset="0"/>
              </a:rPr>
              <a:t>En Belgique, la loi autorisant l’interruption volontaire de grossesse (IVG) est d’application depuis 1991. </a:t>
            </a:r>
            <a:r>
              <a:rPr lang="fr-FR" sz="1800" dirty="0">
                <a:latin typeface="Candara" panose="020E0502030303020204" pitchFamily="34" charset="0"/>
              </a:rPr>
              <a:t>Personne ne peut décider à la place de la femme enceinte et personne n’a le droit de l’influencer dans un sens ou dans l’autre</a:t>
            </a:r>
            <a:r>
              <a:rPr lang="fr-FR" sz="1800" b="0" dirty="0">
                <a:latin typeface="Candara" panose="020E0502030303020204" pitchFamily="34" charset="0"/>
              </a:rPr>
              <a:t>. Ainsi, personne d’autre que la femme enceinte (elle-même) n’est autorisé à disposer de son corps.</a:t>
            </a:r>
          </a:p>
          <a:p>
            <a:pPr>
              <a:lnSpc>
                <a:spcPct val="150000"/>
              </a:lnSpc>
            </a:pPr>
            <a:r>
              <a:rPr lang="fr-FR" sz="1800" dirty="0">
                <a:latin typeface="Candara" panose="020E0502030303020204" pitchFamily="34" charset="0"/>
              </a:rPr>
              <a:t>Quelles sont ces conditions ?</a:t>
            </a:r>
          </a:p>
          <a:p>
            <a:pPr>
              <a:lnSpc>
                <a:spcPct val="150000"/>
              </a:lnSpc>
            </a:pPr>
            <a:r>
              <a:rPr lang="fr-FR" sz="1800" b="0" dirty="0">
                <a:latin typeface="Candara" panose="020E0502030303020204" pitchFamily="34" charset="0"/>
              </a:rPr>
              <a:t>En Belgique l’IVG est autorisé jusqu’à 12 semaines de grossesse ;</a:t>
            </a:r>
          </a:p>
          <a:p>
            <a:pPr>
              <a:lnSpc>
                <a:spcPct val="150000"/>
              </a:lnSpc>
            </a:pPr>
            <a:r>
              <a:rPr lang="fr-FR" sz="1800" b="0" dirty="0">
                <a:latin typeface="Candara" panose="020E0502030303020204" pitchFamily="34" charset="0"/>
              </a:rPr>
              <a:t>Un délai de six jours doit s’être écoulé entre la première consultation et le jour de l’intervention ;</a:t>
            </a:r>
          </a:p>
          <a:p>
            <a:pPr>
              <a:lnSpc>
                <a:spcPct val="150000"/>
              </a:lnSpc>
            </a:pPr>
            <a:r>
              <a:rPr lang="fr-FR" sz="1800" b="0" dirty="0">
                <a:latin typeface="Candara" panose="020E0502030303020204" pitchFamily="34" charset="0"/>
              </a:rPr>
              <a:t>L’intervention doit avoir lieu dans un centre hospitalier ou extra hospitalier (centre de planning familial pratiquant l’IVG).</a:t>
            </a:r>
          </a:p>
          <a:p>
            <a:pPr>
              <a:lnSpc>
                <a:spcPct val="150000"/>
              </a:lnSpc>
            </a:pPr>
            <a:endParaRPr lang="fr-FR" sz="1800" dirty="0">
              <a:latin typeface="Candara" panose="020E0502030303020204" pitchFamily="34" charset="0"/>
            </a:endParaRPr>
          </a:p>
        </p:txBody>
      </p:sp>
    </p:spTree>
    <p:extLst>
      <p:ext uri="{BB962C8B-B14F-4D97-AF65-F5344CB8AC3E}">
        <p14:creationId xmlns:p14="http://schemas.microsoft.com/office/powerpoint/2010/main" val="5346258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B33AC7-3C52-E543-AC61-A8BA84108D71}"/>
              </a:ext>
            </a:extLst>
          </p:cNvPr>
          <p:cNvSpPr>
            <a:spLocks noGrp="1"/>
          </p:cNvSpPr>
          <p:nvPr>
            <p:ph type="title"/>
          </p:nvPr>
        </p:nvSpPr>
        <p:spPr/>
        <p:txBody>
          <a:bodyPr/>
          <a:lstStyle/>
          <a:p>
            <a:r>
              <a:rPr lang="fr-FR" sz="3200" dirty="0" err="1">
                <a:latin typeface="Candara" panose="020E0502030303020204" pitchFamily="34" charset="0"/>
              </a:rPr>
              <a:t>img</a:t>
            </a:r>
            <a:endParaRPr lang="fr-FR" sz="3200" dirty="0">
              <a:latin typeface="Candara" panose="020E0502030303020204" pitchFamily="34" charset="0"/>
            </a:endParaRPr>
          </a:p>
        </p:txBody>
      </p:sp>
      <p:sp>
        <p:nvSpPr>
          <p:cNvPr id="3" name="Espace réservé du contenu 2">
            <a:extLst>
              <a:ext uri="{FF2B5EF4-FFF2-40B4-BE49-F238E27FC236}">
                <a16:creationId xmlns:a16="http://schemas.microsoft.com/office/drawing/2014/main" id="{4F6DF3B1-374C-9140-A39D-E51BA611E2C9}"/>
              </a:ext>
            </a:extLst>
          </p:cNvPr>
          <p:cNvSpPr>
            <a:spLocks noGrp="1"/>
          </p:cNvSpPr>
          <p:nvPr>
            <p:ph idx="1"/>
          </p:nvPr>
        </p:nvSpPr>
        <p:spPr>
          <a:xfrm>
            <a:off x="611560" y="1556793"/>
            <a:ext cx="7520940" cy="2664296"/>
          </a:xfrm>
        </p:spPr>
        <p:txBody>
          <a:bodyPr>
            <a:normAutofit/>
          </a:bodyPr>
          <a:lstStyle/>
          <a:p>
            <a:pPr>
              <a:lnSpc>
                <a:spcPct val="150000"/>
              </a:lnSpc>
            </a:pPr>
            <a:r>
              <a:rPr lang="fr-FR" sz="2000" dirty="0">
                <a:latin typeface="Candara" panose="020E0502030303020204" pitchFamily="34" charset="0"/>
              </a:rPr>
              <a:t>IVG thérapeutiques</a:t>
            </a:r>
            <a:r>
              <a:rPr lang="fr-FR" sz="2000" b="0" dirty="0">
                <a:latin typeface="Candara" panose="020E0502030303020204" pitchFamily="34" charset="0"/>
              </a:rPr>
              <a:t>:  lorsque la grossesse met en danger la santé de la mère ou si les examens révèlent que l’enfant à naître est atteint d’une maladie incurable.</a:t>
            </a:r>
            <a:endParaRPr lang="fr-FR" sz="2000" dirty="0">
              <a:latin typeface="Candara" panose="020E0502030303020204" pitchFamily="34" charset="0"/>
            </a:endParaRPr>
          </a:p>
        </p:txBody>
      </p:sp>
    </p:spTree>
    <p:extLst>
      <p:ext uri="{BB962C8B-B14F-4D97-AF65-F5344CB8AC3E}">
        <p14:creationId xmlns:p14="http://schemas.microsoft.com/office/powerpoint/2010/main" val="2680031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6960" y="539203"/>
            <a:ext cx="8064896" cy="548640"/>
          </a:xfrm>
        </p:spPr>
        <p:txBody>
          <a:bodyPr/>
          <a:lstStyle/>
          <a:p>
            <a:r>
              <a:rPr lang="fr-BE" sz="3200" dirty="0">
                <a:latin typeface="Candara" panose="020E0502030303020204" pitchFamily="34" charset="0"/>
              </a:rPr>
              <a:t>Une prise en charge selon 3 ancrages</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pic>
        <p:nvPicPr>
          <p:cNvPr id="5" name="Picture 2" descr="W:\SOS\COM\Sans titre-65 l'ado.jpg"/>
          <p:cNvPicPr>
            <a:picLocks noChangeAspect="1" noChangeArrowheads="1"/>
          </p:cNvPicPr>
          <p:nvPr/>
        </p:nvPicPr>
        <p:blipFill rotWithShape="1">
          <a:blip r:embed="rId4" cstate="print"/>
          <a:srcRect l="27964" t="17821" r="25452" b="18285"/>
          <a:stretch/>
        </p:blipFill>
        <p:spPr bwMode="auto">
          <a:xfrm>
            <a:off x="-343" y="2450470"/>
            <a:ext cx="1692023" cy="3282786"/>
          </a:xfrm>
          <a:prstGeom prst="rect">
            <a:avLst/>
          </a:prstGeom>
          <a:noFill/>
        </p:spPr>
      </p:pic>
      <p:grpSp>
        <p:nvGrpSpPr>
          <p:cNvPr id="20" name="Grouper 19"/>
          <p:cNvGrpSpPr/>
          <p:nvPr/>
        </p:nvGrpSpPr>
        <p:grpSpPr>
          <a:xfrm>
            <a:off x="2699792" y="1268760"/>
            <a:ext cx="4004816" cy="3623589"/>
            <a:chOff x="4016889" y="949072"/>
            <a:chExt cx="4004816" cy="3623589"/>
          </a:xfrm>
        </p:grpSpPr>
        <p:sp>
          <p:nvSpPr>
            <p:cNvPr id="14" name="Forme libre 13"/>
            <p:cNvSpPr/>
            <p:nvPr/>
          </p:nvSpPr>
          <p:spPr>
            <a:xfrm>
              <a:off x="5786505" y="2337461"/>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a:gsLst>
                <a:gs pos="27000">
                  <a:srgbClr val="F5776B"/>
                </a:gs>
                <a:gs pos="57000">
                  <a:schemeClr val="accent5">
                    <a:lumMod val="40000"/>
                    <a:lumOff val="60000"/>
                  </a:schemeClr>
                </a:gs>
                <a:gs pos="81000">
                  <a:schemeClr val="accent5">
                    <a:lumMod val="20000"/>
                    <a:lumOff val="80000"/>
                  </a:schemeClr>
                </a:gs>
              </a:gsLst>
            </a:gra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70965" tIns="545175" rIns="470965" bIns="584266" numCol="1" spcCol="1270" anchor="ctr" anchorCtr="0">
              <a:noAutofit/>
            </a:bodyPr>
            <a:lstStyle/>
            <a:p>
              <a:pPr lvl="0" algn="ctr" defTabSz="755650">
                <a:lnSpc>
                  <a:spcPct val="90000"/>
                </a:lnSpc>
                <a:spcBef>
                  <a:spcPct val="0"/>
                </a:spcBef>
                <a:spcAft>
                  <a:spcPct val="35000"/>
                </a:spcAft>
              </a:pPr>
              <a:r>
                <a:rPr lang="fr-FR" sz="1700" kern="1200" dirty="0"/>
                <a:t>Ancrage intime</a:t>
              </a:r>
            </a:p>
          </p:txBody>
        </p:sp>
        <p:sp>
          <p:nvSpPr>
            <p:cNvPr id="15" name="Forme libre 14"/>
            <p:cNvSpPr/>
            <p:nvPr/>
          </p:nvSpPr>
          <p:spPr>
            <a:xfrm>
              <a:off x="4016889" y="2390228"/>
              <a:ext cx="1769616" cy="1727196"/>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430840" tIns="433313" rIns="430840" bIns="433313" numCol="1" spcCol="1270" anchor="ctr" anchorCtr="0">
              <a:noAutofit/>
            </a:bodyPr>
            <a:lstStyle/>
            <a:p>
              <a:pPr lvl="0" algn="ctr" defTabSz="755650">
                <a:lnSpc>
                  <a:spcPct val="90000"/>
                </a:lnSpc>
                <a:spcBef>
                  <a:spcPct val="0"/>
                </a:spcBef>
                <a:spcAft>
                  <a:spcPct val="35000"/>
                </a:spcAft>
              </a:pPr>
              <a:r>
                <a:rPr lang="fr-FR" sz="1700" kern="1200" dirty="0"/>
                <a:t>Ancrage familial</a:t>
              </a:r>
            </a:p>
          </p:txBody>
        </p:sp>
        <p:sp>
          <p:nvSpPr>
            <p:cNvPr id="16" name="Forme libre 15"/>
            <p:cNvSpPr/>
            <p:nvPr/>
          </p:nvSpPr>
          <p:spPr>
            <a:xfrm>
              <a:off x="4811145" y="949072"/>
              <a:ext cx="1950720" cy="1950720"/>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gradFill>
              <a:gsLst>
                <a:gs pos="0">
                  <a:srgbClr val="00DBE8"/>
                </a:gs>
                <a:gs pos="36000">
                  <a:srgbClr val="00AFB9"/>
                </a:gs>
                <a:gs pos="73000">
                  <a:srgbClr val="60B7B5"/>
                </a:gs>
              </a:gsLst>
            </a:gra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549911" tIns="549911" rIns="549909" bIns="549909" numCol="1" spcCol="1270" anchor="ctr" anchorCtr="0">
              <a:noAutofit/>
            </a:bodyPr>
            <a:lstStyle/>
            <a:p>
              <a:pPr lvl="0" algn="ctr" defTabSz="755650">
                <a:lnSpc>
                  <a:spcPct val="90000"/>
                </a:lnSpc>
                <a:spcBef>
                  <a:spcPct val="0"/>
                </a:spcBef>
                <a:spcAft>
                  <a:spcPct val="35000"/>
                </a:spcAft>
              </a:pPr>
              <a:r>
                <a:rPr lang="fr-FR" sz="1700" kern="1200" dirty="0"/>
                <a:t>Ancrage social</a:t>
              </a:r>
            </a:p>
          </p:txBody>
        </p:sp>
      </p:grpSp>
    </p:spTree>
    <p:extLst>
      <p:ext uri="{BB962C8B-B14F-4D97-AF65-F5344CB8AC3E}">
        <p14:creationId xmlns:p14="http://schemas.microsoft.com/office/powerpoint/2010/main" val="962863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19" y="390674"/>
            <a:ext cx="9163817" cy="918399"/>
          </a:xfrm>
        </p:spPr>
        <p:txBody>
          <a:bodyPr/>
          <a:lstStyle/>
          <a:p>
            <a:pPr algn="ctr"/>
            <a:r>
              <a:rPr lang="fr-BE" dirty="0">
                <a:latin typeface="Candara" panose="020E0502030303020204" pitchFamily="34" charset="0"/>
              </a:rPr>
              <a:t>Quelques caractéristiques</a:t>
            </a:r>
            <a:br>
              <a:rPr lang="fr-BE" dirty="0">
                <a:latin typeface="Candara" panose="020E0502030303020204" pitchFamily="34" charset="0"/>
              </a:rPr>
            </a:br>
            <a:r>
              <a:rPr lang="fr-BE" dirty="0">
                <a:latin typeface="Candara" panose="020E0502030303020204" pitchFamily="34" charset="0"/>
              </a:rPr>
              <a:t>des adolescents que nous rencontrons</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sp>
        <p:nvSpPr>
          <p:cNvPr id="10" name="ZoneTexte 9"/>
          <p:cNvSpPr txBox="1"/>
          <p:nvPr/>
        </p:nvSpPr>
        <p:spPr>
          <a:xfrm>
            <a:off x="1619672" y="1654925"/>
            <a:ext cx="6367198" cy="2400657"/>
          </a:xfrm>
          <a:prstGeom prst="rect">
            <a:avLst/>
          </a:prstGeom>
          <a:noFill/>
        </p:spPr>
        <p:txBody>
          <a:bodyPr wrap="square" rtlCol="0">
            <a:spAutoFit/>
          </a:bodyPr>
          <a:lstStyle/>
          <a:p>
            <a:pPr marL="342900" indent="-342900">
              <a:lnSpc>
                <a:spcPct val="150000"/>
              </a:lnSpc>
              <a:buFont typeface="Wingdings" charset="2"/>
              <a:buChar char="v"/>
            </a:pPr>
            <a:r>
              <a:rPr lang="fr-FR" sz="2000" dirty="0">
                <a:latin typeface="Candara" panose="020E0502030303020204" pitchFamily="34" charset="0"/>
                <a:ea typeface="Avenir Book" charset="0"/>
                <a:cs typeface="Avenir Book" charset="0"/>
              </a:rPr>
              <a:t>Des antécédents traumatiques</a:t>
            </a:r>
          </a:p>
          <a:p>
            <a:pPr marL="342900" indent="-342900">
              <a:lnSpc>
                <a:spcPct val="150000"/>
              </a:lnSpc>
              <a:buFont typeface="Wingdings" charset="2"/>
              <a:buChar char="v"/>
            </a:pPr>
            <a:r>
              <a:rPr lang="fr-FR" sz="2000" dirty="0">
                <a:latin typeface="Candara" panose="020E0502030303020204" pitchFamily="34" charset="0"/>
                <a:ea typeface="Avenir Book" charset="0"/>
                <a:cs typeface="Avenir Book" charset="0"/>
              </a:rPr>
              <a:t>Une estime de soi très fragile</a:t>
            </a:r>
          </a:p>
          <a:p>
            <a:pPr marL="342900" indent="-342900">
              <a:lnSpc>
                <a:spcPct val="150000"/>
              </a:lnSpc>
              <a:buFont typeface="Wingdings" charset="2"/>
              <a:buChar char="v"/>
            </a:pPr>
            <a:r>
              <a:rPr lang="fr-FR" sz="2000" dirty="0">
                <a:latin typeface="Candara" panose="020E0502030303020204" pitchFamily="34" charset="0"/>
                <a:ea typeface="Avenir Book" charset="0"/>
                <a:cs typeface="Avenir Book" charset="0"/>
              </a:rPr>
              <a:t>Des compétences d’empathie limitées</a:t>
            </a:r>
          </a:p>
          <a:p>
            <a:pPr marL="342900" indent="-342900">
              <a:lnSpc>
                <a:spcPct val="150000"/>
              </a:lnSpc>
              <a:buFont typeface="Wingdings" charset="2"/>
              <a:buChar char="v"/>
            </a:pPr>
            <a:r>
              <a:rPr lang="fr-FR" sz="2000" dirty="0">
                <a:latin typeface="Candara" panose="020E0502030303020204" pitchFamily="34" charset="0"/>
                <a:ea typeface="Avenir Book" charset="0"/>
                <a:cs typeface="Avenir Book" charset="0"/>
              </a:rPr>
              <a:t>Une inscription dans une dynamique familiale à interroger, selon le type de passage à l’acte</a:t>
            </a:r>
          </a:p>
        </p:txBody>
      </p:sp>
      <p:sp>
        <p:nvSpPr>
          <p:cNvPr id="8" name="ZoneTexte 7"/>
          <p:cNvSpPr txBox="1"/>
          <p:nvPr/>
        </p:nvSpPr>
        <p:spPr>
          <a:xfrm>
            <a:off x="0" y="4581128"/>
            <a:ext cx="9144000" cy="1143070"/>
          </a:xfrm>
          <a:prstGeom prst="rect">
            <a:avLst/>
          </a:prstGeom>
          <a:noFill/>
        </p:spPr>
        <p:txBody>
          <a:bodyPr wrap="square" rtlCol="0">
            <a:spAutoFit/>
          </a:bodyPr>
          <a:lstStyle/>
          <a:p>
            <a:pPr algn="ctr">
              <a:lnSpc>
                <a:spcPct val="150000"/>
              </a:lnSpc>
            </a:pPr>
            <a:r>
              <a:rPr lang="fr-FR" sz="2400" b="1" dirty="0">
                <a:solidFill>
                  <a:schemeClr val="accent2">
                    <a:lumMod val="75000"/>
                  </a:schemeClr>
                </a:solidFill>
                <a:latin typeface="Candara" panose="020E0502030303020204" pitchFamily="34" charset="0"/>
                <a:ea typeface="Avenir Book" charset="0"/>
                <a:cs typeface="Avenir Book" charset="0"/>
              </a:rPr>
              <a:t>Grande hétérogénéité des caractéristiques psychoaffectives</a:t>
            </a:r>
          </a:p>
          <a:p>
            <a:pPr algn="ctr">
              <a:lnSpc>
                <a:spcPct val="150000"/>
              </a:lnSpc>
            </a:pPr>
            <a:r>
              <a:rPr lang="fr-FR" sz="2400" b="1" dirty="0">
                <a:solidFill>
                  <a:schemeClr val="accent2">
                    <a:lumMod val="75000"/>
                  </a:schemeClr>
                </a:solidFill>
                <a:latin typeface="Candara" panose="020E0502030303020204" pitchFamily="34" charset="0"/>
                <a:ea typeface="Avenir Book" charset="0"/>
                <a:cs typeface="Avenir Book" charset="0"/>
              </a:rPr>
              <a:t>Nécessité d’une évaluation diagnostique rigoureuse</a:t>
            </a:r>
          </a:p>
        </p:txBody>
      </p:sp>
    </p:spTree>
    <p:extLst>
      <p:ext uri="{BB962C8B-B14F-4D97-AF65-F5344CB8AC3E}">
        <p14:creationId xmlns:p14="http://schemas.microsoft.com/office/powerpoint/2010/main" val="183195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1628800"/>
            <a:ext cx="8640960" cy="3579849"/>
          </a:xfrm>
        </p:spPr>
        <p:txBody>
          <a:bodyPr>
            <a:normAutofit/>
          </a:bodyPr>
          <a:lstStyle/>
          <a:p>
            <a:endParaRPr lang="fr-BE" sz="2400" dirty="0">
              <a:latin typeface="Candara" panose="020E0502030303020204" pitchFamily="34" charset="0"/>
            </a:endParaRPr>
          </a:p>
          <a:p>
            <a:pPr>
              <a:buClr>
                <a:schemeClr val="accent2"/>
              </a:buClr>
              <a:buSzPct val="60000"/>
              <a:buFont typeface="Wingdings" charset="2"/>
              <a:buChar char="u"/>
            </a:pPr>
            <a:r>
              <a:rPr lang="fr-BE" sz="2400" b="0" dirty="0">
                <a:latin typeface="Candara" panose="020E0502030303020204" pitchFamily="34" charset="0"/>
                <a:ea typeface="Calibri" charset="0"/>
                <a:cs typeface="Avenir Book"/>
              </a:rPr>
              <a:t>Structures narcissiques : 30/48 </a:t>
            </a:r>
            <a:r>
              <a:rPr lang="fr-BE" sz="2400" b="0" i="1" dirty="0">
                <a:solidFill>
                  <a:srgbClr val="999999"/>
                </a:solidFill>
                <a:latin typeface="Candara" panose="020E0502030303020204" pitchFamily="34" charset="0"/>
                <a:ea typeface="Calibri" charset="0"/>
                <a:cs typeface="Avenir Book"/>
              </a:rPr>
              <a:t>soit 63%</a:t>
            </a:r>
          </a:p>
          <a:p>
            <a:pPr>
              <a:buClr>
                <a:schemeClr val="accent2"/>
              </a:buClr>
              <a:buSzPct val="60000"/>
              <a:buFont typeface="Wingdings" charset="2"/>
              <a:buChar char="u"/>
            </a:pPr>
            <a:r>
              <a:rPr lang="fr-BE" sz="2400" b="0" dirty="0">
                <a:latin typeface="Candara" panose="020E0502030303020204" pitchFamily="34" charset="0"/>
                <a:ea typeface="Calibri" charset="0"/>
                <a:cs typeface="Avenir Book"/>
              </a:rPr>
              <a:t>Carences affectives : 22/48 </a:t>
            </a:r>
            <a:r>
              <a:rPr lang="fr-BE" sz="2400" b="0" i="1" dirty="0">
                <a:solidFill>
                  <a:schemeClr val="accent6">
                    <a:lumMod val="50000"/>
                  </a:schemeClr>
                </a:solidFill>
                <a:latin typeface="Candara" panose="020E0502030303020204" pitchFamily="34" charset="0"/>
                <a:ea typeface="Calibri" charset="0"/>
                <a:cs typeface="Avenir Book"/>
              </a:rPr>
              <a:t>soit 46%</a:t>
            </a:r>
          </a:p>
          <a:p>
            <a:pPr>
              <a:buClr>
                <a:schemeClr val="accent2"/>
              </a:buClr>
              <a:buSzPct val="60000"/>
              <a:buFont typeface="Wingdings" charset="2"/>
              <a:buChar char="u"/>
            </a:pPr>
            <a:r>
              <a:rPr lang="fr-BE" sz="2400" b="0" dirty="0">
                <a:latin typeface="Candara" panose="020E0502030303020204" pitchFamily="34" charset="0"/>
                <a:ea typeface="Calibri" charset="0"/>
                <a:cs typeface="Avenir Book"/>
              </a:rPr>
              <a:t>Psychoses, prépsychoses : 14/48 </a:t>
            </a:r>
            <a:r>
              <a:rPr lang="fr-BE" sz="2400" b="0" i="1" dirty="0">
                <a:solidFill>
                  <a:srgbClr val="999999"/>
                </a:solidFill>
                <a:latin typeface="Candara" panose="020E0502030303020204" pitchFamily="34" charset="0"/>
                <a:ea typeface="Calibri" charset="0"/>
                <a:cs typeface="Avenir Book"/>
              </a:rPr>
              <a:t>soit 29%</a:t>
            </a:r>
          </a:p>
          <a:p>
            <a:pPr>
              <a:buClr>
                <a:schemeClr val="accent2"/>
              </a:buClr>
              <a:buSzPct val="60000"/>
              <a:buFont typeface="Wingdings" charset="2"/>
              <a:buChar char="u"/>
            </a:pPr>
            <a:r>
              <a:rPr lang="fr-BE" sz="2400" b="0" dirty="0">
                <a:latin typeface="Candara" panose="020E0502030303020204" pitchFamily="34" charset="0"/>
                <a:ea typeface="Calibri" charset="0"/>
                <a:cs typeface="Avenir Book"/>
              </a:rPr>
              <a:t>Structures névrotiques (dites normales) : 7/48 </a:t>
            </a:r>
            <a:r>
              <a:rPr lang="fr-BE" sz="2400" b="0" i="1" dirty="0">
                <a:solidFill>
                  <a:srgbClr val="999999"/>
                </a:solidFill>
                <a:latin typeface="Candara" panose="020E0502030303020204" pitchFamily="34" charset="0"/>
                <a:ea typeface="Calibri" charset="0"/>
                <a:cs typeface="Avenir Book"/>
              </a:rPr>
              <a:t>soit 15%</a:t>
            </a:r>
          </a:p>
          <a:p>
            <a:pPr>
              <a:buClr>
                <a:schemeClr val="accent2"/>
              </a:buClr>
              <a:buSzPct val="60000"/>
              <a:buFont typeface="Wingdings" charset="2"/>
              <a:buChar char="u"/>
            </a:pPr>
            <a:r>
              <a:rPr lang="fr-BE" sz="2400" b="0" dirty="0">
                <a:latin typeface="Candara" panose="020E0502030303020204" pitchFamily="34" charset="0"/>
                <a:ea typeface="Calibri" charset="0"/>
                <a:cs typeface="Avenir Book"/>
              </a:rPr>
              <a:t>Troubles organiques et retard mental : 12/48 </a:t>
            </a:r>
            <a:r>
              <a:rPr lang="fr-BE" sz="2400" b="0" i="1" dirty="0">
                <a:solidFill>
                  <a:srgbClr val="999999"/>
                </a:solidFill>
                <a:latin typeface="Candara" panose="020E0502030303020204" pitchFamily="34" charset="0"/>
                <a:ea typeface="Calibri" charset="0"/>
                <a:cs typeface="Avenir Book"/>
              </a:rPr>
              <a:t>soit 25%</a:t>
            </a:r>
          </a:p>
        </p:txBody>
      </p:sp>
      <p:sp>
        <p:nvSpPr>
          <p:cNvPr id="4" name="Titre 1"/>
          <p:cNvSpPr txBox="1">
            <a:spLocks/>
          </p:cNvSpPr>
          <p:nvPr/>
        </p:nvSpPr>
        <p:spPr>
          <a:xfrm>
            <a:off x="251520" y="567752"/>
            <a:ext cx="8296974" cy="648072"/>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fr-FR" sz="3200" dirty="0">
                <a:solidFill>
                  <a:srgbClr val="000000"/>
                </a:solidFill>
                <a:latin typeface="Candara" panose="020E0502030303020204" pitchFamily="34" charset="0"/>
                <a:cs typeface="Avenir Book"/>
              </a:rPr>
              <a:t>Psychopathologie</a:t>
            </a:r>
            <a:endParaRPr lang="fr-FR" dirty="0">
              <a:solidFill>
                <a:srgbClr val="000000"/>
              </a:solidFill>
              <a:latin typeface="Candara" panose="020E0502030303020204" pitchFamily="34" charset="0"/>
              <a:cs typeface="Avenir Book"/>
            </a:endParaRPr>
          </a:p>
        </p:txBody>
      </p:sp>
      <p:sp>
        <p:nvSpPr>
          <p:cNvPr id="6" name="Rectangle 5"/>
          <p:cNvSpPr/>
          <p:nvPr/>
        </p:nvSpPr>
        <p:spPr>
          <a:xfrm>
            <a:off x="4716016" y="965919"/>
            <a:ext cx="3289137" cy="461665"/>
          </a:xfrm>
          <a:prstGeom prst="rect">
            <a:avLst/>
          </a:prstGeom>
        </p:spPr>
        <p:txBody>
          <a:bodyPr wrap="none">
            <a:spAutoFit/>
          </a:bodyPr>
          <a:lstStyle/>
          <a:p>
            <a:r>
              <a:rPr lang="fr-FR" sz="2400" i="1" dirty="0">
                <a:solidFill>
                  <a:srgbClr val="000000"/>
                </a:solidFill>
                <a:latin typeface="Avenir Book"/>
                <a:cs typeface="Avenir Book"/>
              </a:rPr>
              <a:t>(selon Van </a:t>
            </a:r>
            <a:r>
              <a:rPr lang="fr-FR" sz="2400" i="1" dirty="0" err="1">
                <a:solidFill>
                  <a:srgbClr val="000000"/>
                </a:solidFill>
                <a:latin typeface="Avenir Book"/>
                <a:cs typeface="Avenir Book"/>
              </a:rPr>
              <a:t>Gijseghem</a:t>
            </a:r>
            <a:r>
              <a:rPr lang="fr-FR" sz="2400" i="1" dirty="0">
                <a:solidFill>
                  <a:srgbClr val="000000"/>
                </a:solidFill>
                <a:latin typeface="Avenir Book"/>
                <a:cs typeface="Avenir Book"/>
              </a:rPr>
              <a:t>)</a:t>
            </a:r>
          </a:p>
        </p:txBody>
      </p:sp>
    </p:spTree>
    <p:extLst>
      <p:ext uri="{BB962C8B-B14F-4D97-AF65-F5344CB8AC3E}">
        <p14:creationId xmlns:p14="http://schemas.microsoft.com/office/powerpoint/2010/main" val="3399054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W:\SOS\COM\Sans titre-65 l'ado.jpg"/>
          <p:cNvPicPr>
            <a:picLocks noChangeAspect="1" noChangeArrowheads="1"/>
          </p:cNvPicPr>
          <p:nvPr/>
        </p:nvPicPr>
        <p:blipFill rotWithShape="1">
          <a:blip r:embed="rId3" cstate="print"/>
          <a:srcRect l="27964" t="17821" r="25452" b="18285"/>
          <a:stretch/>
        </p:blipFill>
        <p:spPr bwMode="auto">
          <a:xfrm>
            <a:off x="3635896" y="1700808"/>
            <a:ext cx="1707270" cy="3312368"/>
          </a:xfrm>
          <a:prstGeom prst="rect">
            <a:avLst/>
          </a:prstGeom>
          <a:noFill/>
        </p:spPr>
      </p:pic>
      <p:graphicFrame>
        <p:nvGraphicFramePr>
          <p:cNvPr id="19" name="Diagramme 18"/>
          <p:cNvGraphicFramePr/>
          <p:nvPr>
            <p:extLst>
              <p:ext uri="{D42A27DB-BD31-4B8C-83A1-F6EECF244321}">
                <p14:modId xmlns:p14="http://schemas.microsoft.com/office/powerpoint/2010/main" val="2247525132"/>
              </p:ext>
            </p:extLst>
          </p:nvPr>
        </p:nvGraphicFramePr>
        <p:xfrm>
          <a:off x="-612576" y="0"/>
          <a:ext cx="10441160" cy="67413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ZoneTexte 2">
            <a:extLst>
              <a:ext uri="{FF2B5EF4-FFF2-40B4-BE49-F238E27FC236}">
                <a16:creationId xmlns:a16="http://schemas.microsoft.com/office/drawing/2014/main" id="{2A6EC47A-DF93-AB4A-B222-166007C352BA}"/>
              </a:ext>
            </a:extLst>
          </p:cNvPr>
          <p:cNvSpPr txBox="1"/>
          <p:nvPr/>
        </p:nvSpPr>
        <p:spPr>
          <a:xfrm>
            <a:off x="0" y="404664"/>
            <a:ext cx="2160240" cy="584775"/>
          </a:xfrm>
          <a:prstGeom prst="rect">
            <a:avLst/>
          </a:prstGeom>
          <a:noFill/>
        </p:spPr>
        <p:txBody>
          <a:bodyPr wrap="square" rtlCol="0">
            <a:spAutoFit/>
          </a:bodyPr>
          <a:lstStyle/>
          <a:p>
            <a:r>
              <a:rPr lang="fr-FR" sz="3200" dirty="0">
                <a:latin typeface="Candara" panose="020E0502030303020204" pitchFamily="34" charset="0"/>
              </a:rPr>
              <a:t>L’ADO</a:t>
            </a:r>
          </a:p>
        </p:txBody>
      </p:sp>
    </p:spTree>
    <p:extLst>
      <p:ext uri="{BB962C8B-B14F-4D97-AF65-F5344CB8AC3E}">
        <p14:creationId xmlns:p14="http://schemas.microsoft.com/office/powerpoint/2010/main" val="11233996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W:\SOS\COM\Sans titre-65 l'ado.jpg"/>
          <p:cNvPicPr>
            <a:picLocks noChangeAspect="1" noChangeArrowheads="1"/>
          </p:cNvPicPr>
          <p:nvPr/>
        </p:nvPicPr>
        <p:blipFill rotWithShape="1">
          <a:blip r:embed="rId3" cstate="print"/>
          <a:srcRect l="27964" t="17821" r="25452" b="18285"/>
          <a:stretch/>
        </p:blipFill>
        <p:spPr bwMode="auto">
          <a:xfrm>
            <a:off x="3563888" y="1844824"/>
            <a:ext cx="1707270" cy="3312368"/>
          </a:xfrm>
          <a:prstGeom prst="rect">
            <a:avLst/>
          </a:prstGeom>
          <a:noFill/>
        </p:spPr>
      </p:pic>
      <p:graphicFrame>
        <p:nvGraphicFramePr>
          <p:cNvPr id="5" name="Diagramme 4"/>
          <p:cNvGraphicFramePr/>
          <p:nvPr>
            <p:extLst>
              <p:ext uri="{D42A27DB-BD31-4B8C-83A1-F6EECF244321}">
                <p14:modId xmlns:p14="http://schemas.microsoft.com/office/powerpoint/2010/main" val="2561552992"/>
              </p:ext>
            </p:extLst>
          </p:nvPr>
        </p:nvGraphicFramePr>
        <p:xfrm>
          <a:off x="0" y="31841"/>
          <a:ext cx="9056509" cy="631173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Titre 1"/>
          <p:cNvSpPr txBox="1">
            <a:spLocks/>
          </p:cNvSpPr>
          <p:nvPr/>
        </p:nvSpPr>
        <p:spPr>
          <a:xfrm>
            <a:off x="0" y="396830"/>
            <a:ext cx="3275856" cy="584775"/>
          </a:xfrm>
          <a:prstGeom prst="rect">
            <a:avLst/>
          </a:prstGeom>
          <a:noFill/>
        </p:spPr>
        <p:txBody>
          <a:bodyPr wrap="square" rtlCol="0">
            <a:spAutoFit/>
          </a:bodyPr>
          <a:lstStyle>
            <a:defPPr>
              <a:defRPr lang="fr-FR"/>
            </a:defPPr>
            <a:lvl1pPr>
              <a:defRPr sz="2800">
                <a:solidFill>
                  <a:schemeClr val="accent4"/>
                </a:solidFill>
                <a:latin typeface="Avenir Next" panose="020B0503020202020204" pitchFamily="34" charset="0"/>
              </a:defRPr>
            </a:lvl1pPr>
          </a:lstStyle>
          <a:p>
            <a:r>
              <a:rPr lang="fr-FR" sz="3200" dirty="0">
                <a:solidFill>
                  <a:schemeClr val="tx1"/>
                </a:solidFill>
                <a:latin typeface="Candara" panose="020E0502030303020204" pitchFamily="34" charset="0"/>
              </a:rPr>
              <a:t>LA FAMILLE </a:t>
            </a:r>
          </a:p>
        </p:txBody>
      </p:sp>
    </p:spTree>
    <p:extLst>
      <p:ext uri="{BB962C8B-B14F-4D97-AF65-F5344CB8AC3E}">
        <p14:creationId xmlns:p14="http://schemas.microsoft.com/office/powerpoint/2010/main" val="4186896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79512" y="1340768"/>
            <a:ext cx="8640960" cy="3960440"/>
          </a:xfrm>
        </p:spPr>
        <p:txBody>
          <a:bodyPr>
            <a:noAutofit/>
          </a:bodyPr>
          <a:lstStyle/>
          <a:p>
            <a:pPr marL="0" indent="0" algn="just">
              <a:buClr>
                <a:schemeClr val="accent3"/>
              </a:buClr>
              <a:buSzPct val="60000"/>
            </a:pPr>
            <a:endParaRPr lang="fr-FR" sz="2400" b="0" i="1" dirty="0">
              <a:solidFill>
                <a:schemeClr val="accent2"/>
              </a:solidFill>
              <a:latin typeface="Candara" panose="020E0502030303020204" pitchFamily="34" charset="0"/>
              <a:ea typeface="Calibri" charset="0"/>
              <a:cs typeface="Avenir Book"/>
            </a:endParaRPr>
          </a:p>
          <a:p>
            <a:pPr algn="just">
              <a:buClr>
                <a:schemeClr val="accent3"/>
              </a:buClr>
              <a:buSzPct val="60000"/>
              <a:buFont typeface="Wingdings" charset="2"/>
              <a:buChar char="u"/>
            </a:pPr>
            <a:r>
              <a:rPr lang="fr-FR" sz="2400" b="0" dirty="0">
                <a:latin typeface="Candara" panose="020E0502030303020204" pitchFamily="34" charset="0"/>
                <a:ea typeface="Calibri" charset="0"/>
                <a:cs typeface="Avenir Book"/>
              </a:rPr>
              <a:t>Influence-t-elle le type de PA intra ou extra familial ?</a:t>
            </a:r>
          </a:p>
          <a:p>
            <a:pPr marL="685800" lvl="4" indent="0" algn="just">
              <a:spcBef>
                <a:spcPts val="800"/>
              </a:spcBef>
              <a:buClrTx/>
              <a:buNone/>
            </a:pPr>
            <a:endParaRPr lang="fr-FR" sz="2400" i="1" dirty="0">
              <a:solidFill>
                <a:srgbClr val="FF0000"/>
              </a:solidFill>
              <a:latin typeface="Candara" panose="020E0502030303020204" pitchFamily="34" charset="0"/>
              <a:ea typeface="Calibri" charset="0"/>
              <a:cs typeface="Avenir Book"/>
            </a:endParaRPr>
          </a:p>
          <a:p>
            <a:pPr marL="685800" lvl="4" indent="0" algn="just">
              <a:spcBef>
                <a:spcPts val="800"/>
              </a:spcBef>
              <a:buClrTx/>
              <a:buNone/>
            </a:pPr>
            <a:r>
              <a:rPr lang="fr-FR" sz="2400" i="1" dirty="0">
                <a:solidFill>
                  <a:srgbClr val="FF0000"/>
                </a:solidFill>
                <a:latin typeface="Candara" panose="020E0502030303020204" pitchFamily="34" charset="0"/>
                <a:ea typeface="Calibri" charset="0"/>
                <a:cs typeface="Avenir Book"/>
              </a:rPr>
              <a:t>PA extra-familial		familles chaotiques/désengagées</a:t>
            </a:r>
          </a:p>
          <a:p>
            <a:pPr marL="685800" lvl="4" indent="0" algn="just">
              <a:spcBef>
                <a:spcPts val="800"/>
              </a:spcBef>
              <a:buClrTx/>
              <a:buNone/>
            </a:pPr>
            <a:r>
              <a:rPr lang="fr-FR" sz="2400" i="1" dirty="0">
                <a:solidFill>
                  <a:srgbClr val="FF0000"/>
                </a:solidFill>
                <a:latin typeface="Candara" panose="020E0502030303020204" pitchFamily="34" charset="0"/>
                <a:ea typeface="Calibri" charset="0"/>
                <a:cs typeface="Avenir Book"/>
              </a:rPr>
              <a:t>PA intrafamilial		familles rigides-enchevêtrées</a:t>
            </a:r>
          </a:p>
          <a:p>
            <a:pPr marL="685800" lvl="4" indent="0" algn="just">
              <a:spcBef>
                <a:spcPts val="800"/>
              </a:spcBef>
              <a:buClrTx/>
              <a:buNone/>
            </a:pPr>
            <a:r>
              <a:rPr lang="fr-FR" sz="2400" i="1" dirty="0">
                <a:solidFill>
                  <a:srgbClr val="FF0000"/>
                </a:solidFill>
                <a:latin typeface="Candara" panose="020E0502030303020204" pitchFamily="34" charset="0"/>
                <a:ea typeface="Calibri" charset="0"/>
                <a:cs typeface="Avenir Book"/>
              </a:rPr>
              <a:t>				familles dites parfaites</a:t>
            </a:r>
          </a:p>
          <a:p>
            <a:pPr marL="685800" lvl="4" indent="0" algn="just">
              <a:spcBef>
                <a:spcPts val="800"/>
              </a:spcBef>
              <a:buClrTx/>
              <a:buNone/>
            </a:pPr>
            <a:endParaRPr lang="fr-FR" sz="2000" b="0" dirty="0">
              <a:latin typeface="Candara" panose="020E0502030303020204" pitchFamily="34" charset="0"/>
              <a:ea typeface="Calibri" charset="0"/>
              <a:cs typeface="Avenir Book"/>
            </a:endParaRPr>
          </a:p>
          <a:p>
            <a:pPr marL="0" indent="0" algn="just">
              <a:buClr>
                <a:schemeClr val="accent3"/>
              </a:buClr>
              <a:buSzPct val="60000"/>
            </a:pPr>
            <a:endParaRPr lang="fr-FR" sz="2400" b="0" dirty="0">
              <a:solidFill>
                <a:srgbClr val="FF0000"/>
              </a:solidFill>
              <a:latin typeface="Candara" panose="020E0502030303020204" pitchFamily="34" charset="0"/>
              <a:ea typeface="Calibri" charset="0"/>
              <a:cs typeface="Avenir Book"/>
            </a:endParaRPr>
          </a:p>
        </p:txBody>
      </p:sp>
      <p:sp>
        <p:nvSpPr>
          <p:cNvPr id="4" name="Titre 1"/>
          <p:cNvSpPr txBox="1">
            <a:spLocks/>
          </p:cNvSpPr>
          <p:nvPr/>
        </p:nvSpPr>
        <p:spPr>
          <a:xfrm>
            <a:off x="809836" y="532180"/>
            <a:ext cx="7380312" cy="648072"/>
          </a:xfrm>
          <a:prstGeom prst="rect">
            <a:avLst/>
          </a:prstGeom>
        </p:spPr>
        <p:txBody>
          <a:bodyPr vert="horz" lIns="91440" tIns="45720" rIns="91440" bIns="4572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3200" dirty="0">
                <a:latin typeface="Candara" panose="020E0502030303020204" pitchFamily="34" charset="0"/>
                <a:ea typeface="Calibri" charset="0"/>
                <a:cs typeface="Avenir Book"/>
              </a:rPr>
              <a:t>LA DYNAMIQUE FAMILIALE…</a:t>
            </a:r>
          </a:p>
          <a:p>
            <a:pPr algn="ctr"/>
            <a:endParaRPr lang="fr-FR" dirty="0">
              <a:latin typeface="Candara" panose="020E0502030303020204" pitchFamily="34" charset="0"/>
              <a:cs typeface="Avenir Book"/>
            </a:endParaRPr>
          </a:p>
        </p:txBody>
      </p:sp>
      <p:sp>
        <p:nvSpPr>
          <p:cNvPr id="2" name="Double flèche horizontale 1"/>
          <p:cNvSpPr/>
          <p:nvPr/>
        </p:nvSpPr>
        <p:spPr>
          <a:xfrm>
            <a:off x="3068924" y="2924944"/>
            <a:ext cx="648072" cy="144016"/>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5" name="Double flèche horizontale 4"/>
          <p:cNvSpPr/>
          <p:nvPr/>
        </p:nvSpPr>
        <p:spPr>
          <a:xfrm>
            <a:off x="3059832" y="3365231"/>
            <a:ext cx="648072" cy="144016"/>
          </a:xfrm>
          <a:prstGeom prst="lef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23141801"/>
      </p:ext>
    </p:extLst>
  </p:cSld>
  <p:clrMapOvr>
    <a:masterClrMapping/>
  </p:clrMapOvr>
</p:sld>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Angles">
  <a:themeElements>
    <a:clrScheme name="SOS">
      <a:dk1>
        <a:sysClr val="windowText" lastClr="000000"/>
      </a:dk1>
      <a:lt1>
        <a:sysClr val="window" lastClr="FFFFFF"/>
      </a:lt1>
      <a:dk2>
        <a:srgbClr val="242852"/>
      </a:dk2>
      <a:lt2>
        <a:srgbClr val="ACCBF9"/>
      </a:lt2>
      <a:accent1>
        <a:srgbClr val="3EBBF0"/>
      </a:accent1>
      <a:accent2>
        <a:srgbClr val="C00000"/>
      </a:accent2>
      <a:accent3>
        <a:srgbClr val="6DC8F2"/>
      </a:accent3>
      <a:accent4>
        <a:srgbClr val="14A2E2"/>
      </a:accent4>
      <a:accent5>
        <a:srgbClr val="DB2D2D"/>
      </a:accent5>
      <a:accent6>
        <a:srgbClr val="F2F2F2"/>
      </a:accent6>
      <a:hlink>
        <a:srgbClr val="002060"/>
      </a:hlink>
      <a:folHlink>
        <a:srgbClr val="1098D2"/>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4.xml><?xml version="1.0" encoding="utf-8"?>
<a:theme xmlns:a="http://schemas.openxmlformats.org/drawingml/2006/main" name="1_Angles">
  <a:themeElements>
    <a:clrScheme name="SOS">
      <a:dk1>
        <a:sysClr val="windowText" lastClr="000000"/>
      </a:dk1>
      <a:lt1>
        <a:sysClr val="window" lastClr="FFFFFF"/>
      </a:lt1>
      <a:dk2>
        <a:srgbClr val="242852"/>
      </a:dk2>
      <a:lt2>
        <a:srgbClr val="ACCBF9"/>
      </a:lt2>
      <a:accent1>
        <a:srgbClr val="3EBBF0"/>
      </a:accent1>
      <a:accent2>
        <a:srgbClr val="C00000"/>
      </a:accent2>
      <a:accent3>
        <a:srgbClr val="6DC8F2"/>
      </a:accent3>
      <a:accent4>
        <a:srgbClr val="14A2E2"/>
      </a:accent4>
      <a:accent5>
        <a:srgbClr val="DB2D2D"/>
      </a:accent5>
      <a:accent6>
        <a:srgbClr val="F2F2F2"/>
      </a:accent6>
      <a:hlink>
        <a:srgbClr val="002060"/>
      </a:hlink>
      <a:folHlink>
        <a:srgbClr val="1098D2"/>
      </a:folHlink>
    </a:clrScheme>
    <a:fontScheme name="Personnalisé 1">
      <a:majorFont>
        <a:latin typeface="Candara"/>
        <a:ea typeface=""/>
        <a:cs typeface=""/>
      </a:majorFont>
      <a:minorFont>
        <a:latin typeface="Candara"/>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24210</TotalTime>
  <Words>2517</Words>
  <Application>Microsoft Macintosh PowerPoint</Application>
  <PresentationFormat>Affichage à l'écran (4:3)</PresentationFormat>
  <Paragraphs>348</Paragraphs>
  <Slides>38</Slides>
  <Notes>21</Notes>
  <HiddenSlides>0</HiddenSlides>
  <MMClips>0</MMClips>
  <ScaleCrop>false</ScaleCrop>
  <HeadingPairs>
    <vt:vector size="6" baseType="variant">
      <vt:variant>
        <vt:lpstr>Polices utilisées</vt:lpstr>
      </vt:variant>
      <vt:variant>
        <vt:i4>14</vt:i4>
      </vt:variant>
      <vt:variant>
        <vt:lpstr>Thème</vt:lpstr>
      </vt:variant>
      <vt:variant>
        <vt:i4>4</vt:i4>
      </vt:variant>
      <vt:variant>
        <vt:lpstr>Titres des diapositives</vt:lpstr>
      </vt:variant>
      <vt:variant>
        <vt:i4>38</vt:i4>
      </vt:variant>
    </vt:vector>
  </HeadingPairs>
  <TitlesOfParts>
    <vt:vector size="56" baseType="lpstr">
      <vt:lpstr>Arial</vt:lpstr>
      <vt:lpstr>Avenir Book</vt:lpstr>
      <vt:lpstr>Avenir Next</vt:lpstr>
      <vt:lpstr>Avenir Next Regular</vt:lpstr>
      <vt:lpstr>Calibri</vt:lpstr>
      <vt:lpstr>Candara</vt:lpstr>
      <vt:lpstr>Courier New</vt:lpstr>
      <vt:lpstr>Franklin Gothic Book</vt:lpstr>
      <vt:lpstr>Franklin Gothic Medium</vt:lpstr>
      <vt:lpstr>Mangal</vt:lpstr>
      <vt:lpstr>Times New Roman</vt:lpstr>
      <vt:lpstr>Tunga</vt:lpstr>
      <vt:lpstr>Verdana</vt:lpstr>
      <vt:lpstr>Wingdings</vt:lpstr>
      <vt:lpstr>Conception personnalisée</vt:lpstr>
      <vt:lpstr>1_Conception personnalisée</vt:lpstr>
      <vt:lpstr>Angles</vt:lpstr>
      <vt:lpstr>1_Angles</vt:lpstr>
      <vt:lpstr>Approche transdisciplinaire de la maltraitance infantile: entre soin et protection</vt:lpstr>
      <vt:lpstr>Groupados – pour qui? Pour quoi? Comment?</vt:lpstr>
      <vt:lpstr>Missions de GROUPADOS</vt:lpstr>
      <vt:lpstr>Une prise en charge selon 3 ancrages</vt:lpstr>
      <vt:lpstr>Quelques caractéristiques des adolescents que nous rencontrons</vt:lpstr>
      <vt:lpstr>Présentation PowerPoint</vt:lpstr>
      <vt:lpstr>Présentation PowerPoint</vt:lpstr>
      <vt:lpstr>Présentation PowerPoint</vt:lpstr>
      <vt:lpstr>Présentation PowerPoint</vt:lpstr>
      <vt:lpstr>Classification des dynamiques familiales (Typologie de ryan)</vt:lpstr>
      <vt:lpstr>Classification des dynamiques familiales (Typologie de ryan)</vt:lpstr>
      <vt:lpstr>Présentation PowerPoint</vt:lpstr>
      <vt:lpstr>L’exposition traumatique dans les Antécédents de l’adolescent…</vt:lpstr>
      <vt:lpstr>En résumé</vt:lpstr>
      <vt:lpstr>La prise en charge</vt:lpstr>
      <vt:lpstr>LA RENCONTRE</vt:lpstr>
      <vt:lpstr>LE CADRE</vt:lpstr>
      <vt:lpstr>LA DEMANDE</vt:lpstr>
      <vt:lpstr>L’AIDE CONTRAINTE N’EXCLUT PAS LA  CO-CONSTRUCTION D’UNE DEMANDE !</vt:lpstr>
      <vt:lpstr>L’AIDE CONTRAINTE N’EXCLUT PAS LA  CO-CONSTRUCTION D’UNE DEMANDE !</vt:lpstr>
      <vt:lpstr>L’ EVALUATION Pourquoi ?</vt:lpstr>
      <vt:lpstr>L’ EVALUATION Pourquoi ?</vt:lpstr>
      <vt:lpstr>Présentation PowerPoint</vt:lpstr>
      <vt:lpstr>Présentation PowerPoint</vt:lpstr>
      <vt:lpstr>Présentation PowerPoint</vt:lpstr>
      <vt:lpstr>En conclusions</vt:lpstr>
      <vt:lpstr>Quelques pistes pour bien travailler avec les familles</vt:lpstr>
      <vt:lpstr>Quelques pistes pour bien travailler avec les familles</vt:lpstr>
      <vt:lpstr>Loi et sexualité</vt:lpstr>
      <vt:lpstr>Loi et sexualité en Belgique</vt:lpstr>
      <vt:lpstr>Le débat ne s’arrête pas uniquement à l’âge!</vt:lpstr>
      <vt:lpstr>Loi et sexualité en Belgique</vt:lpstr>
      <vt:lpstr>Le viol – définition juridique</vt:lpstr>
      <vt:lpstr>Le viol /âge</vt:lpstr>
      <vt:lpstr>L’attentat à la pudeur – Définition juridique</vt:lpstr>
      <vt:lpstr>Ivg- img- loi</vt:lpstr>
      <vt:lpstr>ivg</vt:lpstr>
      <vt:lpstr>img</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Atelier 4 Exil et migration</dc:title>
  <dc:creator>Groupados</dc:creator>
  <cp:lastModifiedBy>Vanthournout Brigitte</cp:lastModifiedBy>
  <cp:revision>860</cp:revision>
  <cp:lastPrinted>2018-04-16T13:20:44Z</cp:lastPrinted>
  <dcterms:created xsi:type="dcterms:W3CDTF">2014-12-04T08:40:32Z</dcterms:created>
  <dcterms:modified xsi:type="dcterms:W3CDTF">2019-07-12T10:39:39Z</dcterms:modified>
</cp:coreProperties>
</file>