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9" r:id="rId1"/>
    <p:sldMasterId id="2147483851" r:id="rId2"/>
    <p:sldMasterId id="2147483863" r:id="rId3"/>
    <p:sldMasterId id="2147483875" r:id="rId4"/>
    <p:sldMasterId id="2147483887" r:id="rId5"/>
    <p:sldMasterId id="2147483899" r:id="rId6"/>
  </p:sldMasterIdLst>
  <p:notesMasterIdLst>
    <p:notesMasterId r:id="rId51"/>
  </p:notesMasterIdLst>
  <p:handoutMasterIdLst>
    <p:handoutMasterId r:id="rId52"/>
  </p:handoutMasterIdLst>
  <p:sldIdLst>
    <p:sldId id="256" r:id="rId7"/>
    <p:sldId id="437" r:id="rId8"/>
    <p:sldId id="448" r:id="rId9"/>
    <p:sldId id="469" r:id="rId10"/>
    <p:sldId id="470" r:id="rId11"/>
    <p:sldId id="471" r:id="rId12"/>
    <p:sldId id="472" r:id="rId13"/>
    <p:sldId id="473" r:id="rId14"/>
    <p:sldId id="474" r:id="rId15"/>
    <p:sldId id="475" r:id="rId16"/>
    <p:sldId id="476" r:id="rId17"/>
    <p:sldId id="477" r:id="rId18"/>
    <p:sldId id="478" r:id="rId19"/>
    <p:sldId id="479" r:id="rId20"/>
    <p:sldId id="529" r:id="rId21"/>
    <p:sldId id="456" r:id="rId22"/>
    <p:sldId id="341" r:id="rId23"/>
    <p:sldId id="342" r:id="rId24"/>
    <p:sldId id="343" r:id="rId25"/>
    <p:sldId id="345" r:id="rId26"/>
    <p:sldId id="346" r:id="rId27"/>
    <p:sldId id="347" r:id="rId28"/>
    <p:sldId id="348" r:id="rId29"/>
    <p:sldId id="349" r:id="rId30"/>
    <p:sldId id="350" r:id="rId31"/>
    <p:sldId id="461" r:id="rId32"/>
    <p:sldId id="339" r:id="rId33"/>
    <p:sldId id="351" r:id="rId34"/>
    <p:sldId id="352" r:id="rId35"/>
    <p:sldId id="353" r:id="rId36"/>
    <p:sldId id="354" r:id="rId37"/>
    <p:sldId id="355" r:id="rId38"/>
    <p:sldId id="356" r:id="rId39"/>
    <p:sldId id="357" r:id="rId40"/>
    <p:sldId id="466" r:id="rId41"/>
    <p:sldId id="530" r:id="rId42"/>
    <p:sldId id="467" r:id="rId43"/>
    <p:sldId id="527" r:id="rId44"/>
    <p:sldId id="528" r:id="rId45"/>
    <p:sldId id="465" r:id="rId46"/>
    <p:sldId id="468" r:id="rId47"/>
    <p:sldId id="464" r:id="rId48"/>
    <p:sldId id="459" r:id="rId49"/>
    <p:sldId id="531" r:id="rId5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2"/>
    <p:restoredTop sz="83133" autoAdjust="0"/>
  </p:normalViewPr>
  <p:slideViewPr>
    <p:cSldViewPr>
      <p:cViewPr varScale="1">
        <p:scale>
          <a:sx n="94" d="100"/>
          <a:sy n="94" d="100"/>
        </p:scale>
        <p:origin x="2056"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0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710B5F-1668-4266-95E2-04A3E7FBC72C}"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fr-FR"/>
        </a:p>
      </dgm:t>
    </dgm:pt>
    <dgm:pt modelId="{A5BD3014-72AF-4610-80A6-544B32AC371D}">
      <dgm:prSet phldrT="[Tex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1"/>
        </a:solidFill>
        <a:ln>
          <a:solidFill>
            <a:schemeClr val="accent1"/>
          </a:solidFill>
        </a:ln>
      </dgm:spPr>
      <dgm:t>
        <a:bodyPr/>
        <a:lstStyle/>
        <a:p>
          <a:r>
            <a:rPr lang="fr-FR" sz="1800" baseline="0" dirty="0">
              <a:solidFill>
                <a:schemeClr val="bg1"/>
              </a:solidFill>
              <a:latin typeface="+mn-lt"/>
            </a:rPr>
            <a:t>Exploration Saine</a:t>
          </a:r>
        </a:p>
      </dgm:t>
    </dgm:pt>
    <dgm:pt modelId="{5DA883B2-2E71-495C-BB01-8373034B62FC}" type="parTrans" cxnId="{AE2302DD-131D-45A2-BCE5-DA6E0803A51F}">
      <dgm:prSet/>
      <dgm:spPr/>
      <dgm:t>
        <a:bodyPr/>
        <a:lstStyle/>
        <a:p>
          <a:endParaRPr lang="fr-FR"/>
        </a:p>
      </dgm:t>
    </dgm:pt>
    <dgm:pt modelId="{A709E27F-A491-4AAA-893B-A377ADE1DA58}" type="sibTrans" cxnId="{AE2302DD-131D-45A2-BCE5-DA6E0803A51F}">
      <dgm:prSet/>
      <dgm:spPr/>
      <dgm:t>
        <a:bodyPr/>
        <a:lstStyle/>
        <a:p>
          <a:endParaRPr lang="fr-FR"/>
        </a:p>
      </dgm:t>
    </dgm:pt>
    <dgm:pt modelId="{2EDAC4AB-6D1E-48F9-A3E2-B837CACBC3C5}">
      <dgm:prSet phldrT="[Text]" custT="1">
        <dgm:style>
          <a:lnRef idx="1">
            <a:schemeClr val="accent1"/>
          </a:lnRef>
          <a:fillRef idx="2">
            <a:schemeClr val="accent1"/>
          </a:fillRef>
          <a:effectRef idx="1">
            <a:schemeClr val="accent1"/>
          </a:effectRef>
          <a:fontRef idx="minor">
            <a:schemeClr val="dk1"/>
          </a:fontRef>
        </dgm:style>
      </dgm:prSet>
      <dgm:spPr>
        <a:solidFill>
          <a:srgbClr val="FF9900"/>
        </a:solidFill>
        <a:ln>
          <a:solidFill>
            <a:srgbClr val="FF9900"/>
          </a:solidFill>
        </a:ln>
      </dgm:spPr>
      <dgm:t>
        <a:bodyPr/>
        <a:lstStyle/>
        <a:p>
          <a:r>
            <a:rPr lang="fr-FR" sz="1200" dirty="0">
              <a:latin typeface="+mn-lt"/>
            </a:rPr>
            <a:t>CSP: enfants sexuellement réactifs</a:t>
          </a:r>
        </a:p>
      </dgm:t>
    </dgm:pt>
    <dgm:pt modelId="{B1DD9307-E0B2-4A9E-A9BD-CB7D336EA54F}" type="parTrans" cxnId="{C76300A1-D0F5-4491-AB21-30DB0724D80A}">
      <dgm:prSet/>
      <dgm:spPr/>
      <dgm:t>
        <a:bodyPr/>
        <a:lstStyle/>
        <a:p>
          <a:endParaRPr lang="fr-FR"/>
        </a:p>
      </dgm:t>
    </dgm:pt>
    <dgm:pt modelId="{E1E161A2-475A-4DDF-9031-4757318B0E6D}" type="sibTrans" cxnId="{C76300A1-D0F5-4491-AB21-30DB0724D80A}">
      <dgm:prSet/>
      <dgm:spPr/>
      <dgm:t>
        <a:bodyPr/>
        <a:lstStyle/>
        <a:p>
          <a:endParaRPr lang="fr-FR"/>
        </a:p>
      </dgm:t>
    </dgm:pt>
    <dgm:pt modelId="{C2EDD374-6EF3-4BD4-B40B-0174834A9CDF}">
      <dgm:prSet phldrT="[Text]" custT="1">
        <dgm:style>
          <a:lnRef idx="2">
            <a:schemeClr val="dk1">
              <a:shade val="50000"/>
            </a:schemeClr>
          </a:lnRef>
          <a:fillRef idx="1">
            <a:schemeClr val="dk1"/>
          </a:fillRef>
          <a:effectRef idx="0">
            <a:schemeClr val="dk1"/>
          </a:effectRef>
          <a:fontRef idx="minor">
            <a:schemeClr val="lt1"/>
          </a:fontRef>
        </dgm:style>
      </dgm:prSet>
      <dgm:spPr>
        <a:solidFill>
          <a:srgbClr val="FF0000"/>
        </a:solidFill>
        <a:ln>
          <a:solidFill>
            <a:srgbClr val="FF0000"/>
          </a:solidFill>
        </a:ln>
      </dgm:spPr>
      <dgm:t>
        <a:bodyPr/>
        <a:lstStyle/>
        <a:p>
          <a:r>
            <a:rPr lang="fr-FR" sz="2000" dirty="0">
              <a:latin typeface="+mn-lt"/>
            </a:rPr>
            <a:t>CSA</a:t>
          </a:r>
        </a:p>
      </dgm:t>
    </dgm:pt>
    <dgm:pt modelId="{30F809F5-628B-4DF7-90C1-BE2203B42F44}" type="parTrans" cxnId="{7312639F-95DB-481F-BE6C-987BF08B08C2}">
      <dgm:prSet/>
      <dgm:spPr/>
      <dgm:t>
        <a:bodyPr/>
        <a:lstStyle/>
        <a:p>
          <a:endParaRPr lang="fr-FR"/>
        </a:p>
      </dgm:t>
    </dgm:pt>
    <dgm:pt modelId="{69F4587F-7AEC-4A48-A357-DDD73DEB289B}" type="sibTrans" cxnId="{7312639F-95DB-481F-BE6C-987BF08B08C2}">
      <dgm:prSet/>
      <dgm:spPr/>
      <dgm:t>
        <a:bodyPr/>
        <a:lstStyle/>
        <a:p>
          <a:endParaRPr lang="fr-FR"/>
        </a:p>
      </dgm:t>
    </dgm:pt>
    <dgm:pt modelId="{0813D8E7-8A35-4C8E-B289-495207EDD344}">
      <dgm:prSet phldrT="[Text]" custT="1">
        <dgm:style>
          <a:lnRef idx="1">
            <a:schemeClr val="accent1"/>
          </a:lnRef>
          <a:fillRef idx="2">
            <a:schemeClr val="accent1"/>
          </a:fillRef>
          <a:effectRef idx="1">
            <a:schemeClr val="accent1"/>
          </a:effectRef>
          <a:fontRef idx="minor">
            <a:schemeClr val="dk1"/>
          </a:fontRef>
        </dgm:style>
      </dgm:prSet>
      <dgm:spPr>
        <a:solidFill>
          <a:srgbClr val="FF9900"/>
        </a:solidFill>
        <a:ln>
          <a:solidFill>
            <a:srgbClr val="FF9900"/>
          </a:solidFill>
        </a:ln>
      </dgm:spPr>
      <dgm:t>
        <a:bodyPr/>
        <a:lstStyle/>
        <a:p>
          <a:r>
            <a:rPr lang="fr-FR" sz="1200" dirty="0">
              <a:latin typeface="+mn-lt"/>
            </a:rPr>
            <a:t>CSP: comportements sexuels élaborés et consentis</a:t>
          </a:r>
        </a:p>
      </dgm:t>
    </dgm:pt>
    <dgm:pt modelId="{1B008CD3-84B9-4C27-B977-D0CA2EC35376}" type="parTrans" cxnId="{28259C69-3BB5-46AE-9D18-20096C658AE9}">
      <dgm:prSet/>
      <dgm:spPr/>
      <dgm:t>
        <a:bodyPr/>
        <a:lstStyle/>
        <a:p>
          <a:endParaRPr lang="fr-BE"/>
        </a:p>
      </dgm:t>
    </dgm:pt>
    <dgm:pt modelId="{1E1F30D9-8488-4D7C-9E33-A71F5AC134B8}" type="sibTrans" cxnId="{28259C69-3BB5-46AE-9D18-20096C658AE9}">
      <dgm:prSet/>
      <dgm:spPr/>
      <dgm:t>
        <a:bodyPr/>
        <a:lstStyle/>
        <a:p>
          <a:endParaRPr lang="fr-BE"/>
        </a:p>
      </dgm:t>
    </dgm:pt>
    <dgm:pt modelId="{3E501F0F-A442-40F0-BCCC-96F89BD55481}" type="pres">
      <dgm:prSet presAssocID="{11710B5F-1668-4266-95E2-04A3E7FBC72C}" presName="Name0" presStyleCnt="0">
        <dgm:presLayoutVars>
          <dgm:dir/>
          <dgm:resizeHandles val="exact"/>
        </dgm:presLayoutVars>
      </dgm:prSet>
      <dgm:spPr/>
    </dgm:pt>
    <dgm:pt modelId="{ABE120D0-19DC-4654-9C5F-8FFE1C3E99EF}" type="pres">
      <dgm:prSet presAssocID="{A5BD3014-72AF-4610-80A6-544B32AC371D}" presName="parTxOnly" presStyleLbl="node1" presStyleIdx="0" presStyleCnt="4" custScaleY="132891">
        <dgm:presLayoutVars>
          <dgm:bulletEnabled val="1"/>
        </dgm:presLayoutVars>
      </dgm:prSet>
      <dgm:spPr/>
    </dgm:pt>
    <dgm:pt modelId="{8468FCB3-3849-479B-87FC-9053BF744C5B}" type="pres">
      <dgm:prSet presAssocID="{A709E27F-A491-4AAA-893B-A377ADE1DA58}" presName="parSpace" presStyleCnt="0"/>
      <dgm:spPr/>
    </dgm:pt>
    <dgm:pt modelId="{4656AC6D-10FC-44C3-BBE6-7673D50C0920}" type="pres">
      <dgm:prSet presAssocID="{2EDAC4AB-6D1E-48F9-A3E2-B837CACBC3C5}" presName="parTxOnly" presStyleLbl="node1" presStyleIdx="1" presStyleCnt="4" custScaleX="122816" custScaleY="132891">
        <dgm:presLayoutVars>
          <dgm:bulletEnabled val="1"/>
        </dgm:presLayoutVars>
      </dgm:prSet>
      <dgm:spPr/>
    </dgm:pt>
    <dgm:pt modelId="{D1EA2132-D079-4AA1-9344-E64378356418}" type="pres">
      <dgm:prSet presAssocID="{E1E161A2-475A-4DDF-9031-4757318B0E6D}" presName="parSpace" presStyleCnt="0"/>
      <dgm:spPr/>
    </dgm:pt>
    <dgm:pt modelId="{2428224E-C7AA-46DE-93C0-BFB76495EBBA}" type="pres">
      <dgm:prSet presAssocID="{0813D8E7-8A35-4C8E-B289-495207EDD344}" presName="parTxOnly" presStyleLbl="node1" presStyleIdx="2" presStyleCnt="4" custScaleX="114685" custScaleY="132891">
        <dgm:presLayoutVars>
          <dgm:bulletEnabled val="1"/>
        </dgm:presLayoutVars>
      </dgm:prSet>
      <dgm:spPr/>
    </dgm:pt>
    <dgm:pt modelId="{0B9705F8-9FA3-47DE-AD4F-8088958CA9B3}" type="pres">
      <dgm:prSet presAssocID="{1E1F30D9-8488-4D7C-9E33-A71F5AC134B8}" presName="parSpace" presStyleCnt="0"/>
      <dgm:spPr/>
    </dgm:pt>
    <dgm:pt modelId="{EC0CB760-2B16-41B9-88DE-D621A60FAEE1}" type="pres">
      <dgm:prSet presAssocID="{C2EDD374-6EF3-4BD4-B40B-0174834A9CDF}" presName="parTxOnly" presStyleLbl="node1" presStyleIdx="3" presStyleCnt="4" custScaleY="132891">
        <dgm:presLayoutVars>
          <dgm:bulletEnabled val="1"/>
        </dgm:presLayoutVars>
      </dgm:prSet>
      <dgm:spPr/>
    </dgm:pt>
  </dgm:ptLst>
  <dgm:cxnLst>
    <dgm:cxn modelId="{247AC509-3BF9-4D78-92C1-E729F89A3AED}" type="presOf" srcId="{2EDAC4AB-6D1E-48F9-A3E2-B837CACBC3C5}" destId="{4656AC6D-10FC-44C3-BBE6-7673D50C0920}" srcOrd="0" destOrd="0" presId="urn:microsoft.com/office/officeart/2005/8/layout/hChevron3"/>
    <dgm:cxn modelId="{28259C69-3BB5-46AE-9D18-20096C658AE9}" srcId="{11710B5F-1668-4266-95E2-04A3E7FBC72C}" destId="{0813D8E7-8A35-4C8E-B289-495207EDD344}" srcOrd="2" destOrd="0" parTransId="{1B008CD3-84B9-4C27-B977-D0CA2EC35376}" sibTransId="{1E1F30D9-8488-4D7C-9E33-A71F5AC134B8}"/>
    <dgm:cxn modelId="{D131B38E-AA07-4578-B800-C31A22911C65}" type="presOf" srcId="{A5BD3014-72AF-4610-80A6-544B32AC371D}" destId="{ABE120D0-19DC-4654-9C5F-8FFE1C3E99EF}" srcOrd="0" destOrd="0" presId="urn:microsoft.com/office/officeart/2005/8/layout/hChevron3"/>
    <dgm:cxn modelId="{7312639F-95DB-481F-BE6C-987BF08B08C2}" srcId="{11710B5F-1668-4266-95E2-04A3E7FBC72C}" destId="{C2EDD374-6EF3-4BD4-B40B-0174834A9CDF}" srcOrd="3" destOrd="0" parTransId="{30F809F5-628B-4DF7-90C1-BE2203B42F44}" sibTransId="{69F4587F-7AEC-4A48-A357-DDD73DEB289B}"/>
    <dgm:cxn modelId="{C76300A1-D0F5-4491-AB21-30DB0724D80A}" srcId="{11710B5F-1668-4266-95E2-04A3E7FBC72C}" destId="{2EDAC4AB-6D1E-48F9-A3E2-B837CACBC3C5}" srcOrd="1" destOrd="0" parTransId="{B1DD9307-E0B2-4A9E-A9BD-CB7D336EA54F}" sibTransId="{E1E161A2-475A-4DDF-9031-4757318B0E6D}"/>
    <dgm:cxn modelId="{B291C3B8-8915-4BDE-BEB4-1786D458E627}" type="presOf" srcId="{0813D8E7-8A35-4C8E-B289-495207EDD344}" destId="{2428224E-C7AA-46DE-93C0-BFB76495EBBA}" srcOrd="0" destOrd="0" presId="urn:microsoft.com/office/officeart/2005/8/layout/hChevron3"/>
    <dgm:cxn modelId="{1104A9C9-AEA6-47A6-A43C-453F6036F1E8}" type="presOf" srcId="{11710B5F-1668-4266-95E2-04A3E7FBC72C}" destId="{3E501F0F-A442-40F0-BCCC-96F89BD55481}" srcOrd="0" destOrd="0" presId="urn:microsoft.com/office/officeart/2005/8/layout/hChevron3"/>
    <dgm:cxn modelId="{AE2302DD-131D-45A2-BCE5-DA6E0803A51F}" srcId="{11710B5F-1668-4266-95E2-04A3E7FBC72C}" destId="{A5BD3014-72AF-4610-80A6-544B32AC371D}" srcOrd="0" destOrd="0" parTransId="{5DA883B2-2E71-495C-BB01-8373034B62FC}" sibTransId="{A709E27F-A491-4AAA-893B-A377ADE1DA58}"/>
    <dgm:cxn modelId="{39FC46E3-B994-4FDB-8766-D4F41AFABC83}" type="presOf" srcId="{C2EDD374-6EF3-4BD4-B40B-0174834A9CDF}" destId="{EC0CB760-2B16-41B9-88DE-D621A60FAEE1}" srcOrd="0" destOrd="0" presId="urn:microsoft.com/office/officeart/2005/8/layout/hChevron3"/>
    <dgm:cxn modelId="{0CE2AD73-3634-4EE8-A4DE-ADFF8A2F725C}" type="presParOf" srcId="{3E501F0F-A442-40F0-BCCC-96F89BD55481}" destId="{ABE120D0-19DC-4654-9C5F-8FFE1C3E99EF}" srcOrd="0" destOrd="0" presId="urn:microsoft.com/office/officeart/2005/8/layout/hChevron3"/>
    <dgm:cxn modelId="{2F5CFC88-D639-46EE-801D-C479A99BCBB7}" type="presParOf" srcId="{3E501F0F-A442-40F0-BCCC-96F89BD55481}" destId="{8468FCB3-3849-479B-87FC-9053BF744C5B}" srcOrd="1" destOrd="0" presId="urn:microsoft.com/office/officeart/2005/8/layout/hChevron3"/>
    <dgm:cxn modelId="{09B34365-C802-456F-8C40-D3E0464C56B2}" type="presParOf" srcId="{3E501F0F-A442-40F0-BCCC-96F89BD55481}" destId="{4656AC6D-10FC-44C3-BBE6-7673D50C0920}" srcOrd="2" destOrd="0" presId="urn:microsoft.com/office/officeart/2005/8/layout/hChevron3"/>
    <dgm:cxn modelId="{6B311910-446B-422A-98C1-C265A00FF546}" type="presParOf" srcId="{3E501F0F-A442-40F0-BCCC-96F89BD55481}" destId="{D1EA2132-D079-4AA1-9344-E64378356418}" srcOrd="3" destOrd="0" presId="urn:microsoft.com/office/officeart/2005/8/layout/hChevron3"/>
    <dgm:cxn modelId="{C63A4A78-4772-4086-9305-22173FB09EB1}" type="presParOf" srcId="{3E501F0F-A442-40F0-BCCC-96F89BD55481}" destId="{2428224E-C7AA-46DE-93C0-BFB76495EBBA}" srcOrd="4" destOrd="0" presId="urn:microsoft.com/office/officeart/2005/8/layout/hChevron3"/>
    <dgm:cxn modelId="{A0A5A301-E124-4FAE-B80F-2C368A52A312}" type="presParOf" srcId="{3E501F0F-A442-40F0-BCCC-96F89BD55481}" destId="{0B9705F8-9FA3-47DE-AD4F-8088958CA9B3}" srcOrd="5" destOrd="0" presId="urn:microsoft.com/office/officeart/2005/8/layout/hChevron3"/>
    <dgm:cxn modelId="{2B8F10CE-3303-4379-AC9D-7B6BB081620C}" type="presParOf" srcId="{3E501F0F-A442-40F0-BCCC-96F89BD55481}" destId="{EC0CB760-2B16-41B9-88DE-D621A60FAEE1}"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71A3A9-1C13-C74D-ADCD-4D18B162F90B}" type="doc">
      <dgm:prSet loTypeId="urn:microsoft.com/office/officeart/2005/8/layout/hChevron3" loCatId="" qsTypeId="urn:microsoft.com/office/officeart/2005/8/quickstyle/simple1" qsCatId="simple" csTypeId="urn:microsoft.com/office/officeart/2005/8/colors/accent1_2" csCatId="accent1" phldr="1"/>
      <dgm:spPr/>
    </dgm:pt>
    <dgm:pt modelId="{62462874-9498-7941-9BFB-D9B09497A262}">
      <dgm:prSet phldrT="[Texte]"/>
      <dgm:spPr>
        <a:solidFill>
          <a:schemeClr val="accent5">
            <a:lumMod val="60000"/>
            <a:lumOff val="40000"/>
          </a:schemeClr>
        </a:solidFill>
      </dgm:spPr>
      <dgm:t>
        <a:bodyPr/>
        <a:lstStyle/>
        <a:p>
          <a:r>
            <a:rPr lang="fr-FR" dirty="0"/>
            <a:t>Sensations/émotions</a:t>
          </a:r>
        </a:p>
      </dgm:t>
    </dgm:pt>
    <dgm:pt modelId="{20865655-32DC-D744-AD2D-E81F1FB94FFF}" type="parTrans" cxnId="{2F06783D-2299-3647-9174-39D8468CF29A}">
      <dgm:prSet/>
      <dgm:spPr/>
      <dgm:t>
        <a:bodyPr/>
        <a:lstStyle/>
        <a:p>
          <a:endParaRPr lang="fr-FR"/>
        </a:p>
      </dgm:t>
    </dgm:pt>
    <dgm:pt modelId="{E8229098-AB8C-CF40-BC9F-426BF68A1F31}" type="sibTrans" cxnId="{2F06783D-2299-3647-9174-39D8468CF29A}">
      <dgm:prSet/>
      <dgm:spPr/>
      <dgm:t>
        <a:bodyPr/>
        <a:lstStyle/>
        <a:p>
          <a:endParaRPr lang="fr-FR"/>
        </a:p>
      </dgm:t>
    </dgm:pt>
    <dgm:pt modelId="{D12A5CA1-A9AC-D94E-AE93-714A56AD1264}">
      <dgm:prSet phldrT="[Texte]"/>
      <dgm:spPr/>
      <dgm:t>
        <a:bodyPr/>
        <a:lstStyle/>
        <a:p>
          <a:r>
            <a:rPr lang="fr-FR" dirty="0"/>
            <a:t>représentation</a:t>
          </a:r>
        </a:p>
      </dgm:t>
    </dgm:pt>
    <dgm:pt modelId="{FA9AD20D-2A92-604A-9CD2-22E0B6E92552}" type="parTrans" cxnId="{9183697B-9D33-0140-B1AA-65AADE95D08E}">
      <dgm:prSet/>
      <dgm:spPr/>
      <dgm:t>
        <a:bodyPr/>
        <a:lstStyle/>
        <a:p>
          <a:endParaRPr lang="fr-FR"/>
        </a:p>
      </dgm:t>
    </dgm:pt>
    <dgm:pt modelId="{D9C88ACC-001B-6546-A0CF-3A6A5F97B01A}" type="sibTrans" cxnId="{9183697B-9D33-0140-B1AA-65AADE95D08E}">
      <dgm:prSet/>
      <dgm:spPr/>
      <dgm:t>
        <a:bodyPr/>
        <a:lstStyle/>
        <a:p>
          <a:endParaRPr lang="fr-FR"/>
        </a:p>
      </dgm:t>
    </dgm:pt>
    <dgm:pt modelId="{5C9D1791-4493-2F48-8A6F-EFBD8F88C8BE}">
      <dgm:prSet phldrT="[Texte]"/>
      <dgm:spPr>
        <a:solidFill>
          <a:srgbClr val="0070C0"/>
        </a:solidFill>
      </dgm:spPr>
      <dgm:t>
        <a:bodyPr/>
        <a:lstStyle/>
        <a:p>
          <a:r>
            <a:rPr lang="fr-FR" dirty="0"/>
            <a:t>symbolisation</a:t>
          </a:r>
        </a:p>
      </dgm:t>
    </dgm:pt>
    <dgm:pt modelId="{6EB58C08-4957-394E-8336-C97EC93B5B9A}" type="parTrans" cxnId="{51D83408-2C01-1F49-A8AD-4E33E23AD359}">
      <dgm:prSet/>
      <dgm:spPr/>
      <dgm:t>
        <a:bodyPr/>
        <a:lstStyle/>
        <a:p>
          <a:endParaRPr lang="fr-FR"/>
        </a:p>
      </dgm:t>
    </dgm:pt>
    <dgm:pt modelId="{263829C2-4352-0A4F-9761-019A1A527769}" type="sibTrans" cxnId="{51D83408-2C01-1F49-A8AD-4E33E23AD359}">
      <dgm:prSet/>
      <dgm:spPr/>
      <dgm:t>
        <a:bodyPr/>
        <a:lstStyle/>
        <a:p>
          <a:endParaRPr lang="fr-FR"/>
        </a:p>
      </dgm:t>
    </dgm:pt>
    <dgm:pt modelId="{81023F3F-F450-954F-B5F6-0CDA06E5B591}" type="pres">
      <dgm:prSet presAssocID="{3F71A3A9-1C13-C74D-ADCD-4D18B162F90B}" presName="Name0" presStyleCnt="0">
        <dgm:presLayoutVars>
          <dgm:dir/>
          <dgm:resizeHandles val="exact"/>
        </dgm:presLayoutVars>
      </dgm:prSet>
      <dgm:spPr/>
    </dgm:pt>
    <dgm:pt modelId="{B376003E-88E1-E949-9C8C-40F396279384}" type="pres">
      <dgm:prSet presAssocID="{62462874-9498-7941-9BFB-D9B09497A262}" presName="parTxOnly" presStyleLbl="node1" presStyleIdx="0" presStyleCnt="3">
        <dgm:presLayoutVars>
          <dgm:bulletEnabled val="1"/>
        </dgm:presLayoutVars>
      </dgm:prSet>
      <dgm:spPr/>
    </dgm:pt>
    <dgm:pt modelId="{479D4C52-0E8B-3941-B853-5837CDC95B95}" type="pres">
      <dgm:prSet presAssocID="{E8229098-AB8C-CF40-BC9F-426BF68A1F31}" presName="parSpace" presStyleCnt="0"/>
      <dgm:spPr/>
    </dgm:pt>
    <dgm:pt modelId="{34BD9595-DB60-1B49-86E5-48A87019EA46}" type="pres">
      <dgm:prSet presAssocID="{D12A5CA1-A9AC-D94E-AE93-714A56AD1264}" presName="parTxOnly" presStyleLbl="node1" presStyleIdx="1" presStyleCnt="3">
        <dgm:presLayoutVars>
          <dgm:bulletEnabled val="1"/>
        </dgm:presLayoutVars>
      </dgm:prSet>
      <dgm:spPr/>
    </dgm:pt>
    <dgm:pt modelId="{622A1B7D-97A8-164D-923A-A60837A058B0}" type="pres">
      <dgm:prSet presAssocID="{D9C88ACC-001B-6546-A0CF-3A6A5F97B01A}" presName="parSpace" presStyleCnt="0"/>
      <dgm:spPr/>
    </dgm:pt>
    <dgm:pt modelId="{A51D49F3-F4AB-E349-BAAC-CC01D6A092C0}" type="pres">
      <dgm:prSet presAssocID="{5C9D1791-4493-2F48-8A6F-EFBD8F88C8BE}" presName="parTxOnly" presStyleLbl="node1" presStyleIdx="2" presStyleCnt="3">
        <dgm:presLayoutVars>
          <dgm:bulletEnabled val="1"/>
        </dgm:presLayoutVars>
      </dgm:prSet>
      <dgm:spPr/>
    </dgm:pt>
  </dgm:ptLst>
  <dgm:cxnLst>
    <dgm:cxn modelId="{51D83408-2C01-1F49-A8AD-4E33E23AD359}" srcId="{3F71A3A9-1C13-C74D-ADCD-4D18B162F90B}" destId="{5C9D1791-4493-2F48-8A6F-EFBD8F88C8BE}" srcOrd="2" destOrd="0" parTransId="{6EB58C08-4957-394E-8336-C97EC93B5B9A}" sibTransId="{263829C2-4352-0A4F-9761-019A1A527769}"/>
    <dgm:cxn modelId="{2F06783D-2299-3647-9174-39D8468CF29A}" srcId="{3F71A3A9-1C13-C74D-ADCD-4D18B162F90B}" destId="{62462874-9498-7941-9BFB-D9B09497A262}" srcOrd="0" destOrd="0" parTransId="{20865655-32DC-D744-AD2D-E81F1FB94FFF}" sibTransId="{E8229098-AB8C-CF40-BC9F-426BF68A1F31}"/>
    <dgm:cxn modelId="{6C341455-4935-784B-BAC8-278180EF3A3F}" type="presOf" srcId="{62462874-9498-7941-9BFB-D9B09497A262}" destId="{B376003E-88E1-E949-9C8C-40F396279384}" srcOrd="0" destOrd="0" presId="urn:microsoft.com/office/officeart/2005/8/layout/hChevron3"/>
    <dgm:cxn modelId="{3218F978-1824-EC4E-8655-12CF827EFF2F}" type="presOf" srcId="{5C9D1791-4493-2F48-8A6F-EFBD8F88C8BE}" destId="{A51D49F3-F4AB-E349-BAAC-CC01D6A092C0}" srcOrd="0" destOrd="0" presId="urn:microsoft.com/office/officeart/2005/8/layout/hChevron3"/>
    <dgm:cxn modelId="{9183697B-9D33-0140-B1AA-65AADE95D08E}" srcId="{3F71A3A9-1C13-C74D-ADCD-4D18B162F90B}" destId="{D12A5CA1-A9AC-D94E-AE93-714A56AD1264}" srcOrd="1" destOrd="0" parTransId="{FA9AD20D-2A92-604A-9CD2-22E0B6E92552}" sibTransId="{D9C88ACC-001B-6546-A0CF-3A6A5F97B01A}"/>
    <dgm:cxn modelId="{A6CC0CA2-8CA0-314A-A273-C5832E62021D}" type="presOf" srcId="{3F71A3A9-1C13-C74D-ADCD-4D18B162F90B}" destId="{81023F3F-F450-954F-B5F6-0CDA06E5B591}" srcOrd="0" destOrd="0" presId="urn:microsoft.com/office/officeart/2005/8/layout/hChevron3"/>
    <dgm:cxn modelId="{D18A69E8-42E6-2E4D-8B1D-374F0045A1A0}" type="presOf" srcId="{D12A5CA1-A9AC-D94E-AE93-714A56AD1264}" destId="{34BD9595-DB60-1B49-86E5-48A87019EA46}" srcOrd="0" destOrd="0" presId="urn:microsoft.com/office/officeart/2005/8/layout/hChevron3"/>
    <dgm:cxn modelId="{4833E957-4E06-344D-B645-91744C3ADD49}" type="presParOf" srcId="{81023F3F-F450-954F-B5F6-0CDA06E5B591}" destId="{B376003E-88E1-E949-9C8C-40F396279384}" srcOrd="0" destOrd="0" presId="urn:microsoft.com/office/officeart/2005/8/layout/hChevron3"/>
    <dgm:cxn modelId="{6ECB4A78-604F-E342-8061-719E6036932F}" type="presParOf" srcId="{81023F3F-F450-954F-B5F6-0CDA06E5B591}" destId="{479D4C52-0E8B-3941-B853-5837CDC95B95}" srcOrd="1" destOrd="0" presId="urn:microsoft.com/office/officeart/2005/8/layout/hChevron3"/>
    <dgm:cxn modelId="{C7F787B3-87E7-5546-81EF-63C16D8EFB08}" type="presParOf" srcId="{81023F3F-F450-954F-B5F6-0CDA06E5B591}" destId="{34BD9595-DB60-1B49-86E5-48A87019EA46}" srcOrd="2" destOrd="0" presId="urn:microsoft.com/office/officeart/2005/8/layout/hChevron3"/>
    <dgm:cxn modelId="{D87F0A4B-6D48-0C48-8F02-E344BB77BC93}" type="presParOf" srcId="{81023F3F-F450-954F-B5F6-0CDA06E5B591}" destId="{622A1B7D-97A8-164D-923A-A60837A058B0}" srcOrd="3" destOrd="0" presId="urn:microsoft.com/office/officeart/2005/8/layout/hChevron3"/>
    <dgm:cxn modelId="{F1A49241-95F2-724D-A79C-2391364F7C58}" type="presParOf" srcId="{81023F3F-F450-954F-B5F6-0CDA06E5B591}" destId="{A51D49F3-F4AB-E349-BAAC-CC01D6A092C0}"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E120D0-19DC-4654-9C5F-8FFE1C3E99EF}">
      <dsp:nvSpPr>
        <dsp:cNvPr id="0" name=""/>
        <dsp:cNvSpPr/>
      </dsp:nvSpPr>
      <dsp:spPr>
        <a:xfrm>
          <a:off x="3281" y="197840"/>
          <a:ext cx="1829453" cy="972471"/>
        </a:xfrm>
        <a:prstGeom prst="homePlate">
          <a:avLst/>
        </a:prstGeom>
        <a:solidFill>
          <a:schemeClr val="accent1"/>
        </a:solidFill>
        <a:ln w="25400" cap="flat" cmpd="sng" algn="ctr">
          <a:solidFill>
            <a:schemeClr val="accent1"/>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6012" tIns="48006" rIns="24003" bIns="48006" numCol="1" spcCol="1270" anchor="ctr" anchorCtr="0">
          <a:noAutofit/>
        </a:bodyPr>
        <a:lstStyle/>
        <a:p>
          <a:pPr marL="0" lvl="0" indent="0" algn="ctr" defTabSz="800100">
            <a:lnSpc>
              <a:spcPct val="90000"/>
            </a:lnSpc>
            <a:spcBef>
              <a:spcPct val="0"/>
            </a:spcBef>
            <a:spcAft>
              <a:spcPct val="35000"/>
            </a:spcAft>
            <a:buNone/>
          </a:pPr>
          <a:r>
            <a:rPr lang="fr-FR" sz="1800" kern="1200" baseline="0" dirty="0">
              <a:solidFill>
                <a:schemeClr val="bg1"/>
              </a:solidFill>
              <a:latin typeface="+mn-lt"/>
            </a:rPr>
            <a:t>Exploration Saine</a:t>
          </a:r>
        </a:p>
      </dsp:txBody>
      <dsp:txXfrm>
        <a:off x="3281" y="197840"/>
        <a:ext cx="1586335" cy="972471"/>
      </dsp:txXfrm>
    </dsp:sp>
    <dsp:sp modelId="{4656AC6D-10FC-44C3-BBE6-7673D50C0920}">
      <dsp:nvSpPr>
        <dsp:cNvPr id="0" name=""/>
        <dsp:cNvSpPr/>
      </dsp:nvSpPr>
      <dsp:spPr>
        <a:xfrm>
          <a:off x="1466844" y="197840"/>
          <a:ext cx="2246861" cy="972471"/>
        </a:xfrm>
        <a:prstGeom prst="chevron">
          <a:avLst/>
        </a:prstGeom>
        <a:solidFill>
          <a:srgbClr val="FF9900"/>
        </a:solidFill>
        <a:ln w="9525" cap="flat" cmpd="sng" algn="ctr">
          <a:solidFill>
            <a:srgbClr val="FF9900"/>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fr-FR" sz="1200" kern="1200" dirty="0">
              <a:latin typeface="+mn-lt"/>
            </a:rPr>
            <a:t>CSP: enfants sexuellement réactifs</a:t>
          </a:r>
        </a:p>
      </dsp:txBody>
      <dsp:txXfrm>
        <a:off x="1953080" y="197840"/>
        <a:ext cx="1274390" cy="972471"/>
      </dsp:txXfrm>
    </dsp:sp>
    <dsp:sp modelId="{2428224E-C7AA-46DE-93C0-BFB76495EBBA}">
      <dsp:nvSpPr>
        <dsp:cNvPr id="0" name=""/>
        <dsp:cNvSpPr/>
      </dsp:nvSpPr>
      <dsp:spPr>
        <a:xfrm>
          <a:off x="3347815" y="197840"/>
          <a:ext cx="2098108" cy="972471"/>
        </a:xfrm>
        <a:prstGeom prst="chevron">
          <a:avLst/>
        </a:prstGeom>
        <a:solidFill>
          <a:srgbClr val="FF9900"/>
        </a:solidFill>
        <a:ln w="9525" cap="flat" cmpd="sng" algn="ctr">
          <a:solidFill>
            <a:srgbClr val="FF9900"/>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fr-FR" sz="1200" kern="1200" dirty="0">
              <a:latin typeface="+mn-lt"/>
            </a:rPr>
            <a:t>CSP: comportements sexuels élaborés et consentis</a:t>
          </a:r>
        </a:p>
      </dsp:txBody>
      <dsp:txXfrm>
        <a:off x="3834051" y="197840"/>
        <a:ext cx="1125637" cy="972471"/>
      </dsp:txXfrm>
    </dsp:sp>
    <dsp:sp modelId="{EC0CB760-2B16-41B9-88DE-D621A60FAEE1}">
      <dsp:nvSpPr>
        <dsp:cNvPr id="0" name=""/>
        <dsp:cNvSpPr/>
      </dsp:nvSpPr>
      <dsp:spPr>
        <a:xfrm>
          <a:off x="5080032" y="197840"/>
          <a:ext cx="1829453" cy="972471"/>
        </a:xfrm>
        <a:prstGeom prst="chevron">
          <a:avLst/>
        </a:prstGeom>
        <a:solidFill>
          <a:srgbClr val="FF0000"/>
        </a:solidFill>
        <a:ln w="25400" cap="flat" cmpd="sng" algn="ctr">
          <a:solidFill>
            <a:srgbClr val="FF0000"/>
          </a:solidFill>
          <a:prstDash val="solid"/>
        </a:ln>
        <a:effectLst/>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fr-FR" sz="2000" kern="1200" dirty="0">
              <a:latin typeface="+mn-lt"/>
            </a:rPr>
            <a:t>CSA</a:t>
          </a:r>
        </a:p>
      </dsp:txBody>
      <dsp:txXfrm>
        <a:off x="5566268" y="197840"/>
        <a:ext cx="856982" cy="9724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76003E-88E1-E949-9C8C-40F396279384}">
      <dsp:nvSpPr>
        <dsp:cNvPr id="0" name=""/>
        <dsp:cNvSpPr/>
      </dsp:nvSpPr>
      <dsp:spPr>
        <a:xfrm>
          <a:off x="3305" y="1211831"/>
          <a:ext cx="2890370" cy="1156148"/>
        </a:xfrm>
        <a:prstGeom prst="homePlate">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fr-FR" sz="2000" kern="1200" dirty="0"/>
            <a:t>Sensations/émotions</a:t>
          </a:r>
        </a:p>
      </dsp:txBody>
      <dsp:txXfrm>
        <a:off x="3305" y="1211831"/>
        <a:ext cx="2601333" cy="1156148"/>
      </dsp:txXfrm>
    </dsp:sp>
    <dsp:sp modelId="{34BD9595-DB60-1B49-86E5-48A87019EA46}">
      <dsp:nvSpPr>
        <dsp:cNvPr id="0" name=""/>
        <dsp:cNvSpPr/>
      </dsp:nvSpPr>
      <dsp:spPr>
        <a:xfrm>
          <a:off x="2315602" y="1211831"/>
          <a:ext cx="2890370" cy="1156148"/>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fr-FR" sz="2000" kern="1200" dirty="0"/>
            <a:t>représentation</a:t>
          </a:r>
        </a:p>
      </dsp:txBody>
      <dsp:txXfrm>
        <a:off x="2893676" y="1211831"/>
        <a:ext cx="1734222" cy="1156148"/>
      </dsp:txXfrm>
    </dsp:sp>
    <dsp:sp modelId="{A51D49F3-F4AB-E349-BAAC-CC01D6A092C0}">
      <dsp:nvSpPr>
        <dsp:cNvPr id="0" name=""/>
        <dsp:cNvSpPr/>
      </dsp:nvSpPr>
      <dsp:spPr>
        <a:xfrm>
          <a:off x="4627898" y="1211831"/>
          <a:ext cx="2890370" cy="1156148"/>
        </a:xfrm>
        <a:prstGeom prst="chevron">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fr-FR" sz="2000" kern="1200" dirty="0"/>
            <a:t>symbolisation</a:t>
          </a:r>
        </a:p>
      </dsp:txBody>
      <dsp:txXfrm>
        <a:off x="5205972" y="1211831"/>
        <a:ext cx="1734222" cy="115614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8633E0-CEF4-3D45-A343-01E47CCDF150}" type="datetimeFigureOut">
              <a:rPr lang="fr-FR" smtClean="0"/>
              <a:pPr/>
              <a:t>12/07/2019</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F3D02E-D8A4-7E44-9EF7-C78FDD9DA6FB}" type="slidenum">
              <a:rPr lang="fr-FR" smtClean="0"/>
              <a:pPr/>
              <a:t>‹N°›</a:t>
            </a:fld>
            <a:endParaRPr lang="fr-FR"/>
          </a:p>
        </p:txBody>
      </p:sp>
    </p:spTree>
    <p:extLst>
      <p:ext uri="{BB962C8B-B14F-4D97-AF65-F5344CB8AC3E}">
        <p14:creationId xmlns:p14="http://schemas.microsoft.com/office/powerpoint/2010/main" val="2600815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14E118-A0B0-4F8F-9BDD-D6FA5F580986}" type="datetimeFigureOut">
              <a:rPr lang="fr-BE" smtClean="0"/>
              <a:pPr/>
              <a:t>12/07/19</a:t>
            </a:fld>
            <a:endParaRPr lang="fr-BE"/>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DD4C3E-B18F-471A-B4F2-86288FEDAF13}" type="slidenum">
              <a:rPr lang="fr-BE" smtClean="0"/>
              <a:pPr/>
              <a:t>‹N°›</a:t>
            </a:fld>
            <a:endParaRPr lang="fr-BE"/>
          </a:p>
        </p:txBody>
      </p:sp>
    </p:spTree>
    <p:extLst>
      <p:ext uri="{BB962C8B-B14F-4D97-AF65-F5344CB8AC3E}">
        <p14:creationId xmlns:p14="http://schemas.microsoft.com/office/powerpoint/2010/main" val="2708138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11</a:t>
            </a:fld>
            <a:endParaRPr lang="fr-BE"/>
          </a:p>
        </p:txBody>
      </p:sp>
    </p:spTree>
    <p:extLst>
      <p:ext uri="{BB962C8B-B14F-4D97-AF65-F5344CB8AC3E}">
        <p14:creationId xmlns:p14="http://schemas.microsoft.com/office/powerpoint/2010/main" val="1384512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77500" lnSpcReduction="20000"/>
          </a:bodyPr>
          <a:lstStyle/>
          <a:p>
            <a:r>
              <a:rPr lang="fr-BE" dirty="0"/>
              <a:t>0- 2 ans: sensori-motrice</a:t>
            </a:r>
          </a:p>
          <a:p>
            <a:r>
              <a:rPr lang="fr-BE" dirty="0"/>
              <a:t>Apprentissage  par essai- erreur qui fait découvrir la solution. </a:t>
            </a:r>
          </a:p>
          <a:p>
            <a:r>
              <a:rPr lang="fr-BE" dirty="0"/>
              <a:t>Pas de pensées organisées anticipatives. </a:t>
            </a:r>
          </a:p>
          <a:p>
            <a:r>
              <a:rPr lang="fr-BE" dirty="0"/>
              <a:t>Coordination d’une action en rapport avec une perception (je vois le fil, je tire).</a:t>
            </a:r>
          </a:p>
          <a:p>
            <a:r>
              <a:rPr lang="fr-BE" dirty="0"/>
              <a:t>Son action à cet âge évolue en passant par différents stades : </a:t>
            </a:r>
          </a:p>
          <a:p>
            <a:r>
              <a:rPr lang="fr-BE" dirty="0"/>
              <a:t>Réflexes (cris, succions, agitations motrices) </a:t>
            </a:r>
          </a:p>
          <a:p>
            <a:r>
              <a:rPr lang="fr-BE" dirty="0"/>
              <a:t>Réactions primaires (sur le corps propre : sucer le pouce, regarder où il y a le bruit, regarder ce qui se passe…). Il n’y a pas d’intention. </a:t>
            </a:r>
          </a:p>
          <a:p>
            <a:r>
              <a:rPr lang="fr-BE" dirty="0"/>
              <a:t>Réactions  secondaires : capable d’une action sur l’objet extérieur dès qu’il y a capacité de préhension et porte un intérêt pour le résultat </a:t>
            </a:r>
          </a:p>
          <a:p>
            <a:r>
              <a:rPr lang="fr-BE" dirty="0"/>
              <a:t>2- 4</a:t>
            </a:r>
            <a:r>
              <a:rPr lang="fr-BE" baseline="0" dirty="0"/>
              <a:t> ans: conceptuelle</a:t>
            </a:r>
          </a:p>
          <a:p>
            <a:r>
              <a:rPr lang="fr-BE" dirty="0"/>
              <a:t>Se créée dans la rencontre de l’activité de l’enfant avec l’objet, sans connaissance préalable de soi et de l’objet.</a:t>
            </a:r>
          </a:p>
          <a:p>
            <a:r>
              <a:rPr lang="fr-BE" dirty="0"/>
              <a:t>Prise de conscience de l’univers stable: espace, temps, objets, personnes, causes-effets, actions d’autrui. </a:t>
            </a:r>
          </a:p>
          <a:p>
            <a:r>
              <a:rPr lang="fr-BE" dirty="0"/>
              <a:t>Début de la pensée symbolique : l’imitation , la représentation </a:t>
            </a:r>
          </a:p>
          <a:p>
            <a:r>
              <a:rPr lang="fr-BE" dirty="0"/>
              <a:t>Début du jeu symbolique et d’identification</a:t>
            </a:r>
          </a:p>
          <a:p>
            <a:r>
              <a:rPr lang="fr-BE" dirty="0"/>
              <a:t>4- 6 ans: </a:t>
            </a:r>
            <a:r>
              <a:rPr lang="fr-BE" dirty="0" err="1"/>
              <a:t>pré-opératoire</a:t>
            </a:r>
            <a:endParaRPr lang="fr-BE" dirty="0"/>
          </a:p>
          <a:p>
            <a:r>
              <a:rPr lang="fr-BE" dirty="0"/>
              <a:t>Acquisition de la notion de temps et d’espace</a:t>
            </a:r>
          </a:p>
          <a:p>
            <a:r>
              <a:rPr lang="fr-BE" dirty="0"/>
              <a:t>Intérêt sur le pourquoi des choses </a:t>
            </a:r>
          </a:p>
          <a:p>
            <a:r>
              <a:rPr lang="fr-BE" dirty="0"/>
              <a:t>L’espace devient spécifique </a:t>
            </a:r>
          </a:p>
          <a:p>
            <a:r>
              <a:rPr lang="fr-BE" dirty="0"/>
              <a:t>Utilisation fonctionnelle des objets </a:t>
            </a:r>
          </a:p>
          <a:p>
            <a:r>
              <a:rPr lang="fr-BE" dirty="0"/>
              <a:t>Intégration de plus en plus de consignes et capacité de classement</a:t>
            </a:r>
          </a:p>
          <a:p>
            <a:r>
              <a:rPr lang="fr-BE" dirty="0"/>
              <a:t>Dessin du bonhomme complet</a:t>
            </a:r>
          </a:p>
          <a:p>
            <a:r>
              <a:rPr lang="fr-BE" dirty="0"/>
              <a:t>Maitrise d’opérations simples et de résolution de problèmes simples </a:t>
            </a:r>
          </a:p>
          <a:p>
            <a:r>
              <a:rPr lang="fr-BE" dirty="0"/>
              <a:t>6- 12 ans: opératoire</a:t>
            </a:r>
          </a:p>
          <a:p>
            <a:r>
              <a:rPr lang="fr-BE" dirty="0"/>
              <a:t>Accès à la notion de réversibilité et maitrise des groupements opératoires</a:t>
            </a:r>
          </a:p>
          <a:p>
            <a:r>
              <a:rPr lang="fr-BE" dirty="0"/>
              <a:t>Jusqu’à 7 ans, la fabulation est présente. </a:t>
            </a:r>
          </a:p>
          <a:p>
            <a:r>
              <a:rPr lang="fr-BE" dirty="0"/>
              <a:t>Utilisée par les enfants pour mieux vivre les événements de la vie, pour se mettre en évidence…</a:t>
            </a:r>
          </a:p>
          <a:p>
            <a:r>
              <a:rPr lang="fr-BE" dirty="0"/>
              <a:t>Au-delà des 7 ans, l’enfant fait la distinction entre monde réel et imaginaire de façon plus claire. Il utilise par contre le mensonge.</a:t>
            </a:r>
          </a:p>
          <a:p>
            <a:r>
              <a:rPr lang="fr-BE" dirty="0"/>
              <a:t>&gt;= 12 ans: conceptuelle</a:t>
            </a:r>
          </a:p>
          <a:p>
            <a:r>
              <a:rPr lang="fr-BE" dirty="0"/>
              <a:t>Il y a décentration par rapport au concret, on parle, on pense sous forme de possible. </a:t>
            </a:r>
          </a:p>
          <a:p>
            <a:r>
              <a:rPr lang="fr-BE" dirty="0"/>
              <a:t>Il a le sens de l’observation mais aussi de la créativité. </a:t>
            </a:r>
          </a:p>
          <a:p>
            <a:r>
              <a:rPr lang="fr-BE" dirty="0"/>
              <a:t>La pensée hypothético-déductive (raisonnement sans expérience concrète) : il est capable de faire des hypothèses, donner des contre exemples..</a:t>
            </a:r>
          </a:p>
          <a:p>
            <a:endParaRPr lang="fr-BE" dirty="0"/>
          </a:p>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15</a:t>
            </a:fld>
            <a:endParaRPr lang="fr-BE"/>
          </a:p>
        </p:txBody>
      </p:sp>
    </p:spTree>
    <p:extLst>
      <p:ext uri="{BB962C8B-B14F-4D97-AF65-F5344CB8AC3E}">
        <p14:creationId xmlns:p14="http://schemas.microsoft.com/office/powerpoint/2010/main" val="1982905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BE" altLang="fr-FR"/>
          </a:p>
        </p:txBody>
      </p:sp>
      <p:sp>
        <p:nvSpPr>
          <p:cNvPr id="1065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24C1955-24FD-41F1-866A-DFA5AEAFCF8E}" type="slidenum">
              <a:rPr lang="fr-BE" altLang="fr-FR">
                <a:latin typeface="Times New Roman" panose="02020603050405020304" pitchFamily="18" charset="0"/>
              </a:rPr>
              <a:pPr>
                <a:spcBef>
                  <a:spcPct val="0"/>
                </a:spcBef>
              </a:pPr>
              <a:t>18</a:t>
            </a:fld>
            <a:endParaRPr lang="fr-BE" altLang="fr-FR">
              <a:latin typeface="Times New Roman" panose="02020603050405020304" pitchFamily="18" charset="0"/>
            </a:endParaRPr>
          </a:p>
        </p:txBody>
      </p:sp>
    </p:spTree>
    <p:extLst>
      <p:ext uri="{BB962C8B-B14F-4D97-AF65-F5344CB8AC3E}">
        <p14:creationId xmlns:p14="http://schemas.microsoft.com/office/powerpoint/2010/main" val="26000823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1200" b="0" dirty="0">
                <a:solidFill>
                  <a:schemeClr val="tx1"/>
                </a:solidFill>
                <a:latin typeface="+mn-lt"/>
                <a:ea typeface="+mn-ea"/>
                <a:cs typeface="+mn-cs"/>
              </a:rPr>
              <a:t>Les comportements sexuellement réactifs et les comportements sexuels consentis et élaborés font partie des CSP. </a:t>
            </a:r>
          </a:p>
          <a:p>
            <a:pPr>
              <a:spcBef>
                <a:spcPct val="0"/>
              </a:spcBef>
            </a:pPr>
            <a:endParaRPr lang="fr-FR" altLang="fr-FR" dirty="0"/>
          </a:p>
        </p:txBody>
      </p:sp>
      <p:sp>
        <p:nvSpPr>
          <p:cNvPr id="10240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C6024981-A007-4C93-99DF-D24A51820166}" type="slidenum">
              <a:rPr lang="fr-FR" altLang="fr-FR">
                <a:latin typeface="Times New Roman" panose="02020603050405020304" pitchFamily="18" charset="0"/>
              </a:rPr>
              <a:pPr algn="r" eaLnBrk="1" hangingPunct="1">
                <a:spcBef>
                  <a:spcPct val="0"/>
                </a:spcBef>
              </a:pPr>
              <a:t>27</a:t>
            </a:fld>
            <a:endParaRPr lang="fr-FR" altLang="fr-FR">
              <a:latin typeface="Times New Roman" panose="02020603050405020304" pitchFamily="18" charset="0"/>
            </a:endParaRPr>
          </a:p>
        </p:txBody>
      </p:sp>
    </p:spTree>
    <p:extLst>
      <p:ext uri="{BB962C8B-B14F-4D97-AF65-F5344CB8AC3E}">
        <p14:creationId xmlns:p14="http://schemas.microsoft.com/office/powerpoint/2010/main" val="2148841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1200" b="0" dirty="0"/>
              <a:t>Les études s’accordent pour dire que les enfants victimes d’agressions sexuelles présenteraient une fréquence plus élevée de comportements sexuels que les enfants qui n’en ont pas vécu.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1200" b="0" dirty="0"/>
              <a:t>Les enfants victimes d’agressions sexuelles ou ayant été exposés à répétition à une sexualité adulte sont des enfants sexuellement plus réactifs. </a:t>
            </a:r>
          </a:p>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28</a:t>
            </a:fld>
            <a:endParaRPr lang="fr-BE"/>
          </a:p>
        </p:txBody>
      </p:sp>
    </p:spTree>
    <p:extLst>
      <p:ext uri="{BB962C8B-B14F-4D97-AF65-F5344CB8AC3E}">
        <p14:creationId xmlns:p14="http://schemas.microsoft.com/office/powerpoint/2010/main" val="3525214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p:cNvSpPr>
            <a:spLocks noGrp="1" noRot="1" noChangeAspect="1" noChangeArrowheads="1" noTextEdit="1"/>
          </p:cNvSpPr>
          <p:nvPr>
            <p:ph type="sldImg"/>
          </p:nvPr>
        </p:nvSpPr>
        <p:spPr>
          <a:ln/>
        </p:spPr>
      </p:sp>
      <p:sp>
        <p:nvSpPr>
          <p:cNvPr id="16387"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BE" altLang="fr-FR" b="1" dirty="0">
                <a:latin typeface="Arial" panose="020B0604020202020204" pitchFamily="34" charset="0"/>
              </a:rPr>
              <a:t>Le 20 </a:t>
            </a:r>
            <a:r>
              <a:rPr lang="fr-BE" altLang="fr-FR" b="1" dirty="0" err="1">
                <a:latin typeface="Arial" panose="020B0604020202020204" pitchFamily="34" charset="0"/>
              </a:rPr>
              <a:t>ème</a:t>
            </a:r>
            <a:r>
              <a:rPr lang="fr-BE" altLang="fr-FR" b="1" dirty="0">
                <a:latin typeface="Arial" panose="020B0604020202020204" pitchFamily="34" charset="0"/>
              </a:rPr>
              <a:t> siècle est marqué du point de vue social par une diminution de la taille de la famille et la naissance d’une nouvelle intimité, affectivité.</a:t>
            </a:r>
          </a:p>
          <a:p>
            <a:r>
              <a:rPr lang="fr-BE" altLang="fr-FR" b="1" dirty="0">
                <a:latin typeface="Arial" panose="020B0604020202020204" pitchFamily="34" charset="0"/>
              </a:rPr>
              <a:t>Les besoins du tout petit étaient considérés essentiellement sous l’angle physique, peu d’importance était accordée aux besoins affectifs, ludiques ou psychomoteurs. En décrivant l’hospitalisme (graves perturbations psychiques présentées par des bébés bénéficiant de soins physiques adéquats mais de soins impersonnels produisant des carences graves pouvant conduire à la mort ) René Spitz, psychanalyste américain démontre que le bébé affirme dès la naissance une sensibilité extrême à son environnement, notamment relationnel. </a:t>
            </a:r>
            <a:endParaRPr lang="fr-BE" altLang="fr-FR" dirty="0">
              <a:latin typeface="Arial" panose="020B0604020202020204" pitchFamily="34" charset="0"/>
            </a:endParaRPr>
          </a:p>
          <a:p>
            <a:endParaRPr lang="fr-FR" altLang="fr-FR" dirty="0">
              <a:latin typeface="Arial" panose="020B0604020202020204" pitchFamily="34" charset="0"/>
            </a:endParaRPr>
          </a:p>
        </p:txBody>
      </p:sp>
      <p:sp>
        <p:nvSpPr>
          <p:cNvPr id="16388"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AEB538-0590-489A-9DA9-FC4D9C95572E}" type="slidenum">
              <a:rPr lang="fr-FR" altLang="fr-FR" smtClean="0">
                <a:latin typeface="Times New Roman" panose="02020603050405020304" pitchFamily="18" charset="0"/>
              </a:rPr>
              <a:pPr/>
              <a:t>37</a:t>
            </a:fld>
            <a:endParaRPr lang="fr-FR" altLang="fr-FR">
              <a:latin typeface="Times New Roman" panose="02020603050405020304" pitchFamily="18" charset="0"/>
            </a:endParaRPr>
          </a:p>
        </p:txBody>
      </p:sp>
    </p:spTree>
    <p:extLst>
      <p:ext uri="{BB962C8B-B14F-4D97-AF65-F5344CB8AC3E}">
        <p14:creationId xmlns:p14="http://schemas.microsoft.com/office/powerpoint/2010/main" val="241774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p:cNvSpPr>
            <a:spLocks noGrp="1" noRot="1" noChangeAspect="1" noChangeArrowheads="1" noTextEdit="1"/>
          </p:cNvSpPr>
          <p:nvPr>
            <p:ph type="sldImg"/>
          </p:nvPr>
        </p:nvSpPr>
        <p:spPr>
          <a:ln/>
        </p:spPr>
      </p:sp>
      <p:sp>
        <p:nvSpPr>
          <p:cNvPr id="16387"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BE" altLang="fr-FR" dirty="0">
                <a:latin typeface="Arial" panose="020B0604020202020204" pitchFamily="34" charset="0"/>
              </a:rPr>
              <a:t>Les apports de Winnicott laisse à voir que l’enfant se construit essentiellement dans son rapport à l’autre et plus particulièrement à sa mère.</a:t>
            </a:r>
          </a:p>
          <a:p>
            <a:r>
              <a:rPr lang="fr-BE" altLang="fr-FR" dirty="0">
                <a:latin typeface="Arial" panose="020B0604020202020204" pitchFamily="34" charset="0"/>
              </a:rPr>
              <a:t>Théorie de l’attachement: John Bowlby, 1969, au croisement de la psychanalyse et de l’éthologie, met en évidence l’importance des processus de constitution des liens de la prime enfance.</a:t>
            </a:r>
          </a:p>
          <a:p>
            <a:r>
              <a:rPr lang="fr-BE" altLang="fr-FR" dirty="0" err="1">
                <a:latin typeface="Arial" panose="020B0604020202020204" pitchFamily="34" charset="0"/>
              </a:rPr>
              <a:t>Loczy</a:t>
            </a:r>
            <a:r>
              <a:rPr lang="fr-BE" altLang="fr-FR" dirty="0">
                <a:latin typeface="Arial" panose="020B0604020202020204" pitchFamily="34" charset="0"/>
              </a:rPr>
              <a:t>, </a:t>
            </a:r>
            <a:r>
              <a:rPr lang="fr-BE" altLang="fr-FR" b="1" dirty="0">
                <a:latin typeface="Arial" panose="020B0604020202020204" pitchFamily="34" charset="0"/>
              </a:rPr>
              <a:t>Budapest, évite aux enfants des carences graves, assure un bon développement, une bonne organisation de leur appareil psychique, de bonne capacités relationnelles</a:t>
            </a:r>
            <a:r>
              <a:rPr lang="fr-BE" altLang="fr-FR" dirty="0">
                <a:latin typeface="Arial" panose="020B0604020202020204" pitchFamily="34" charset="0"/>
              </a:rPr>
              <a:t>.</a:t>
            </a:r>
          </a:p>
          <a:p>
            <a:endParaRPr lang="fr-BE" altLang="fr-FR" dirty="0">
              <a:latin typeface="Arial" panose="020B0604020202020204" pitchFamily="34" charset="0"/>
            </a:endParaRPr>
          </a:p>
          <a:p>
            <a:endParaRPr lang="fr-FR" altLang="fr-FR" dirty="0">
              <a:latin typeface="Arial" panose="020B0604020202020204" pitchFamily="34" charset="0"/>
            </a:endParaRPr>
          </a:p>
        </p:txBody>
      </p:sp>
      <p:sp>
        <p:nvSpPr>
          <p:cNvPr id="16388"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AEB538-0590-489A-9DA9-FC4D9C95572E}" type="slidenum">
              <a:rPr lang="fr-FR" altLang="fr-FR" smtClean="0">
                <a:latin typeface="Times New Roman" panose="02020603050405020304" pitchFamily="18" charset="0"/>
              </a:rPr>
              <a:pPr/>
              <a:t>39</a:t>
            </a:fld>
            <a:endParaRPr lang="fr-FR" altLang="fr-FR">
              <a:latin typeface="Times New Roman" panose="02020603050405020304" pitchFamily="18" charset="0"/>
            </a:endParaRPr>
          </a:p>
        </p:txBody>
      </p:sp>
    </p:spTree>
    <p:extLst>
      <p:ext uri="{BB962C8B-B14F-4D97-AF65-F5344CB8AC3E}">
        <p14:creationId xmlns:p14="http://schemas.microsoft.com/office/powerpoint/2010/main" val="489490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Winnicott: 1896-1971, pédopsychiatre psychanalyste britannique: « ressenti originel » de fusion avec la mère</a:t>
            </a:r>
          </a:p>
          <a:p>
            <a:r>
              <a:rPr lang="fr-FR" dirty="0"/>
              <a:t>Stern: 1934- 2012, pédopsychiatre psychanalyste américain: propose une théorisation du développement relationnel du nourrisson qui s’oppose à la dimension « innée » de la fusion de Winnicott et il distinguera des domaines de développement qui correspondent à l’acquisition de différentes facettes du sens de soi et non plus des phases de développement (Freud)</a:t>
            </a:r>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42</a:t>
            </a:fld>
            <a:endParaRPr lang="fr-BE"/>
          </a:p>
        </p:txBody>
      </p:sp>
    </p:spTree>
    <p:extLst>
      <p:ext uri="{BB962C8B-B14F-4D97-AF65-F5344CB8AC3E}">
        <p14:creationId xmlns:p14="http://schemas.microsoft.com/office/powerpoint/2010/main" val="2669459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Conscience corporelle : mettre toute l’énergie à ressentir le corps, c’est l’exploration corporelle qui permet la représentation = fondement des </a:t>
            </a:r>
            <a:r>
              <a:rPr lang="fr-FR"/>
              <a:t>apprentissages!!!!</a:t>
            </a:r>
            <a:endParaRPr lang="fr-FR" dirty="0"/>
          </a:p>
          <a:p>
            <a:r>
              <a:rPr lang="fr-FR" dirty="0"/>
              <a:t>Comment la fonction parentale va permettre à l’enfant de transformer ses sensations en représentations, Comment on grandit: quand on sait dire avec des mots qu’on est fâché/ triste</a:t>
            </a:r>
          </a:p>
          <a:p>
            <a:endParaRPr lang="fr-FR" dirty="0"/>
          </a:p>
          <a:p>
            <a:r>
              <a:rPr lang="fr-FR" dirty="0"/>
              <a:t>Partage: comment l’enfant va-t-il transformer l’objet? Il utilise l’objet comme on a utilisé son corps</a:t>
            </a:r>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44</a:t>
            </a:fld>
            <a:endParaRPr lang="fr-BE"/>
          </a:p>
        </p:txBody>
      </p:sp>
    </p:spTree>
    <p:extLst>
      <p:ext uri="{BB962C8B-B14F-4D97-AF65-F5344CB8AC3E}">
        <p14:creationId xmlns:p14="http://schemas.microsoft.com/office/powerpoint/2010/main" val="531731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330541885"/>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2024750053"/>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48270409"/>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1488508320"/>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132233033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7711156"/>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19140000">
            <a:off x="689310" y="1734907"/>
            <a:ext cx="5648623" cy="1307936"/>
          </a:xfrm>
        </p:spPr>
        <p:txBody>
          <a:bodyPr>
            <a:normAutofit fontScale="90000"/>
          </a:bodyPr>
          <a:lstStyle/>
          <a:p>
            <a:r>
              <a:rPr lang="fr-BE" dirty="0"/>
              <a:t>Approche transdisciplinaire de La maltraitance infantile: entre soin et protection </a:t>
            </a:r>
          </a:p>
        </p:txBody>
      </p:sp>
      <p:sp>
        <p:nvSpPr>
          <p:cNvPr id="7" name="Sous-titre 6">
            <a:extLst>
              <a:ext uri="{FF2B5EF4-FFF2-40B4-BE49-F238E27FC236}">
                <a16:creationId xmlns:a16="http://schemas.microsoft.com/office/drawing/2014/main" id="{D2081315-6260-DA4A-BDDB-A37611BC7455}"/>
              </a:ext>
            </a:extLst>
          </p:cNvPr>
          <p:cNvSpPr>
            <a:spLocks noGrp="1"/>
          </p:cNvSpPr>
          <p:nvPr>
            <p:ph type="subTitle" idx="1"/>
          </p:nvPr>
        </p:nvSpPr>
        <p:spPr/>
        <p:txBody>
          <a:bodyPr/>
          <a:lstStyle/>
          <a:p>
            <a:endParaRPr lang="fr-FR" dirty="0"/>
          </a:p>
        </p:txBody>
      </p:sp>
      <p:sp>
        <p:nvSpPr>
          <p:cNvPr id="4" name="ZoneTexte 3"/>
          <p:cNvSpPr txBox="1"/>
          <p:nvPr/>
        </p:nvSpPr>
        <p:spPr>
          <a:xfrm>
            <a:off x="4572000" y="5445224"/>
            <a:ext cx="4248472" cy="1077218"/>
          </a:xfrm>
          <a:prstGeom prst="rect">
            <a:avLst/>
          </a:prstGeom>
          <a:noFill/>
        </p:spPr>
        <p:txBody>
          <a:bodyPr wrap="square" rtlCol="0">
            <a:spAutoFit/>
          </a:bodyPr>
          <a:lstStyle/>
          <a:p>
            <a:pPr algn="ctr"/>
            <a:r>
              <a:rPr lang="fr-FR" sz="1600" b="1" dirty="0"/>
              <a:t>Atelier RPJM/ SOS enfants ULB –CHU St Pierre </a:t>
            </a:r>
          </a:p>
          <a:p>
            <a:pPr algn="ctr"/>
            <a:r>
              <a:rPr lang="fr-FR" sz="1600" b="1" dirty="0"/>
              <a:t>Juillet 2019</a:t>
            </a:r>
          </a:p>
          <a:p>
            <a:pPr algn="ctr"/>
            <a:r>
              <a:rPr lang="fr-FR" sz="1600" dirty="0"/>
              <a:t>Thierno </a:t>
            </a:r>
            <a:r>
              <a:rPr lang="fr-FR" sz="1600" dirty="0" err="1"/>
              <a:t>Sagna</a:t>
            </a:r>
            <a:endParaRPr lang="fr-FR" sz="1600" dirty="0"/>
          </a:p>
          <a:p>
            <a:pPr algn="ctr"/>
            <a:r>
              <a:rPr lang="fr-FR" sz="1600" dirty="0"/>
              <a:t>Dr Brigitte Vanthournout</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692696"/>
            <a:ext cx="2016224" cy="1735286"/>
          </a:xfrm>
          <a:prstGeom prst="rect">
            <a:avLst/>
          </a:prstGeom>
        </p:spPr>
      </p:pic>
      <p:pic>
        <p:nvPicPr>
          <p:cNvPr id="3" name="Image 2">
            <a:extLst>
              <a:ext uri="{FF2B5EF4-FFF2-40B4-BE49-F238E27FC236}">
                <a16:creationId xmlns:a16="http://schemas.microsoft.com/office/drawing/2014/main" id="{7DFC2984-3F9C-3C48-9A05-90FC23856F85}"/>
              </a:ext>
            </a:extLst>
          </p:cNvPr>
          <p:cNvPicPr>
            <a:picLocks noChangeAspect="1"/>
          </p:cNvPicPr>
          <p:nvPr/>
        </p:nvPicPr>
        <p:blipFill>
          <a:blip r:embed="rId3"/>
          <a:stretch>
            <a:fillRect/>
          </a:stretch>
        </p:blipFill>
        <p:spPr>
          <a:xfrm>
            <a:off x="5748357" y="2921106"/>
            <a:ext cx="1895758" cy="189439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432088"/>
            <a:ext cx="7520940" cy="548640"/>
          </a:xfrm>
        </p:spPr>
        <p:txBody>
          <a:bodyPr/>
          <a:lstStyle/>
          <a:p>
            <a:r>
              <a:rPr lang="fr-BE" dirty="0"/>
              <a:t>Le Stade œdipien 4- 6 ans</a:t>
            </a:r>
          </a:p>
        </p:txBody>
      </p:sp>
      <p:sp>
        <p:nvSpPr>
          <p:cNvPr id="3" name="Espace réservé du contenu 2"/>
          <p:cNvSpPr>
            <a:spLocks noGrp="1"/>
          </p:cNvSpPr>
          <p:nvPr>
            <p:ph idx="1"/>
          </p:nvPr>
        </p:nvSpPr>
        <p:spPr>
          <a:xfrm>
            <a:off x="514978" y="1412776"/>
            <a:ext cx="8136904" cy="4128572"/>
          </a:xfrm>
        </p:spPr>
        <p:txBody>
          <a:bodyPr>
            <a:noAutofit/>
          </a:bodyPr>
          <a:lstStyle/>
          <a:p>
            <a:pPr algn="just">
              <a:buFont typeface="Wingdings" pitchFamily="2" charset="2"/>
              <a:buChar char="§"/>
            </a:pPr>
            <a:r>
              <a:rPr lang="fr-FR" sz="2000" b="0" dirty="0"/>
              <a:t>Période des conflits, des jalousies, des angoisses, de la culpabilité, des cauchemars.</a:t>
            </a:r>
          </a:p>
          <a:p>
            <a:pPr algn="just">
              <a:buFont typeface="Wingdings" pitchFamily="2" charset="2"/>
              <a:buChar char="§"/>
            </a:pPr>
            <a:r>
              <a:rPr lang="fr-FR" sz="2000" b="0" dirty="0"/>
              <a:t>Stade où l’enfant entre en rivalité avec le parent de même sexe tout en voulant lui ressembler et séduit le parent de sexe opposé.</a:t>
            </a:r>
          </a:p>
          <a:p>
            <a:pPr algn="just">
              <a:buFont typeface="Wingdings" pitchFamily="2" charset="2"/>
              <a:buChar char="§"/>
            </a:pPr>
            <a:r>
              <a:rPr lang="fr-BE" sz="2000" b="0" dirty="0"/>
              <a:t>Ouverture à sa classe d’âge , à l’apprentissage, à la connaissance</a:t>
            </a:r>
            <a:endParaRPr lang="fr-FR" sz="2000" b="0" dirty="0"/>
          </a:p>
          <a:p>
            <a:pPr marL="0" indent="0" algn="just"/>
            <a:r>
              <a:rPr lang="fr-FR" sz="2000" b="0" dirty="0"/>
              <a:t>      </a:t>
            </a:r>
          </a:p>
          <a:p>
            <a:pPr marL="0" indent="0" algn="just"/>
            <a:r>
              <a:rPr lang="fr-FR" sz="2000" b="0" dirty="0"/>
              <a:t>Au niveau du langage: </a:t>
            </a:r>
          </a:p>
          <a:p>
            <a:pPr algn="just">
              <a:buFont typeface="Wingdings" pitchFamily="2" charset="2"/>
              <a:buChar char="§"/>
            </a:pPr>
            <a:r>
              <a:rPr lang="fr-BE" altLang="fr-FR" sz="2000" b="0" dirty="0">
                <a:cs typeface="Arial" panose="020B0604020202020204" pitchFamily="34" charset="0"/>
              </a:rPr>
              <a:t>Entre 3 ans 1/2 et 5 ans, maîtrise jusqu’à 1500 mots, sans toujours en cerner très exactement le sens</a:t>
            </a:r>
            <a:r>
              <a:rPr lang="fr-BE" altLang="fr-FR" sz="2000" dirty="0">
                <a:cs typeface="Arial" panose="020B0604020202020204" pitchFamily="34" charset="0"/>
              </a:rPr>
              <a:t>. </a:t>
            </a:r>
          </a:p>
          <a:p>
            <a:pPr algn="just">
              <a:buFont typeface="Wingdings" pitchFamily="2" charset="2"/>
              <a:buChar char="§"/>
            </a:pPr>
            <a:r>
              <a:rPr lang="fr-BE" altLang="fr-FR" sz="2000" b="0" dirty="0">
                <a:cs typeface="Arial" panose="020B0604020202020204" pitchFamily="34" charset="0"/>
              </a:rPr>
              <a:t>Entre 4 et 5 ans, l’organisation syntaxique du langage devient de plus    en plus complexe</a:t>
            </a:r>
            <a:r>
              <a:rPr lang="fr-BE" altLang="fr-FR" sz="2000" dirty="0">
                <a:cs typeface="Arial" panose="020B0604020202020204" pitchFamily="34" charset="0"/>
              </a:rPr>
              <a:t>.</a:t>
            </a:r>
          </a:p>
          <a:p>
            <a:pPr algn="just"/>
            <a:endParaRPr lang="fr-BE" sz="2000" b="0" dirty="0"/>
          </a:p>
        </p:txBody>
      </p:sp>
    </p:spTree>
    <p:extLst>
      <p:ext uri="{BB962C8B-B14F-4D97-AF65-F5344CB8AC3E}">
        <p14:creationId xmlns:p14="http://schemas.microsoft.com/office/powerpoint/2010/main" val="43362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D1949A-3727-6D43-A41B-FF603CCBF1E5}"/>
              </a:ext>
            </a:extLst>
          </p:cNvPr>
          <p:cNvSpPr>
            <a:spLocks noGrp="1"/>
          </p:cNvSpPr>
          <p:nvPr>
            <p:ph type="title"/>
          </p:nvPr>
        </p:nvSpPr>
        <p:spPr>
          <a:xfrm>
            <a:off x="822960" y="576104"/>
            <a:ext cx="7520940" cy="548640"/>
          </a:xfrm>
        </p:spPr>
        <p:txBody>
          <a:bodyPr/>
          <a:lstStyle/>
          <a:p>
            <a:r>
              <a:rPr lang="fr-FR" dirty="0"/>
              <a:t>La période de latence 6- 12 ans</a:t>
            </a:r>
          </a:p>
        </p:txBody>
      </p:sp>
      <p:sp>
        <p:nvSpPr>
          <p:cNvPr id="3" name="Espace réservé du contenu 2">
            <a:extLst>
              <a:ext uri="{FF2B5EF4-FFF2-40B4-BE49-F238E27FC236}">
                <a16:creationId xmlns:a16="http://schemas.microsoft.com/office/drawing/2014/main" id="{C2B8987E-4367-1B4B-9407-AA73604A3E94}"/>
              </a:ext>
            </a:extLst>
          </p:cNvPr>
          <p:cNvSpPr>
            <a:spLocks noGrp="1"/>
          </p:cNvSpPr>
          <p:nvPr>
            <p:ph idx="1"/>
          </p:nvPr>
        </p:nvSpPr>
        <p:spPr>
          <a:xfrm>
            <a:off x="822960" y="2132856"/>
            <a:ext cx="7520940" cy="3024336"/>
          </a:xfrm>
        </p:spPr>
        <p:txBody>
          <a:bodyPr>
            <a:normAutofit fontScale="92500"/>
          </a:bodyPr>
          <a:lstStyle/>
          <a:p>
            <a:pPr>
              <a:lnSpc>
                <a:spcPct val="150000"/>
              </a:lnSpc>
            </a:pPr>
            <a:r>
              <a:rPr lang="fr-FR" sz="2400" b="0" dirty="0"/>
              <a:t>Le calme affectif s’installe au profit d’un bouillonnement de la pensée  </a:t>
            </a:r>
          </a:p>
          <a:p>
            <a:pPr>
              <a:lnSpc>
                <a:spcPct val="150000"/>
              </a:lnSpc>
            </a:pPr>
            <a:r>
              <a:rPr lang="fr-FR" sz="2400" b="0" dirty="0"/>
              <a:t>Il accède au monde de la raison et peut refréner ses désirs. </a:t>
            </a:r>
          </a:p>
          <a:p>
            <a:pPr>
              <a:lnSpc>
                <a:spcPct val="150000"/>
              </a:lnSpc>
            </a:pPr>
            <a:r>
              <a:rPr lang="fr-FR" sz="2400" b="0" dirty="0"/>
              <a:t>Il s’intéresse à l’avenir ; il fait des choix et peut renoncer.</a:t>
            </a:r>
          </a:p>
          <a:p>
            <a:pPr>
              <a:lnSpc>
                <a:spcPct val="150000"/>
              </a:lnSpc>
            </a:pPr>
            <a:r>
              <a:rPr lang="fr-FR" sz="2400" b="0" dirty="0"/>
              <a:t> Camaraderie, activités, goûts</a:t>
            </a:r>
          </a:p>
          <a:p>
            <a:pPr>
              <a:lnSpc>
                <a:spcPct val="150000"/>
              </a:lnSpc>
            </a:pPr>
            <a:endParaRPr lang="fr-FR" sz="2400" b="0" dirty="0"/>
          </a:p>
          <a:p>
            <a:pPr>
              <a:lnSpc>
                <a:spcPct val="150000"/>
              </a:lnSpc>
            </a:pPr>
            <a:endParaRPr lang="fr-FR" sz="2400" b="0" dirty="0"/>
          </a:p>
        </p:txBody>
      </p:sp>
    </p:spTree>
    <p:extLst>
      <p:ext uri="{BB962C8B-B14F-4D97-AF65-F5344CB8AC3E}">
        <p14:creationId xmlns:p14="http://schemas.microsoft.com/office/powerpoint/2010/main" val="761940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6E4D09-F369-7640-9C2F-8670369E6310}"/>
              </a:ext>
            </a:extLst>
          </p:cNvPr>
          <p:cNvSpPr>
            <a:spLocks noGrp="1"/>
          </p:cNvSpPr>
          <p:nvPr>
            <p:ph type="title"/>
          </p:nvPr>
        </p:nvSpPr>
        <p:spPr>
          <a:xfrm>
            <a:off x="179512" y="437768"/>
            <a:ext cx="8568952" cy="1047016"/>
          </a:xfrm>
        </p:spPr>
        <p:txBody>
          <a:bodyPr/>
          <a:lstStyle/>
          <a:p>
            <a:pPr algn="ctr"/>
            <a:r>
              <a:rPr lang="fr-FR" dirty="0"/>
              <a:t>La Période de puberté et de  l’adolescence </a:t>
            </a:r>
            <a:br>
              <a:rPr lang="fr-FR" dirty="0"/>
            </a:br>
            <a:r>
              <a:rPr lang="fr-FR" dirty="0"/>
              <a:t>12- 18 ans</a:t>
            </a:r>
          </a:p>
        </p:txBody>
      </p:sp>
      <p:sp>
        <p:nvSpPr>
          <p:cNvPr id="3" name="Espace réservé du contenu 2">
            <a:extLst>
              <a:ext uri="{FF2B5EF4-FFF2-40B4-BE49-F238E27FC236}">
                <a16:creationId xmlns:a16="http://schemas.microsoft.com/office/drawing/2014/main" id="{FC5A5994-AD51-D143-84F8-85D7E2FEB596}"/>
              </a:ext>
            </a:extLst>
          </p:cNvPr>
          <p:cNvSpPr>
            <a:spLocks noGrp="1"/>
          </p:cNvSpPr>
          <p:nvPr>
            <p:ph idx="1"/>
          </p:nvPr>
        </p:nvSpPr>
        <p:spPr>
          <a:xfrm>
            <a:off x="827584" y="1916832"/>
            <a:ext cx="7520940" cy="3312368"/>
          </a:xfrm>
        </p:spPr>
        <p:txBody>
          <a:bodyPr>
            <a:normAutofit fontScale="92500"/>
          </a:bodyPr>
          <a:lstStyle/>
          <a:p>
            <a:pPr>
              <a:lnSpc>
                <a:spcPct val="150000"/>
              </a:lnSpc>
            </a:pPr>
            <a:r>
              <a:rPr lang="fr-FR" sz="2400" b="0" dirty="0"/>
              <a:t>Il y a une remontée des pulsions. </a:t>
            </a:r>
          </a:p>
          <a:p>
            <a:pPr>
              <a:lnSpc>
                <a:spcPct val="150000"/>
              </a:lnSpc>
            </a:pPr>
            <a:r>
              <a:rPr lang="fr-FR" sz="2400" b="0" dirty="0"/>
              <a:t>Retour à la susceptibilité, à la fragilité affective parce que son corps se transforme et à nouveau il cherche qui il est. </a:t>
            </a:r>
          </a:p>
          <a:p>
            <a:pPr>
              <a:lnSpc>
                <a:spcPct val="150000"/>
              </a:lnSpc>
            </a:pPr>
            <a:r>
              <a:rPr lang="fr-FR" sz="2400" b="0" dirty="0"/>
              <a:t>Période de grande ambivalence, instabilité d’humeur, incohérence des comportements.</a:t>
            </a:r>
          </a:p>
          <a:p>
            <a:pPr>
              <a:lnSpc>
                <a:spcPct val="150000"/>
              </a:lnSpc>
            </a:pPr>
            <a:endParaRPr lang="fr-FR" sz="2400" b="0" dirty="0"/>
          </a:p>
        </p:txBody>
      </p:sp>
    </p:spTree>
    <p:extLst>
      <p:ext uri="{BB962C8B-B14F-4D97-AF65-F5344CB8AC3E}">
        <p14:creationId xmlns:p14="http://schemas.microsoft.com/office/powerpoint/2010/main" val="442449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AC28C9-B043-0048-80D9-9F2E949C7ADC}"/>
              </a:ext>
            </a:extLst>
          </p:cNvPr>
          <p:cNvSpPr>
            <a:spLocks noGrp="1"/>
          </p:cNvSpPr>
          <p:nvPr>
            <p:ph type="title"/>
          </p:nvPr>
        </p:nvSpPr>
        <p:spPr>
          <a:xfrm>
            <a:off x="822960" y="509776"/>
            <a:ext cx="7520940" cy="903000"/>
          </a:xfrm>
        </p:spPr>
        <p:txBody>
          <a:bodyPr/>
          <a:lstStyle/>
          <a:p>
            <a:r>
              <a:rPr lang="fr-FR" dirty="0"/>
              <a:t>La période de puberté et de l’adolescence</a:t>
            </a:r>
            <a:br>
              <a:rPr lang="fr-FR" dirty="0"/>
            </a:br>
            <a:r>
              <a:rPr lang="fr-FR" dirty="0"/>
              <a:t>                                 12 – 18 ans</a:t>
            </a:r>
          </a:p>
        </p:txBody>
      </p:sp>
      <p:sp>
        <p:nvSpPr>
          <p:cNvPr id="3" name="Espace réservé du contenu 2">
            <a:extLst>
              <a:ext uri="{FF2B5EF4-FFF2-40B4-BE49-F238E27FC236}">
                <a16:creationId xmlns:a16="http://schemas.microsoft.com/office/drawing/2014/main" id="{A6A99E47-DE35-0645-BF72-F3B745471A87}"/>
              </a:ext>
            </a:extLst>
          </p:cNvPr>
          <p:cNvSpPr>
            <a:spLocks noGrp="1"/>
          </p:cNvSpPr>
          <p:nvPr>
            <p:ph idx="1"/>
          </p:nvPr>
        </p:nvSpPr>
        <p:spPr>
          <a:xfrm>
            <a:off x="787090" y="1916832"/>
            <a:ext cx="7745350" cy="3744416"/>
          </a:xfrm>
        </p:spPr>
        <p:txBody>
          <a:bodyPr>
            <a:normAutofit fontScale="92500"/>
          </a:bodyPr>
          <a:lstStyle/>
          <a:p>
            <a:pPr>
              <a:lnSpc>
                <a:spcPct val="150000"/>
              </a:lnSpc>
            </a:pPr>
            <a:r>
              <a:rPr lang="fr-FR" sz="2400" b="0" dirty="0"/>
              <a:t>Il est en recherche de solution : indépendance sans perdre tout. </a:t>
            </a:r>
          </a:p>
          <a:p>
            <a:pPr>
              <a:lnSpc>
                <a:spcPct val="150000"/>
              </a:lnSpc>
            </a:pPr>
            <a:r>
              <a:rPr lang="fr-FR" sz="2400" b="0" dirty="0"/>
              <a:t>Il cherche des rapports égalitaires, respectueux de lui, avec les adultes</a:t>
            </a:r>
          </a:p>
          <a:p>
            <a:pPr>
              <a:lnSpc>
                <a:spcPct val="150000"/>
              </a:lnSpc>
            </a:pPr>
            <a:r>
              <a:rPr lang="fr-FR" sz="2400" b="0" dirty="0"/>
              <a:t>S’interroge sérieusement sur son avenir et prend des décisions. </a:t>
            </a:r>
          </a:p>
          <a:p>
            <a:pPr>
              <a:lnSpc>
                <a:spcPct val="150000"/>
              </a:lnSpc>
            </a:pPr>
            <a:r>
              <a:rPr lang="fr-FR" sz="2400" b="0" dirty="0"/>
              <a:t>Il cherche un statut reconnu.</a:t>
            </a:r>
          </a:p>
          <a:p>
            <a:pPr>
              <a:lnSpc>
                <a:spcPct val="150000"/>
              </a:lnSpc>
            </a:pPr>
            <a:endParaRPr lang="fr-FR" sz="2400" b="0" dirty="0"/>
          </a:p>
        </p:txBody>
      </p:sp>
    </p:spTree>
    <p:extLst>
      <p:ext uri="{BB962C8B-B14F-4D97-AF65-F5344CB8AC3E}">
        <p14:creationId xmlns:p14="http://schemas.microsoft.com/office/powerpoint/2010/main" val="3186331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B4A0CB-E09D-5C46-9D0E-75C011F2A376}"/>
              </a:ext>
            </a:extLst>
          </p:cNvPr>
          <p:cNvSpPr>
            <a:spLocks noGrp="1"/>
          </p:cNvSpPr>
          <p:nvPr>
            <p:ph type="title"/>
          </p:nvPr>
        </p:nvSpPr>
        <p:spPr>
          <a:xfrm rot="19140000">
            <a:off x="611970" y="1480171"/>
            <a:ext cx="5778714" cy="1089427"/>
          </a:xfrm>
        </p:spPr>
        <p:txBody>
          <a:bodyPr/>
          <a:lstStyle/>
          <a:p>
            <a:r>
              <a:rPr lang="fr-FR" dirty="0"/>
              <a:t>Le développement intellectuel</a:t>
            </a:r>
          </a:p>
        </p:txBody>
      </p:sp>
      <p:sp>
        <p:nvSpPr>
          <p:cNvPr id="3" name="Espace réservé du contenu 2">
            <a:extLst>
              <a:ext uri="{FF2B5EF4-FFF2-40B4-BE49-F238E27FC236}">
                <a16:creationId xmlns:a16="http://schemas.microsoft.com/office/drawing/2014/main" id="{8B9569C6-0648-8247-B2AD-AB7A2F7088A9}"/>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DE811F91-E4CB-0343-BA58-21DA180D2B5E}"/>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736802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3033590982"/>
              </p:ext>
            </p:extLst>
          </p:nvPr>
        </p:nvGraphicFramePr>
        <p:xfrm>
          <a:off x="971600" y="476672"/>
          <a:ext cx="7344816" cy="5158709"/>
        </p:xfrm>
        <a:graphic>
          <a:graphicData uri="http://schemas.openxmlformats.org/drawingml/2006/table">
            <a:tbl>
              <a:tblPr firstRow="1" bandRow="1">
                <a:tableStyleId>{5C22544A-7EE6-4342-B048-85BDC9FD1C3A}</a:tableStyleId>
              </a:tblPr>
              <a:tblGrid>
                <a:gridCol w="1214632">
                  <a:extLst>
                    <a:ext uri="{9D8B030D-6E8A-4147-A177-3AD203B41FA5}">
                      <a16:colId xmlns:a16="http://schemas.microsoft.com/office/drawing/2014/main" val="20000"/>
                    </a:ext>
                  </a:extLst>
                </a:gridCol>
                <a:gridCol w="2429264">
                  <a:extLst>
                    <a:ext uri="{9D8B030D-6E8A-4147-A177-3AD203B41FA5}">
                      <a16:colId xmlns:a16="http://schemas.microsoft.com/office/drawing/2014/main" val="20001"/>
                    </a:ext>
                  </a:extLst>
                </a:gridCol>
                <a:gridCol w="3700920">
                  <a:extLst>
                    <a:ext uri="{9D8B030D-6E8A-4147-A177-3AD203B41FA5}">
                      <a16:colId xmlns:a16="http://schemas.microsoft.com/office/drawing/2014/main" val="20002"/>
                    </a:ext>
                  </a:extLst>
                </a:gridCol>
              </a:tblGrid>
              <a:tr h="521930">
                <a:tc>
                  <a:txBody>
                    <a:bodyPr/>
                    <a:lstStyle/>
                    <a:p>
                      <a:endParaRPr lang="fr-BE" dirty="0"/>
                    </a:p>
                  </a:txBody>
                  <a:tcPr/>
                </a:tc>
                <a:tc>
                  <a:txBody>
                    <a:bodyPr/>
                    <a:lstStyle/>
                    <a:p>
                      <a:endParaRPr lang="fr-BE"/>
                    </a:p>
                  </a:txBody>
                  <a:tcPr/>
                </a:tc>
                <a:tc>
                  <a:txBody>
                    <a:bodyPr/>
                    <a:lstStyle/>
                    <a:p>
                      <a:endParaRPr lang="fr-BE"/>
                    </a:p>
                  </a:txBody>
                  <a:tcPr/>
                </a:tc>
                <a:extLst>
                  <a:ext uri="{0D108BD9-81ED-4DB2-BD59-A6C34878D82A}">
                    <a16:rowId xmlns:a16="http://schemas.microsoft.com/office/drawing/2014/main" val="10000"/>
                  </a:ext>
                </a:extLst>
              </a:tr>
              <a:tr h="1286951">
                <a:tc>
                  <a:txBody>
                    <a:bodyPr/>
                    <a:lstStyle/>
                    <a:p>
                      <a:r>
                        <a:rPr lang="fr-BE" dirty="0"/>
                        <a:t>0- 2 ans</a:t>
                      </a:r>
                    </a:p>
                  </a:txBody>
                  <a:tcPr/>
                </a:tc>
                <a:tc>
                  <a:txBody>
                    <a:bodyPr/>
                    <a:lstStyle/>
                    <a:p>
                      <a:r>
                        <a:rPr lang="fr-BE" dirty="0"/>
                        <a:t>Intelligence sensori-motrice</a:t>
                      </a:r>
                    </a:p>
                  </a:txBody>
                  <a:tcPr/>
                </a:tc>
                <a:tc>
                  <a:txBody>
                    <a:bodyPr/>
                    <a:lstStyle/>
                    <a:p>
                      <a:r>
                        <a:rPr lang="fr-BE" dirty="0"/>
                        <a:t>Apprend par l’action et la perception</a:t>
                      </a:r>
                    </a:p>
                    <a:p>
                      <a:r>
                        <a:rPr lang="fr-BE" dirty="0"/>
                        <a:t>« essai-erreur »</a:t>
                      </a:r>
                    </a:p>
                  </a:txBody>
                  <a:tcPr/>
                </a:tc>
                <a:extLst>
                  <a:ext uri="{0D108BD9-81ED-4DB2-BD59-A6C34878D82A}">
                    <a16:rowId xmlns:a16="http://schemas.microsoft.com/office/drawing/2014/main" val="10001"/>
                  </a:ext>
                </a:extLst>
              </a:tr>
              <a:tr h="1286951">
                <a:tc>
                  <a:txBody>
                    <a:bodyPr/>
                    <a:lstStyle/>
                    <a:p>
                      <a:r>
                        <a:rPr lang="fr-BE" dirty="0"/>
                        <a:t>2- 4 ans</a:t>
                      </a:r>
                    </a:p>
                  </a:txBody>
                  <a:tcPr/>
                </a:tc>
                <a:tc>
                  <a:txBody>
                    <a:bodyPr/>
                    <a:lstStyle/>
                    <a:p>
                      <a:r>
                        <a:rPr lang="fr-BE" dirty="0"/>
                        <a:t>Pensée conceptuelle</a:t>
                      </a:r>
                    </a:p>
                  </a:txBody>
                  <a:tcPr/>
                </a:tc>
                <a:tc>
                  <a:txBody>
                    <a:bodyPr/>
                    <a:lstStyle/>
                    <a:p>
                      <a:r>
                        <a:rPr lang="fr-BE" dirty="0"/>
                        <a:t>Intégration des notions d’espace/temps</a:t>
                      </a:r>
                    </a:p>
                    <a:p>
                      <a:r>
                        <a:rPr lang="fr-BE" dirty="0"/>
                        <a:t>Pensée symbolique</a:t>
                      </a:r>
                    </a:p>
                  </a:txBody>
                  <a:tcPr/>
                </a:tc>
                <a:extLst>
                  <a:ext uri="{0D108BD9-81ED-4DB2-BD59-A6C34878D82A}">
                    <a16:rowId xmlns:a16="http://schemas.microsoft.com/office/drawing/2014/main" val="10002"/>
                  </a:ext>
                </a:extLst>
              </a:tr>
              <a:tr h="900867">
                <a:tc>
                  <a:txBody>
                    <a:bodyPr/>
                    <a:lstStyle/>
                    <a:p>
                      <a:r>
                        <a:rPr lang="fr-BE" dirty="0"/>
                        <a:t>4- 6 ans</a:t>
                      </a:r>
                    </a:p>
                  </a:txBody>
                  <a:tcPr/>
                </a:tc>
                <a:tc>
                  <a:txBody>
                    <a:bodyPr/>
                    <a:lstStyle/>
                    <a:p>
                      <a:r>
                        <a:rPr lang="fr-BE" dirty="0"/>
                        <a:t>Pensée </a:t>
                      </a:r>
                      <a:r>
                        <a:rPr lang="fr-BE" dirty="0" err="1"/>
                        <a:t>pré-opératoire</a:t>
                      </a:r>
                      <a:endParaRPr lang="fr-BE" dirty="0"/>
                    </a:p>
                  </a:txBody>
                  <a:tcPr/>
                </a:tc>
                <a:tc>
                  <a:txBody>
                    <a:bodyPr/>
                    <a:lstStyle/>
                    <a:p>
                      <a:r>
                        <a:rPr lang="fr-BE" dirty="0"/>
                        <a:t>« pourquoi »</a:t>
                      </a:r>
                    </a:p>
                  </a:txBody>
                  <a:tcPr/>
                </a:tc>
                <a:extLst>
                  <a:ext uri="{0D108BD9-81ED-4DB2-BD59-A6C34878D82A}">
                    <a16:rowId xmlns:a16="http://schemas.microsoft.com/office/drawing/2014/main" val="10003"/>
                  </a:ext>
                </a:extLst>
              </a:tr>
              <a:tr h="521930">
                <a:tc>
                  <a:txBody>
                    <a:bodyPr/>
                    <a:lstStyle/>
                    <a:p>
                      <a:r>
                        <a:rPr lang="fr-BE" dirty="0"/>
                        <a:t>6- 12 ans</a:t>
                      </a:r>
                    </a:p>
                  </a:txBody>
                  <a:tcPr/>
                </a:tc>
                <a:tc>
                  <a:txBody>
                    <a:bodyPr/>
                    <a:lstStyle/>
                    <a:p>
                      <a:r>
                        <a:rPr lang="fr-BE" dirty="0"/>
                        <a:t>Pensée opératoire</a:t>
                      </a:r>
                    </a:p>
                  </a:txBody>
                  <a:tcPr/>
                </a:tc>
                <a:tc>
                  <a:txBody>
                    <a:bodyPr/>
                    <a:lstStyle/>
                    <a:p>
                      <a:r>
                        <a:rPr lang="fr-BE" dirty="0"/>
                        <a:t>Cognitif+++</a:t>
                      </a:r>
                    </a:p>
                  </a:txBody>
                  <a:tcPr/>
                </a:tc>
                <a:extLst>
                  <a:ext uri="{0D108BD9-81ED-4DB2-BD59-A6C34878D82A}">
                    <a16:rowId xmlns:a16="http://schemas.microsoft.com/office/drawing/2014/main" val="10004"/>
                  </a:ext>
                </a:extLst>
              </a:tr>
              <a:tr h="521930">
                <a:tc>
                  <a:txBody>
                    <a:bodyPr/>
                    <a:lstStyle/>
                    <a:p>
                      <a:r>
                        <a:rPr lang="fr-BE" dirty="0"/>
                        <a:t>≥ 12</a:t>
                      </a:r>
                      <a:r>
                        <a:rPr lang="fr-BE" baseline="0" dirty="0"/>
                        <a:t> ans</a:t>
                      </a:r>
                      <a:endParaRPr lang="fr-BE" dirty="0"/>
                    </a:p>
                  </a:txBody>
                  <a:tcPr/>
                </a:tc>
                <a:tc>
                  <a:txBody>
                    <a:bodyPr/>
                    <a:lstStyle/>
                    <a:p>
                      <a:r>
                        <a:rPr lang="fr-BE" dirty="0"/>
                        <a:t>Pensée formelle</a:t>
                      </a:r>
                    </a:p>
                  </a:txBody>
                  <a:tcPr/>
                </a:tc>
                <a:tc>
                  <a:txBody>
                    <a:bodyPr/>
                    <a:lstStyle/>
                    <a:p>
                      <a:r>
                        <a:rPr lang="fr-BE" dirty="0"/>
                        <a:t>Pensée </a:t>
                      </a:r>
                      <a:r>
                        <a:rPr lang="fr-BE" dirty="0" err="1"/>
                        <a:t>hypotéco</a:t>
                      </a:r>
                      <a:r>
                        <a:rPr lang="fr-BE" dirty="0"/>
                        <a:t>-déductive (sens de l’observation)</a:t>
                      </a:r>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09474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A508E2E-83B6-1A4E-BBD8-0C3C3ABC4F29}"/>
              </a:ext>
            </a:extLst>
          </p:cNvPr>
          <p:cNvSpPr>
            <a:spLocks noGrp="1"/>
          </p:cNvSpPr>
          <p:nvPr>
            <p:ph type="title"/>
          </p:nvPr>
        </p:nvSpPr>
        <p:spPr>
          <a:xfrm rot="19140000">
            <a:off x="446618" y="1524330"/>
            <a:ext cx="6007818" cy="1089427"/>
          </a:xfrm>
        </p:spPr>
        <p:txBody>
          <a:bodyPr/>
          <a:lstStyle/>
          <a:p>
            <a:r>
              <a:rPr lang="fr-FR" dirty="0"/>
              <a:t>Le développement sexuel de l’enfant</a:t>
            </a:r>
          </a:p>
        </p:txBody>
      </p:sp>
      <p:sp>
        <p:nvSpPr>
          <p:cNvPr id="4" name="Espace réservé du texte 3">
            <a:extLst>
              <a:ext uri="{FF2B5EF4-FFF2-40B4-BE49-F238E27FC236}">
                <a16:creationId xmlns:a16="http://schemas.microsoft.com/office/drawing/2014/main" id="{E781317B-D87D-B64E-97A8-C742E974F85A}"/>
              </a:ext>
            </a:extLst>
          </p:cNvPr>
          <p:cNvSpPr>
            <a:spLocks noGrp="1"/>
          </p:cNvSpPr>
          <p:nvPr>
            <p:ph type="body" sz="half" idx="2"/>
          </p:nvPr>
        </p:nvSpPr>
        <p:spPr/>
        <p:txBody>
          <a:bodyPr/>
          <a:lstStyle/>
          <a:p>
            <a:endParaRPr lang="fr-FR" dirty="0"/>
          </a:p>
        </p:txBody>
      </p:sp>
      <p:pic>
        <p:nvPicPr>
          <p:cNvPr id="5" name="rg_hi" descr="ANd9GcTOzdlDYpGSbWt-jVSDPHFAQRjRyKyOANIzec9otyqfybq_hmOkBA">
            <a:extLst>
              <a:ext uri="{FF2B5EF4-FFF2-40B4-BE49-F238E27FC236}">
                <a16:creationId xmlns:a16="http://schemas.microsoft.com/office/drawing/2014/main" id="{626E0613-C839-454C-93B7-C685E479CDB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552" y="3460729"/>
            <a:ext cx="3203575" cy="299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402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AutoShape 2"/>
          <p:cNvSpPr>
            <a:spLocks noGrp="1" noChangeArrowheads="1"/>
          </p:cNvSpPr>
          <p:nvPr>
            <p:ph type="title" idx="4294967295"/>
          </p:nvPr>
        </p:nvSpPr>
        <p:spPr>
          <a:xfrm>
            <a:off x="1622425" y="365125"/>
            <a:ext cx="7521575" cy="549275"/>
          </a:xfrm>
        </p:spPr>
        <p:txBody>
          <a:bodyPr/>
          <a:lstStyle/>
          <a:p>
            <a:pPr eaLnBrk="1" hangingPunct="1"/>
            <a:r>
              <a:rPr lang="fr-BE" altLang="fr-FR" dirty="0"/>
              <a:t>Développement sexuel sain</a:t>
            </a:r>
            <a:endParaRPr lang="fr-FR" altLang="fr-FR" dirty="0"/>
          </a:p>
        </p:txBody>
      </p:sp>
      <p:sp>
        <p:nvSpPr>
          <p:cNvPr id="104451" name="Rectangle 3"/>
          <p:cNvSpPr>
            <a:spLocks noGrp="1" noChangeArrowheads="1"/>
          </p:cNvSpPr>
          <p:nvPr>
            <p:ph idx="4294967295"/>
          </p:nvPr>
        </p:nvSpPr>
        <p:spPr>
          <a:xfrm>
            <a:off x="395536" y="1196752"/>
            <a:ext cx="8496944" cy="4896544"/>
          </a:xfrm>
        </p:spPr>
        <p:txBody>
          <a:bodyPr>
            <a:normAutofit lnSpcReduction="10000"/>
          </a:bodyPr>
          <a:lstStyle/>
          <a:p>
            <a:pPr algn="just"/>
            <a:r>
              <a:rPr lang="fr-FR" altLang="fr-FR" sz="2000" b="0" dirty="0"/>
              <a:t>L’exploration sexuelle fait partie du développement normal et universel du développement de l’enfant. </a:t>
            </a:r>
          </a:p>
          <a:p>
            <a:pPr algn="just"/>
            <a:r>
              <a:rPr lang="fr-FR" altLang="fr-FR" sz="2000" b="0" dirty="0"/>
              <a:t>Dès la naissance</a:t>
            </a:r>
            <a:r>
              <a:rPr lang="fr-FR" altLang="fr-FR" sz="2000" b="0" u="sng" dirty="0"/>
              <a:t> </a:t>
            </a:r>
            <a:r>
              <a:rPr lang="fr-FR" altLang="fr-FR" sz="2000" b="0" dirty="0"/>
              <a:t>les enfants ont:</a:t>
            </a:r>
          </a:p>
          <a:p>
            <a:pPr lvl="3" algn="just"/>
            <a:r>
              <a:rPr lang="fr-FR" altLang="fr-FR" sz="2000" b="0" dirty="0"/>
              <a:t>Des érections et des excitations vaginales spontanées</a:t>
            </a:r>
          </a:p>
          <a:p>
            <a:pPr lvl="3" algn="just"/>
            <a:r>
              <a:rPr lang="fr-FR" altLang="fr-FR" sz="2000" b="0" dirty="0"/>
              <a:t>Des comportements d’</a:t>
            </a:r>
            <a:r>
              <a:rPr lang="fr-FR" altLang="fr-FR" sz="2000" b="0" dirty="0" err="1"/>
              <a:t>auto-stimulation</a:t>
            </a:r>
            <a:r>
              <a:rPr lang="fr-FR" altLang="fr-FR" sz="2000" b="0" dirty="0"/>
              <a:t> des organes génitaux. </a:t>
            </a:r>
          </a:p>
          <a:p>
            <a:pPr algn="just"/>
            <a:r>
              <a:rPr lang="fr-FR" altLang="fr-FR" sz="2000" b="0" dirty="0"/>
              <a:t>On va appeler ça les « réflexes sexuels »</a:t>
            </a:r>
          </a:p>
          <a:p>
            <a:pPr algn="just" eaLnBrk="1" hangingPunct="1">
              <a:buFont typeface="Wingdings" panose="05000000000000000000" pitchFamily="2" charset="2"/>
              <a:buChar char="§"/>
            </a:pPr>
            <a:endParaRPr lang="fr-FR" altLang="fr-FR" sz="2000" b="0" dirty="0"/>
          </a:p>
          <a:p>
            <a:pPr algn="just" eaLnBrk="1" hangingPunct="1">
              <a:buFont typeface="Wingdings" panose="05000000000000000000" pitchFamily="2" charset="2"/>
              <a:buChar char="§"/>
            </a:pPr>
            <a:r>
              <a:rPr lang="fr-FR" altLang="fr-FR" sz="2000" b="0" dirty="0"/>
              <a:t>C’est un processus de recherche d’information dans lequel l’enfant explore son propre corps ainsi que celui des autres en regardant et en touchant dans un contexte de curiosité et de gaieté. </a:t>
            </a:r>
          </a:p>
          <a:p>
            <a:pPr algn="just" eaLnBrk="1" hangingPunct="1">
              <a:buFont typeface="Wingdings" panose="05000000000000000000" pitchFamily="2" charset="2"/>
              <a:buChar char="§"/>
            </a:pPr>
            <a:r>
              <a:rPr lang="fr-FR" altLang="fr-FR" sz="2000" b="0" dirty="0"/>
              <a:t>Ce processus n’implique PAS la peur, la culpabilité, l’anxiété ou quelque détresse émotionnelle que ce soit.</a:t>
            </a:r>
          </a:p>
          <a:p>
            <a:pPr algn="just" eaLnBrk="1" hangingPunct="1">
              <a:buFont typeface="Wingdings" panose="05000000000000000000" pitchFamily="2" charset="2"/>
              <a:buChar char="§"/>
            </a:pPr>
            <a:r>
              <a:rPr lang="fr-FR" altLang="fr-FR" sz="2000" b="0" dirty="0"/>
              <a:t>Cela se fait sur base volontaire.</a:t>
            </a:r>
          </a:p>
          <a:p>
            <a:pPr algn="just" eaLnBrk="1" hangingPunct="1">
              <a:buFont typeface="Wingdings" panose="05000000000000000000" pitchFamily="2" charset="2"/>
              <a:buChar char="§"/>
            </a:pPr>
            <a:r>
              <a:rPr lang="fr-FR" altLang="fr-FR" sz="2000" b="0" dirty="0"/>
              <a:t>Entre enfants du même âge, et du même niveau développemental.  </a:t>
            </a:r>
          </a:p>
        </p:txBody>
      </p:sp>
    </p:spTree>
    <p:extLst>
      <p:ext uri="{BB962C8B-B14F-4D97-AF65-F5344CB8AC3E}">
        <p14:creationId xmlns:p14="http://schemas.microsoft.com/office/powerpoint/2010/main" val="2789538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idx="4294967295"/>
          </p:nvPr>
        </p:nvSpPr>
        <p:spPr>
          <a:xfrm>
            <a:off x="914400" y="332656"/>
            <a:ext cx="8229600" cy="1066800"/>
          </a:xfrm>
        </p:spPr>
        <p:txBody>
          <a:bodyPr/>
          <a:lstStyle/>
          <a:p>
            <a:pPr eaLnBrk="1" hangingPunct="1"/>
            <a:r>
              <a:rPr lang="fr-BE" altLang="fr-FR" dirty="0"/>
              <a:t>Développement sexuel sain (2)</a:t>
            </a:r>
            <a:endParaRPr lang="fr-FR" altLang="fr-FR" dirty="0"/>
          </a:p>
        </p:txBody>
      </p:sp>
      <p:sp>
        <p:nvSpPr>
          <p:cNvPr id="105475" name="Content Placeholder 2"/>
          <p:cNvSpPr>
            <a:spLocks noGrp="1"/>
          </p:cNvSpPr>
          <p:nvPr>
            <p:ph idx="4294967295"/>
          </p:nvPr>
        </p:nvSpPr>
        <p:spPr>
          <a:xfrm>
            <a:off x="539552" y="1656443"/>
            <a:ext cx="7835900" cy="4897438"/>
          </a:xfrm>
        </p:spPr>
        <p:txBody>
          <a:bodyPr>
            <a:normAutofit fontScale="85000" lnSpcReduction="10000"/>
          </a:bodyPr>
          <a:lstStyle/>
          <a:p>
            <a:pPr algn="just" eaLnBrk="1" hangingPunct="1">
              <a:buFont typeface="Wingdings" panose="05000000000000000000" pitchFamily="2" charset="2"/>
              <a:buChar char="§"/>
            </a:pPr>
            <a:r>
              <a:rPr lang="fr-FR" altLang="fr-FR" sz="2400" b="0" dirty="0"/>
              <a:t>Les comportements sexuels sains les plus fréquents sont : </a:t>
            </a:r>
          </a:p>
          <a:p>
            <a:pPr algn="just" eaLnBrk="1" hangingPunct="1">
              <a:buFont typeface="Wingdings" panose="05000000000000000000" pitchFamily="2" charset="2"/>
              <a:buNone/>
            </a:pPr>
            <a:r>
              <a:rPr lang="fr-FR" altLang="fr-FR" sz="2400" b="0" dirty="0"/>
              <a:t>		› l’</a:t>
            </a:r>
            <a:r>
              <a:rPr lang="fr-FR" altLang="fr-FR" sz="2400" b="0" dirty="0" err="1"/>
              <a:t>auto-stimulation</a:t>
            </a:r>
            <a:endParaRPr lang="fr-FR" altLang="fr-FR" sz="2400" b="0" dirty="0"/>
          </a:p>
          <a:p>
            <a:pPr algn="just" eaLnBrk="1" hangingPunct="1">
              <a:buFont typeface="Wingdings" panose="05000000000000000000" pitchFamily="2" charset="2"/>
              <a:buNone/>
            </a:pPr>
            <a:r>
              <a:rPr lang="fr-FR" altLang="fr-FR" sz="2400" b="0" dirty="0"/>
              <a:t>		› le voyeurisme</a:t>
            </a:r>
          </a:p>
          <a:p>
            <a:pPr algn="just" eaLnBrk="1" hangingPunct="1">
              <a:buFont typeface="Wingdings" panose="05000000000000000000" pitchFamily="2" charset="2"/>
              <a:buNone/>
            </a:pPr>
            <a:r>
              <a:rPr lang="fr-FR" altLang="fr-FR" sz="2400" b="0" dirty="0"/>
              <a:t>		› l’exhibitionnisme</a:t>
            </a:r>
          </a:p>
          <a:p>
            <a:pPr algn="just" eaLnBrk="1" hangingPunct="1">
              <a:buFont typeface="Wingdings" panose="05000000000000000000" pitchFamily="2" charset="2"/>
              <a:buNone/>
            </a:pPr>
            <a:r>
              <a:rPr lang="fr-FR" altLang="fr-FR" sz="2400" b="0" dirty="0"/>
              <a:t>		› les comportements liés aux frontières personnelles</a:t>
            </a:r>
          </a:p>
          <a:p>
            <a:pPr algn="just" eaLnBrk="1" hangingPunct="1">
              <a:buFont typeface="Wingdings" panose="05000000000000000000" pitchFamily="2" charset="2"/>
              <a:buChar char="§"/>
            </a:pPr>
            <a:r>
              <a:rPr lang="fr-FR" altLang="fr-FR" sz="2400" b="0" dirty="0"/>
              <a:t>Les comportements sexuels sains  les moins fréquents sont :</a:t>
            </a:r>
          </a:p>
          <a:p>
            <a:pPr algn="just" eaLnBrk="1" hangingPunct="1">
              <a:buFont typeface="Wingdings" panose="05000000000000000000" pitchFamily="2" charset="2"/>
              <a:buNone/>
            </a:pPr>
            <a:r>
              <a:rPr lang="fr-FR" altLang="fr-FR" sz="2400" b="0" dirty="0"/>
              <a:t>		› les </a:t>
            </a:r>
            <a:r>
              <a:rPr lang="fr-FR" altLang="fr-FR" sz="2400" b="0" dirty="0" err="1"/>
              <a:t>cptmts</a:t>
            </a:r>
            <a:r>
              <a:rPr lang="fr-FR" altLang="fr-FR" sz="2400" b="0" dirty="0"/>
              <a:t> intrusifs (ex: placer sa bouche sur le sexe d’autrui, 	demander aux autres de participer à des activités sexuelles)</a:t>
            </a:r>
          </a:p>
          <a:p>
            <a:pPr algn="just" eaLnBrk="1" hangingPunct="1">
              <a:buFont typeface="Wingdings" panose="05000000000000000000" pitchFamily="2" charset="2"/>
              <a:buNone/>
            </a:pPr>
            <a:r>
              <a:rPr lang="fr-FR" altLang="fr-FR" sz="2400" b="0" dirty="0"/>
              <a:t>		›  les </a:t>
            </a:r>
            <a:r>
              <a:rPr lang="fr-FR" altLang="fr-FR" sz="2400" b="0" dirty="0" err="1"/>
              <a:t>cptmts</a:t>
            </a:r>
            <a:r>
              <a:rPr lang="fr-FR" altLang="fr-FR" sz="2400" b="0" dirty="0"/>
              <a:t> qui impliquent pénétration ou utilisation d’objets</a:t>
            </a:r>
          </a:p>
          <a:p>
            <a:pPr algn="just" eaLnBrk="1" hangingPunct="1">
              <a:buFont typeface="Wingdings" panose="05000000000000000000" pitchFamily="2" charset="2"/>
              <a:buNone/>
            </a:pPr>
            <a:r>
              <a:rPr lang="fr-FR" altLang="fr-FR" sz="2400" b="0" dirty="0"/>
              <a:t>		› les </a:t>
            </a:r>
            <a:r>
              <a:rPr lang="fr-FR" altLang="fr-FR" sz="2400" b="0" dirty="0" err="1"/>
              <a:t>cptmts</a:t>
            </a:r>
            <a:r>
              <a:rPr lang="fr-FR" altLang="fr-FR" sz="2400" b="0" dirty="0"/>
              <a:t> sexuels explicites (ex: faire semblant d’avoir des 	rapports sexuels, faire des bruits évocateurs d’une relation 	sexuelle)</a:t>
            </a:r>
          </a:p>
          <a:p>
            <a:pPr algn="just" eaLnBrk="1" hangingPunct="1">
              <a:buFont typeface="Wingdings" panose="05000000000000000000" pitchFamily="2" charset="2"/>
              <a:buNone/>
            </a:pPr>
            <a:r>
              <a:rPr lang="fr-FR" altLang="fr-FR" sz="2000" b="0" dirty="0"/>
              <a:t>		</a:t>
            </a:r>
            <a:endParaRPr lang="fr-FR" altLang="fr-FR" b="0" dirty="0"/>
          </a:p>
        </p:txBody>
      </p:sp>
    </p:spTree>
    <p:extLst>
      <p:ext uri="{BB962C8B-B14F-4D97-AF65-F5344CB8AC3E}">
        <p14:creationId xmlns:p14="http://schemas.microsoft.com/office/powerpoint/2010/main" val="3270639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idx="4294967295"/>
          </p:nvPr>
        </p:nvSpPr>
        <p:spPr>
          <a:xfrm>
            <a:off x="1622425" y="365125"/>
            <a:ext cx="7521575" cy="549275"/>
          </a:xfrm>
        </p:spPr>
        <p:txBody>
          <a:bodyPr/>
          <a:lstStyle/>
          <a:p>
            <a:pPr eaLnBrk="1" hangingPunct="1"/>
            <a:r>
              <a:rPr lang="fr-BE" altLang="fr-FR" dirty="0"/>
              <a:t>Développement sexuel sain (3)</a:t>
            </a:r>
            <a:endParaRPr lang="fr-FR" altLang="fr-FR" dirty="0"/>
          </a:p>
        </p:txBody>
      </p:sp>
      <p:sp>
        <p:nvSpPr>
          <p:cNvPr id="107523" name="Content Placeholder 2"/>
          <p:cNvSpPr>
            <a:spLocks noGrp="1"/>
          </p:cNvSpPr>
          <p:nvPr>
            <p:ph idx="4294967295"/>
          </p:nvPr>
        </p:nvSpPr>
        <p:spPr>
          <a:xfrm>
            <a:off x="755576" y="1268760"/>
            <a:ext cx="7848872" cy="4392488"/>
          </a:xfrm>
        </p:spPr>
        <p:txBody>
          <a:bodyPr>
            <a:normAutofit/>
          </a:bodyPr>
          <a:lstStyle/>
          <a:p>
            <a:pPr marL="0" indent="0" eaLnBrk="1" hangingPunct="1">
              <a:lnSpc>
                <a:spcPct val="160000"/>
              </a:lnSpc>
            </a:pPr>
            <a:r>
              <a:rPr lang="fr-FR" altLang="fr-FR" sz="2000" b="0" dirty="0"/>
              <a:t>La nature et la fréquence des comportements sexuels varient selon plusieurs facteurs, les plus étudiés sont: </a:t>
            </a:r>
          </a:p>
          <a:p>
            <a:pPr lvl="2">
              <a:lnSpc>
                <a:spcPct val="160000"/>
              </a:lnSpc>
              <a:buFont typeface="Courier New" panose="02070309020205020404" pitchFamily="49" charset="0"/>
              <a:buChar char="o"/>
            </a:pPr>
            <a:r>
              <a:rPr lang="fr-FR" altLang="fr-FR" sz="2000" b="0" dirty="0"/>
              <a:t> l’âge: généralement la fréquence de comportements sexuels atteints un sommet vers l’âge de 5 ans et tend à diminuer par la suite, elle recommence à s’intensifier à l’adolescence.</a:t>
            </a:r>
          </a:p>
          <a:p>
            <a:pPr lvl="2">
              <a:lnSpc>
                <a:spcPct val="160000"/>
              </a:lnSpc>
              <a:buFont typeface="Courier New" panose="02070309020205020404" pitchFamily="49" charset="0"/>
              <a:buChar char="o"/>
            </a:pPr>
            <a:r>
              <a:rPr lang="fr-FR" altLang="fr-FR" sz="2000" dirty="0"/>
              <a:t> </a:t>
            </a:r>
            <a:r>
              <a:rPr lang="fr-FR" altLang="fr-FR" sz="2000" b="0" dirty="0"/>
              <a:t>le sexe</a:t>
            </a:r>
          </a:p>
          <a:p>
            <a:pPr lvl="2">
              <a:lnSpc>
                <a:spcPct val="160000"/>
              </a:lnSpc>
              <a:buFont typeface="Courier New" panose="02070309020205020404" pitchFamily="49" charset="0"/>
              <a:buChar char="o"/>
            </a:pPr>
            <a:r>
              <a:rPr lang="fr-FR" altLang="fr-FR" sz="2000" dirty="0"/>
              <a:t> </a:t>
            </a:r>
            <a:r>
              <a:rPr lang="fr-FR" altLang="fr-FR" sz="2000" b="0" dirty="0"/>
              <a:t>la présence d’antécédents d’agression sexuelle</a:t>
            </a:r>
          </a:p>
        </p:txBody>
      </p:sp>
    </p:spTree>
    <p:extLst>
      <p:ext uri="{BB962C8B-B14F-4D97-AF65-F5344CB8AC3E}">
        <p14:creationId xmlns:p14="http://schemas.microsoft.com/office/powerpoint/2010/main" val="9800198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788" y="188640"/>
            <a:ext cx="5065825" cy="1535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title"/>
          </p:nvPr>
        </p:nvSpPr>
        <p:spPr>
          <a:xfrm rot="19140000">
            <a:off x="754481" y="1553105"/>
            <a:ext cx="6180310" cy="1207509"/>
          </a:xfrm>
        </p:spPr>
        <p:txBody>
          <a:bodyPr/>
          <a:lstStyle/>
          <a:p>
            <a:r>
              <a:rPr lang="fr-BE" dirty="0"/>
              <a:t>Le développement de l’enfant</a:t>
            </a:r>
          </a:p>
        </p:txBody>
      </p:sp>
      <p:sp>
        <p:nvSpPr>
          <p:cNvPr id="3" name="Espace réservé du texte 2"/>
          <p:cNvSpPr>
            <a:spLocks noGrp="1"/>
          </p:cNvSpPr>
          <p:nvPr>
            <p:ph type="body" idx="1"/>
          </p:nvPr>
        </p:nvSpPr>
        <p:spPr/>
        <p:txBody>
          <a:bodyPr/>
          <a:lstStyle/>
          <a:p>
            <a:endParaRPr lang="fr-BE" dirty="0"/>
          </a:p>
        </p:txBody>
      </p:sp>
    </p:spTree>
    <p:extLst>
      <p:ext uri="{BB962C8B-B14F-4D97-AF65-F5344CB8AC3E}">
        <p14:creationId xmlns:p14="http://schemas.microsoft.com/office/powerpoint/2010/main" val="4224049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idx="4294967295"/>
          </p:nvPr>
        </p:nvSpPr>
        <p:spPr>
          <a:xfrm>
            <a:off x="1622425" y="365125"/>
            <a:ext cx="7521575" cy="549275"/>
          </a:xfrm>
        </p:spPr>
        <p:txBody>
          <a:bodyPr/>
          <a:lstStyle/>
          <a:p>
            <a:pPr eaLnBrk="1" hangingPunct="1"/>
            <a:r>
              <a:rPr lang="fr-FR" altLang="fr-FR" dirty="0"/>
              <a:t>Différences selon l’âge (1)</a:t>
            </a:r>
          </a:p>
        </p:txBody>
      </p:sp>
      <p:sp>
        <p:nvSpPr>
          <p:cNvPr id="109571" name="Content Placeholder 5"/>
          <p:cNvSpPr>
            <a:spLocks noGrp="1"/>
          </p:cNvSpPr>
          <p:nvPr>
            <p:ph idx="4294967295"/>
          </p:nvPr>
        </p:nvSpPr>
        <p:spPr>
          <a:xfrm>
            <a:off x="395536" y="1268760"/>
            <a:ext cx="7521575" cy="3579812"/>
          </a:xfrm>
        </p:spPr>
        <p:txBody>
          <a:bodyPr>
            <a:normAutofit/>
          </a:bodyPr>
          <a:lstStyle/>
          <a:p>
            <a:pPr eaLnBrk="1" hangingPunct="1"/>
            <a:r>
              <a:rPr lang="fr-FR" altLang="fr-FR" sz="2400" b="0" dirty="0"/>
              <a:t>Entre 15 et 36 mois:</a:t>
            </a:r>
          </a:p>
          <a:p>
            <a:pPr eaLnBrk="1" hangingPunct="1"/>
            <a:endParaRPr lang="fr-FR" altLang="fr-FR" sz="2400" b="0" dirty="0"/>
          </a:p>
        </p:txBody>
      </p:sp>
      <p:graphicFrame>
        <p:nvGraphicFramePr>
          <p:cNvPr id="8" name="Table 7"/>
          <p:cNvGraphicFramePr>
            <a:graphicFrameLocks noGrp="1"/>
          </p:cNvGraphicFramePr>
          <p:nvPr>
            <p:extLst>
              <p:ext uri="{D42A27DB-BD31-4B8C-83A1-F6EECF244321}">
                <p14:modId xmlns:p14="http://schemas.microsoft.com/office/powerpoint/2010/main" val="195941931"/>
              </p:ext>
            </p:extLst>
          </p:nvPr>
        </p:nvGraphicFramePr>
        <p:xfrm>
          <a:off x="395536" y="2145560"/>
          <a:ext cx="5543550" cy="3139440"/>
        </p:xfrm>
        <a:graphic>
          <a:graphicData uri="http://schemas.openxmlformats.org/drawingml/2006/table">
            <a:tbl>
              <a:tblPr firstRow="1" bandRow="1">
                <a:tableStyleId>{F5AB1C69-6EDB-4FF4-983F-18BD219EF322}</a:tableStyleId>
              </a:tblPr>
              <a:tblGrid>
                <a:gridCol w="5543550">
                  <a:extLst>
                    <a:ext uri="{9D8B030D-6E8A-4147-A177-3AD203B41FA5}">
                      <a16:colId xmlns:a16="http://schemas.microsoft.com/office/drawing/2014/main" val="20000"/>
                    </a:ext>
                  </a:extLst>
                </a:gridCol>
              </a:tblGrid>
              <a:tr h="2592288">
                <a:tc>
                  <a:txBody>
                    <a:bodyPr/>
                    <a:lstStyle/>
                    <a:p>
                      <a:pPr marL="342900" lvl="0" indent="-342900" algn="just">
                        <a:buFont typeface="Wingdings" pitchFamily="2" charset="2"/>
                        <a:buChar char="v"/>
                      </a:pPr>
                      <a:r>
                        <a:rPr lang="fr-FR" sz="2000" b="0" kern="1200" dirty="0">
                          <a:solidFill>
                            <a:schemeClr val="tx1"/>
                          </a:solidFill>
                          <a:latin typeface="+mn-lt"/>
                          <a:ea typeface="+mn-ea"/>
                          <a:cs typeface="+mn-cs"/>
                        </a:rPr>
                        <a:t>avec l’acquisition de la propreté, l’enfant découvre une nouvelle zone de plaisir.</a:t>
                      </a:r>
                    </a:p>
                    <a:p>
                      <a:pPr algn="just"/>
                      <a:endParaRPr lang="fr-FR" sz="2000" b="0" kern="1200" dirty="0">
                        <a:solidFill>
                          <a:schemeClr val="tx1"/>
                        </a:solidFill>
                        <a:latin typeface="+mn-lt"/>
                        <a:ea typeface="+mn-ea"/>
                        <a:cs typeface="+mn-cs"/>
                      </a:endParaRPr>
                    </a:p>
                    <a:p>
                      <a:pPr marL="342900" indent="-342900" algn="just">
                        <a:buFont typeface="Wingdings" pitchFamily="2" charset="2"/>
                        <a:buChar char="v"/>
                      </a:pPr>
                      <a:r>
                        <a:rPr lang="fr-FR" sz="2000" b="0" kern="1200" dirty="0">
                          <a:solidFill>
                            <a:schemeClr val="tx1"/>
                          </a:solidFill>
                          <a:latin typeface="+mn-lt"/>
                          <a:ea typeface="+mn-ea"/>
                          <a:cs typeface="+mn-cs"/>
                        </a:rPr>
                        <a:t>ses comportements sexuels deviennent plus intentionnels (ex: certains enfants vont se toucher les parties génitales pour se bercer)</a:t>
                      </a:r>
                    </a:p>
                    <a:p>
                      <a:pPr algn="just"/>
                      <a:endParaRPr lang="fr-FR" sz="2000" b="0" kern="1200" dirty="0">
                        <a:solidFill>
                          <a:schemeClr val="tx1"/>
                        </a:solidFill>
                        <a:latin typeface="+mn-lt"/>
                        <a:ea typeface="+mn-ea"/>
                        <a:cs typeface="+mn-cs"/>
                      </a:endParaRPr>
                    </a:p>
                    <a:p>
                      <a:pPr marL="342900" indent="-342900" algn="just">
                        <a:buFont typeface="Wingdings" pitchFamily="2" charset="2"/>
                        <a:buChar char="v"/>
                      </a:pPr>
                      <a:r>
                        <a:rPr lang="fr-FR" sz="2000" b="0" kern="1200" dirty="0">
                          <a:solidFill>
                            <a:schemeClr val="tx1"/>
                          </a:solidFill>
                          <a:latin typeface="+mn-lt"/>
                          <a:ea typeface="+mn-ea"/>
                          <a:cs typeface="+mn-cs"/>
                        </a:rPr>
                        <a:t>avec l’apparition du langage, l’enfant prend plaisir à nommer les parties de son corps. </a:t>
                      </a:r>
                    </a:p>
                    <a:p>
                      <a:pPr algn="just"/>
                      <a:endParaRPr lang="fr-FR" sz="2000" dirty="0">
                        <a:latin typeface="+mn-lt"/>
                      </a:endParaRPr>
                    </a:p>
                  </a:txBody>
                  <a:tcPr marL="91422" marR="91422">
                    <a:noFill/>
                  </a:tcPr>
                </a:tc>
                <a:extLst>
                  <a:ext uri="{0D108BD9-81ED-4DB2-BD59-A6C34878D82A}">
                    <a16:rowId xmlns:a16="http://schemas.microsoft.com/office/drawing/2014/main" val="10000"/>
                  </a:ext>
                </a:extLst>
              </a:tr>
            </a:tbl>
          </a:graphicData>
        </a:graphic>
      </p:graphicFrame>
      <p:pic>
        <p:nvPicPr>
          <p:cNvPr id="2" name="Image 1"/>
          <p:cNvPicPr>
            <a:picLocks noChangeAspect="1"/>
          </p:cNvPicPr>
          <p:nvPr/>
        </p:nvPicPr>
        <p:blipFill>
          <a:blip r:embed="rId2"/>
          <a:stretch>
            <a:fillRect/>
          </a:stretch>
        </p:blipFill>
        <p:spPr>
          <a:xfrm>
            <a:off x="6549753" y="2564904"/>
            <a:ext cx="1944793" cy="1920406"/>
          </a:xfrm>
          <a:prstGeom prst="rect">
            <a:avLst/>
          </a:prstGeom>
        </p:spPr>
      </p:pic>
    </p:spTree>
    <p:extLst>
      <p:ext uri="{BB962C8B-B14F-4D97-AF65-F5344CB8AC3E}">
        <p14:creationId xmlns:p14="http://schemas.microsoft.com/office/powerpoint/2010/main" val="431421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idx="4294967295"/>
          </p:nvPr>
        </p:nvSpPr>
        <p:spPr>
          <a:xfrm>
            <a:off x="1622425" y="365125"/>
            <a:ext cx="7521575" cy="549275"/>
          </a:xfrm>
        </p:spPr>
        <p:txBody>
          <a:bodyPr/>
          <a:lstStyle/>
          <a:p>
            <a:pPr eaLnBrk="1" hangingPunct="1"/>
            <a:r>
              <a:rPr lang="fr-FR" altLang="fr-FR" dirty="0"/>
              <a:t>Différences selon l’âge (2)</a:t>
            </a:r>
          </a:p>
        </p:txBody>
      </p:sp>
      <p:sp>
        <p:nvSpPr>
          <p:cNvPr id="110595" name="Content Placeholder 2"/>
          <p:cNvSpPr>
            <a:spLocks noGrp="1"/>
          </p:cNvSpPr>
          <p:nvPr>
            <p:ph idx="4294967295"/>
          </p:nvPr>
        </p:nvSpPr>
        <p:spPr>
          <a:xfrm>
            <a:off x="1450975" y="2362200"/>
            <a:ext cx="7693025" cy="4495800"/>
          </a:xfrm>
        </p:spPr>
        <p:txBody>
          <a:bodyPr/>
          <a:lstStyle/>
          <a:p>
            <a:pPr eaLnBrk="1" hangingPunct="1">
              <a:buFont typeface="Wingdings" panose="05000000000000000000" pitchFamily="2" charset="2"/>
              <a:buNone/>
            </a:pPr>
            <a:r>
              <a:rPr lang="fr-FR" altLang="fr-FR" sz="2000"/>
              <a:t>	</a:t>
            </a:r>
          </a:p>
          <a:p>
            <a:pPr eaLnBrk="1" hangingPunct="1">
              <a:buFont typeface="Wingdings" panose="05000000000000000000" pitchFamily="2" charset="2"/>
              <a:buNone/>
            </a:pPr>
            <a:endParaRPr lang="fr-FR" altLang="fr-FR" sz="2000"/>
          </a:p>
          <a:p>
            <a:pPr eaLnBrk="1" hangingPunct="1">
              <a:buFont typeface="Wingdings" panose="05000000000000000000" pitchFamily="2" charset="2"/>
              <a:buNone/>
            </a:pPr>
            <a:endParaRPr lang="fr-FR" altLang="fr-FR" sz="2000"/>
          </a:p>
        </p:txBody>
      </p:sp>
      <p:graphicFrame>
        <p:nvGraphicFramePr>
          <p:cNvPr id="7" name="Table 6"/>
          <p:cNvGraphicFramePr>
            <a:graphicFrameLocks noGrp="1"/>
          </p:cNvGraphicFramePr>
          <p:nvPr>
            <p:extLst>
              <p:ext uri="{D42A27DB-BD31-4B8C-83A1-F6EECF244321}">
                <p14:modId xmlns:p14="http://schemas.microsoft.com/office/powerpoint/2010/main" val="3225983761"/>
              </p:ext>
            </p:extLst>
          </p:nvPr>
        </p:nvGraphicFramePr>
        <p:xfrm>
          <a:off x="665205" y="2128588"/>
          <a:ext cx="5274947" cy="2774289"/>
        </p:xfrm>
        <a:graphic>
          <a:graphicData uri="http://schemas.openxmlformats.org/drawingml/2006/table">
            <a:tbl>
              <a:tblPr firstRow="1" bandRow="1">
                <a:tableStyleId>{5C22544A-7EE6-4342-B048-85BDC9FD1C3A}</a:tableStyleId>
              </a:tblPr>
              <a:tblGrid>
                <a:gridCol w="5002471">
                  <a:extLst>
                    <a:ext uri="{9D8B030D-6E8A-4147-A177-3AD203B41FA5}">
                      <a16:colId xmlns:a16="http://schemas.microsoft.com/office/drawing/2014/main" val="20000"/>
                    </a:ext>
                  </a:extLst>
                </a:gridCol>
                <a:gridCol w="272476">
                  <a:extLst>
                    <a:ext uri="{9D8B030D-6E8A-4147-A177-3AD203B41FA5}">
                      <a16:colId xmlns:a16="http://schemas.microsoft.com/office/drawing/2014/main" val="20001"/>
                    </a:ext>
                  </a:extLst>
                </a:gridCol>
              </a:tblGrid>
              <a:tr h="2774289">
                <a:tc>
                  <a:txBody>
                    <a:bodyPr/>
                    <a:lstStyle/>
                    <a:p>
                      <a:pPr algn="just">
                        <a:lnSpc>
                          <a:spcPct val="150000"/>
                        </a:lnSpc>
                      </a:pPr>
                      <a:r>
                        <a:rPr lang="fr-FR" sz="2400" b="0" dirty="0">
                          <a:solidFill>
                            <a:schemeClr val="tx1"/>
                          </a:solidFill>
                        </a:rPr>
                        <a:t>Vers l’âge de 2 ans</a:t>
                      </a:r>
                      <a:r>
                        <a:rPr lang="fr-FR" sz="2400" dirty="0">
                          <a:solidFill>
                            <a:schemeClr val="tx1"/>
                          </a:solidFill>
                        </a:rPr>
                        <a:t> </a:t>
                      </a:r>
                    </a:p>
                    <a:p>
                      <a:pPr algn="just">
                        <a:lnSpc>
                          <a:spcPct val="150000"/>
                        </a:lnSpc>
                      </a:pPr>
                      <a:r>
                        <a:rPr lang="fr-FR" sz="2000" b="0" dirty="0">
                          <a:solidFill>
                            <a:schemeClr val="tx1"/>
                          </a:solidFill>
                        </a:rPr>
                        <a:t>l’enfant acquiert la notion d’identité sexuelle. Avec elle, il apprend les différences entre les filles et les garçons. Il est curieux de ces différences!</a:t>
                      </a:r>
                      <a:endParaRPr lang="fr-FR" sz="2000" b="0" dirty="0"/>
                    </a:p>
                  </a:txBody>
                  <a:tcPr marL="91442" marR="91442" marT="45707" marB="45707">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algn="just">
                        <a:lnSpc>
                          <a:spcPct val="150000"/>
                        </a:lnSpc>
                      </a:pPr>
                      <a:endParaRPr lang="fr-FR" sz="2000" dirty="0"/>
                    </a:p>
                  </a:txBody>
                  <a:tcPr marL="91442" marR="91442" marT="45707" marB="45707">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bl>
          </a:graphicData>
        </a:graphic>
      </p:graphicFrame>
      <p:pic>
        <p:nvPicPr>
          <p:cNvPr id="3" name="Image 2"/>
          <p:cNvPicPr>
            <a:picLocks noChangeAspect="1"/>
          </p:cNvPicPr>
          <p:nvPr/>
        </p:nvPicPr>
        <p:blipFill>
          <a:blip r:embed="rId2"/>
          <a:stretch>
            <a:fillRect/>
          </a:stretch>
        </p:blipFill>
        <p:spPr>
          <a:xfrm>
            <a:off x="6228184" y="1988840"/>
            <a:ext cx="2164268" cy="2462997"/>
          </a:xfrm>
          <a:prstGeom prst="rect">
            <a:avLst/>
          </a:prstGeom>
        </p:spPr>
      </p:pic>
    </p:spTree>
    <p:extLst>
      <p:ext uri="{BB962C8B-B14F-4D97-AF65-F5344CB8AC3E}">
        <p14:creationId xmlns:p14="http://schemas.microsoft.com/office/powerpoint/2010/main" val="3065046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idx="4294967295"/>
          </p:nvPr>
        </p:nvSpPr>
        <p:spPr>
          <a:xfrm>
            <a:off x="1622425" y="365125"/>
            <a:ext cx="7521575" cy="549275"/>
          </a:xfrm>
        </p:spPr>
        <p:txBody>
          <a:bodyPr/>
          <a:lstStyle/>
          <a:p>
            <a:pPr eaLnBrk="1" hangingPunct="1"/>
            <a:r>
              <a:rPr lang="fr-FR" altLang="fr-FR" dirty="0"/>
              <a:t>Différences selon l’âge (3)</a:t>
            </a:r>
          </a:p>
        </p:txBody>
      </p:sp>
      <p:sp>
        <p:nvSpPr>
          <p:cNvPr id="111619" name="Content Placeholder 2"/>
          <p:cNvSpPr>
            <a:spLocks noGrp="1"/>
          </p:cNvSpPr>
          <p:nvPr>
            <p:ph idx="4294967295"/>
          </p:nvPr>
        </p:nvSpPr>
        <p:spPr>
          <a:xfrm>
            <a:off x="107504" y="1196752"/>
            <a:ext cx="7693025" cy="4495800"/>
          </a:xfrm>
        </p:spPr>
        <p:txBody>
          <a:bodyPr/>
          <a:lstStyle/>
          <a:p>
            <a:pPr eaLnBrk="1" hangingPunct="1"/>
            <a:r>
              <a:rPr lang="fr-FR" altLang="fr-FR" sz="2400" b="0" dirty="0"/>
              <a:t>Entre 3 et 6 ans:</a:t>
            </a:r>
          </a:p>
          <a:p>
            <a:pPr eaLnBrk="1" hangingPunct="1">
              <a:buFont typeface="Wingdings" panose="05000000000000000000" pitchFamily="2" charset="2"/>
              <a:buNone/>
            </a:pPr>
            <a:endParaRPr lang="fr-FR" altLang="fr-FR" b="0" dirty="0"/>
          </a:p>
          <a:p>
            <a:pPr eaLnBrk="1" hangingPunct="1">
              <a:buFont typeface="Wingdings" panose="05000000000000000000" pitchFamily="2" charset="2"/>
              <a:buNone/>
            </a:pPr>
            <a:endParaRPr lang="fr-FR" altLang="fr-FR" b="0" dirty="0"/>
          </a:p>
        </p:txBody>
      </p:sp>
      <p:graphicFrame>
        <p:nvGraphicFramePr>
          <p:cNvPr id="9" name="Table 8"/>
          <p:cNvGraphicFramePr>
            <a:graphicFrameLocks noGrp="1"/>
          </p:cNvGraphicFramePr>
          <p:nvPr>
            <p:extLst>
              <p:ext uri="{D42A27DB-BD31-4B8C-83A1-F6EECF244321}">
                <p14:modId xmlns:p14="http://schemas.microsoft.com/office/powerpoint/2010/main" val="3913344049"/>
              </p:ext>
            </p:extLst>
          </p:nvPr>
        </p:nvGraphicFramePr>
        <p:xfrm>
          <a:off x="30359" y="1844824"/>
          <a:ext cx="5981802" cy="4130080"/>
        </p:xfrm>
        <a:graphic>
          <a:graphicData uri="http://schemas.openxmlformats.org/drawingml/2006/table">
            <a:tbl>
              <a:tblPr firstRow="1" bandRow="1">
                <a:tableStyleId>{F5AB1C69-6EDB-4FF4-983F-18BD219EF322}</a:tableStyleId>
              </a:tblPr>
              <a:tblGrid>
                <a:gridCol w="5981802">
                  <a:extLst>
                    <a:ext uri="{9D8B030D-6E8A-4147-A177-3AD203B41FA5}">
                      <a16:colId xmlns:a16="http://schemas.microsoft.com/office/drawing/2014/main" val="20000"/>
                    </a:ext>
                  </a:extLst>
                </a:gridCol>
              </a:tblGrid>
              <a:tr h="4130080">
                <a:tc>
                  <a:txBody>
                    <a:bodyPr/>
                    <a:lstStyle/>
                    <a:p>
                      <a:pPr marL="342900" marR="0" indent="-3429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lang="fr-FR" sz="2000" b="0" dirty="0">
                          <a:solidFill>
                            <a:schemeClr val="tx1"/>
                          </a:solidFill>
                          <a:latin typeface="+mn-lt"/>
                        </a:rPr>
                        <a:t>L’enfant peut s’identifier au parent du même sexe</a:t>
                      </a:r>
                      <a:r>
                        <a:rPr lang="fr-FR" sz="2000" b="0" baseline="0" dirty="0">
                          <a:solidFill>
                            <a:schemeClr val="tx1"/>
                          </a:solidFill>
                          <a:latin typeface="+mn-lt"/>
                        </a:rPr>
                        <a:t> et adopter des comportements de séduction envers son autre parent (imitation des grands frères/sœurs, télévision,..). </a:t>
                      </a:r>
                    </a:p>
                    <a:p>
                      <a:pPr marL="342900" marR="0" lvl="0" indent="-3429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lang="fr-FR" sz="2000" b="0" dirty="0">
                          <a:solidFill>
                            <a:schemeClr val="tx1"/>
                          </a:solidFill>
                        </a:rPr>
                        <a:t>Comportements</a:t>
                      </a:r>
                      <a:r>
                        <a:rPr lang="fr-FR" sz="2000" b="0" baseline="0" dirty="0">
                          <a:solidFill>
                            <a:schemeClr val="tx1"/>
                          </a:solidFill>
                        </a:rPr>
                        <a:t> d’exhibitionnisme et de voyeurisme. </a:t>
                      </a:r>
                    </a:p>
                    <a:p>
                      <a:pPr marL="342900" marR="0" lvl="0" indent="-34290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lang="fr-FR" sz="2000" b="0" dirty="0">
                          <a:solidFill>
                            <a:schemeClr val="tx1"/>
                          </a:solidFill>
                        </a:rPr>
                        <a:t>On commence à observer</a:t>
                      </a:r>
                      <a:r>
                        <a:rPr lang="fr-FR" sz="2000" b="0" baseline="0" dirty="0">
                          <a:solidFill>
                            <a:schemeClr val="tx1"/>
                          </a:solidFill>
                        </a:rPr>
                        <a:t> des jeux de nature sexuelle (ex: papa maman, docteur,…)</a:t>
                      </a:r>
                      <a:r>
                        <a:rPr lang="fr-FR" sz="2000" b="0" u="sng" baseline="0" dirty="0">
                          <a:solidFill>
                            <a:schemeClr val="tx1"/>
                          </a:solidFill>
                        </a:rPr>
                        <a:t> </a:t>
                      </a:r>
                      <a:endParaRPr lang="fr-FR" sz="2000" dirty="0">
                        <a:latin typeface="+mn-lt"/>
                      </a:endParaRPr>
                    </a:p>
                  </a:txBody>
                  <a:tcPr marL="91432" marR="91432" marT="45740" marB="45740">
                    <a:noFill/>
                  </a:tcPr>
                </a:tc>
                <a:extLst>
                  <a:ext uri="{0D108BD9-81ED-4DB2-BD59-A6C34878D82A}">
                    <a16:rowId xmlns:a16="http://schemas.microsoft.com/office/drawing/2014/main" val="10000"/>
                  </a:ext>
                </a:extLst>
              </a:tr>
            </a:tbl>
          </a:graphicData>
        </a:graphic>
      </p:graphicFrame>
      <p:pic>
        <p:nvPicPr>
          <p:cNvPr id="8" name="Image 7"/>
          <p:cNvPicPr>
            <a:picLocks noChangeAspect="1"/>
          </p:cNvPicPr>
          <p:nvPr/>
        </p:nvPicPr>
        <p:blipFill>
          <a:blip r:embed="rId2"/>
          <a:stretch>
            <a:fillRect/>
          </a:stretch>
        </p:blipFill>
        <p:spPr>
          <a:xfrm>
            <a:off x="6084168" y="1484784"/>
            <a:ext cx="2694666" cy="2517866"/>
          </a:xfrm>
          <a:prstGeom prst="rect">
            <a:avLst/>
          </a:prstGeom>
        </p:spPr>
      </p:pic>
    </p:spTree>
    <p:extLst>
      <p:ext uri="{BB962C8B-B14F-4D97-AF65-F5344CB8AC3E}">
        <p14:creationId xmlns:p14="http://schemas.microsoft.com/office/powerpoint/2010/main" val="30614444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idx="4294967295"/>
          </p:nvPr>
        </p:nvSpPr>
        <p:spPr>
          <a:xfrm>
            <a:off x="676151" y="188640"/>
            <a:ext cx="8229600" cy="1066800"/>
          </a:xfrm>
        </p:spPr>
        <p:txBody>
          <a:bodyPr/>
          <a:lstStyle/>
          <a:p>
            <a:pPr eaLnBrk="1" hangingPunct="1"/>
            <a:r>
              <a:rPr lang="fr-FR" altLang="fr-FR" dirty="0"/>
              <a:t>Différences selon l’âge (4)</a:t>
            </a:r>
          </a:p>
        </p:txBody>
      </p:sp>
      <p:sp>
        <p:nvSpPr>
          <p:cNvPr id="112643" name="Content Placeholder 2"/>
          <p:cNvSpPr>
            <a:spLocks noGrp="1"/>
          </p:cNvSpPr>
          <p:nvPr>
            <p:ph idx="4294967295"/>
          </p:nvPr>
        </p:nvSpPr>
        <p:spPr>
          <a:xfrm>
            <a:off x="196819" y="980728"/>
            <a:ext cx="7693025" cy="4868863"/>
          </a:xfrm>
        </p:spPr>
        <p:txBody>
          <a:bodyPr/>
          <a:lstStyle/>
          <a:p>
            <a:pPr eaLnBrk="1" hangingPunct="1"/>
            <a:r>
              <a:rPr lang="fr-FR" altLang="fr-FR" sz="2400" b="0" dirty="0"/>
              <a:t>Entre 6 et 9 ans: </a:t>
            </a:r>
          </a:p>
          <a:p>
            <a:pPr eaLnBrk="1" hangingPunct="1">
              <a:buFont typeface="Wingdings" panose="05000000000000000000" pitchFamily="2" charset="2"/>
              <a:buNone/>
            </a:pPr>
            <a:endParaRPr lang="fr-FR" altLang="fr-FR" b="0" dirty="0"/>
          </a:p>
        </p:txBody>
      </p:sp>
      <p:graphicFrame>
        <p:nvGraphicFramePr>
          <p:cNvPr id="533521" name="Group 17"/>
          <p:cNvGraphicFramePr>
            <a:graphicFrameLocks noGrp="1"/>
          </p:cNvGraphicFramePr>
          <p:nvPr>
            <p:extLst>
              <p:ext uri="{D42A27DB-BD31-4B8C-83A1-F6EECF244321}">
                <p14:modId xmlns:p14="http://schemas.microsoft.com/office/powerpoint/2010/main" val="1938427956"/>
              </p:ext>
            </p:extLst>
          </p:nvPr>
        </p:nvGraphicFramePr>
        <p:xfrm>
          <a:off x="35496" y="1484784"/>
          <a:ext cx="6790359" cy="4575205"/>
        </p:xfrm>
        <a:graphic>
          <a:graphicData uri="http://schemas.openxmlformats.org/drawingml/2006/table">
            <a:tbl>
              <a:tblPr/>
              <a:tblGrid>
                <a:gridCol w="6790359">
                  <a:extLst>
                    <a:ext uri="{9D8B030D-6E8A-4147-A177-3AD203B41FA5}">
                      <a16:colId xmlns:a16="http://schemas.microsoft.com/office/drawing/2014/main" val="20000"/>
                    </a:ext>
                  </a:extLst>
                </a:gridCol>
              </a:tblGrid>
              <a:tr h="3035003">
                <a:tc>
                  <a:txBody>
                    <a:bodyPr/>
                    <a:lstStyle/>
                    <a:p>
                      <a:pPr marL="342900" marR="0" lvl="0" indent="-342900" algn="l" defTabSz="914400" rtl="0" eaLnBrk="1" fontAlgn="base" latinLnBrk="0" hangingPunct="1">
                        <a:lnSpc>
                          <a:spcPct val="150000"/>
                        </a:lnSpc>
                        <a:spcBef>
                          <a:spcPct val="0"/>
                        </a:spcBef>
                        <a:spcAft>
                          <a:spcPct val="0"/>
                        </a:spcAft>
                        <a:buClrTx/>
                        <a:buSzTx/>
                        <a:buFont typeface="Courier New" panose="02070309020205020404" pitchFamily="49" charset="0"/>
                        <a:buChar char="o"/>
                        <a:tabLst/>
                      </a:pPr>
                      <a:r>
                        <a:rPr kumimoji="0" lang="fr-FR" sz="1800" b="0" i="0" u="none" strike="noStrike" cap="none" normalizeH="0" baseline="0" dirty="0">
                          <a:ln>
                            <a:noFill/>
                          </a:ln>
                          <a:solidFill>
                            <a:schemeClr val="tx1"/>
                          </a:solidFill>
                          <a:effectLst/>
                          <a:latin typeface="+mn-lt"/>
                          <a:cs typeface="Arial" charset="0"/>
                        </a:rPr>
                        <a:t>L’intérêt sexuel s’apaise pour laisser la place aux activités sociales et intellectuelles. </a:t>
                      </a:r>
                    </a:p>
                    <a:p>
                      <a:pPr marL="342900" marR="0" lvl="0" indent="-342900" algn="l" defTabSz="914400" rtl="0" eaLnBrk="1" fontAlgn="base" latinLnBrk="0" hangingPunct="1">
                        <a:lnSpc>
                          <a:spcPct val="150000"/>
                        </a:lnSpc>
                        <a:spcBef>
                          <a:spcPct val="0"/>
                        </a:spcBef>
                        <a:spcAft>
                          <a:spcPct val="0"/>
                        </a:spcAft>
                        <a:buClrTx/>
                        <a:buSzTx/>
                        <a:buFont typeface="Courier New" panose="02070309020205020404" pitchFamily="49" charset="0"/>
                        <a:buChar char="o"/>
                        <a:tabLst/>
                      </a:pPr>
                      <a:r>
                        <a:rPr kumimoji="0" lang="fr-FR" sz="1800" b="0" i="0" u="none" strike="noStrike" cap="none" normalizeH="0" baseline="0" dirty="0">
                          <a:ln>
                            <a:noFill/>
                          </a:ln>
                          <a:solidFill>
                            <a:schemeClr val="tx1"/>
                          </a:solidFill>
                          <a:effectLst/>
                          <a:latin typeface="+mn-lt"/>
                          <a:cs typeface="Arial" charset="0"/>
                        </a:rPr>
                        <a:t>L’aspect communicationnel prend de plus en plus de place; apparaît l’utilisation de mots et d’expressions vulgaires pour qualifier les organes génitaux et les activités sexuelles. </a:t>
                      </a:r>
                    </a:p>
                    <a:p>
                      <a:pPr marL="285750" indent="-285750" algn="l">
                        <a:lnSpc>
                          <a:spcPct val="150000"/>
                        </a:lnSpc>
                        <a:buFont typeface="Courier New" panose="02070309020205020404" pitchFamily="49" charset="0"/>
                        <a:buChar char="o"/>
                      </a:pPr>
                      <a:r>
                        <a:rPr lang="fr-FR" sz="1600" b="0" baseline="0" dirty="0">
                          <a:solidFill>
                            <a:schemeClr val="tx1"/>
                          </a:solidFill>
                          <a:latin typeface="+mn-lt"/>
                        </a:rPr>
                        <a:t>L</a:t>
                      </a:r>
                      <a:r>
                        <a:rPr lang="fr-FR" sz="1800" b="0" baseline="0" dirty="0">
                          <a:solidFill>
                            <a:schemeClr val="tx1"/>
                          </a:solidFill>
                          <a:latin typeface="+mn-lt"/>
                        </a:rPr>
                        <a:t>es filles et les garçons ne se mélangent plus; création des groupes d’amis du même sexe.  Rejet/ dénigrement des enfants de l’autre sexe.</a:t>
                      </a:r>
                    </a:p>
                    <a:p>
                      <a:pPr marL="342900" indent="-342900" algn="l">
                        <a:lnSpc>
                          <a:spcPct val="150000"/>
                        </a:lnSpc>
                        <a:buFont typeface="Courier New" panose="02070309020205020404" pitchFamily="49" charset="0"/>
                        <a:buChar char="o"/>
                      </a:pPr>
                      <a:r>
                        <a:rPr lang="fr-FR" sz="1800" b="0" dirty="0">
                          <a:solidFill>
                            <a:schemeClr val="tx1"/>
                          </a:solidFill>
                          <a:latin typeface="+mn-lt"/>
                        </a:rPr>
                        <a:t>Moins</a:t>
                      </a:r>
                      <a:r>
                        <a:rPr lang="fr-FR" sz="1800" b="0" baseline="0" dirty="0">
                          <a:solidFill>
                            <a:schemeClr val="tx1"/>
                          </a:solidFill>
                          <a:latin typeface="+mn-lt"/>
                        </a:rPr>
                        <a:t> fréquent qu’avant 6 ans, les comportements de voyeurisme, exhibitionnisme et de toucher sont présents dans un contexte de jeu. </a:t>
                      </a:r>
                      <a:endParaRPr kumimoji="0" lang="fr-FR" sz="1800" b="0" i="0" u="none" strike="noStrike" cap="none" normalizeH="0" baseline="0" dirty="0">
                        <a:ln>
                          <a:noFill/>
                        </a:ln>
                        <a:solidFill>
                          <a:schemeClr val="tx1"/>
                        </a:solidFill>
                        <a:effectLst/>
                        <a:latin typeface="+mn-lt"/>
                        <a:cs typeface="Arial" charset="0"/>
                      </a:endParaRPr>
                    </a:p>
                  </a:txBody>
                  <a:tcPr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bl>
          </a:graphicData>
        </a:graphic>
      </p:graphicFrame>
      <p:pic>
        <p:nvPicPr>
          <p:cNvPr id="112650" name="Picture 3" descr="ANd9GcQQ1cyklIulzOzNVGNWgr3izMH6GiosC3wfODFXo7yhaCpvABuO2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8992" y="620688"/>
            <a:ext cx="2449512"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44956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idx="4294967295"/>
          </p:nvPr>
        </p:nvSpPr>
        <p:spPr>
          <a:xfrm>
            <a:off x="683568" y="157121"/>
            <a:ext cx="8229600" cy="1066800"/>
          </a:xfrm>
        </p:spPr>
        <p:txBody>
          <a:bodyPr/>
          <a:lstStyle/>
          <a:p>
            <a:pPr eaLnBrk="1" hangingPunct="1"/>
            <a:r>
              <a:rPr lang="fr-FR" altLang="fr-FR" dirty="0"/>
              <a:t>Différences selon l’âge (5)</a:t>
            </a:r>
          </a:p>
        </p:txBody>
      </p:sp>
      <p:sp>
        <p:nvSpPr>
          <p:cNvPr id="113667" name="Content Placeholder 2"/>
          <p:cNvSpPr>
            <a:spLocks noGrp="1"/>
          </p:cNvSpPr>
          <p:nvPr>
            <p:ph idx="4294967295"/>
          </p:nvPr>
        </p:nvSpPr>
        <p:spPr>
          <a:xfrm>
            <a:off x="107504" y="1209675"/>
            <a:ext cx="8305800" cy="4235450"/>
          </a:xfrm>
        </p:spPr>
        <p:txBody>
          <a:bodyPr/>
          <a:lstStyle/>
          <a:p>
            <a:pPr eaLnBrk="1" hangingPunct="1"/>
            <a:r>
              <a:rPr lang="fr-FR" altLang="fr-FR" sz="2400" b="0" dirty="0"/>
              <a:t>Entre 10 et 12 ans:</a:t>
            </a:r>
          </a:p>
          <a:p>
            <a:pPr eaLnBrk="1" hangingPunct="1">
              <a:buFont typeface="Wingdings" panose="05000000000000000000" pitchFamily="2" charset="2"/>
              <a:buNone/>
            </a:pPr>
            <a:endParaRPr lang="fr-FR" altLang="fr-FR" b="0" dirty="0"/>
          </a:p>
        </p:txBody>
      </p:sp>
      <p:graphicFrame>
        <p:nvGraphicFramePr>
          <p:cNvPr id="534539" name="Group 11"/>
          <p:cNvGraphicFramePr>
            <a:graphicFrameLocks noGrp="1"/>
          </p:cNvGraphicFramePr>
          <p:nvPr>
            <p:extLst>
              <p:ext uri="{D42A27DB-BD31-4B8C-83A1-F6EECF244321}">
                <p14:modId xmlns:p14="http://schemas.microsoft.com/office/powerpoint/2010/main" val="2081330422"/>
              </p:ext>
            </p:extLst>
          </p:nvPr>
        </p:nvGraphicFramePr>
        <p:xfrm>
          <a:off x="8506" y="1772816"/>
          <a:ext cx="6072187" cy="4159026"/>
        </p:xfrm>
        <a:graphic>
          <a:graphicData uri="http://schemas.openxmlformats.org/drawingml/2006/table">
            <a:tbl>
              <a:tblPr/>
              <a:tblGrid>
                <a:gridCol w="6072187">
                  <a:extLst>
                    <a:ext uri="{9D8B030D-6E8A-4147-A177-3AD203B41FA5}">
                      <a16:colId xmlns:a16="http://schemas.microsoft.com/office/drawing/2014/main" val="20000"/>
                    </a:ext>
                  </a:extLst>
                </a:gridCol>
              </a:tblGrid>
              <a:tr h="3322638">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fr-FR" sz="2000" b="1" i="0" u="none" strike="noStrike" cap="none" normalizeH="0" baseline="0" dirty="0">
                          <a:ln>
                            <a:noFill/>
                          </a:ln>
                          <a:solidFill>
                            <a:schemeClr val="tx1"/>
                          </a:solidFill>
                          <a:effectLst/>
                          <a:latin typeface="+mn-lt"/>
                          <a:cs typeface="Arial" charset="0"/>
                        </a:rPr>
                        <a:t>L</a:t>
                      </a:r>
                      <a:r>
                        <a:rPr kumimoji="0" lang="fr-FR" sz="2000" b="0" i="0" u="none" strike="noStrike" cap="none" normalizeH="0" baseline="0" dirty="0">
                          <a:ln>
                            <a:noFill/>
                          </a:ln>
                          <a:solidFill>
                            <a:schemeClr val="tx1"/>
                          </a:solidFill>
                          <a:effectLst/>
                          <a:latin typeface="+mn-lt"/>
                          <a:cs typeface="Arial" charset="0"/>
                        </a:rPr>
                        <a:t>’activité hormonale de la puberté entraine l’apparition de caractéristiques sexuelles secondaires et créée de nouvelles sensations physiologiques et émotionnelles. </a:t>
                      </a:r>
                    </a:p>
                    <a:p>
                      <a:pPr marL="0" marR="0" lvl="0" indent="0" algn="l" defTabSz="914400" rtl="0" eaLnBrk="1" fontAlgn="base" latinLnBrk="0" hangingPunct="1">
                        <a:lnSpc>
                          <a:spcPct val="150000"/>
                        </a:lnSpc>
                        <a:spcBef>
                          <a:spcPct val="0"/>
                        </a:spcBef>
                        <a:spcAft>
                          <a:spcPct val="0"/>
                        </a:spcAft>
                        <a:buClrTx/>
                        <a:buSzTx/>
                        <a:buFontTx/>
                        <a:buNone/>
                        <a:tabLst/>
                      </a:pPr>
                      <a:r>
                        <a:rPr kumimoji="0" lang="fr-FR" sz="2000" b="0" i="0" u="none" strike="noStrike" cap="none" normalizeH="0" baseline="0" dirty="0">
                          <a:ln>
                            <a:noFill/>
                          </a:ln>
                          <a:solidFill>
                            <a:schemeClr val="tx1"/>
                          </a:solidFill>
                          <a:effectLst/>
                          <a:latin typeface="+mn-lt"/>
                          <a:cs typeface="Arial" charset="0"/>
                        </a:rPr>
                        <a:t>Les jeunes se documentent en lisant, en regardant et en parlant des relations sexuelles. </a:t>
                      </a:r>
                    </a:p>
                    <a:p>
                      <a:pPr marL="0" marR="0" lvl="0" indent="0" algn="l" defTabSz="914400" rtl="0" eaLnBrk="1" fontAlgn="base" latinLnBrk="0" hangingPunct="1">
                        <a:lnSpc>
                          <a:spcPct val="150000"/>
                        </a:lnSpc>
                        <a:spcBef>
                          <a:spcPct val="0"/>
                        </a:spcBef>
                        <a:spcAft>
                          <a:spcPct val="0"/>
                        </a:spcAft>
                        <a:buClrTx/>
                        <a:buSzTx/>
                        <a:buFontTx/>
                        <a:buNone/>
                        <a:tabLst/>
                      </a:pPr>
                      <a:r>
                        <a:rPr kumimoji="0" lang="fr-FR" sz="2000" b="0" i="0" u="none" strike="noStrike" cap="none" normalizeH="0" baseline="0" dirty="0">
                          <a:ln>
                            <a:noFill/>
                          </a:ln>
                          <a:solidFill>
                            <a:schemeClr val="tx1"/>
                          </a:solidFill>
                          <a:effectLst/>
                          <a:latin typeface="+mn-lt"/>
                          <a:cs typeface="Arial" charset="0"/>
                        </a:rPr>
                        <a:t>L’exhibition des comportements sexuels chez les préadolescents est peu fréquente. Les normes de conduite leur imposent d’être plus réservés. </a:t>
                      </a:r>
                    </a:p>
                  </a:txBody>
                  <a:tcPr marT="45735" marB="45735"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bl>
          </a:graphicData>
        </a:graphic>
      </p:graphicFrame>
      <p:pic>
        <p:nvPicPr>
          <p:cNvPr id="113674" name="Picture 2" descr="431787580_dd9237ddc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1695" y="2492896"/>
            <a:ext cx="3162305" cy="295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3365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idx="4294967295"/>
          </p:nvPr>
        </p:nvSpPr>
        <p:spPr>
          <a:xfrm>
            <a:off x="367444" y="291704"/>
            <a:ext cx="8229600" cy="1066800"/>
          </a:xfrm>
        </p:spPr>
        <p:txBody>
          <a:bodyPr/>
          <a:lstStyle/>
          <a:p>
            <a:pPr eaLnBrk="1" hangingPunct="1"/>
            <a:r>
              <a:rPr lang="fr-FR" altLang="fr-FR" dirty="0"/>
              <a:t>Différences selon le sexe</a:t>
            </a:r>
          </a:p>
        </p:txBody>
      </p:sp>
      <p:sp>
        <p:nvSpPr>
          <p:cNvPr id="114691" name="Content Placeholder 2"/>
          <p:cNvSpPr>
            <a:spLocks noGrp="1"/>
          </p:cNvSpPr>
          <p:nvPr>
            <p:ph idx="4294967295"/>
          </p:nvPr>
        </p:nvSpPr>
        <p:spPr>
          <a:xfrm>
            <a:off x="1622425" y="1100138"/>
            <a:ext cx="7521575" cy="3579812"/>
          </a:xfrm>
        </p:spPr>
        <p:txBody>
          <a:bodyPr/>
          <a:lstStyle/>
          <a:p>
            <a:pPr eaLnBrk="1" hangingPunct="1">
              <a:buFont typeface="Wingdings" panose="05000000000000000000" pitchFamily="2" charset="2"/>
              <a:buNone/>
            </a:pPr>
            <a:r>
              <a:rPr lang="fr-FR" altLang="fr-FR"/>
              <a:t> </a:t>
            </a:r>
          </a:p>
          <a:p>
            <a:pPr eaLnBrk="1" hangingPunct="1">
              <a:buFont typeface="Wingdings" panose="05000000000000000000" pitchFamily="2" charset="2"/>
              <a:buNone/>
            </a:pPr>
            <a:r>
              <a:rPr lang="fr-FR" altLang="fr-FR"/>
              <a:t> </a:t>
            </a:r>
          </a:p>
          <a:p>
            <a:pPr eaLnBrk="1" hangingPunct="1">
              <a:buFont typeface="Wingdings" panose="05000000000000000000" pitchFamily="2" charset="2"/>
              <a:buNone/>
            </a:pPr>
            <a:endParaRPr lang="fr-FR" altLang="fr-FR"/>
          </a:p>
        </p:txBody>
      </p:sp>
      <p:sp>
        <p:nvSpPr>
          <p:cNvPr id="2" name="Rectangle 1"/>
          <p:cNvSpPr/>
          <p:nvPr/>
        </p:nvSpPr>
        <p:spPr>
          <a:xfrm>
            <a:off x="107504" y="1333165"/>
            <a:ext cx="8352928" cy="2400657"/>
          </a:xfrm>
          <a:prstGeom prst="rect">
            <a:avLst/>
          </a:prstGeom>
        </p:spPr>
        <p:txBody>
          <a:bodyPr wrap="square">
            <a:spAutoFit/>
          </a:bodyPr>
          <a:lstStyle/>
          <a:p>
            <a:pPr>
              <a:lnSpc>
                <a:spcPct val="150000"/>
              </a:lnSpc>
            </a:pPr>
            <a:r>
              <a:rPr lang="fr-BE" sz="2000" dirty="0"/>
              <a:t>Il semblerait que les comportements sexuels diffèrent surtout par leur nature et pas tellement par leur fréquence</a:t>
            </a:r>
          </a:p>
          <a:p>
            <a:pPr>
              <a:lnSpc>
                <a:spcPct val="150000"/>
              </a:lnSpc>
            </a:pPr>
            <a:endParaRPr lang="fr-BE" sz="2000" dirty="0"/>
          </a:p>
          <a:p>
            <a:pPr>
              <a:lnSpc>
                <a:spcPct val="150000"/>
              </a:lnSpc>
            </a:pPr>
            <a:endParaRPr lang="fr-BE" sz="2000" dirty="0"/>
          </a:p>
          <a:p>
            <a:pPr>
              <a:lnSpc>
                <a:spcPct val="150000"/>
              </a:lnSpc>
            </a:pPr>
            <a:endParaRPr lang="fr-BE" sz="2000" dirty="0"/>
          </a:p>
        </p:txBody>
      </p:sp>
      <p:graphicFrame>
        <p:nvGraphicFramePr>
          <p:cNvPr id="3" name="Tableau 2"/>
          <p:cNvGraphicFramePr>
            <a:graphicFrameLocks noGrp="1"/>
          </p:cNvGraphicFramePr>
          <p:nvPr>
            <p:extLst>
              <p:ext uri="{D42A27DB-BD31-4B8C-83A1-F6EECF244321}">
                <p14:modId xmlns:p14="http://schemas.microsoft.com/office/powerpoint/2010/main" val="4169672955"/>
              </p:ext>
            </p:extLst>
          </p:nvPr>
        </p:nvGraphicFramePr>
        <p:xfrm>
          <a:off x="367444" y="2630431"/>
          <a:ext cx="7660940" cy="2291080"/>
        </p:xfrm>
        <a:graphic>
          <a:graphicData uri="http://schemas.openxmlformats.org/drawingml/2006/table">
            <a:tbl>
              <a:tblPr firstRow="1" bandRow="1">
                <a:tableStyleId>{5C22544A-7EE6-4342-B048-85BDC9FD1C3A}</a:tableStyleId>
              </a:tblPr>
              <a:tblGrid>
                <a:gridCol w="3830470">
                  <a:extLst>
                    <a:ext uri="{9D8B030D-6E8A-4147-A177-3AD203B41FA5}">
                      <a16:colId xmlns:a16="http://schemas.microsoft.com/office/drawing/2014/main" val="20000"/>
                    </a:ext>
                  </a:extLst>
                </a:gridCol>
                <a:gridCol w="3830470">
                  <a:extLst>
                    <a:ext uri="{9D8B030D-6E8A-4147-A177-3AD203B41FA5}">
                      <a16:colId xmlns:a16="http://schemas.microsoft.com/office/drawing/2014/main" val="20001"/>
                    </a:ext>
                  </a:extLst>
                </a:gridCol>
              </a:tblGrid>
              <a:tr h="370840">
                <a:tc>
                  <a:txBody>
                    <a:bodyPr/>
                    <a:lstStyle/>
                    <a:p>
                      <a:r>
                        <a:rPr lang="fr-BE" dirty="0"/>
                        <a:t>Filles</a:t>
                      </a:r>
                    </a:p>
                  </a:txBody>
                  <a:tcPr/>
                </a:tc>
                <a:tc>
                  <a:txBody>
                    <a:bodyPr/>
                    <a:lstStyle/>
                    <a:p>
                      <a:r>
                        <a:rPr lang="fr-BE" dirty="0"/>
                        <a:t>Garçons</a:t>
                      </a:r>
                    </a:p>
                  </a:txBody>
                  <a:tcPr/>
                </a:tc>
                <a:extLst>
                  <a:ext uri="{0D108BD9-81ED-4DB2-BD59-A6C34878D82A}">
                    <a16:rowId xmlns:a16="http://schemas.microsoft.com/office/drawing/2014/main" val="10000"/>
                  </a:ext>
                </a:extLst>
              </a:tr>
              <a:tr h="370840">
                <a:tc>
                  <a:txBody>
                    <a:bodyPr/>
                    <a:lstStyle/>
                    <a:p>
                      <a:r>
                        <a:rPr lang="fr-BE" dirty="0"/>
                        <a:t>jeux sexuels et jeux de rôles</a:t>
                      </a:r>
                    </a:p>
                  </a:txBody>
                  <a:tcPr/>
                </a:tc>
                <a:tc>
                  <a:txBody>
                    <a:bodyPr/>
                    <a:lstStyle/>
                    <a:p>
                      <a:r>
                        <a:rPr lang="fr-BE" sz="1800" dirty="0"/>
                        <a:t>comportements d’exhibitionnisme et  d’attouchements sexuels</a:t>
                      </a:r>
                      <a:endParaRPr lang="fr-BE" dirty="0"/>
                    </a:p>
                  </a:txBody>
                  <a:tcPr/>
                </a:tc>
                <a:extLst>
                  <a:ext uri="{0D108BD9-81ED-4DB2-BD59-A6C34878D82A}">
                    <a16:rowId xmlns:a16="http://schemas.microsoft.com/office/drawing/2014/main" val="10001"/>
                  </a:ext>
                </a:extLst>
              </a:tr>
              <a:tr h="370840">
                <a:tc>
                  <a:txBody>
                    <a:bodyPr/>
                    <a:lstStyle/>
                    <a:p>
                      <a:r>
                        <a:rPr lang="fr-BE" sz="1800" dirty="0"/>
                        <a:t>expression de l’affection envers les autres</a:t>
                      </a:r>
                      <a:endParaRPr lang="fr-BE" dirty="0"/>
                    </a:p>
                  </a:txBody>
                  <a:tcPr/>
                </a:tc>
                <a:tc>
                  <a:txBody>
                    <a:bodyPr/>
                    <a:lstStyle/>
                    <a:p>
                      <a:r>
                        <a:rPr lang="fr-BE" sz="1800" dirty="0"/>
                        <a:t>verbalisations sexuelles</a:t>
                      </a:r>
                      <a:endParaRPr lang="fr-BE" dirty="0"/>
                    </a:p>
                  </a:txBody>
                  <a:tcPr/>
                </a:tc>
                <a:extLst>
                  <a:ext uri="{0D108BD9-81ED-4DB2-BD59-A6C34878D82A}">
                    <a16:rowId xmlns:a16="http://schemas.microsoft.com/office/drawing/2014/main" val="10002"/>
                  </a:ext>
                </a:extLst>
              </a:tr>
              <a:tr h="370840">
                <a:tc>
                  <a:txBody>
                    <a:bodyPr/>
                    <a:lstStyle/>
                    <a:p>
                      <a:r>
                        <a:rPr lang="fr-BE" sz="1800" dirty="0"/>
                        <a:t>apparence physique et séduction </a:t>
                      </a:r>
                      <a:endParaRPr lang="fr-B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800" dirty="0"/>
                        <a:t>intérêt général envers la nudité</a:t>
                      </a:r>
                    </a:p>
                    <a:p>
                      <a:endParaRPr lang="fr-BE"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0736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rot="19140000">
            <a:off x="642876" y="1254608"/>
            <a:ext cx="6078723" cy="1585716"/>
          </a:xfrm>
        </p:spPr>
        <p:txBody>
          <a:bodyPr/>
          <a:lstStyle/>
          <a:p>
            <a:r>
              <a:rPr lang="fr-BE" dirty="0"/>
              <a:t>Jeux sexuels/ comportements sexuels problématiques?</a:t>
            </a:r>
          </a:p>
        </p:txBody>
      </p:sp>
      <p:sp>
        <p:nvSpPr>
          <p:cNvPr id="3" name="Espace réservé du texte 2"/>
          <p:cNvSpPr>
            <a:spLocks noGrp="1"/>
          </p:cNvSpPr>
          <p:nvPr>
            <p:ph type="body" idx="1"/>
          </p:nvPr>
        </p:nvSpPr>
        <p:spPr/>
        <p:txBody>
          <a:bodyPr/>
          <a:lstStyle/>
          <a:p>
            <a:r>
              <a:rPr lang="fr-BE" dirty="0"/>
              <a:t>Du normal au pathologique</a:t>
            </a:r>
          </a:p>
        </p:txBody>
      </p:sp>
      <p:pic>
        <p:nvPicPr>
          <p:cNvPr id="4" name="Picture 4" descr="ANd9GcS9C4LNGV8zad6XS-oCD84lnocJYbfcBzPbTce-ihLudfvGNQR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3444925"/>
            <a:ext cx="2923353" cy="293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78962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idx="4294967295"/>
          </p:nvPr>
        </p:nvSpPr>
        <p:spPr>
          <a:xfrm>
            <a:off x="1187624" y="404664"/>
            <a:ext cx="6264695" cy="549275"/>
          </a:xfrm>
        </p:spPr>
        <p:txBody>
          <a:bodyPr/>
          <a:lstStyle/>
          <a:p>
            <a:pPr eaLnBrk="1" hangingPunct="1"/>
            <a:r>
              <a:rPr lang="fr-FR" altLang="fr-FR" dirty="0"/>
              <a:t>Introduction</a:t>
            </a:r>
          </a:p>
        </p:txBody>
      </p:sp>
      <p:sp>
        <p:nvSpPr>
          <p:cNvPr id="3" name="Content Placeholder 2"/>
          <p:cNvSpPr>
            <a:spLocks noGrp="1"/>
          </p:cNvSpPr>
          <p:nvPr>
            <p:ph idx="4294967295"/>
          </p:nvPr>
        </p:nvSpPr>
        <p:spPr>
          <a:xfrm>
            <a:off x="755576" y="1628800"/>
            <a:ext cx="7693025" cy="4235450"/>
          </a:xfrm>
        </p:spPr>
        <p:txBody>
          <a:bodyPr>
            <a:normAutofit/>
          </a:bodyPr>
          <a:lstStyle/>
          <a:p>
            <a:pPr algn="just" eaLnBrk="1" hangingPunct="1">
              <a:lnSpc>
                <a:spcPct val="150000"/>
              </a:lnSpc>
              <a:buFont typeface="Wingdings" pitchFamily="2" charset="2"/>
              <a:buChar char="§"/>
              <a:defRPr/>
            </a:pPr>
            <a:r>
              <a:rPr lang="fr-FR" sz="2000" b="0" dirty="0"/>
              <a:t>Un enfant naît sexué. </a:t>
            </a:r>
          </a:p>
          <a:p>
            <a:pPr algn="just" eaLnBrk="1" hangingPunct="1">
              <a:lnSpc>
                <a:spcPct val="150000"/>
              </a:lnSpc>
              <a:buFont typeface="Wingdings" pitchFamily="2" charset="2"/>
              <a:buChar char="§"/>
              <a:defRPr/>
            </a:pPr>
            <a:r>
              <a:rPr lang="fr-FR" sz="2000" b="0" dirty="0"/>
              <a:t>Les comportements sexuels s’étendent sur un continuum allant de l’exploration saine aux Comportements Sexuels Agressifs (CSA) en passant par les Comportements Sexuels Problématiques (CSP). </a:t>
            </a:r>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a:p>
            <a:pPr algn="just" eaLnBrk="1" hangingPunct="1">
              <a:buFont typeface="Wingdings" pitchFamily="2" charset="2"/>
              <a:buChar char="§"/>
              <a:defRPr/>
            </a:pPr>
            <a:endParaRPr lang="fr-FR" sz="2000" b="0" dirty="0"/>
          </a:p>
        </p:txBody>
      </p:sp>
      <p:graphicFrame>
        <p:nvGraphicFramePr>
          <p:cNvPr id="4" name="Diagram 3"/>
          <p:cNvGraphicFramePr/>
          <p:nvPr>
            <p:extLst>
              <p:ext uri="{D42A27DB-BD31-4B8C-83A1-F6EECF244321}">
                <p14:modId xmlns:p14="http://schemas.microsoft.com/office/powerpoint/2010/main" val="2284363058"/>
              </p:ext>
            </p:extLst>
          </p:nvPr>
        </p:nvGraphicFramePr>
        <p:xfrm>
          <a:off x="1202254" y="4077072"/>
          <a:ext cx="6912768" cy="13681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664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idx="4294967295"/>
          </p:nvPr>
        </p:nvSpPr>
        <p:spPr>
          <a:xfrm>
            <a:off x="539552" y="620688"/>
            <a:ext cx="8229600" cy="1066800"/>
          </a:xfrm>
        </p:spPr>
        <p:txBody>
          <a:bodyPr/>
          <a:lstStyle/>
          <a:p>
            <a:pPr eaLnBrk="1" hangingPunct="1"/>
            <a:r>
              <a:rPr lang="fr-FR" altLang="fr-FR" dirty="0"/>
              <a:t>Différences selon un antécédent d’agression sexuelle chez l’enfant</a:t>
            </a:r>
          </a:p>
        </p:txBody>
      </p:sp>
      <p:sp>
        <p:nvSpPr>
          <p:cNvPr id="115715" name="Content Placeholder 2"/>
          <p:cNvSpPr>
            <a:spLocks noGrp="1"/>
          </p:cNvSpPr>
          <p:nvPr>
            <p:ph idx="4294967295"/>
          </p:nvPr>
        </p:nvSpPr>
        <p:spPr>
          <a:xfrm>
            <a:off x="395536" y="1687488"/>
            <a:ext cx="8496944" cy="4321175"/>
          </a:xfrm>
        </p:spPr>
        <p:txBody>
          <a:bodyPr>
            <a:normAutofit fontScale="85000" lnSpcReduction="10000"/>
          </a:bodyPr>
          <a:lstStyle/>
          <a:p>
            <a:pPr eaLnBrk="1" hangingPunct="1">
              <a:lnSpc>
                <a:spcPct val="150000"/>
              </a:lnSpc>
              <a:buFont typeface="Wingdings" panose="05000000000000000000" pitchFamily="2" charset="2"/>
              <a:buChar char="§"/>
            </a:pPr>
            <a:r>
              <a:rPr lang="fr-FR" altLang="fr-FR" sz="2400" b="0" dirty="0"/>
              <a:t>Enfants victimes d’agressions sexuelles:</a:t>
            </a:r>
          </a:p>
          <a:p>
            <a:pPr lvl="4">
              <a:lnSpc>
                <a:spcPct val="150000"/>
              </a:lnSpc>
            </a:pPr>
            <a:r>
              <a:rPr lang="fr-FR" altLang="fr-FR" sz="2400" b="0" dirty="0"/>
              <a:t>fréquence plus élevée de comportements sexuels </a:t>
            </a:r>
          </a:p>
          <a:p>
            <a:pPr lvl="4">
              <a:lnSpc>
                <a:spcPct val="150000"/>
              </a:lnSpc>
            </a:pPr>
            <a:r>
              <a:rPr lang="fr-FR" altLang="fr-FR" sz="2400" b="0" dirty="0"/>
              <a:t>enfants sexuellement plus réactifs. </a:t>
            </a:r>
          </a:p>
          <a:p>
            <a:pPr lvl="4">
              <a:lnSpc>
                <a:spcPct val="150000"/>
              </a:lnSpc>
            </a:pPr>
            <a:endParaRPr lang="fr-FR" altLang="fr-FR" sz="2400" b="0" dirty="0"/>
          </a:p>
          <a:p>
            <a:pPr eaLnBrk="1" hangingPunct="1">
              <a:lnSpc>
                <a:spcPct val="150000"/>
              </a:lnSpc>
              <a:buFont typeface="Wingdings" panose="05000000000000000000" pitchFamily="2" charset="2"/>
              <a:buNone/>
            </a:pPr>
            <a:r>
              <a:rPr lang="fr-FR" altLang="fr-FR" sz="2400" b="0" dirty="0">
                <a:solidFill>
                  <a:srgbClr val="FF0000"/>
                </a:solidFill>
              </a:rPr>
              <a:t>!</a:t>
            </a:r>
            <a:r>
              <a:rPr lang="fr-FR" altLang="fr-FR" sz="2400" b="0" dirty="0"/>
              <a:t>  </a:t>
            </a:r>
            <a:r>
              <a:rPr lang="fr-FR" altLang="fr-FR" sz="2400" b="0" i="1" dirty="0"/>
              <a:t>La plupart des enfants victimes d’AS ne développeront pas de problèmes de comportements d’ordre sexuel. </a:t>
            </a:r>
          </a:p>
          <a:p>
            <a:pPr eaLnBrk="1" hangingPunct="1">
              <a:lnSpc>
                <a:spcPct val="150000"/>
              </a:lnSpc>
              <a:buFont typeface="Wingdings" panose="05000000000000000000" pitchFamily="2" charset="2"/>
              <a:buNone/>
            </a:pPr>
            <a:r>
              <a:rPr lang="fr-FR" altLang="fr-FR" sz="2400" b="0" i="1" dirty="0"/>
              <a:t>	Cependant parmi ceux qui en développent les enfants ayant été abusés sexuellement sont significativement plus portés que les autres à développer des comportements sexuels inappropriés voire agressifs.</a:t>
            </a:r>
          </a:p>
        </p:txBody>
      </p:sp>
    </p:spTree>
    <p:extLst>
      <p:ext uri="{BB962C8B-B14F-4D97-AF65-F5344CB8AC3E}">
        <p14:creationId xmlns:p14="http://schemas.microsoft.com/office/powerpoint/2010/main" val="8316099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idx="4294967295"/>
          </p:nvPr>
        </p:nvSpPr>
        <p:spPr>
          <a:xfrm>
            <a:off x="683568" y="620688"/>
            <a:ext cx="7809607" cy="792088"/>
          </a:xfrm>
        </p:spPr>
        <p:txBody>
          <a:bodyPr/>
          <a:lstStyle/>
          <a:p>
            <a:pPr algn="ctr" eaLnBrk="1" hangingPunct="1"/>
            <a:r>
              <a:rPr lang="fr-FR" altLang="fr-FR" dirty="0"/>
              <a:t>Comportements sexuels problématiques (CSP)</a:t>
            </a:r>
          </a:p>
        </p:txBody>
      </p:sp>
      <p:sp>
        <p:nvSpPr>
          <p:cNvPr id="116739" name="Rectangle 3"/>
          <p:cNvSpPr>
            <a:spLocks noGrp="1" noChangeArrowheads="1"/>
          </p:cNvSpPr>
          <p:nvPr>
            <p:ph idx="4294967295"/>
          </p:nvPr>
        </p:nvSpPr>
        <p:spPr>
          <a:xfrm>
            <a:off x="611560" y="1700808"/>
            <a:ext cx="7693025" cy="4104456"/>
          </a:xfrm>
        </p:spPr>
        <p:txBody>
          <a:bodyPr>
            <a:noAutofit/>
          </a:bodyPr>
          <a:lstStyle/>
          <a:p>
            <a:pPr eaLnBrk="1" hangingPunct="1">
              <a:lnSpc>
                <a:spcPct val="150000"/>
              </a:lnSpc>
              <a:buFont typeface="Wingdings" panose="05000000000000000000" pitchFamily="2" charset="2"/>
              <a:buNone/>
            </a:pPr>
            <a:endParaRPr lang="fr-FR" altLang="fr-FR" sz="1400" b="0" dirty="0"/>
          </a:p>
          <a:p>
            <a:pPr algn="just" eaLnBrk="1" hangingPunct="1">
              <a:lnSpc>
                <a:spcPct val="150000"/>
              </a:lnSpc>
              <a:buFont typeface="Wingdings" panose="05000000000000000000" pitchFamily="2" charset="2"/>
              <a:buNone/>
            </a:pPr>
            <a:r>
              <a:rPr lang="fr-FR" altLang="fr-FR" sz="2000" b="0" dirty="0"/>
              <a:t>	</a:t>
            </a:r>
            <a:r>
              <a:rPr lang="fr-FR" altLang="fr-FR" sz="2400" b="0" dirty="0"/>
              <a:t>« Ce sont des comportements impliquant des parties sexuelles du corps, initiés par des enfants de 12 ans et moins et qui sont inappropriés d’un point de vue développemental ou qui sont potentiellement néfastes pour l’enfant lui-même et pour les autres »</a:t>
            </a:r>
          </a:p>
          <a:p>
            <a:pPr algn="r" eaLnBrk="1" hangingPunct="1">
              <a:lnSpc>
                <a:spcPct val="150000"/>
              </a:lnSpc>
              <a:buFont typeface="Wingdings" panose="05000000000000000000" pitchFamily="2" charset="2"/>
              <a:buNone/>
            </a:pPr>
            <a:r>
              <a:rPr lang="fr-FR" altLang="fr-FR" sz="2400" b="0" dirty="0"/>
              <a:t>		(ATSA </a:t>
            </a:r>
            <a:r>
              <a:rPr lang="fr-FR" altLang="fr-FR" sz="2400" b="0" dirty="0" err="1"/>
              <a:t>Task</a:t>
            </a:r>
            <a:r>
              <a:rPr lang="fr-FR" altLang="fr-FR" sz="2400" b="0" dirty="0"/>
              <a:t> Force, 2008, p.200)</a:t>
            </a:r>
          </a:p>
        </p:txBody>
      </p:sp>
    </p:spTree>
    <p:extLst>
      <p:ext uri="{BB962C8B-B14F-4D97-AF65-F5344CB8AC3E}">
        <p14:creationId xmlns:p14="http://schemas.microsoft.com/office/powerpoint/2010/main" val="3407699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01F8CC-F09B-FE4B-A992-0FC39083F56F}"/>
              </a:ext>
            </a:extLst>
          </p:cNvPr>
          <p:cNvSpPr>
            <a:spLocks noGrp="1"/>
          </p:cNvSpPr>
          <p:nvPr>
            <p:ph type="title"/>
          </p:nvPr>
        </p:nvSpPr>
        <p:spPr>
          <a:xfrm rot="19140000">
            <a:off x="440427" y="1419417"/>
            <a:ext cx="6261578" cy="1089427"/>
          </a:xfrm>
        </p:spPr>
        <p:txBody>
          <a:bodyPr/>
          <a:lstStyle/>
          <a:p>
            <a:r>
              <a:rPr lang="fr-FR" dirty="0"/>
              <a:t>Le développement psycho-affectif</a:t>
            </a:r>
          </a:p>
        </p:txBody>
      </p:sp>
      <p:sp>
        <p:nvSpPr>
          <p:cNvPr id="3" name="Espace réservé du contenu 2">
            <a:extLst>
              <a:ext uri="{FF2B5EF4-FFF2-40B4-BE49-F238E27FC236}">
                <a16:creationId xmlns:a16="http://schemas.microsoft.com/office/drawing/2014/main" id="{B0772E14-D2A8-AF48-8F15-FAD3CF8766ED}"/>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ABD496A8-DC6B-ED40-B69B-30E33F317E4E}"/>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3255351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idx="4294967295"/>
          </p:nvPr>
        </p:nvSpPr>
        <p:spPr>
          <a:xfrm>
            <a:off x="565212" y="185117"/>
            <a:ext cx="8229600" cy="1066800"/>
          </a:xfrm>
        </p:spPr>
        <p:txBody>
          <a:bodyPr/>
          <a:lstStyle/>
          <a:p>
            <a:pPr eaLnBrk="1" hangingPunct="1"/>
            <a:r>
              <a:rPr lang="fr-FR" altLang="fr-FR" dirty="0"/>
              <a:t>Enfants sexuellement réactifs</a:t>
            </a:r>
          </a:p>
        </p:txBody>
      </p:sp>
      <p:sp>
        <p:nvSpPr>
          <p:cNvPr id="117763" name="Content Placeholder 2"/>
          <p:cNvSpPr>
            <a:spLocks noGrp="1"/>
          </p:cNvSpPr>
          <p:nvPr>
            <p:ph idx="4294967295"/>
          </p:nvPr>
        </p:nvSpPr>
        <p:spPr>
          <a:xfrm>
            <a:off x="573530" y="1124744"/>
            <a:ext cx="8136904" cy="5040313"/>
          </a:xfrm>
        </p:spPr>
        <p:txBody>
          <a:bodyPr>
            <a:normAutofit fontScale="92500" lnSpcReduction="10000"/>
          </a:bodyPr>
          <a:lstStyle/>
          <a:p>
            <a:pPr algn="just" eaLnBrk="1" hangingPunct="1"/>
            <a:r>
              <a:rPr lang="fr-FR" altLang="fr-FR" sz="2400" b="0" dirty="0"/>
              <a:t>Comportements sexuels compulsifs</a:t>
            </a:r>
          </a:p>
          <a:p>
            <a:pPr algn="just" eaLnBrk="1" hangingPunct="1"/>
            <a:r>
              <a:rPr lang="fr-FR" altLang="fr-FR" sz="2400" b="0" dirty="0"/>
              <a:t>Intérêt excessif envers les comportements sexuels des autres</a:t>
            </a:r>
          </a:p>
          <a:p>
            <a:pPr algn="just" eaLnBrk="1" hangingPunct="1"/>
            <a:r>
              <a:rPr lang="fr-FR" altLang="fr-FR" sz="2400" b="0" dirty="0"/>
              <a:t>Sexualisation de situations de la vie quotidienne </a:t>
            </a:r>
          </a:p>
          <a:p>
            <a:pPr algn="just" eaLnBrk="1" hangingPunct="1"/>
            <a:r>
              <a:rPr lang="fr-FR" altLang="fr-FR" sz="2400" b="0" dirty="0"/>
              <a:t>Contenu sexuel dans les jeux, dans les conversations</a:t>
            </a:r>
          </a:p>
          <a:p>
            <a:pPr algn="just" eaLnBrk="1" hangingPunct="1"/>
            <a:r>
              <a:rPr lang="fr-FR" altLang="fr-FR" sz="2400" b="0" dirty="0"/>
              <a:t>Emotions intenses ; honte, culpabilité, anxiété</a:t>
            </a:r>
          </a:p>
          <a:p>
            <a:pPr algn="just" eaLnBrk="1" hangingPunct="1"/>
            <a:r>
              <a:rPr lang="fr-FR" altLang="fr-FR" sz="2400" b="0" dirty="0"/>
              <a:t>Comportements peuvent être difficilement interrompus</a:t>
            </a:r>
            <a:r>
              <a:rPr lang="fr-FR" altLang="fr-FR" sz="2400" b="0" u="sng" dirty="0"/>
              <a:t> </a:t>
            </a:r>
          </a:p>
          <a:p>
            <a:pPr algn="just" eaLnBrk="1" hangingPunct="1">
              <a:buFont typeface="Wingdings" panose="05000000000000000000" pitchFamily="2" charset="2"/>
              <a:buNone/>
            </a:pPr>
            <a:endParaRPr lang="fr-FR" altLang="fr-FR" sz="2400" b="0" dirty="0"/>
          </a:p>
          <a:p>
            <a:pPr algn="just" eaLnBrk="1" hangingPunct="1">
              <a:buFont typeface="Wingdings" panose="05000000000000000000" pitchFamily="2" charset="2"/>
              <a:buNone/>
            </a:pPr>
            <a:r>
              <a:rPr lang="fr-FR" altLang="fr-FR" sz="2400" b="0" dirty="0">
                <a:solidFill>
                  <a:schemeClr val="accent2"/>
                </a:solidFill>
              </a:rPr>
              <a:t>Types de comportements:</a:t>
            </a:r>
          </a:p>
          <a:p>
            <a:pPr algn="just" eaLnBrk="1" hangingPunct="1"/>
            <a:r>
              <a:rPr lang="fr-FR" altLang="fr-FR" sz="2400" b="0" dirty="0"/>
              <a:t>Masturbation</a:t>
            </a:r>
          </a:p>
          <a:p>
            <a:pPr algn="just" eaLnBrk="1" hangingPunct="1"/>
            <a:r>
              <a:rPr lang="fr-FR" altLang="fr-FR" sz="2400" b="0" dirty="0"/>
              <a:t>Comportement sexuel ouvert avec les adultes</a:t>
            </a:r>
          </a:p>
          <a:p>
            <a:pPr algn="just" eaLnBrk="1" hangingPunct="1"/>
            <a:r>
              <a:rPr lang="fr-FR" altLang="fr-FR" sz="2400" b="0" dirty="0"/>
              <a:t>Insertion intra-génital d’objet</a:t>
            </a:r>
          </a:p>
          <a:p>
            <a:pPr algn="just" eaLnBrk="1" hangingPunct="1"/>
            <a:r>
              <a:rPr lang="fr-FR" altLang="fr-FR" sz="2400" b="0" dirty="0"/>
              <a:t>Communique sur les activités sexuelles</a:t>
            </a:r>
          </a:p>
          <a:p>
            <a:pPr algn="just" eaLnBrk="1" hangingPunct="1">
              <a:buFont typeface="Wingdings" panose="05000000000000000000" pitchFamily="2" charset="2"/>
              <a:buNone/>
            </a:pPr>
            <a:endParaRPr lang="fr-FR" altLang="fr-FR" sz="800" b="0" dirty="0"/>
          </a:p>
        </p:txBody>
      </p:sp>
    </p:spTree>
    <p:extLst>
      <p:ext uri="{BB962C8B-B14F-4D97-AF65-F5344CB8AC3E}">
        <p14:creationId xmlns:p14="http://schemas.microsoft.com/office/powerpoint/2010/main" val="29253987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idx="4294967295"/>
          </p:nvPr>
        </p:nvSpPr>
        <p:spPr>
          <a:xfrm>
            <a:off x="323528" y="263525"/>
            <a:ext cx="8517632" cy="1066800"/>
          </a:xfrm>
        </p:spPr>
        <p:txBody>
          <a:bodyPr/>
          <a:lstStyle/>
          <a:p>
            <a:pPr eaLnBrk="1" hangingPunct="1"/>
            <a:r>
              <a:rPr lang="fr-FR" altLang="fr-FR" dirty="0"/>
              <a:t>Comportements sexuels élaborés et consentis</a:t>
            </a:r>
          </a:p>
        </p:txBody>
      </p:sp>
      <p:sp>
        <p:nvSpPr>
          <p:cNvPr id="118787" name="Content Placeholder 2"/>
          <p:cNvSpPr>
            <a:spLocks noGrp="1"/>
          </p:cNvSpPr>
          <p:nvPr>
            <p:ph idx="4294967295"/>
          </p:nvPr>
        </p:nvSpPr>
        <p:spPr>
          <a:xfrm>
            <a:off x="323528" y="1196752"/>
            <a:ext cx="8267700" cy="4652963"/>
          </a:xfrm>
        </p:spPr>
        <p:txBody>
          <a:bodyPr>
            <a:normAutofit fontScale="85000" lnSpcReduction="20000"/>
          </a:bodyPr>
          <a:lstStyle/>
          <a:p>
            <a:pPr algn="just" eaLnBrk="1" hangingPunct="1">
              <a:lnSpc>
                <a:spcPct val="120000"/>
              </a:lnSpc>
            </a:pPr>
            <a:r>
              <a:rPr lang="fr-FR" altLang="fr-FR" sz="2400" b="0" dirty="0"/>
              <a:t>Comportements sexuels persistants et précis, dominant le fonctionnement de l’enfant</a:t>
            </a:r>
          </a:p>
          <a:p>
            <a:pPr algn="just" eaLnBrk="1" hangingPunct="1">
              <a:lnSpc>
                <a:spcPct val="120000"/>
              </a:lnSpc>
            </a:pPr>
            <a:r>
              <a:rPr lang="fr-FR" altLang="fr-FR" sz="2400" b="0" dirty="0"/>
              <a:t>Comportements plus invasifs et plus persistants aux interventions</a:t>
            </a:r>
          </a:p>
          <a:p>
            <a:pPr algn="just" eaLnBrk="1" hangingPunct="1">
              <a:lnSpc>
                <a:spcPct val="120000"/>
              </a:lnSpc>
            </a:pPr>
            <a:r>
              <a:rPr lang="fr-FR" altLang="fr-FR" sz="2400" b="0" dirty="0"/>
              <a:t>La sexualité est utilisée comme porte d’entrée pour les relations avec les pairs </a:t>
            </a:r>
          </a:p>
          <a:p>
            <a:pPr algn="just" eaLnBrk="1" hangingPunct="1">
              <a:lnSpc>
                <a:spcPct val="120000"/>
              </a:lnSpc>
            </a:pPr>
            <a:r>
              <a:rPr lang="fr-FR" altLang="fr-FR" sz="2400" b="0" dirty="0"/>
              <a:t>Ce sont des enfants qui peuvent présenter des difficultés scolaires et sociales; rejet par les pairs, vulnérabilité</a:t>
            </a:r>
          </a:p>
          <a:p>
            <a:pPr algn="just" eaLnBrk="1" hangingPunct="1">
              <a:lnSpc>
                <a:spcPct val="120000"/>
              </a:lnSpc>
            </a:pPr>
            <a:r>
              <a:rPr lang="fr-FR" altLang="fr-FR" sz="2400" b="0" dirty="0"/>
              <a:t>Utilisation de la persuasion, notion de secret</a:t>
            </a:r>
          </a:p>
          <a:p>
            <a:pPr algn="just" eaLnBrk="1" hangingPunct="1">
              <a:lnSpc>
                <a:spcPct val="120000"/>
              </a:lnSpc>
            </a:pPr>
            <a:r>
              <a:rPr lang="fr-FR" altLang="fr-FR" sz="2400" b="0" dirty="0"/>
              <a:t>Tendance à l’absence d’affect lié à la sexualité</a:t>
            </a:r>
          </a:p>
          <a:p>
            <a:pPr algn="just" eaLnBrk="1" hangingPunct="1">
              <a:lnSpc>
                <a:spcPct val="120000"/>
              </a:lnSpc>
              <a:buFont typeface="Wingdings" panose="05000000000000000000" pitchFamily="2" charset="2"/>
              <a:buNone/>
            </a:pPr>
            <a:r>
              <a:rPr lang="fr-FR" altLang="fr-FR" sz="2400" b="0" dirty="0">
                <a:solidFill>
                  <a:schemeClr val="accent2"/>
                </a:solidFill>
              </a:rPr>
              <a:t>Types de comportements:</a:t>
            </a:r>
          </a:p>
          <a:p>
            <a:pPr algn="just" eaLnBrk="1" hangingPunct="1">
              <a:lnSpc>
                <a:spcPct val="120000"/>
              </a:lnSpc>
            </a:pPr>
            <a:r>
              <a:rPr lang="fr-FR" altLang="fr-FR" sz="2400" b="0" dirty="0"/>
              <a:t>Ensemble du spectre de comportements sexuels adultes</a:t>
            </a:r>
          </a:p>
          <a:p>
            <a:pPr algn="just" eaLnBrk="1" hangingPunct="1">
              <a:lnSpc>
                <a:spcPct val="120000"/>
              </a:lnSpc>
              <a:buFont typeface="Wingdings" panose="05000000000000000000" pitchFamily="2" charset="2"/>
              <a:buNone/>
            </a:pPr>
            <a:r>
              <a:rPr lang="fr-FR" altLang="fr-FR" sz="2400" b="0" dirty="0"/>
              <a:t>	possibilité d’évolution vers des comportements de type plus agressif.</a:t>
            </a:r>
          </a:p>
        </p:txBody>
      </p:sp>
      <p:sp>
        <p:nvSpPr>
          <p:cNvPr id="4" name="Right Arrow 3"/>
          <p:cNvSpPr/>
          <p:nvPr/>
        </p:nvSpPr>
        <p:spPr>
          <a:xfrm>
            <a:off x="6660232" y="5085308"/>
            <a:ext cx="792088"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a:p>
        </p:txBody>
      </p:sp>
    </p:spTree>
    <p:extLst>
      <p:ext uri="{BB962C8B-B14F-4D97-AF65-F5344CB8AC3E}">
        <p14:creationId xmlns:p14="http://schemas.microsoft.com/office/powerpoint/2010/main" val="41446095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idx="4294967295"/>
          </p:nvPr>
        </p:nvSpPr>
        <p:spPr>
          <a:xfrm>
            <a:off x="395536" y="116632"/>
            <a:ext cx="8229600" cy="1066800"/>
          </a:xfrm>
        </p:spPr>
        <p:txBody>
          <a:bodyPr/>
          <a:lstStyle/>
          <a:p>
            <a:pPr eaLnBrk="1" hangingPunct="1"/>
            <a:r>
              <a:rPr lang="fr-FR" altLang="fr-FR" dirty="0"/>
              <a:t>Comportements sexuels agressifs (CSA)</a:t>
            </a:r>
          </a:p>
        </p:txBody>
      </p:sp>
      <p:sp>
        <p:nvSpPr>
          <p:cNvPr id="119811" name="Content Placeholder 2"/>
          <p:cNvSpPr>
            <a:spLocks noGrp="1"/>
          </p:cNvSpPr>
          <p:nvPr>
            <p:ph idx="4294967295"/>
          </p:nvPr>
        </p:nvSpPr>
        <p:spPr>
          <a:xfrm>
            <a:off x="363113" y="1124744"/>
            <a:ext cx="7909049" cy="4826000"/>
          </a:xfrm>
        </p:spPr>
        <p:txBody>
          <a:bodyPr>
            <a:normAutofit/>
          </a:bodyPr>
          <a:lstStyle/>
          <a:p>
            <a:pPr algn="just"/>
            <a:r>
              <a:rPr lang="fr-FR" altLang="fr-FR" sz="2000" b="0" dirty="0"/>
              <a:t>Trouble du comportement à l’école et à la maison</a:t>
            </a:r>
          </a:p>
          <a:p>
            <a:pPr algn="just"/>
            <a:r>
              <a:rPr lang="fr-FR" altLang="fr-FR" sz="2000" b="0" dirty="0"/>
              <a:t>Isolement, peu d’amis, peu de centre d’intérêt </a:t>
            </a:r>
          </a:p>
          <a:p>
            <a:pPr algn="just"/>
            <a:r>
              <a:rPr lang="fr-FR" altLang="fr-FR" sz="2000" b="0" dirty="0"/>
              <a:t>Faible contrôle des impulsions</a:t>
            </a:r>
          </a:p>
          <a:p>
            <a:pPr algn="just"/>
            <a:r>
              <a:rPr lang="fr-FR" altLang="fr-FR" sz="2000" b="0" dirty="0"/>
              <a:t>Capacité d’adaptation insuffisante</a:t>
            </a:r>
          </a:p>
          <a:p>
            <a:pPr algn="just"/>
            <a:r>
              <a:rPr lang="fr-FR" altLang="fr-FR" sz="2000" b="0" dirty="0"/>
              <a:t>Comportements sexuels envahissants</a:t>
            </a:r>
          </a:p>
          <a:p>
            <a:pPr algn="just"/>
            <a:r>
              <a:rPr lang="fr-FR" altLang="fr-FR" sz="2000" b="0" dirty="0"/>
              <a:t>On observe une aggravation des comportements avec le temps</a:t>
            </a:r>
          </a:p>
          <a:p>
            <a:pPr algn="just"/>
            <a:r>
              <a:rPr lang="fr-FR" altLang="fr-FR" sz="2000" b="0" dirty="0"/>
              <a:t>Sentiments de rage, d’anxiété, d’abandon</a:t>
            </a:r>
          </a:p>
          <a:p>
            <a:pPr algn="just" eaLnBrk="1" hangingPunct="1">
              <a:buFont typeface="Wingdings" panose="05000000000000000000" pitchFamily="2" charset="2"/>
              <a:buNone/>
            </a:pPr>
            <a:r>
              <a:rPr lang="fr-FR" altLang="fr-FR" sz="2000" b="0" dirty="0">
                <a:solidFill>
                  <a:schemeClr val="accent2"/>
                </a:solidFill>
              </a:rPr>
              <a:t>Type de comportements</a:t>
            </a:r>
            <a:r>
              <a:rPr lang="fr-FR" altLang="fr-FR" sz="2000" b="0" dirty="0"/>
              <a:t>: </a:t>
            </a:r>
          </a:p>
          <a:p>
            <a:pPr algn="just" eaLnBrk="1" hangingPunct="1">
              <a:buFont typeface="Wingdings" panose="05000000000000000000" pitchFamily="2" charset="2"/>
              <a:buNone/>
            </a:pPr>
            <a:r>
              <a:rPr lang="fr-FR" altLang="fr-FR" sz="2000" b="0" dirty="0"/>
              <a:t>	 › contact sexuel complet et usage de la contrainte physique</a:t>
            </a:r>
          </a:p>
          <a:p>
            <a:pPr algn="just" eaLnBrk="1" hangingPunct="1">
              <a:buFont typeface="Wingdings" panose="05000000000000000000" pitchFamily="2" charset="2"/>
              <a:buNone/>
            </a:pPr>
            <a:r>
              <a:rPr lang="fr-FR" altLang="fr-FR" sz="2000" b="0" dirty="0"/>
              <a:t>	 › Comportements impulsifs, compulsifs, agressifs</a:t>
            </a:r>
          </a:p>
          <a:p>
            <a:pPr algn="just" eaLnBrk="1" hangingPunct="1">
              <a:buFont typeface="Wingdings" panose="05000000000000000000" pitchFamily="2" charset="2"/>
              <a:buNone/>
            </a:pPr>
            <a:r>
              <a:rPr lang="fr-FR" altLang="fr-FR" sz="2000" b="0" dirty="0"/>
              <a:t>	 › comportements sexuels d’adultes</a:t>
            </a:r>
          </a:p>
          <a:p>
            <a:pPr algn="just" eaLnBrk="1" hangingPunct="1">
              <a:buFont typeface="Wingdings" panose="05000000000000000000" pitchFamily="2" charset="2"/>
              <a:buNone/>
            </a:pPr>
            <a:endParaRPr lang="fr-FR" altLang="fr-FR" sz="2000" b="0" dirty="0"/>
          </a:p>
          <a:p>
            <a:pPr algn="just" eaLnBrk="1" hangingPunct="1">
              <a:buFont typeface="Wingdings" panose="05000000000000000000" pitchFamily="2" charset="2"/>
              <a:buNone/>
            </a:pPr>
            <a:endParaRPr lang="fr-FR" altLang="fr-FR" sz="2000" b="0" dirty="0"/>
          </a:p>
        </p:txBody>
      </p:sp>
    </p:spTree>
    <p:extLst>
      <p:ext uri="{BB962C8B-B14F-4D97-AF65-F5344CB8AC3E}">
        <p14:creationId xmlns:p14="http://schemas.microsoft.com/office/powerpoint/2010/main" val="6292913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idx="4294967295"/>
          </p:nvPr>
        </p:nvSpPr>
        <p:spPr>
          <a:xfrm>
            <a:off x="296579" y="44624"/>
            <a:ext cx="8229600" cy="1066800"/>
          </a:xfrm>
        </p:spPr>
        <p:txBody>
          <a:bodyPr/>
          <a:lstStyle/>
          <a:p>
            <a:pPr eaLnBrk="1" hangingPunct="1"/>
            <a:r>
              <a:rPr lang="fr-FR" altLang="fr-FR" dirty="0"/>
              <a:t>Comportements sexuels agressifs (2)</a:t>
            </a:r>
          </a:p>
        </p:txBody>
      </p:sp>
      <p:sp>
        <p:nvSpPr>
          <p:cNvPr id="120835" name="Content Placeholder 2"/>
          <p:cNvSpPr>
            <a:spLocks noGrp="1"/>
          </p:cNvSpPr>
          <p:nvPr>
            <p:ph idx="4294967295"/>
          </p:nvPr>
        </p:nvSpPr>
        <p:spPr>
          <a:xfrm>
            <a:off x="539552" y="1052537"/>
            <a:ext cx="7907367" cy="5184775"/>
          </a:xfrm>
        </p:spPr>
        <p:txBody>
          <a:bodyPr>
            <a:normAutofit/>
          </a:bodyPr>
          <a:lstStyle/>
          <a:p>
            <a:pPr algn="just" eaLnBrk="1" hangingPunct="1"/>
            <a:r>
              <a:rPr lang="fr-FR" altLang="fr-FR" sz="2000" b="0" dirty="0"/>
              <a:t>absence d’empathie pour la victime, </a:t>
            </a:r>
          </a:p>
          <a:p>
            <a:pPr algn="just" eaLnBrk="1" hangingPunct="1"/>
            <a:r>
              <a:rPr lang="fr-FR" altLang="fr-FR" sz="2000" b="0" dirty="0"/>
              <a:t>rejet de la responsabilité sur la victime</a:t>
            </a:r>
          </a:p>
          <a:p>
            <a:pPr algn="just" eaLnBrk="1" hangingPunct="1"/>
            <a:r>
              <a:rPr lang="fr-FR" altLang="fr-FR" sz="2000" b="0" dirty="0"/>
              <a:t>comportement violent sexuel et non sexuel</a:t>
            </a:r>
          </a:p>
          <a:p>
            <a:pPr algn="just" eaLnBrk="1" hangingPunct="1"/>
            <a:r>
              <a:rPr lang="fr-FR" altLang="fr-FR" sz="2000" b="0" dirty="0"/>
              <a:t>difficulté à s’interrompre si découvert</a:t>
            </a:r>
          </a:p>
          <a:p>
            <a:pPr algn="just" eaLnBrk="1" hangingPunct="1"/>
            <a:r>
              <a:rPr lang="fr-FR" altLang="fr-FR" sz="2000" b="0" dirty="0"/>
              <a:t>usage de menaces sociales et affectives</a:t>
            </a:r>
          </a:p>
          <a:p>
            <a:pPr algn="just" eaLnBrk="1" hangingPunct="1"/>
            <a:r>
              <a:rPr lang="fr-FR" altLang="fr-FR" sz="2000" b="0" dirty="0"/>
              <a:t>la victime est plus jeune ou plus vulnérable</a:t>
            </a:r>
          </a:p>
          <a:p>
            <a:pPr algn="just" eaLnBrk="1" hangingPunct="1">
              <a:buFont typeface="Wingdings" panose="05000000000000000000" pitchFamily="2" charset="2"/>
              <a:buNone/>
            </a:pPr>
            <a:endParaRPr lang="fr-FR" altLang="fr-FR" sz="2000" b="0" dirty="0"/>
          </a:p>
          <a:p>
            <a:pPr algn="just" eaLnBrk="1" hangingPunct="1">
              <a:buFont typeface="Wingdings" panose="05000000000000000000" pitchFamily="2" charset="2"/>
              <a:buNone/>
            </a:pPr>
            <a:r>
              <a:rPr lang="fr-FR" altLang="fr-FR" sz="2000" b="0" dirty="0">
                <a:solidFill>
                  <a:schemeClr val="accent2"/>
                </a:solidFill>
              </a:rPr>
              <a:t>Caractéristiques socio-familiales:</a:t>
            </a:r>
          </a:p>
          <a:p>
            <a:pPr algn="just" eaLnBrk="1" hangingPunct="1">
              <a:buFont typeface="Wingdings" panose="05000000000000000000" pitchFamily="2" charset="2"/>
              <a:buNone/>
            </a:pPr>
            <a:r>
              <a:rPr lang="fr-FR" altLang="fr-FR" sz="2000" b="0" dirty="0"/>
              <a:t>› absence de limite, </a:t>
            </a:r>
          </a:p>
          <a:p>
            <a:pPr algn="just" eaLnBrk="1" hangingPunct="1">
              <a:buFont typeface="Wingdings" panose="05000000000000000000" pitchFamily="2" charset="2"/>
              <a:buNone/>
            </a:pPr>
            <a:r>
              <a:rPr lang="fr-FR" altLang="fr-FR" sz="2000" b="0" dirty="0"/>
              <a:t>› milieu familial dysfonctionnel, punitif et chaotique</a:t>
            </a:r>
          </a:p>
          <a:p>
            <a:pPr algn="just" eaLnBrk="1" hangingPunct="1">
              <a:buFont typeface="Wingdings" panose="05000000000000000000" pitchFamily="2" charset="2"/>
              <a:buNone/>
            </a:pPr>
            <a:r>
              <a:rPr lang="fr-FR" altLang="fr-FR" sz="2000" b="0" dirty="0"/>
              <a:t>› témoins de violences familiale et conjugales</a:t>
            </a:r>
          </a:p>
          <a:p>
            <a:pPr algn="just" eaLnBrk="1" hangingPunct="1">
              <a:buFont typeface="Wingdings" panose="05000000000000000000" pitchFamily="2" charset="2"/>
              <a:buNone/>
            </a:pPr>
            <a:r>
              <a:rPr lang="fr-FR" altLang="fr-FR" sz="2000" b="0" dirty="0"/>
              <a:t>› ATCD d’abus sexuels ou MT physique</a:t>
            </a:r>
            <a:endParaRPr lang="fr-FR" altLang="fr-FR" sz="2000" b="0" u="sng" dirty="0"/>
          </a:p>
        </p:txBody>
      </p:sp>
    </p:spTree>
    <p:extLst>
      <p:ext uri="{BB962C8B-B14F-4D97-AF65-F5344CB8AC3E}">
        <p14:creationId xmlns:p14="http://schemas.microsoft.com/office/powerpoint/2010/main" val="18764107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idx="4294967295"/>
          </p:nvPr>
        </p:nvSpPr>
        <p:spPr>
          <a:xfrm>
            <a:off x="1043608" y="260648"/>
            <a:ext cx="7521575" cy="549275"/>
          </a:xfrm>
        </p:spPr>
        <p:txBody>
          <a:bodyPr/>
          <a:lstStyle/>
          <a:p>
            <a:pPr eaLnBrk="1" hangingPunct="1"/>
            <a:r>
              <a:rPr lang="fr-FR" altLang="fr-FR" dirty="0"/>
              <a:t>Conclusions</a:t>
            </a:r>
          </a:p>
        </p:txBody>
      </p:sp>
      <p:sp>
        <p:nvSpPr>
          <p:cNvPr id="121859" name="Rectangle 3"/>
          <p:cNvSpPr>
            <a:spLocks noGrp="1" noChangeArrowheads="1"/>
          </p:cNvSpPr>
          <p:nvPr>
            <p:ph idx="4294967295"/>
          </p:nvPr>
        </p:nvSpPr>
        <p:spPr>
          <a:xfrm>
            <a:off x="611560" y="1340768"/>
            <a:ext cx="7953623" cy="4032448"/>
          </a:xfrm>
        </p:spPr>
        <p:txBody>
          <a:bodyPr>
            <a:normAutofit fontScale="85000" lnSpcReduction="10000"/>
          </a:bodyPr>
          <a:lstStyle/>
          <a:p>
            <a:pPr eaLnBrk="1" hangingPunct="1">
              <a:lnSpc>
                <a:spcPct val="150000"/>
              </a:lnSpc>
              <a:buFont typeface="Wingdings" panose="05000000000000000000" pitchFamily="2" charset="2"/>
              <a:buNone/>
            </a:pPr>
            <a:r>
              <a:rPr lang="fr-FR" altLang="fr-FR" sz="2400" b="0" dirty="0"/>
              <a:t>Questions permettant d’y voir plus clair si on est témoin de jeux sexuels :</a:t>
            </a:r>
          </a:p>
          <a:p>
            <a:pPr lvl="2">
              <a:lnSpc>
                <a:spcPct val="150000"/>
              </a:lnSpc>
            </a:pPr>
            <a:r>
              <a:rPr lang="fr-FR" altLang="fr-FR" sz="2400" b="0" dirty="0"/>
              <a:t>Est ce que le jeu se fait entre enfants du même âge, de même stade développemental? </a:t>
            </a:r>
          </a:p>
          <a:p>
            <a:pPr lvl="2">
              <a:lnSpc>
                <a:spcPct val="150000"/>
              </a:lnSpc>
            </a:pPr>
            <a:r>
              <a:rPr lang="fr-FR" altLang="fr-FR" sz="2400" b="0" dirty="0"/>
              <a:t>Quel est le contexte et la nature du jeu?</a:t>
            </a:r>
          </a:p>
          <a:p>
            <a:pPr lvl="2">
              <a:lnSpc>
                <a:spcPct val="150000"/>
              </a:lnSpc>
            </a:pPr>
            <a:r>
              <a:rPr lang="fr-FR" altLang="fr-FR" sz="2400" b="0" dirty="0"/>
              <a:t>Est ce un jeu consenti? </a:t>
            </a:r>
          </a:p>
          <a:p>
            <a:pPr lvl="2">
              <a:lnSpc>
                <a:spcPct val="150000"/>
              </a:lnSpc>
            </a:pPr>
            <a:r>
              <a:rPr lang="fr-FR" altLang="fr-FR" sz="2400" b="0" dirty="0"/>
              <a:t>Y a t-il usage de force ou de menace par l’un des enfants? </a:t>
            </a:r>
          </a:p>
          <a:p>
            <a:pPr lvl="2">
              <a:lnSpc>
                <a:spcPct val="150000"/>
              </a:lnSpc>
            </a:pPr>
            <a:r>
              <a:rPr lang="fr-FR" altLang="fr-FR" sz="2400" b="0" dirty="0"/>
              <a:t>Où les enfants participant au jeu, se situent-ils d’un point de vue de leurs relations et habilités sociales? </a:t>
            </a:r>
          </a:p>
        </p:txBody>
      </p:sp>
    </p:spTree>
    <p:extLst>
      <p:ext uri="{BB962C8B-B14F-4D97-AF65-F5344CB8AC3E}">
        <p14:creationId xmlns:p14="http://schemas.microsoft.com/office/powerpoint/2010/main" val="3332180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L’attachement</a:t>
            </a:r>
          </a:p>
        </p:txBody>
      </p:sp>
      <p:sp>
        <p:nvSpPr>
          <p:cNvPr id="3" name="Espace réservé du texte 2"/>
          <p:cNvSpPr>
            <a:spLocks noGrp="1"/>
          </p:cNvSpPr>
          <p:nvPr>
            <p:ph type="body" idx="1"/>
          </p:nvPr>
        </p:nvSpPr>
        <p:spPr/>
        <p:txBody>
          <a:bodyPr/>
          <a:lstStyle/>
          <a:p>
            <a:endParaRPr lang="fr-BE"/>
          </a:p>
        </p:txBody>
      </p:sp>
    </p:spTree>
    <p:extLst>
      <p:ext uri="{BB962C8B-B14F-4D97-AF65-F5344CB8AC3E}">
        <p14:creationId xmlns:p14="http://schemas.microsoft.com/office/powerpoint/2010/main" val="774588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D691AB-2465-9547-AB59-83B3FAD0D096}"/>
              </a:ext>
            </a:extLst>
          </p:cNvPr>
          <p:cNvSpPr>
            <a:spLocks noGrp="1"/>
          </p:cNvSpPr>
          <p:nvPr>
            <p:ph type="title"/>
          </p:nvPr>
        </p:nvSpPr>
        <p:spPr/>
        <p:txBody>
          <a:bodyPr/>
          <a:lstStyle/>
          <a:p>
            <a:r>
              <a:rPr lang="fr-FR" sz="3200" dirty="0"/>
              <a:t>introduction</a:t>
            </a:r>
          </a:p>
        </p:txBody>
      </p:sp>
      <p:sp>
        <p:nvSpPr>
          <p:cNvPr id="3" name="Espace réservé du contenu 2">
            <a:extLst>
              <a:ext uri="{FF2B5EF4-FFF2-40B4-BE49-F238E27FC236}">
                <a16:creationId xmlns:a16="http://schemas.microsoft.com/office/drawing/2014/main" id="{EAA105E6-BBB9-F840-A1CC-3B6565E69C52}"/>
              </a:ext>
            </a:extLst>
          </p:cNvPr>
          <p:cNvSpPr>
            <a:spLocks noGrp="1"/>
          </p:cNvSpPr>
          <p:nvPr>
            <p:ph idx="1"/>
          </p:nvPr>
        </p:nvSpPr>
        <p:spPr>
          <a:xfrm>
            <a:off x="822960" y="1700808"/>
            <a:ext cx="7520940" cy="3579849"/>
          </a:xfrm>
        </p:spPr>
        <p:txBody>
          <a:bodyPr>
            <a:normAutofit/>
          </a:bodyPr>
          <a:lstStyle/>
          <a:p>
            <a:pPr>
              <a:lnSpc>
                <a:spcPct val="150000"/>
              </a:lnSpc>
            </a:pPr>
            <a:r>
              <a:rPr lang="fr-FR" sz="2000" b="0" dirty="0"/>
              <a:t>Étude prospective sur le bonheur (</a:t>
            </a:r>
            <a:r>
              <a:rPr lang="fr-FR" sz="2000" b="0" dirty="0" err="1"/>
              <a:t>Waldinger</a:t>
            </a:r>
            <a:r>
              <a:rPr lang="fr-FR" sz="2000" b="0" dirty="0"/>
              <a:t>, 1938)</a:t>
            </a:r>
          </a:p>
          <a:p>
            <a:pPr>
              <a:lnSpc>
                <a:spcPct val="150000"/>
              </a:lnSpc>
            </a:pPr>
            <a:r>
              <a:rPr lang="fr-FR" sz="2000" b="0" dirty="0"/>
              <a:t>Qu’est ce qui fait une vie « bonne »</a:t>
            </a:r>
          </a:p>
          <a:p>
            <a:pPr>
              <a:lnSpc>
                <a:spcPct val="150000"/>
              </a:lnSpc>
            </a:pPr>
            <a:r>
              <a:rPr lang="fr-FR" sz="2000" b="0" dirty="0" err="1"/>
              <a:t>Ccls</a:t>
            </a:r>
            <a:r>
              <a:rPr lang="fr-FR" sz="2000" b="0" dirty="0"/>
              <a:t>: </a:t>
            </a:r>
            <a:r>
              <a:rPr lang="fr-FR" sz="2000" b="0" i="1" dirty="0"/>
              <a:t>les bonnes relations </a:t>
            </a:r>
            <a:r>
              <a:rPr lang="fr-FR" sz="2000" b="0" dirty="0"/>
              <a:t>nous rendent plus heureux et en bonne santé!</a:t>
            </a:r>
          </a:p>
          <a:p>
            <a:pPr>
              <a:lnSpc>
                <a:spcPct val="150000"/>
              </a:lnSpc>
            </a:pPr>
            <a:r>
              <a:rPr lang="fr-FR" sz="2000" b="0" dirty="0"/>
              <a:t>Les bonnes relations sont définies comme la perception de compter et de pouvoir compter sur quelqu’un en cas de coup dur.</a:t>
            </a:r>
          </a:p>
          <a:p>
            <a:pPr>
              <a:lnSpc>
                <a:spcPct val="150000"/>
              </a:lnSpc>
            </a:pPr>
            <a:endParaRPr lang="fr-FR" sz="2000" b="0" dirty="0"/>
          </a:p>
        </p:txBody>
      </p:sp>
    </p:spTree>
    <p:extLst>
      <p:ext uri="{BB962C8B-B14F-4D97-AF65-F5344CB8AC3E}">
        <p14:creationId xmlns:p14="http://schemas.microsoft.com/office/powerpoint/2010/main" val="24834462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a:xfrm>
            <a:off x="467544" y="350088"/>
            <a:ext cx="7808972" cy="1494736"/>
          </a:xfrm>
        </p:spPr>
        <p:txBody>
          <a:bodyPr/>
          <a:lstStyle/>
          <a:p>
            <a:pPr algn="ctr">
              <a:defRPr/>
            </a:pPr>
            <a:r>
              <a:rPr lang="fr-FR" dirty="0">
                <a:solidFill>
                  <a:schemeClr val="tx1">
                    <a:lumMod val="75000"/>
                    <a:lumOff val="25000"/>
                  </a:schemeClr>
                </a:solidFill>
              </a:rPr>
              <a:t>20</a:t>
            </a:r>
            <a:r>
              <a:rPr lang="fr-FR" baseline="30000" dirty="0">
                <a:solidFill>
                  <a:schemeClr val="tx1">
                    <a:lumMod val="75000"/>
                    <a:lumOff val="25000"/>
                  </a:schemeClr>
                </a:solidFill>
              </a:rPr>
              <a:t>ème</a:t>
            </a:r>
            <a:r>
              <a:rPr lang="fr-FR" dirty="0">
                <a:solidFill>
                  <a:schemeClr val="tx1">
                    <a:lumMod val="75000"/>
                    <a:lumOff val="25000"/>
                  </a:schemeClr>
                </a:solidFill>
              </a:rPr>
              <a:t> siècle: </a:t>
            </a:r>
            <a:r>
              <a:rPr lang="fr-BE" altLang="fr-FR" dirty="0"/>
              <a:t>modification de  la taille et de la forme de la famille      </a:t>
            </a:r>
            <a:br>
              <a:rPr lang="fr-BE" altLang="fr-FR" dirty="0"/>
            </a:br>
            <a:r>
              <a:rPr lang="fr-BE" altLang="fr-FR" dirty="0"/>
              <a:t>Nouvelle affectivité familiale </a:t>
            </a:r>
            <a:endParaRPr lang="fr-FR" dirty="0">
              <a:solidFill>
                <a:schemeClr val="tx1">
                  <a:lumMod val="75000"/>
                  <a:lumOff val="25000"/>
                </a:schemeClr>
              </a:solidFill>
            </a:endParaRPr>
          </a:p>
        </p:txBody>
      </p:sp>
      <p:sp>
        <p:nvSpPr>
          <p:cNvPr id="15363" name="Espace réservé du contenu 2"/>
          <p:cNvSpPr>
            <a:spLocks noGrp="1"/>
          </p:cNvSpPr>
          <p:nvPr>
            <p:ph idx="1"/>
          </p:nvPr>
        </p:nvSpPr>
        <p:spPr>
          <a:xfrm>
            <a:off x="611560" y="2499669"/>
            <a:ext cx="7871732" cy="2393696"/>
          </a:xfrm>
        </p:spPr>
        <p:txBody>
          <a:bodyPr>
            <a:normAutofit/>
          </a:bodyPr>
          <a:lstStyle/>
          <a:p>
            <a:pPr eaLnBrk="1" hangingPunct="1">
              <a:lnSpc>
                <a:spcPct val="100000"/>
              </a:lnSpc>
            </a:pPr>
            <a:r>
              <a:rPr lang="fr-BE" altLang="fr-FR" sz="2000" b="0" dirty="0"/>
              <a:t>Jusqu’alors les besoins du tout petit sont considérés essentiellement sous l’angle physique</a:t>
            </a:r>
          </a:p>
          <a:p>
            <a:pPr eaLnBrk="1" hangingPunct="1">
              <a:lnSpc>
                <a:spcPct val="100000"/>
              </a:lnSpc>
            </a:pPr>
            <a:r>
              <a:rPr lang="fr-BE" altLang="fr-FR" sz="2000" b="0" dirty="0"/>
              <a:t>René Spitz, 1945: met en évidence l’hospitalisme</a:t>
            </a:r>
          </a:p>
          <a:p>
            <a:pPr eaLnBrk="1" hangingPunct="1">
              <a:lnSpc>
                <a:spcPct val="100000"/>
              </a:lnSpc>
            </a:pPr>
            <a:r>
              <a:rPr lang="fr-BE" altLang="fr-FR" sz="2000" b="0" dirty="0"/>
              <a:t>Reconnaissance de l’affectivité du jeune enfant.</a:t>
            </a:r>
          </a:p>
          <a:p>
            <a:pPr eaLnBrk="1" hangingPunct="1"/>
            <a:endParaRPr lang="fr-FR" altLang="fr-FR" sz="2000" b="0" dirty="0"/>
          </a:p>
        </p:txBody>
      </p:sp>
      <p:sp>
        <p:nvSpPr>
          <p:cNvPr id="3" name="Flèche vers la droite 2">
            <a:extLst>
              <a:ext uri="{FF2B5EF4-FFF2-40B4-BE49-F238E27FC236}">
                <a16:creationId xmlns:a16="http://schemas.microsoft.com/office/drawing/2014/main" id="{EBD0E430-C639-4E4C-B56E-394E91838FB0}"/>
              </a:ext>
            </a:extLst>
          </p:cNvPr>
          <p:cNvSpPr/>
          <p:nvPr/>
        </p:nvSpPr>
        <p:spPr>
          <a:xfrm>
            <a:off x="6516216" y="1052736"/>
            <a:ext cx="1224136"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9861682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videoplayback.mp4">
            <a:hlinkClick r:id="" action="ppaction://media"/>
            <a:extLst>
              <a:ext uri="{FF2B5EF4-FFF2-40B4-BE49-F238E27FC236}">
                <a16:creationId xmlns:a16="http://schemas.microsoft.com/office/drawing/2014/main" id="{404350ED-A0DE-EA41-87A3-6376217C945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83568" y="116632"/>
            <a:ext cx="7560840" cy="6048673"/>
          </a:xfrm>
          <a:prstGeom prst="rect">
            <a:avLst/>
          </a:prstGeom>
        </p:spPr>
      </p:pic>
    </p:spTree>
    <p:extLst>
      <p:ext uri="{BB962C8B-B14F-4D97-AF65-F5344CB8AC3E}">
        <p14:creationId xmlns:p14="http://schemas.microsoft.com/office/powerpoint/2010/main" val="136614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499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Espace réservé du contenu 2"/>
          <p:cNvSpPr>
            <a:spLocks noGrp="1"/>
          </p:cNvSpPr>
          <p:nvPr>
            <p:ph idx="1"/>
          </p:nvPr>
        </p:nvSpPr>
        <p:spPr>
          <a:xfrm>
            <a:off x="683568" y="2276872"/>
            <a:ext cx="7871732" cy="3312368"/>
          </a:xfrm>
        </p:spPr>
        <p:txBody>
          <a:bodyPr>
            <a:normAutofit/>
          </a:bodyPr>
          <a:lstStyle/>
          <a:p>
            <a:r>
              <a:rPr lang="fr-BE" altLang="fr-FR" sz="2000" b="0" dirty="0"/>
              <a:t>Donald Winnicott, 1965: Relation mère-bébé.</a:t>
            </a:r>
          </a:p>
          <a:p>
            <a:pPr eaLnBrk="1" hangingPunct="1">
              <a:lnSpc>
                <a:spcPct val="100000"/>
              </a:lnSpc>
            </a:pPr>
            <a:r>
              <a:rPr lang="fr-BE" altLang="fr-FR" sz="2000" b="0" dirty="0"/>
              <a:t>John Bowlby, 1969: Théorie de l’attachement.</a:t>
            </a:r>
            <a:r>
              <a:rPr lang="fr-FR" altLang="fr-FR" sz="2000" b="0" dirty="0"/>
              <a:t> </a:t>
            </a:r>
          </a:p>
          <a:p>
            <a:pPr eaLnBrk="1" hangingPunct="1">
              <a:lnSpc>
                <a:spcPct val="100000"/>
              </a:lnSpc>
            </a:pPr>
            <a:r>
              <a:rPr lang="fr-FR" altLang="fr-FR" sz="2000" b="0" dirty="0"/>
              <a:t>«Maitrise du désir sexuel »…</a:t>
            </a:r>
            <a:r>
              <a:rPr lang="fr-FR" altLang="fr-FR" sz="2000" b="0" i="1" dirty="0"/>
              <a:t>on « fait » un enfant…à sa propre image.</a:t>
            </a:r>
          </a:p>
          <a:p>
            <a:pPr eaLnBrk="1" hangingPunct="1">
              <a:lnSpc>
                <a:spcPct val="100000"/>
              </a:lnSpc>
            </a:pPr>
            <a:r>
              <a:rPr lang="fr-BE" altLang="fr-FR" sz="2000" b="0" dirty="0"/>
              <a:t>Basculement des années 1970: Elisabeth Badinter, Myriam David,… relativisent l’importance « irremplaçable » de la mère dans la socialisation du jeune enfant (</a:t>
            </a:r>
            <a:r>
              <a:rPr lang="fr-BE" altLang="fr-FR" sz="2000" b="0" dirty="0" err="1"/>
              <a:t>Loczy</a:t>
            </a:r>
            <a:r>
              <a:rPr lang="fr-BE" altLang="fr-FR" sz="2000" b="0" dirty="0"/>
              <a:t>).</a:t>
            </a:r>
          </a:p>
          <a:p>
            <a:pPr eaLnBrk="1" hangingPunct="1">
              <a:lnSpc>
                <a:spcPct val="100000"/>
              </a:lnSpc>
            </a:pPr>
            <a:r>
              <a:rPr lang="fr-BE" altLang="fr-FR" sz="2000" b="0" dirty="0"/>
              <a:t>Augmentation du nombre de séparations conjugales, repositionnement du père, travail des femmes, revalorisation des crèches.</a:t>
            </a:r>
          </a:p>
          <a:p>
            <a:pPr eaLnBrk="1" hangingPunct="1"/>
            <a:endParaRPr lang="fr-FR" altLang="fr-FR" sz="2000" b="0" dirty="0"/>
          </a:p>
        </p:txBody>
      </p:sp>
      <p:sp>
        <p:nvSpPr>
          <p:cNvPr id="4" name="Titre 1">
            <a:extLst>
              <a:ext uri="{FF2B5EF4-FFF2-40B4-BE49-F238E27FC236}">
                <a16:creationId xmlns:a16="http://schemas.microsoft.com/office/drawing/2014/main" id="{1F38BAB6-B40D-6E42-8B38-84A1017A7AF2}"/>
              </a:ext>
            </a:extLst>
          </p:cNvPr>
          <p:cNvSpPr>
            <a:spLocks noGrp="1"/>
          </p:cNvSpPr>
          <p:nvPr>
            <p:ph type="title"/>
          </p:nvPr>
        </p:nvSpPr>
        <p:spPr>
          <a:xfrm>
            <a:off x="468313" y="350838"/>
            <a:ext cx="7808912" cy="1493837"/>
          </a:xfrm>
        </p:spPr>
        <p:txBody>
          <a:bodyPr/>
          <a:lstStyle/>
          <a:p>
            <a:pPr algn="ctr">
              <a:defRPr/>
            </a:pPr>
            <a:r>
              <a:rPr lang="fr-FR" dirty="0">
                <a:solidFill>
                  <a:schemeClr val="tx1">
                    <a:lumMod val="75000"/>
                    <a:lumOff val="25000"/>
                  </a:schemeClr>
                </a:solidFill>
              </a:rPr>
              <a:t>20</a:t>
            </a:r>
            <a:r>
              <a:rPr lang="fr-FR" baseline="30000" dirty="0">
                <a:solidFill>
                  <a:schemeClr val="tx1">
                    <a:lumMod val="75000"/>
                    <a:lumOff val="25000"/>
                  </a:schemeClr>
                </a:solidFill>
              </a:rPr>
              <a:t>ème</a:t>
            </a:r>
            <a:r>
              <a:rPr lang="fr-FR" dirty="0">
                <a:solidFill>
                  <a:schemeClr val="tx1">
                    <a:lumMod val="75000"/>
                    <a:lumOff val="25000"/>
                  </a:schemeClr>
                </a:solidFill>
              </a:rPr>
              <a:t> siècle: </a:t>
            </a:r>
            <a:r>
              <a:rPr lang="fr-BE" altLang="fr-FR" dirty="0"/>
              <a:t>modification de  la taille et de la forme de la famille      </a:t>
            </a:r>
            <a:br>
              <a:rPr lang="fr-BE" altLang="fr-FR" dirty="0"/>
            </a:br>
            <a:r>
              <a:rPr lang="fr-BE" altLang="fr-FR" dirty="0"/>
              <a:t>Nouvelle affectivité familiale </a:t>
            </a:r>
            <a:endParaRPr lang="fr-FR" dirty="0">
              <a:solidFill>
                <a:schemeClr val="tx1">
                  <a:lumMod val="75000"/>
                  <a:lumOff val="25000"/>
                </a:schemeClr>
              </a:solidFill>
            </a:endParaRPr>
          </a:p>
        </p:txBody>
      </p:sp>
      <p:sp>
        <p:nvSpPr>
          <p:cNvPr id="5" name="Flèche vers la droite 4">
            <a:extLst>
              <a:ext uri="{FF2B5EF4-FFF2-40B4-BE49-F238E27FC236}">
                <a16:creationId xmlns:a16="http://schemas.microsoft.com/office/drawing/2014/main" id="{A8A6CE49-2C26-944A-9C85-A7463A3F1EBB}"/>
              </a:ext>
            </a:extLst>
          </p:cNvPr>
          <p:cNvSpPr/>
          <p:nvPr/>
        </p:nvSpPr>
        <p:spPr>
          <a:xfrm>
            <a:off x="6516216" y="980728"/>
            <a:ext cx="122413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1989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3840" y="404664"/>
            <a:ext cx="7520940" cy="548640"/>
          </a:xfrm>
        </p:spPr>
        <p:txBody>
          <a:bodyPr/>
          <a:lstStyle/>
          <a:p>
            <a:r>
              <a:rPr lang="fr-BE" dirty="0"/>
              <a:t>Le développement psycho-affectif</a:t>
            </a:r>
          </a:p>
        </p:txBody>
      </p:sp>
      <p:sp>
        <p:nvSpPr>
          <p:cNvPr id="3" name="Espace réservé du contenu 2"/>
          <p:cNvSpPr>
            <a:spLocks noGrp="1"/>
          </p:cNvSpPr>
          <p:nvPr>
            <p:ph idx="1"/>
          </p:nvPr>
        </p:nvSpPr>
        <p:spPr>
          <a:xfrm>
            <a:off x="361842" y="1844824"/>
            <a:ext cx="8424936" cy="3456384"/>
          </a:xfrm>
        </p:spPr>
        <p:txBody>
          <a:bodyPr>
            <a:normAutofit/>
          </a:bodyPr>
          <a:lstStyle/>
          <a:p>
            <a:r>
              <a:rPr lang="fr-FR" sz="2600" b="0" dirty="0"/>
              <a:t>Il consiste en des étapes qui permettent d’aller vers :</a:t>
            </a:r>
          </a:p>
          <a:p>
            <a:endParaRPr lang="fr-BE" sz="2600" b="0" dirty="0"/>
          </a:p>
          <a:p>
            <a:pPr lvl="1"/>
            <a:r>
              <a:rPr lang="fr-FR" sz="2000" b="0" dirty="0"/>
              <a:t>Un sentiment d’être unique, d’identité de soi, d’identité sexuelle, de sentiment d’appartenance à un groupe</a:t>
            </a:r>
          </a:p>
          <a:p>
            <a:pPr marL="0" lvl="1" indent="0">
              <a:buNone/>
            </a:pPr>
            <a:endParaRPr lang="fr-FR" sz="2000" b="0" dirty="0"/>
          </a:p>
          <a:p>
            <a:pPr lvl="1"/>
            <a:r>
              <a:rPr lang="fr-FR" sz="2000" b="0" dirty="0"/>
              <a:t>Un sentiment d’être sujet qui agit, pense et crée</a:t>
            </a:r>
          </a:p>
          <a:p>
            <a:pPr marL="0" lvl="1" indent="0">
              <a:buNone/>
            </a:pPr>
            <a:endParaRPr lang="fr-FR" sz="2000" b="0" dirty="0"/>
          </a:p>
          <a:p>
            <a:pPr lvl="1"/>
            <a:r>
              <a:rPr lang="fr-FR" sz="2000" b="0" dirty="0"/>
              <a:t>Un sentiment d’être un sujet qui a une vie intérieure, des rêves, des émotions, des désirs</a:t>
            </a:r>
          </a:p>
          <a:p>
            <a:pPr marL="0" lvl="1" indent="0">
              <a:buNone/>
            </a:pPr>
            <a:endParaRPr lang="fr-BE" sz="2000" b="0" dirty="0"/>
          </a:p>
          <a:p>
            <a:endParaRPr lang="fr-BE" sz="2400" b="0" dirty="0"/>
          </a:p>
        </p:txBody>
      </p:sp>
    </p:spTree>
    <p:extLst>
      <p:ext uri="{BB962C8B-B14F-4D97-AF65-F5344CB8AC3E}">
        <p14:creationId xmlns:p14="http://schemas.microsoft.com/office/powerpoint/2010/main" val="14194962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defRPr/>
            </a:pPr>
            <a:r>
              <a:rPr lang="fr-BE" dirty="0"/>
              <a:t>Attachement</a:t>
            </a:r>
          </a:p>
        </p:txBody>
      </p:sp>
      <p:sp>
        <p:nvSpPr>
          <p:cNvPr id="22531" name="Espace réservé du contenu 2"/>
          <p:cNvSpPr>
            <a:spLocks noGrp="1"/>
          </p:cNvSpPr>
          <p:nvPr>
            <p:ph idx="1"/>
          </p:nvPr>
        </p:nvSpPr>
        <p:spPr>
          <a:xfrm>
            <a:off x="323528" y="1340768"/>
            <a:ext cx="8229600" cy="4249737"/>
          </a:xfrm>
        </p:spPr>
        <p:txBody>
          <a:bodyPr>
            <a:normAutofit/>
          </a:bodyPr>
          <a:lstStyle/>
          <a:p>
            <a:r>
              <a:rPr lang="fr-BE" sz="2400" b="0" dirty="0"/>
              <a:t>J. </a:t>
            </a:r>
            <a:r>
              <a:rPr lang="fr-BE" sz="2400" b="0" dirty="0" err="1"/>
              <a:t>Bowlby</a:t>
            </a:r>
            <a:r>
              <a:rPr lang="fr-BE" sz="2400" b="0" dirty="0"/>
              <a:t> (1907-1990): psychiatre, psychanalyste. Approche relationnelle du développement de l’enfant.</a:t>
            </a:r>
          </a:p>
          <a:p>
            <a:r>
              <a:rPr lang="fr-BE" sz="2400" b="0" dirty="0"/>
              <a:t>L’attachement permet un sentiment de sécurité interne et un sentiment d’appartenance à un système familial déterminé.</a:t>
            </a:r>
          </a:p>
          <a:p>
            <a:r>
              <a:rPr lang="fr-BE" sz="2400" b="0" dirty="0"/>
              <a:t>Il permet à l’enfant de distinguer des personnes familières de personnes étrangères, de disposer de représentations internes de figures d’attachement et de les solliciter.</a:t>
            </a:r>
          </a:p>
          <a:p>
            <a:r>
              <a:rPr lang="fr-BE" sz="2400" b="0" dirty="0"/>
              <a:t>Il permet donc l’intériorisation d’une figure stable et disponible, différenciée de lui-même.	</a:t>
            </a:r>
          </a:p>
          <a:p>
            <a:r>
              <a:rPr lang="fr-BE" sz="2400" b="0" dirty="0"/>
              <a:t>Il permet la curiosité !</a:t>
            </a:r>
          </a:p>
          <a:p>
            <a:endParaRPr lang="fr-BE" sz="2800" b="0" dirty="0"/>
          </a:p>
          <a:p>
            <a:endParaRPr lang="fr-BE" sz="1400" b="0" dirty="0"/>
          </a:p>
        </p:txBody>
      </p:sp>
    </p:spTree>
    <p:extLst>
      <p:ext uri="{BB962C8B-B14F-4D97-AF65-F5344CB8AC3E}">
        <p14:creationId xmlns:p14="http://schemas.microsoft.com/office/powerpoint/2010/main" val="30845019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91680" y="3105835"/>
            <a:ext cx="5166320" cy="369332"/>
          </a:xfrm>
          <a:prstGeom prst="rect">
            <a:avLst/>
          </a:prstGeom>
        </p:spPr>
        <p:txBody>
          <a:bodyPr wrap="square">
            <a:spAutoFit/>
          </a:bodyPr>
          <a:lstStyle/>
          <a:p>
            <a:r>
              <a:rPr lang="fr-BE" dirty="0"/>
              <a:t>https://www.youtube.com/watch?v=mS8lCjq5s4A</a:t>
            </a:r>
          </a:p>
        </p:txBody>
      </p:sp>
      <p:pic>
        <p:nvPicPr>
          <p:cNvPr id="3" name="Théorie de l'attachement, Harry Harlow et les bébés macaques">
            <a:hlinkClick r:id="" action="ppaction://media"/>
            <a:extLst>
              <a:ext uri="{FF2B5EF4-FFF2-40B4-BE49-F238E27FC236}">
                <a16:creationId xmlns:a16="http://schemas.microsoft.com/office/drawing/2014/main" id="{E8E8EF5A-B926-8C47-9AF2-680A436B947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559" y="7574"/>
            <a:ext cx="9144000" cy="5143500"/>
          </a:xfrm>
          <a:prstGeom prst="rect">
            <a:avLst/>
          </a:prstGeom>
        </p:spPr>
      </p:pic>
    </p:spTree>
    <p:extLst>
      <p:ext uri="{BB962C8B-B14F-4D97-AF65-F5344CB8AC3E}">
        <p14:creationId xmlns:p14="http://schemas.microsoft.com/office/powerpoint/2010/main" val="120614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2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defRPr/>
            </a:pPr>
            <a:r>
              <a:rPr lang="fr-BE" dirty="0"/>
              <a:t>Intersubjectivité</a:t>
            </a:r>
          </a:p>
        </p:txBody>
      </p:sp>
      <p:sp>
        <p:nvSpPr>
          <p:cNvPr id="28675" name="Espace réservé du contenu 2"/>
          <p:cNvSpPr>
            <a:spLocks noGrp="1"/>
          </p:cNvSpPr>
          <p:nvPr>
            <p:ph idx="1"/>
          </p:nvPr>
        </p:nvSpPr>
        <p:spPr>
          <a:xfrm>
            <a:off x="611560" y="1340768"/>
            <a:ext cx="7467600" cy="3959225"/>
          </a:xfrm>
        </p:spPr>
        <p:txBody>
          <a:bodyPr>
            <a:normAutofit/>
          </a:bodyPr>
          <a:lstStyle/>
          <a:p>
            <a:pPr>
              <a:buFont typeface="Wingdings" pitchFamily="2" charset="2"/>
              <a:buChar char="§"/>
            </a:pPr>
            <a:r>
              <a:rPr lang="fr-BE" sz="2200" b="0" dirty="0"/>
              <a:t>Préoccupation maternelle primaire (Winnicott 1896-1971): </a:t>
            </a:r>
          </a:p>
          <a:p>
            <a:r>
              <a:rPr lang="fr-BE" sz="2200" b="0" i="1" dirty="0"/>
              <a:t>	« Ce n’est pas l’individu qui est la cellule mais une structure constituée par l’environnement ET l’individu ». </a:t>
            </a:r>
          </a:p>
          <a:p>
            <a:pPr>
              <a:buFont typeface="Wingdings" pitchFamily="2" charset="2"/>
              <a:buChar char="§"/>
            </a:pPr>
            <a:r>
              <a:rPr lang="fr-BE" sz="2200" b="0" dirty="0"/>
              <a:t>Intersubjectivité ou partage de vécu (Stern 1934-2012): </a:t>
            </a:r>
          </a:p>
          <a:p>
            <a:r>
              <a:rPr lang="fr-BE" sz="2200" b="0" i="1" dirty="0"/>
              <a:t>	« Aptitude à sentir les autres différents de soi tout en étant capable d’avoir ou de concevoir un état mental semblable au leur » </a:t>
            </a:r>
            <a:r>
              <a:rPr lang="fr-BE" sz="2200" b="0" dirty="0"/>
              <a:t>(entre le 7</a:t>
            </a:r>
            <a:r>
              <a:rPr lang="fr-BE" sz="2200" b="0" baseline="30000" dirty="0"/>
              <a:t>ème</a:t>
            </a:r>
            <a:r>
              <a:rPr lang="fr-BE" sz="2200" b="0" dirty="0"/>
              <a:t> et 9</a:t>
            </a:r>
            <a:r>
              <a:rPr lang="fr-BE" sz="2200" b="0" baseline="30000" dirty="0"/>
              <a:t>ème</a:t>
            </a:r>
            <a:r>
              <a:rPr lang="fr-BE" sz="2200" b="0" dirty="0"/>
              <a:t> mois). </a:t>
            </a:r>
          </a:p>
          <a:p>
            <a:pPr>
              <a:buFont typeface="Wingdings" pitchFamily="2" charset="2"/>
              <a:buChar char="§"/>
            </a:pPr>
            <a:r>
              <a:rPr lang="fr-BE" sz="2200" b="0" dirty="0"/>
              <a:t>Accordage affectif : manifestation comportementale de cette propriété émotionnelle.</a:t>
            </a:r>
          </a:p>
          <a:p>
            <a:endParaRPr lang="fr-BE" b="0" dirty="0">
              <a:latin typeface="Agency FB"/>
            </a:endParaRPr>
          </a:p>
          <a:p>
            <a:endParaRPr lang="fr-BE" b="0" dirty="0"/>
          </a:p>
        </p:txBody>
      </p:sp>
    </p:spTree>
    <p:extLst>
      <p:ext uri="{BB962C8B-B14F-4D97-AF65-F5344CB8AC3E}">
        <p14:creationId xmlns:p14="http://schemas.microsoft.com/office/powerpoint/2010/main" val="18139197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70962" y="2132856"/>
            <a:ext cx="8424936" cy="1944216"/>
          </a:xfrm>
        </p:spPr>
        <p:txBody>
          <a:bodyPr>
            <a:normAutofit/>
          </a:bodyPr>
          <a:lstStyle/>
          <a:p>
            <a:r>
              <a:rPr lang="fr-BE" altLang="fr-FR" sz="2600" b="0" dirty="0"/>
              <a:t>Le « sens de soi » émergerait dans les interactions sociales quotidiennes dès la naissance.</a:t>
            </a:r>
          </a:p>
          <a:p>
            <a:r>
              <a:rPr lang="fr-BE" altLang="fr-FR" sz="2600" b="0" dirty="0"/>
              <a:t>L’acquisition du langage = acte intersubjectif (</a:t>
            </a:r>
            <a:r>
              <a:rPr lang="fr-BE" altLang="fr-FR" sz="2600" b="0" dirty="0" err="1"/>
              <a:t>cf</a:t>
            </a:r>
            <a:r>
              <a:rPr lang="fr-BE" altLang="fr-FR" sz="2600" b="0" dirty="0"/>
              <a:t> TSA!)</a:t>
            </a:r>
          </a:p>
          <a:p>
            <a:pPr lvl="1"/>
            <a:endParaRPr lang="fr-FR" sz="2000" b="0" dirty="0"/>
          </a:p>
          <a:p>
            <a:pPr marL="0" lvl="1" indent="0">
              <a:buNone/>
            </a:pPr>
            <a:endParaRPr lang="fr-BE" sz="2000" b="0" dirty="0"/>
          </a:p>
          <a:p>
            <a:endParaRPr lang="fr-BE" sz="2400" b="0" dirty="0"/>
          </a:p>
        </p:txBody>
      </p:sp>
      <p:sp>
        <p:nvSpPr>
          <p:cNvPr id="5" name="Titre 4">
            <a:extLst>
              <a:ext uri="{FF2B5EF4-FFF2-40B4-BE49-F238E27FC236}">
                <a16:creationId xmlns:a16="http://schemas.microsoft.com/office/drawing/2014/main" id="{52E55B5F-5AC8-1748-AF09-9EB1650C2507}"/>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977922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E622E58-E1C6-2A44-8223-01253FBD602E}"/>
              </a:ext>
            </a:extLst>
          </p:cNvPr>
          <p:cNvSpPr>
            <a:spLocks noGrp="1"/>
          </p:cNvSpPr>
          <p:nvPr>
            <p:ph type="title"/>
          </p:nvPr>
        </p:nvSpPr>
        <p:spPr/>
        <p:txBody>
          <a:bodyPr/>
          <a:lstStyle/>
          <a:p>
            <a:endParaRPr lang="fr-FR"/>
          </a:p>
        </p:txBody>
      </p:sp>
      <p:graphicFrame>
        <p:nvGraphicFramePr>
          <p:cNvPr id="4" name="Espace réservé du contenu 3">
            <a:extLst>
              <a:ext uri="{FF2B5EF4-FFF2-40B4-BE49-F238E27FC236}">
                <a16:creationId xmlns:a16="http://schemas.microsoft.com/office/drawing/2014/main" id="{9B6DC571-7B54-0B40-A154-3985C1EF9F23}"/>
              </a:ext>
            </a:extLst>
          </p:cNvPr>
          <p:cNvGraphicFramePr>
            <a:graphicFrameLocks noGrp="1"/>
          </p:cNvGraphicFramePr>
          <p:nvPr>
            <p:ph idx="1"/>
            <p:extLst>
              <p:ext uri="{D42A27DB-BD31-4B8C-83A1-F6EECF244321}">
                <p14:modId xmlns:p14="http://schemas.microsoft.com/office/powerpoint/2010/main" val="3157797392"/>
              </p:ext>
            </p:extLst>
          </p:nvPr>
        </p:nvGraphicFramePr>
        <p:xfrm>
          <a:off x="822325" y="1100138"/>
          <a:ext cx="7521575" cy="3579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a:extLst>
              <a:ext uri="{FF2B5EF4-FFF2-40B4-BE49-F238E27FC236}">
                <a16:creationId xmlns:a16="http://schemas.microsoft.com/office/drawing/2014/main" id="{26AC37D2-B585-5B42-A330-C0ABDD0E421A}"/>
              </a:ext>
            </a:extLst>
          </p:cNvPr>
          <p:cNvSpPr txBox="1"/>
          <p:nvPr/>
        </p:nvSpPr>
        <p:spPr>
          <a:xfrm>
            <a:off x="755576" y="1691516"/>
            <a:ext cx="2304256" cy="369332"/>
          </a:xfrm>
          <a:prstGeom prst="rect">
            <a:avLst/>
          </a:prstGeom>
          <a:noFill/>
        </p:spPr>
        <p:txBody>
          <a:bodyPr wrap="square" rtlCol="0">
            <a:spAutoFit/>
          </a:bodyPr>
          <a:lstStyle/>
          <a:p>
            <a:r>
              <a:rPr lang="fr-FR" dirty="0"/>
              <a:t>Conscience corporelle</a:t>
            </a:r>
          </a:p>
        </p:txBody>
      </p:sp>
      <p:sp>
        <p:nvSpPr>
          <p:cNvPr id="6" name="ZoneTexte 5">
            <a:extLst>
              <a:ext uri="{FF2B5EF4-FFF2-40B4-BE49-F238E27FC236}">
                <a16:creationId xmlns:a16="http://schemas.microsoft.com/office/drawing/2014/main" id="{3B04989A-CD92-6440-B26F-5D17186E891C}"/>
              </a:ext>
            </a:extLst>
          </p:cNvPr>
          <p:cNvSpPr txBox="1"/>
          <p:nvPr/>
        </p:nvSpPr>
        <p:spPr>
          <a:xfrm>
            <a:off x="3635896" y="1691516"/>
            <a:ext cx="1656184" cy="369332"/>
          </a:xfrm>
          <a:prstGeom prst="rect">
            <a:avLst/>
          </a:prstGeom>
          <a:noFill/>
        </p:spPr>
        <p:txBody>
          <a:bodyPr wrap="square" rtlCol="0">
            <a:spAutoFit/>
          </a:bodyPr>
          <a:lstStyle/>
          <a:p>
            <a:r>
              <a:rPr lang="fr-FR" dirty="0"/>
              <a:t>Mise en mots</a:t>
            </a:r>
          </a:p>
        </p:txBody>
      </p:sp>
      <p:sp>
        <p:nvSpPr>
          <p:cNvPr id="7" name="ZoneTexte 6">
            <a:extLst>
              <a:ext uri="{FF2B5EF4-FFF2-40B4-BE49-F238E27FC236}">
                <a16:creationId xmlns:a16="http://schemas.microsoft.com/office/drawing/2014/main" id="{9258C9A4-C73B-6445-83A1-66C94CAB16BD}"/>
              </a:ext>
            </a:extLst>
          </p:cNvPr>
          <p:cNvSpPr txBox="1"/>
          <p:nvPr/>
        </p:nvSpPr>
        <p:spPr>
          <a:xfrm>
            <a:off x="5940152" y="1700808"/>
            <a:ext cx="1656184" cy="369332"/>
          </a:xfrm>
          <a:prstGeom prst="rect">
            <a:avLst/>
          </a:prstGeom>
          <a:noFill/>
        </p:spPr>
        <p:txBody>
          <a:bodyPr wrap="square" rtlCol="0">
            <a:spAutoFit/>
          </a:bodyPr>
          <a:lstStyle/>
          <a:p>
            <a:r>
              <a:rPr lang="fr-FR" dirty="0"/>
              <a:t>Attachement</a:t>
            </a:r>
          </a:p>
        </p:txBody>
      </p:sp>
      <p:sp>
        <p:nvSpPr>
          <p:cNvPr id="8" name="Flèche courbée vers le haut 7">
            <a:extLst>
              <a:ext uri="{FF2B5EF4-FFF2-40B4-BE49-F238E27FC236}">
                <a16:creationId xmlns:a16="http://schemas.microsoft.com/office/drawing/2014/main" id="{74F700FB-7F43-7D4F-934B-70A20ADC076E}"/>
              </a:ext>
            </a:extLst>
          </p:cNvPr>
          <p:cNvSpPr/>
          <p:nvPr/>
        </p:nvSpPr>
        <p:spPr>
          <a:xfrm>
            <a:off x="2123728" y="3861048"/>
            <a:ext cx="2160240" cy="81890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9" name="ZoneTexte 8">
            <a:extLst>
              <a:ext uri="{FF2B5EF4-FFF2-40B4-BE49-F238E27FC236}">
                <a16:creationId xmlns:a16="http://schemas.microsoft.com/office/drawing/2014/main" id="{708F2D4A-26E8-8744-8FD8-F0BE8861F9A4}"/>
              </a:ext>
            </a:extLst>
          </p:cNvPr>
          <p:cNvSpPr txBox="1"/>
          <p:nvPr/>
        </p:nvSpPr>
        <p:spPr>
          <a:xfrm>
            <a:off x="1110357" y="5085184"/>
            <a:ext cx="3965699" cy="369332"/>
          </a:xfrm>
          <a:prstGeom prst="rect">
            <a:avLst/>
          </a:prstGeom>
          <a:noFill/>
        </p:spPr>
        <p:txBody>
          <a:bodyPr wrap="square" rtlCol="0">
            <a:spAutoFit/>
          </a:bodyPr>
          <a:lstStyle/>
          <a:p>
            <a:r>
              <a:rPr lang="fr-FR" dirty="0"/>
              <a:t>Les tensions doivent se transformer</a:t>
            </a:r>
          </a:p>
        </p:txBody>
      </p:sp>
      <p:sp>
        <p:nvSpPr>
          <p:cNvPr id="10" name="Flèche courbée vers le haut 9">
            <a:extLst>
              <a:ext uri="{FF2B5EF4-FFF2-40B4-BE49-F238E27FC236}">
                <a16:creationId xmlns:a16="http://schemas.microsoft.com/office/drawing/2014/main" id="{79D90877-3A5C-5343-A244-FF1A85F293DB}"/>
              </a:ext>
            </a:extLst>
          </p:cNvPr>
          <p:cNvSpPr/>
          <p:nvPr/>
        </p:nvSpPr>
        <p:spPr>
          <a:xfrm>
            <a:off x="4860032" y="3871605"/>
            <a:ext cx="2160240" cy="818902"/>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1" name="ZoneTexte 10">
            <a:extLst>
              <a:ext uri="{FF2B5EF4-FFF2-40B4-BE49-F238E27FC236}">
                <a16:creationId xmlns:a16="http://schemas.microsoft.com/office/drawing/2014/main" id="{5600BBCE-BB36-064A-AF21-7D494876C5A5}"/>
              </a:ext>
            </a:extLst>
          </p:cNvPr>
          <p:cNvSpPr txBox="1"/>
          <p:nvPr/>
        </p:nvSpPr>
        <p:spPr>
          <a:xfrm>
            <a:off x="5292080" y="5085184"/>
            <a:ext cx="1728192" cy="369332"/>
          </a:xfrm>
          <a:prstGeom prst="rect">
            <a:avLst/>
          </a:prstGeom>
          <a:noFill/>
        </p:spPr>
        <p:txBody>
          <a:bodyPr wrap="square" rtlCol="0">
            <a:spAutoFit/>
          </a:bodyPr>
          <a:lstStyle/>
          <a:p>
            <a:r>
              <a:rPr lang="fr-FR" dirty="0"/>
              <a:t>Partage </a:t>
            </a:r>
          </a:p>
        </p:txBody>
      </p:sp>
    </p:spTree>
    <p:extLst>
      <p:ext uri="{BB962C8B-B14F-4D97-AF65-F5344CB8AC3E}">
        <p14:creationId xmlns:p14="http://schemas.microsoft.com/office/powerpoint/2010/main" val="155948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Période orale 0- 2 ans</a:t>
            </a:r>
          </a:p>
        </p:txBody>
      </p:sp>
      <p:sp>
        <p:nvSpPr>
          <p:cNvPr id="3" name="Espace réservé du contenu 2"/>
          <p:cNvSpPr>
            <a:spLocks noGrp="1"/>
          </p:cNvSpPr>
          <p:nvPr>
            <p:ph idx="1"/>
          </p:nvPr>
        </p:nvSpPr>
        <p:spPr>
          <a:xfrm>
            <a:off x="467544" y="1100628"/>
            <a:ext cx="7876356" cy="4992668"/>
          </a:xfrm>
        </p:spPr>
        <p:txBody>
          <a:bodyPr>
            <a:normAutofit/>
          </a:bodyPr>
          <a:lstStyle/>
          <a:p>
            <a:pPr algn="just"/>
            <a:r>
              <a:rPr lang="fr-FR" sz="2000" b="0" dirty="0"/>
              <a:t>C’est le stade de l’oralité, l’enfant vit par la bouche, aime par la bouche.</a:t>
            </a:r>
          </a:p>
          <a:p>
            <a:pPr algn="just"/>
            <a:endParaRPr lang="fr-FR" sz="2000" b="0" dirty="0"/>
          </a:p>
          <a:p>
            <a:pPr lvl="2" algn="just"/>
            <a:r>
              <a:rPr lang="fr-FR" sz="2000" b="0" dirty="0"/>
              <a:t>A 3 mois, il y a le sourire</a:t>
            </a:r>
          </a:p>
          <a:p>
            <a:pPr marL="237744" lvl="2" indent="0" algn="just">
              <a:buNone/>
            </a:pPr>
            <a:endParaRPr lang="fr-BE" sz="2000" b="0" dirty="0"/>
          </a:p>
          <a:p>
            <a:pPr lvl="2" algn="just"/>
            <a:r>
              <a:rPr lang="fr-FR" sz="2000" b="0" dirty="0"/>
              <a:t>A 8 </a:t>
            </a:r>
            <a:r>
              <a:rPr lang="fr-FR" sz="2000" dirty="0"/>
              <a:t>mois, peur de l’étranger ou angoisse du 8ème mois</a:t>
            </a:r>
          </a:p>
          <a:p>
            <a:pPr marL="237744" lvl="2" indent="0" algn="just">
              <a:buNone/>
            </a:pPr>
            <a:endParaRPr lang="fr-BE" sz="2000" b="0" dirty="0"/>
          </a:p>
          <a:p>
            <a:pPr lvl="2" algn="just"/>
            <a:r>
              <a:rPr lang="fr-FR" sz="2000" b="0" dirty="0"/>
              <a:t>A 15 mois,  phase d’opposition. il fera non de la tête</a:t>
            </a:r>
          </a:p>
          <a:p>
            <a:pPr marL="237744" lvl="2" indent="0" algn="just">
              <a:buNone/>
            </a:pPr>
            <a:endParaRPr lang="fr-FR" sz="2000" b="0" dirty="0"/>
          </a:p>
          <a:p>
            <a:pPr lvl="2" algn="just"/>
            <a:r>
              <a:rPr lang="fr-FR" sz="2000" b="0" dirty="0"/>
              <a:t>Sentiment de sécurité de base, d’être aimé: le narcissisme primaire (le goût de vivre).</a:t>
            </a:r>
            <a:endParaRPr lang="fr-BE" sz="2000" dirty="0"/>
          </a:p>
          <a:p>
            <a:pPr lvl="2" algn="just"/>
            <a:endParaRPr lang="fr-BE" sz="2000" b="0" dirty="0"/>
          </a:p>
          <a:p>
            <a:pPr lvl="2" algn="just"/>
            <a:r>
              <a:rPr lang="fr-FR" sz="2000" dirty="0"/>
              <a:t>Notion de permanence de l’objet</a:t>
            </a:r>
            <a:r>
              <a:rPr lang="fr-FR" sz="2000" b="0" dirty="0"/>
              <a:t> permanence</a:t>
            </a:r>
            <a:endParaRPr lang="fr-BE" sz="2000" b="0" dirty="0"/>
          </a:p>
          <a:p>
            <a:pPr algn="just"/>
            <a:endParaRPr lang="fr-BE" sz="2000" b="0" dirty="0"/>
          </a:p>
        </p:txBody>
      </p:sp>
    </p:spTree>
    <p:extLst>
      <p:ext uri="{BB962C8B-B14F-4D97-AF65-F5344CB8AC3E}">
        <p14:creationId xmlns:p14="http://schemas.microsoft.com/office/powerpoint/2010/main" val="2462467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p:nvPr>
        </p:nvSpPr>
        <p:spPr>
          <a:xfrm>
            <a:off x="468313" y="417984"/>
            <a:ext cx="8229600" cy="1066800"/>
          </a:xfrm>
        </p:spPr>
        <p:txBody>
          <a:bodyPr/>
          <a:lstStyle/>
          <a:p>
            <a:pPr eaLnBrk="1" hangingPunct="1"/>
            <a:r>
              <a:rPr lang="fr-BE" altLang="fr-FR" dirty="0">
                <a:latin typeface="+mn-lt"/>
              </a:rPr>
              <a:t>Le langage</a:t>
            </a:r>
            <a:endParaRPr lang="fr-FR" altLang="fr-FR" dirty="0">
              <a:latin typeface="+mn-lt"/>
            </a:endParaRPr>
          </a:p>
        </p:txBody>
      </p:sp>
      <p:sp>
        <p:nvSpPr>
          <p:cNvPr id="55299" name="Rectangle 3"/>
          <p:cNvSpPr>
            <a:spLocks noGrp="1" noChangeArrowheads="1"/>
          </p:cNvSpPr>
          <p:nvPr>
            <p:ph idx="1"/>
          </p:nvPr>
        </p:nvSpPr>
        <p:spPr>
          <a:xfrm>
            <a:off x="468313" y="1349581"/>
            <a:ext cx="8229600" cy="4176464"/>
          </a:xfrm>
        </p:spPr>
        <p:txBody>
          <a:bodyPr>
            <a:normAutofit fontScale="85000" lnSpcReduction="20000"/>
          </a:bodyPr>
          <a:lstStyle/>
          <a:p>
            <a:pPr lvl="1" algn="just" eaLnBrk="1" hangingPunct="1">
              <a:lnSpc>
                <a:spcPct val="150000"/>
              </a:lnSpc>
              <a:buFont typeface="Georgia" panose="02040502050405020303" pitchFamily="18" charset="0"/>
              <a:buNone/>
            </a:pPr>
            <a:endParaRPr lang="fr-BE" altLang="fr-FR" sz="2400" dirty="0">
              <a:cs typeface="Arial" panose="020B0604020202020204" pitchFamily="34" charset="0"/>
            </a:endParaRPr>
          </a:p>
          <a:p>
            <a:pPr lvl="1" algn="just" eaLnBrk="1" hangingPunct="1">
              <a:lnSpc>
                <a:spcPct val="150000"/>
              </a:lnSpc>
              <a:buFont typeface="Wingdings" panose="05000000000000000000" pitchFamily="2" charset="2"/>
              <a:buChar char="§"/>
            </a:pPr>
            <a:r>
              <a:rPr lang="fr-BE" altLang="fr-FR" sz="2400" dirty="0">
                <a:cs typeface="Arial" panose="020B0604020202020204" pitchFamily="34" charset="0"/>
              </a:rPr>
              <a:t>A partir du 1</a:t>
            </a:r>
            <a:r>
              <a:rPr lang="fr-BE" altLang="fr-FR" sz="2400" baseline="30000" dirty="0">
                <a:cs typeface="Arial" panose="020B0604020202020204" pitchFamily="34" charset="0"/>
              </a:rPr>
              <a:t>e</a:t>
            </a:r>
            <a:r>
              <a:rPr lang="fr-BE" altLang="fr-FR" sz="2400" dirty="0">
                <a:cs typeface="Arial" panose="020B0604020202020204" pitchFamily="34" charset="0"/>
              </a:rPr>
              <a:t> mois: babillage et lallations</a:t>
            </a:r>
          </a:p>
          <a:p>
            <a:pPr marL="0" lvl="1" indent="0" algn="just" eaLnBrk="1" hangingPunct="1">
              <a:lnSpc>
                <a:spcPct val="150000"/>
              </a:lnSpc>
              <a:buNone/>
            </a:pPr>
            <a:endParaRPr lang="fr-BE" altLang="fr-FR" sz="2400" dirty="0">
              <a:cs typeface="Arial" panose="020B0604020202020204" pitchFamily="34" charset="0"/>
            </a:endParaRPr>
          </a:p>
          <a:p>
            <a:pPr lvl="1" algn="just" eaLnBrk="1" hangingPunct="1">
              <a:lnSpc>
                <a:spcPct val="150000"/>
              </a:lnSpc>
              <a:buFont typeface="Wingdings" panose="05000000000000000000" pitchFamily="2" charset="2"/>
              <a:buChar char="§"/>
            </a:pPr>
            <a:r>
              <a:rPr lang="fr-BE" altLang="fr-FR" sz="2400" dirty="0">
                <a:cs typeface="Arial" panose="020B0604020202020204" pitchFamily="34" charset="0"/>
              </a:rPr>
              <a:t>A partir de 6-8 mois: présence d’écholalie</a:t>
            </a:r>
          </a:p>
          <a:p>
            <a:pPr marL="0" lvl="1" indent="0" algn="just" eaLnBrk="1" hangingPunct="1">
              <a:lnSpc>
                <a:spcPct val="150000"/>
              </a:lnSpc>
              <a:buNone/>
            </a:pPr>
            <a:endParaRPr lang="fr-BE" altLang="fr-FR" sz="2400" dirty="0">
              <a:cs typeface="Arial" panose="020B0604020202020204" pitchFamily="34" charset="0"/>
            </a:endParaRPr>
          </a:p>
          <a:p>
            <a:pPr lvl="1" algn="just" eaLnBrk="1" hangingPunct="1">
              <a:lnSpc>
                <a:spcPct val="150000"/>
              </a:lnSpc>
              <a:buFont typeface="Wingdings" panose="05000000000000000000" pitchFamily="2" charset="2"/>
              <a:buChar char="§"/>
            </a:pPr>
            <a:r>
              <a:rPr lang="fr-BE" altLang="fr-FR" sz="2400" dirty="0">
                <a:cs typeface="Arial" panose="020B0604020202020204" pitchFamily="34" charset="0"/>
              </a:rPr>
              <a:t>Entre 12 mois et 2 ans: les premiers mots</a:t>
            </a:r>
          </a:p>
          <a:p>
            <a:pPr marL="0" lvl="1" indent="0" algn="just" eaLnBrk="1" hangingPunct="1">
              <a:lnSpc>
                <a:spcPct val="150000"/>
              </a:lnSpc>
              <a:buNone/>
            </a:pPr>
            <a:endParaRPr lang="fr-BE" altLang="fr-FR" sz="2400" dirty="0">
              <a:cs typeface="Arial" panose="020B0604020202020204" pitchFamily="34" charset="0"/>
            </a:endParaRPr>
          </a:p>
          <a:p>
            <a:pPr lvl="1" algn="just" eaLnBrk="1" hangingPunct="1">
              <a:lnSpc>
                <a:spcPct val="150000"/>
              </a:lnSpc>
              <a:buFont typeface="Wingdings" panose="05000000000000000000" pitchFamily="2" charset="2"/>
              <a:buChar char="§"/>
            </a:pPr>
            <a:r>
              <a:rPr lang="fr-BE" altLang="fr-FR" sz="2400" dirty="0">
                <a:cs typeface="Arial" panose="020B0604020202020204" pitchFamily="34" charset="0"/>
              </a:rPr>
              <a:t>Vers 18 mois, les premières phrases, c’est-à-dire les premières combinaisons de deux mots « papa parti », « dodo bébé » etc.</a:t>
            </a:r>
          </a:p>
          <a:p>
            <a:pPr lvl="1" algn="just" eaLnBrk="1" hangingPunct="1">
              <a:lnSpc>
                <a:spcPct val="150000"/>
              </a:lnSpc>
              <a:buFont typeface="Wingdings" panose="05000000000000000000" pitchFamily="2" charset="2"/>
              <a:buChar char="§"/>
            </a:pPr>
            <a:endParaRPr lang="fr-BE" altLang="fr-FR" sz="2400" dirty="0">
              <a:cs typeface="Arial" panose="020B0604020202020204" pitchFamily="34" charset="0"/>
            </a:endParaRPr>
          </a:p>
          <a:p>
            <a:pPr algn="just" eaLnBrk="1" hangingPunct="1">
              <a:lnSpc>
                <a:spcPct val="150000"/>
              </a:lnSpc>
              <a:buFont typeface="Wingdings" panose="05000000000000000000" pitchFamily="2" charset="2"/>
              <a:buNone/>
            </a:pPr>
            <a:endParaRPr lang="fr-BE" altLang="fr-FR" sz="2400" dirty="0">
              <a:cs typeface="Arial" panose="020B0604020202020204" pitchFamily="34" charset="0"/>
            </a:endParaRPr>
          </a:p>
          <a:p>
            <a:pPr algn="just" eaLnBrk="1" hangingPunct="1">
              <a:lnSpc>
                <a:spcPct val="150000"/>
              </a:lnSpc>
            </a:pPr>
            <a:endParaRPr lang="fr-BE" altLang="fr-FR" sz="2400" dirty="0">
              <a:cs typeface="Arial" panose="020B0604020202020204" pitchFamily="34" charset="0"/>
            </a:endParaRPr>
          </a:p>
          <a:p>
            <a:pPr algn="just" eaLnBrk="1" hangingPunct="1">
              <a:lnSpc>
                <a:spcPct val="150000"/>
              </a:lnSpc>
              <a:buFont typeface="Wingdings" panose="05000000000000000000" pitchFamily="2" charset="2"/>
              <a:buNone/>
            </a:pPr>
            <a:endParaRPr lang="fr-FR" altLang="fr-FR" sz="2400" dirty="0">
              <a:cs typeface="Arial" panose="020B0604020202020204" pitchFamily="34" charset="0"/>
            </a:endParaRPr>
          </a:p>
        </p:txBody>
      </p:sp>
    </p:spTree>
    <p:extLst>
      <p:ext uri="{BB962C8B-B14F-4D97-AF65-F5344CB8AC3E}">
        <p14:creationId xmlns:p14="http://schemas.microsoft.com/office/powerpoint/2010/main" val="2922223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576104"/>
            <a:ext cx="7520940" cy="548640"/>
          </a:xfrm>
        </p:spPr>
        <p:txBody>
          <a:bodyPr/>
          <a:lstStyle/>
          <a:p>
            <a:r>
              <a:rPr lang="fr-BE" dirty="0"/>
              <a:t>La motricité</a:t>
            </a:r>
          </a:p>
        </p:txBody>
      </p:sp>
      <p:sp>
        <p:nvSpPr>
          <p:cNvPr id="3" name="Espace réservé du contenu 2"/>
          <p:cNvSpPr>
            <a:spLocks noGrp="1"/>
          </p:cNvSpPr>
          <p:nvPr>
            <p:ph idx="1"/>
          </p:nvPr>
        </p:nvSpPr>
        <p:spPr>
          <a:xfrm>
            <a:off x="822960" y="2204864"/>
            <a:ext cx="7520940" cy="2880320"/>
          </a:xfrm>
        </p:spPr>
        <p:txBody>
          <a:bodyPr>
            <a:normAutofit/>
          </a:bodyPr>
          <a:lstStyle/>
          <a:p>
            <a:pPr lvl="1" algn="just">
              <a:lnSpc>
                <a:spcPct val="80000"/>
              </a:lnSpc>
            </a:pPr>
            <a:r>
              <a:rPr lang="fr-BE" altLang="fr-FR" sz="2400" dirty="0">
                <a:cs typeface="Arial" panose="020B0604020202020204" pitchFamily="34" charset="0"/>
              </a:rPr>
              <a:t>Tenir assis - 6 mois</a:t>
            </a:r>
          </a:p>
          <a:p>
            <a:pPr marL="0" lvl="1" indent="0" algn="just">
              <a:lnSpc>
                <a:spcPct val="80000"/>
              </a:lnSpc>
              <a:buNone/>
            </a:pPr>
            <a:endParaRPr lang="fr-BE" altLang="fr-FR" sz="2400" dirty="0">
              <a:cs typeface="Arial" panose="020B0604020202020204" pitchFamily="34" charset="0"/>
            </a:endParaRPr>
          </a:p>
          <a:p>
            <a:pPr lvl="1" algn="just">
              <a:lnSpc>
                <a:spcPct val="80000"/>
              </a:lnSpc>
            </a:pPr>
            <a:r>
              <a:rPr lang="fr-BE" altLang="fr-FR" sz="2400" dirty="0">
                <a:cs typeface="Arial" panose="020B0604020202020204" pitchFamily="34" charset="0"/>
              </a:rPr>
              <a:t>4 pattes (pas un passage obligatoire)</a:t>
            </a:r>
          </a:p>
          <a:p>
            <a:pPr marL="0" lvl="1" indent="0" algn="just">
              <a:lnSpc>
                <a:spcPct val="80000"/>
              </a:lnSpc>
              <a:buNone/>
            </a:pPr>
            <a:endParaRPr lang="fr-BE" altLang="fr-FR" sz="2400" dirty="0">
              <a:cs typeface="Arial" panose="020B0604020202020204" pitchFamily="34" charset="0"/>
            </a:endParaRPr>
          </a:p>
          <a:p>
            <a:pPr lvl="1" algn="just">
              <a:lnSpc>
                <a:spcPct val="80000"/>
              </a:lnSpc>
            </a:pPr>
            <a:r>
              <a:rPr lang="fr-BE" altLang="fr-FR" sz="2400" dirty="0">
                <a:cs typeface="Arial" panose="020B0604020202020204" pitchFamily="34" charset="0"/>
              </a:rPr>
              <a:t>La marche - 1 an</a:t>
            </a:r>
          </a:p>
          <a:p>
            <a:endParaRPr lang="fr-BE" sz="2400" dirty="0"/>
          </a:p>
        </p:txBody>
      </p:sp>
    </p:spTree>
    <p:extLst>
      <p:ext uri="{BB962C8B-B14F-4D97-AF65-F5344CB8AC3E}">
        <p14:creationId xmlns:p14="http://schemas.microsoft.com/office/powerpoint/2010/main" val="13719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648112"/>
            <a:ext cx="7520940" cy="548640"/>
          </a:xfrm>
        </p:spPr>
        <p:txBody>
          <a:bodyPr/>
          <a:lstStyle/>
          <a:p>
            <a:r>
              <a:rPr lang="fr-BE" dirty="0"/>
              <a:t>La Période anale 2- 3 ans</a:t>
            </a:r>
          </a:p>
        </p:txBody>
      </p:sp>
      <p:sp>
        <p:nvSpPr>
          <p:cNvPr id="3" name="Espace réservé du contenu 2"/>
          <p:cNvSpPr>
            <a:spLocks noGrp="1"/>
          </p:cNvSpPr>
          <p:nvPr>
            <p:ph idx="1"/>
          </p:nvPr>
        </p:nvSpPr>
        <p:spPr>
          <a:xfrm>
            <a:off x="850400" y="1484784"/>
            <a:ext cx="7520940" cy="4248472"/>
          </a:xfrm>
        </p:spPr>
        <p:txBody>
          <a:bodyPr>
            <a:normAutofit fontScale="92500"/>
          </a:bodyPr>
          <a:lstStyle/>
          <a:p>
            <a:pPr>
              <a:lnSpc>
                <a:spcPct val="150000"/>
              </a:lnSpc>
            </a:pPr>
            <a:r>
              <a:rPr lang="fr-BE" sz="2400" b="0" dirty="0"/>
              <a:t>Période d’autonomie</a:t>
            </a:r>
          </a:p>
          <a:p>
            <a:pPr>
              <a:lnSpc>
                <a:spcPct val="150000"/>
              </a:lnSpc>
            </a:pPr>
            <a:r>
              <a:rPr lang="fr-BE" sz="2400" b="0" dirty="0"/>
              <a:t>Apprentissage des limites</a:t>
            </a:r>
          </a:p>
          <a:p>
            <a:pPr>
              <a:lnSpc>
                <a:spcPct val="150000"/>
              </a:lnSpc>
            </a:pPr>
            <a:r>
              <a:rPr lang="fr-BE" sz="2400" b="0" dirty="0"/>
              <a:t>Apprentissage de la propreté</a:t>
            </a:r>
          </a:p>
          <a:p>
            <a:pPr>
              <a:lnSpc>
                <a:spcPct val="150000"/>
              </a:lnSpc>
            </a:pPr>
            <a:r>
              <a:rPr lang="fr-BE" sz="2400" b="0" dirty="0"/>
              <a:t>Acquisition du « je »</a:t>
            </a:r>
          </a:p>
          <a:p>
            <a:pPr>
              <a:lnSpc>
                <a:spcPct val="150000"/>
              </a:lnSpc>
            </a:pPr>
            <a:endParaRPr lang="fr-BE" sz="2400" b="0" dirty="0"/>
          </a:p>
          <a:p>
            <a:pPr>
              <a:lnSpc>
                <a:spcPct val="150000"/>
              </a:lnSpc>
            </a:pPr>
            <a:r>
              <a:rPr lang="fr-FR" sz="2400" b="0" dirty="0"/>
              <a:t>C’est à la fin de cette période que l’enfant se situe par rapport aux règles, à l’autorité, au désir de donner et retenir</a:t>
            </a:r>
            <a:endParaRPr lang="fr-BE" sz="2400" b="0" dirty="0"/>
          </a:p>
        </p:txBody>
      </p:sp>
    </p:spTree>
    <p:extLst>
      <p:ext uri="{BB962C8B-B14F-4D97-AF65-F5344CB8AC3E}">
        <p14:creationId xmlns:p14="http://schemas.microsoft.com/office/powerpoint/2010/main" val="1393789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576104"/>
            <a:ext cx="7520940" cy="548640"/>
          </a:xfrm>
        </p:spPr>
        <p:txBody>
          <a:bodyPr/>
          <a:lstStyle/>
          <a:p>
            <a:r>
              <a:rPr lang="fr-BE" dirty="0"/>
              <a:t>La Période prégénitale 3- 4 ans</a:t>
            </a:r>
          </a:p>
        </p:txBody>
      </p:sp>
      <p:sp>
        <p:nvSpPr>
          <p:cNvPr id="3" name="Espace réservé du contenu 2"/>
          <p:cNvSpPr>
            <a:spLocks noGrp="1"/>
          </p:cNvSpPr>
          <p:nvPr>
            <p:ph idx="1"/>
          </p:nvPr>
        </p:nvSpPr>
        <p:spPr>
          <a:xfrm>
            <a:off x="854976" y="2180748"/>
            <a:ext cx="7520940" cy="2832428"/>
          </a:xfrm>
        </p:spPr>
        <p:txBody>
          <a:bodyPr>
            <a:normAutofit fontScale="92500"/>
          </a:bodyPr>
          <a:lstStyle/>
          <a:p>
            <a:pPr>
              <a:lnSpc>
                <a:spcPct val="150000"/>
              </a:lnSpc>
            </a:pPr>
            <a:r>
              <a:rPr lang="fr-FR" sz="2400" b="0" dirty="0"/>
              <a:t>C’est l’époque de la prise de conscience des différences sexuelles, l’observation de l’autre, et la découverte de son propre corps </a:t>
            </a:r>
          </a:p>
          <a:p>
            <a:pPr>
              <a:lnSpc>
                <a:spcPct val="150000"/>
              </a:lnSpc>
            </a:pPr>
            <a:endParaRPr lang="fr-FR" sz="2400" b="0" dirty="0"/>
          </a:p>
          <a:p>
            <a:pPr>
              <a:lnSpc>
                <a:spcPct val="150000"/>
              </a:lnSpc>
            </a:pPr>
            <a:r>
              <a:rPr lang="fr-FR" sz="2400" b="0" dirty="0"/>
              <a:t>C’est l’âge de l’imitation, des jeux de rôle sexué.</a:t>
            </a:r>
            <a:endParaRPr lang="fr-BE" sz="2400" b="0" dirty="0"/>
          </a:p>
          <a:p>
            <a:pPr>
              <a:lnSpc>
                <a:spcPct val="150000"/>
              </a:lnSpc>
            </a:pPr>
            <a:endParaRPr lang="fr-BE" sz="2400" b="0" dirty="0"/>
          </a:p>
        </p:txBody>
      </p:sp>
    </p:spTree>
    <p:extLst>
      <p:ext uri="{BB962C8B-B14F-4D97-AF65-F5344CB8AC3E}">
        <p14:creationId xmlns:p14="http://schemas.microsoft.com/office/powerpoint/2010/main" val="34103530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Angles">
  <a:themeElements>
    <a:clrScheme name="SOS">
      <a:dk1>
        <a:sysClr val="windowText" lastClr="000000"/>
      </a:dk1>
      <a:lt1>
        <a:sysClr val="window" lastClr="FFFFFF"/>
      </a:lt1>
      <a:dk2>
        <a:srgbClr val="242852"/>
      </a:dk2>
      <a:lt2>
        <a:srgbClr val="ACCBF9"/>
      </a:lt2>
      <a:accent1>
        <a:srgbClr val="3EBBF0"/>
      </a:accent1>
      <a:accent2>
        <a:srgbClr val="C00000"/>
      </a:accent2>
      <a:accent3>
        <a:srgbClr val="6DC8F2"/>
      </a:accent3>
      <a:accent4>
        <a:srgbClr val="14A2E2"/>
      </a:accent4>
      <a:accent5>
        <a:srgbClr val="DB2D2D"/>
      </a:accent5>
      <a:accent6>
        <a:srgbClr val="F2F2F2"/>
      </a:accent6>
      <a:hlink>
        <a:srgbClr val="002060"/>
      </a:hlink>
      <a:folHlink>
        <a:srgbClr val="1098D2"/>
      </a:folHlink>
    </a:clrScheme>
    <a:fontScheme name="Personnalisé 1">
      <a:majorFont>
        <a:latin typeface="Candara"/>
        <a:ea typeface=""/>
        <a:cs typeface=""/>
      </a:majorFont>
      <a:minorFont>
        <a:latin typeface="Candara"/>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5.xml><?xml version="1.0" encoding="utf-8"?>
<a:theme xmlns:a="http://schemas.openxmlformats.org/drawingml/2006/main" name="2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3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20170530-CIFAS-recherchecorr ED</Template>
  <TotalTime>6709</TotalTime>
  <Words>2049</Words>
  <Application>Microsoft Macintosh PowerPoint</Application>
  <PresentationFormat>Affichage à l'écran (4:3)</PresentationFormat>
  <Paragraphs>337</Paragraphs>
  <Slides>44</Slides>
  <Notes>9</Notes>
  <HiddenSlides>0</HiddenSlides>
  <MMClips>2</MMClips>
  <ScaleCrop>false</ScaleCrop>
  <HeadingPairs>
    <vt:vector size="6" baseType="variant">
      <vt:variant>
        <vt:lpstr>Polices utilisées</vt:lpstr>
      </vt:variant>
      <vt:variant>
        <vt:i4>11</vt:i4>
      </vt:variant>
      <vt:variant>
        <vt:lpstr>Thème</vt:lpstr>
      </vt:variant>
      <vt:variant>
        <vt:i4>6</vt:i4>
      </vt:variant>
      <vt:variant>
        <vt:lpstr>Titres des diapositives</vt:lpstr>
      </vt:variant>
      <vt:variant>
        <vt:i4>44</vt:i4>
      </vt:variant>
    </vt:vector>
  </HeadingPairs>
  <TitlesOfParts>
    <vt:vector size="61" baseType="lpstr">
      <vt:lpstr>Agency FB</vt:lpstr>
      <vt:lpstr>Arial</vt:lpstr>
      <vt:lpstr>Calibri</vt:lpstr>
      <vt:lpstr>Candara</vt:lpstr>
      <vt:lpstr>Courier New</vt:lpstr>
      <vt:lpstr>Franklin Gothic Book</vt:lpstr>
      <vt:lpstr>Franklin Gothic Medium</vt:lpstr>
      <vt:lpstr>Georgia</vt:lpstr>
      <vt:lpstr>Times New Roman</vt:lpstr>
      <vt:lpstr>Tunga</vt:lpstr>
      <vt:lpstr>Wingdings</vt:lpstr>
      <vt:lpstr>Angles</vt:lpstr>
      <vt:lpstr>Conception personnalisée</vt:lpstr>
      <vt:lpstr>1_Conception personnalisée</vt:lpstr>
      <vt:lpstr>1_Angles</vt:lpstr>
      <vt:lpstr>2_Conception personnalisée</vt:lpstr>
      <vt:lpstr>3_Conception personnalisée</vt:lpstr>
      <vt:lpstr>Approche transdisciplinaire de La maltraitance infantile: entre soin et protection </vt:lpstr>
      <vt:lpstr>Le développement de l’enfant</vt:lpstr>
      <vt:lpstr>Le développement psycho-affectif</vt:lpstr>
      <vt:lpstr>Le développement psycho-affectif</vt:lpstr>
      <vt:lpstr>Période orale 0- 2 ans</vt:lpstr>
      <vt:lpstr>Le langage</vt:lpstr>
      <vt:lpstr>La motricité</vt:lpstr>
      <vt:lpstr>La Période anale 2- 3 ans</vt:lpstr>
      <vt:lpstr>La Période prégénitale 3- 4 ans</vt:lpstr>
      <vt:lpstr>Le Stade œdipien 4- 6 ans</vt:lpstr>
      <vt:lpstr>La période de latence 6- 12 ans</vt:lpstr>
      <vt:lpstr>La Période de puberté et de  l’adolescence  12- 18 ans</vt:lpstr>
      <vt:lpstr>La période de puberté et de l’adolescence                                  12 – 18 ans</vt:lpstr>
      <vt:lpstr>Le développement intellectuel</vt:lpstr>
      <vt:lpstr>Présentation PowerPoint</vt:lpstr>
      <vt:lpstr>Le développement sexuel de l’enfant</vt:lpstr>
      <vt:lpstr>Développement sexuel sain</vt:lpstr>
      <vt:lpstr>Développement sexuel sain (2)</vt:lpstr>
      <vt:lpstr>Développement sexuel sain (3)</vt:lpstr>
      <vt:lpstr>Différences selon l’âge (1)</vt:lpstr>
      <vt:lpstr>Différences selon l’âge (2)</vt:lpstr>
      <vt:lpstr>Différences selon l’âge (3)</vt:lpstr>
      <vt:lpstr>Différences selon l’âge (4)</vt:lpstr>
      <vt:lpstr>Différences selon l’âge (5)</vt:lpstr>
      <vt:lpstr>Différences selon le sexe</vt:lpstr>
      <vt:lpstr>Jeux sexuels/ comportements sexuels problématiques?</vt:lpstr>
      <vt:lpstr>Introduction</vt:lpstr>
      <vt:lpstr>Différences selon un antécédent d’agression sexuelle chez l’enfant</vt:lpstr>
      <vt:lpstr>Comportements sexuels problématiques (CSP)</vt:lpstr>
      <vt:lpstr>Enfants sexuellement réactifs</vt:lpstr>
      <vt:lpstr>Comportements sexuels élaborés et consentis</vt:lpstr>
      <vt:lpstr>Comportements sexuels agressifs (CSA)</vt:lpstr>
      <vt:lpstr>Comportements sexuels agressifs (2)</vt:lpstr>
      <vt:lpstr>Conclusions</vt:lpstr>
      <vt:lpstr>L’attachement</vt:lpstr>
      <vt:lpstr>introduction</vt:lpstr>
      <vt:lpstr>20ème siècle: modification de  la taille et de la forme de la famille       Nouvelle affectivité familiale </vt:lpstr>
      <vt:lpstr>Présentation PowerPoint</vt:lpstr>
      <vt:lpstr>20ème siècle: modification de  la taille et de la forme de la famille       Nouvelle affectivité familiale </vt:lpstr>
      <vt:lpstr>Attachement</vt:lpstr>
      <vt:lpstr>Présentation PowerPoint</vt:lpstr>
      <vt:lpstr>Intersubjectivité</vt:lpstr>
      <vt:lpstr>Présentation PowerPoint</vt:lpstr>
      <vt:lpstr>Présentation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ONZE FEMANP Formons Ensemble à propos de la Maltraitance les Nouveaux Professionnels</dc:title>
  <dc:creator>vthourb</dc:creator>
  <cp:lastModifiedBy>Vanthournout Brigitte</cp:lastModifiedBy>
  <cp:revision>1159</cp:revision>
  <cp:lastPrinted>2018-02-19T14:17:03Z</cp:lastPrinted>
  <dcterms:created xsi:type="dcterms:W3CDTF">2018-01-22T07:55:41Z</dcterms:created>
  <dcterms:modified xsi:type="dcterms:W3CDTF">2019-07-12T10:41:38Z</dcterms:modified>
</cp:coreProperties>
</file>