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3"/>
  </p:notesMasterIdLst>
  <p:sldIdLst>
    <p:sldId id="256" r:id="rId2"/>
    <p:sldId id="257" r:id="rId3"/>
    <p:sldId id="258" r:id="rId4"/>
    <p:sldId id="259" r:id="rId5"/>
    <p:sldId id="260" r:id="rId6"/>
    <p:sldId id="261" r:id="rId7"/>
    <p:sldId id="262" r:id="rId8"/>
    <p:sldId id="264" r:id="rId9"/>
    <p:sldId id="263" r:id="rId10"/>
    <p:sldId id="265" r:id="rId11"/>
    <p:sldId id="266" r:id="rId12"/>
    <p:sldId id="267" r:id="rId13"/>
    <p:sldId id="268" r:id="rId14"/>
    <p:sldId id="269" r:id="rId15"/>
    <p:sldId id="270" r:id="rId16"/>
    <p:sldId id="276" r:id="rId17"/>
    <p:sldId id="271" r:id="rId18"/>
    <p:sldId id="272" r:id="rId19"/>
    <p:sldId id="273" r:id="rId20"/>
    <p:sldId id="274" r:id="rId21"/>
    <p:sldId id="275" r:id="rId2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7B295E-E175-4781-8882-34147CDF29E7}" type="datetimeFigureOut">
              <a:rPr lang="fr-FR" smtClean="0"/>
              <a:pPr/>
              <a:t>05/03/2013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FB4C60-75F1-47ED-8D78-5DB8243CBF1E}"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La </a:t>
            </a:r>
            <a:r>
              <a:rPr lang="fr-FR" dirty="0" err="1" smtClean="0"/>
              <a:t>requete</a:t>
            </a:r>
            <a:r>
              <a:rPr lang="fr-FR" dirty="0" smtClean="0"/>
              <a:t> n’exclut pas de facto le respect du contradictoire notamment dans l’art 103 al 2 </a:t>
            </a:r>
            <a:endParaRPr lang="fr-FR" dirty="0"/>
          </a:p>
        </p:txBody>
      </p:sp>
      <p:sp>
        <p:nvSpPr>
          <p:cNvPr id="4" name="Espace réservé du numéro de diapositive 3"/>
          <p:cNvSpPr>
            <a:spLocks noGrp="1"/>
          </p:cNvSpPr>
          <p:nvPr>
            <p:ph type="sldNum" sz="quarter" idx="10"/>
          </p:nvPr>
        </p:nvSpPr>
        <p:spPr/>
        <p:txBody>
          <a:bodyPr/>
          <a:lstStyle/>
          <a:p>
            <a:fld id="{D5FB4C60-75F1-47ED-8D78-5DB8243CBF1E}" type="slidenum">
              <a:rPr lang="fr-FR" smtClean="0"/>
              <a:pPr/>
              <a:t>6</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err="1" smtClean="0"/>
              <a:t>Civ</a:t>
            </a:r>
            <a:r>
              <a:rPr lang="fr-FR" dirty="0" smtClean="0"/>
              <a:t> 2 13 mai 1987 BULL CIV </a:t>
            </a:r>
            <a:r>
              <a:rPr lang="fr-FR" dirty="0" err="1" smtClean="0"/>
              <a:t>ii,n°</a:t>
            </a:r>
            <a:r>
              <a:rPr lang="fr-FR" baseline="0" dirty="0" smtClean="0"/>
              <a:t> 112 </a:t>
            </a:r>
            <a:r>
              <a:rPr lang="fr-FR" baseline="0" dirty="0" err="1" smtClean="0"/>
              <a:t>RTDCiv</a:t>
            </a:r>
            <a:r>
              <a:rPr lang="fr-FR" baseline="0" dirty="0" smtClean="0"/>
              <a:t> 1988 181 </a:t>
            </a:r>
            <a:r>
              <a:rPr lang="fr-FR" baseline="0" dirty="0" err="1" smtClean="0"/>
              <a:t>obs</a:t>
            </a:r>
            <a:r>
              <a:rPr lang="fr-FR" baseline="0" dirty="0" smtClean="0"/>
              <a:t> </a:t>
            </a:r>
            <a:r>
              <a:rPr lang="fr-FR" baseline="0" dirty="0" err="1" smtClean="0"/>
              <a:t>Perrot;civ</a:t>
            </a:r>
            <a:r>
              <a:rPr lang="fr-FR" baseline="0" dirty="0" smtClean="0"/>
              <a:t> 2 11 mai 2006 Bull </a:t>
            </a:r>
            <a:r>
              <a:rPr lang="fr-FR" baseline="0" dirty="0" err="1" smtClean="0"/>
              <a:t>civ</a:t>
            </a:r>
            <a:r>
              <a:rPr lang="fr-FR" baseline="0" dirty="0" smtClean="0"/>
              <a:t> II n° 128</a:t>
            </a:r>
            <a:endParaRPr lang="fr-FR" dirty="0"/>
          </a:p>
        </p:txBody>
      </p:sp>
      <p:sp>
        <p:nvSpPr>
          <p:cNvPr id="4" name="Espace réservé du numéro de diapositive 3"/>
          <p:cNvSpPr>
            <a:spLocks noGrp="1"/>
          </p:cNvSpPr>
          <p:nvPr>
            <p:ph type="sldNum" sz="quarter" idx="10"/>
          </p:nvPr>
        </p:nvSpPr>
        <p:spPr/>
        <p:txBody>
          <a:bodyPr/>
          <a:lstStyle/>
          <a:p>
            <a:fld id="{D5FB4C60-75F1-47ED-8D78-5DB8243CBF1E}" type="slidenum">
              <a:rPr lang="fr-FR" smtClean="0"/>
              <a:pPr/>
              <a:t>10</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19" name="Espace réservé du pied de page 18"/>
          <p:cNvSpPr>
            <a:spLocks noGrp="1"/>
          </p:cNvSpPr>
          <p:nvPr>
            <p:ph type="ftr" sz="quarter" idx="11"/>
          </p:nvPr>
        </p:nvSpPr>
        <p:spPr/>
        <p:txBody>
          <a:bodyPr/>
          <a:lstStyle/>
          <a:p>
            <a:endParaRPr lang="fr-FR" dirty="0"/>
          </a:p>
        </p:txBody>
      </p:sp>
      <p:sp>
        <p:nvSpPr>
          <p:cNvPr id="27" name="Espace réservé du numéro de diapositive 26"/>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8EB50E0C-9B97-4C05-97A6-E747917DBE34}"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784FFC28-F261-4A01-8CFC-CDF9E876578E}" type="datetimeFigureOut">
              <a:rPr lang="fr-FR" smtClean="0"/>
              <a:pPr/>
              <a:t>05/03/2013</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a:xfrm>
            <a:off x="8077200" y="6356350"/>
            <a:ext cx="609600" cy="365125"/>
          </a:xfrm>
        </p:spPr>
        <p:txBody>
          <a:bodyPr/>
          <a:lstStyle/>
          <a:p>
            <a:fld id="{8EB50E0C-9B97-4C05-97A6-E747917DBE34}" type="slidenum">
              <a:rPr lang="fr-FR" smtClean="0"/>
              <a:pPr/>
              <a:t>‹N°›</a:t>
            </a:fld>
            <a:endParaRPr lang="fr-FR" dirty="0"/>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dirty="0"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84FFC28-F261-4A01-8CFC-CDF9E876578E}" type="datetimeFigureOut">
              <a:rPr lang="fr-FR" smtClean="0"/>
              <a:pPr/>
              <a:t>05/03/2013</a:t>
            </a:fld>
            <a:endParaRPr lang="fr-FR" dirty="0"/>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dirty="0"/>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EB50E0C-9B97-4C05-97A6-E747917DBE34}" type="slidenum">
              <a:rPr lang="fr-FR" smtClean="0"/>
              <a:pPr/>
              <a:t>‹N°›</a:t>
            </a:fld>
            <a:endParaRPr lang="fr-FR" dirty="0"/>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fontScale="90000"/>
          </a:bodyPr>
          <a:lstStyle/>
          <a:p>
            <a:r>
              <a:rPr lang="fr-FR" smtClean="0"/>
              <a:t>Les procédures rapides: Les  ordonnances sur requête</a:t>
            </a:r>
            <a:endParaRPr lang="fr-FR" dirty="0"/>
          </a:p>
        </p:txBody>
      </p:sp>
      <p:sp>
        <p:nvSpPr>
          <p:cNvPr id="3" name="Sous-titre 2"/>
          <p:cNvSpPr>
            <a:spLocks noGrp="1"/>
          </p:cNvSpPr>
          <p:nvPr>
            <p:ph type="subTitle" idx="1"/>
          </p:nvPr>
        </p:nvSpPr>
        <p:spPr/>
        <p:txBody>
          <a:bodyPr/>
          <a:lstStyle/>
          <a:p>
            <a:endParaRPr lang="fr-FR" smtClean="0"/>
          </a:p>
          <a:p>
            <a:r>
              <a:rPr lang="fr-FR" smtClean="0"/>
              <a:t>Par Monsieur Mamadou DIAKHATE, magistrat Directeur du Centre de  Formation judiciaire </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224714"/>
          </a:xfrm>
        </p:spPr>
        <p:txBody>
          <a:bodyPr>
            <a:normAutofit fontScale="90000"/>
          </a:bodyPr>
          <a:lstStyle/>
          <a:p>
            <a:r>
              <a:rPr lang="fr-FR" sz="4400" dirty="0" smtClean="0"/>
              <a:t>c. Le non contradictoire: l’unilatéralité</a:t>
            </a:r>
            <a:r>
              <a:rPr lang="fr-FR" dirty="0" smtClean="0"/>
              <a:t/>
            </a:r>
            <a:br>
              <a:rPr lang="fr-FR" dirty="0" smtClean="0"/>
            </a:br>
            <a:endParaRPr lang="fr-FR" dirty="0"/>
          </a:p>
        </p:txBody>
      </p:sp>
      <p:sp>
        <p:nvSpPr>
          <p:cNvPr id="3" name="Espace réservé du contenu 2"/>
          <p:cNvSpPr>
            <a:spLocks noGrp="1"/>
          </p:cNvSpPr>
          <p:nvPr>
            <p:ph idx="1"/>
          </p:nvPr>
        </p:nvSpPr>
        <p:spPr>
          <a:xfrm>
            <a:off x="457200" y="1285860"/>
            <a:ext cx="8229600" cy="5038740"/>
          </a:xfrm>
        </p:spPr>
        <p:txBody>
          <a:bodyPr>
            <a:normAutofit fontScale="92500" lnSpcReduction="10000"/>
          </a:bodyPr>
          <a:lstStyle/>
          <a:p>
            <a:r>
              <a:rPr lang="fr-FR" dirty="0" smtClean="0"/>
              <a:t>Une dérogation au principe du contradictoire: le juge doit apprécier si la mesure sollicitée exige une dérogation à la règle de la contradiction</a:t>
            </a:r>
          </a:p>
          <a:p>
            <a:r>
              <a:rPr lang="fr-FR" b="1" i="1" dirty="0" smtClean="0"/>
              <a:t>En matière gracieuse </a:t>
            </a:r>
            <a:r>
              <a:rPr lang="fr-FR" dirty="0" smtClean="0"/>
              <a:t>: le juge statue en matière gracieuse lorsqu’en l’absence de litige, il est saisi d’une demande dont la loi exige, en raison de la nature de l’affaire ou de la qualité du requérant, qu’elle soit soumise à son contrôle. </a:t>
            </a:r>
          </a:p>
          <a:p>
            <a:r>
              <a:rPr lang="fr-FR" b="1" i="1" dirty="0" smtClean="0"/>
              <a:t>En matière contentieuse</a:t>
            </a:r>
            <a:r>
              <a:rPr lang="fr-FR" dirty="0" smtClean="0"/>
              <a:t>: l’appréciation est plus délicate car plusieurs paramètres entrent en jeu dans l’appréciation des circonstances(nature de l’affaire, qualité et relations des parties…)</a:t>
            </a:r>
          </a:p>
          <a:p>
            <a:pPr lvl="1"/>
            <a:r>
              <a:rPr lang="fr-FR" dirty="0" smtClean="0"/>
              <a:t>Vis-à-vis du requérant</a:t>
            </a:r>
          </a:p>
          <a:p>
            <a:pPr lvl="1"/>
            <a:r>
              <a:rPr lang="fr-FR" dirty="0" smtClean="0"/>
              <a:t>Vis –à- vis du requis</a:t>
            </a:r>
          </a:p>
          <a:p>
            <a:endParaRPr lang="fr-F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500042"/>
            <a:ext cx="8229600" cy="642942"/>
          </a:xfrm>
        </p:spPr>
        <p:txBody>
          <a:bodyPr>
            <a:normAutofit/>
          </a:bodyPr>
          <a:lstStyle/>
          <a:p>
            <a:r>
              <a:rPr lang="fr-FR" sz="3200" b="1" dirty="0" smtClean="0"/>
              <a:t>SECTION II/ LA PROCEDURE</a:t>
            </a:r>
            <a:endParaRPr lang="fr-FR" sz="3200" dirty="0"/>
          </a:p>
        </p:txBody>
      </p:sp>
      <p:sp>
        <p:nvSpPr>
          <p:cNvPr id="3" name="Espace réservé du contenu 2"/>
          <p:cNvSpPr>
            <a:spLocks noGrp="1"/>
          </p:cNvSpPr>
          <p:nvPr>
            <p:ph idx="1"/>
          </p:nvPr>
        </p:nvSpPr>
        <p:spPr>
          <a:xfrm>
            <a:off x="457200" y="1357298"/>
            <a:ext cx="8229600" cy="4967302"/>
          </a:xfrm>
        </p:spPr>
        <p:txBody>
          <a:bodyPr/>
          <a:lstStyle/>
          <a:p>
            <a:endParaRPr lang="fr-FR" dirty="0" smtClean="0"/>
          </a:p>
          <a:p>
            <a:r>
              <a:rPr lang="fr-FR" dirty="0" smtClean="0"/>
              <a:t>1.EN PREMIERE INSTANCE</a:t>
            </a:r>
          </a:p>
          <a:p>
            <a:endParaRPr lang="fr-FR" dirty="0" smtClean="0"/>
          </a:p>
          <a:p>
            <a:endParaRPr lang="fr-FR" dirty="0" smtClean="0"/>
          </a:p>
          <a:p>
            <a:r>
              <a:rPr lang="fr-FR" dirty="0" smtClean="0"/>
              <a:t>2. EN INSTANCE D’APPEL </a:t>
            </a:r>
            <a:endParaRPr lang="fr-F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857232"/>
            <a:ext cx="8229600" cy="1143008"/>
          </a:xfrm>
        </p:spPr>
        <p:txBody>
          <a:bodyPr>
            <a:normAutofit fontScale="90000"/>
          </a:bodyPr>
          <a:lstStyle/>
          <a:p>
            <a:r>
              <a:rPr lang="fr-FR" dirty="0" smtClean="0"/>
              <a:t>1.EN PREMIERE INSTANCE</a:t>
            </a:r>
            <a:br>
              <a:rPr lang="fr-FR" dirty="0" smtClean="0"/>
            </a:br>
            <a:endParaRPr lang="fr-FR" dirty="0"/>
          </a:p>
        </p:txBody>
      </p:sp>
      <p:sp>
        <p:nvSpPr>
          <p:cNvPr id="3" name="Espace réservé du contenu 2"/>
          <p:cNvSpPr>
            <a:spLocks noGrp="1"/>
          </p:cNvSpPr>
          <p:nvPr>
            <p:ph idx="1"/>
          </p:nvPr>
        </p:nvSpPr>
        <p:spPr>
          <a:xfrm>
            <a:off x="457200" y="1571612"/>
            <a:ext cx="8229600" cy="4752988"/>
          </a:xfrm>
        </p:spPr>
        <p:txBody>
          <a:bodyPr>
            <a:normAutofit/>
          </a:bodyPr>
          <a:lstStyle/>
          <a:p>
            <a:endParaRPr lang="fr-FR" b="1" dirty="0" smtClean="0"/>
          </a:p>
          <a:p>
            <a:r>
              <a:rPr lang="fr-FR" b="1" dirty="0" smtClean="0"/>
              <a:t>LA SAISINE </a:t>
            </a:r>
          </a:p>
          <a:p>
            <a:r>
              <a:rPr lang="fr-FR" dirty="0" smtClean="0"/>
              <a:t>La requête</a:t>
            </a:r>
          </a:p>
          <a:p>
            <a:r>
              <a:rPr lang="fr-FR" dirty="0" smtClean="0"/>
              <a:t>Forme: art 820-2: double exemplaire</a:t>
            </a:r>
          </a:p>
          <a:p>
            <a:r>
              <a:rPr lang="fr-FR" dirty="0" smtClean="0"/>
              <a:t>Fond: motivée (elle peut être introduite à titre autonome; ou à l’occasion d’une instance en cours: préciser la juridiction saisie)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28604"/>
            <a:ext cx="8229600" cy="1928826"/>
          </a:xfrm>
        </p:spPr>
        <p:txBody>
          <a:bodyPr>
            <a:normAutofit/>
          </a:bodyPr>
          <a:lstStyle/>
          <a:p>
            <a:r>
              <a:rPr lang="fr-FR" dirty="0" smtClean="0"/>
              <a:t>LA DECISION</a:t>
            </a:r>
            <a:br>
              <a:rPr lang="fr-FR" dirty="0" smtClean="0"/>
            </a:br>
            <a:endParaRPr lang="fr-FR" dirty="0"/>
          </a:p>
        </p:txBody>
      </p:sp>
      <p:sp>
        <p:nvSpPr>
          <p:cNvPr id="3" name="Espace réservé du contenu 2"/>
          <p:cNvSpPr>
            <a:spLocks noGrp="1"/>
          </p:cNvSpPr>
          <p:nvPr>
            <p:ph idx="1"/>
          </p:nvPr>
        </p:nvSpPr>
        <p:spPr>
          <a:xfrm>
            <a:off x="500034" y="1571612"/>
            <a:ext cx="8229600" cy="4752988"/>
          </a:xfrm>
        </p:spPr>
        <p:txBody>
          <a:bodyPr>
            <a:normAutofit/>
          </a:bodyPr>
          <a:lstStyle/>
          <a:p>
            <a:r>
              <a:rPr lang="fr-FR" b="1" i="1" dirty="0" smtClean="0"/>
              <a:t>Forme</a:t>
            </a:r>
            <a:r>
              <a:rPr lang="fr-FR" dirty="0" smtClean="0"/>
              <a:t>: ordonnance (compétence du président ou du juge délégué); apposée au pied de la requête(obligation de vigilance des modèles proposés avec la requête),ordonnance répertoriée, un exemplaire délivré et un exemplaire conservé au greffe,</a:t>
            </a:r>
          </a:p>
          <a:p>
            <a:r>
              <a:rPr lang="fr-FR" b="1" i="1" dirty="0" smtClean="0"/>
              <a:t>Délai</a:t>
            </a:r>
            <a:r>
              <a:rPr lang="fr-FR" dirty="0" smtClean="0"/>
              <a:t>: dans les </a:t>
            </a:r>
            <a:r>
              <a:rPr lang="fr-FR" dirty="0" smtClean="0">
                <a:solidFill>
                  <a:srgbClr val="FF0000"/>
                </a:solidFill>
              </a:rPr>
              <a:t>48h</a:t>
            </a:r>
          </a:p>
          <a:p>
            <a:r>
              <a:rPr lang="fr-FR" b="1" i="1" dirty="0" smtClean="0"/>
              <a:t>Fond</a:t>
            </a:r>
            <a:r>
              <a:rPr lang="fr-FR" dirty="0" smtClean="0"/>
              <a:t>: faire doit (totalement ou partiellement) ou rejeter la requête; motivation obligatoire de la mesure et du rejet( attention à la pratique)</a:t>
            </a:r>
          </a:p>
          <a:p>
            <a:r>
              <a:rPr lang="fr-FR" b="1" i="1" dirty="0" smtClean="0"/>
              <a:t>Force exécutoire</a:t>
            </a:r>
            <a:r>
              <a:rPr lang="fr-FR" dirty="0" smtClean="0"/>
              <a:t>: </a:t>
            </a:r>
            <a:r>
              <a:rPr lang="fr-FR" dirty="0" smtClean="0">
                <a:solidFill>
                  <a:srgbClr val="FF0000"/>
                </a:solidFill>
              </a:rPr>
              <a:t>exécutoire sur minute</a:t>
            </a:r>
          </a:p>
          <a:p>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00042"/>
            <a:ext cx="8229600" cy="2071702"/>
          </a:xfrm>
        </p:spPr>
        <p:txBody>
          <a:bodyPr>
            <a:normAutofit/>
          </a:bodyPr>
          <a:lstStyle/>
          <a:p>
            <a:r>
              <a:rPr lang="fr-FR" sz="3200" dirty="0" smtClean="0"/>
              <a:t>LES SUITES DE LA DECISION</a:t>
            </a:r>
            <a:r>
              <a:rPr lang="fr-FR" dirty="0" smtClean="0"/>
              <a:t/>
            </a:r>
            <a:br>
              <a:rPr lang="fr-FR" dirty="0" smtClean="0"/>
            </a:br>
            <a:endParaRPr lang="fr-FR" dirty="0"/>
          </a:p>
        </p:txBody>
      </p:sp>
      <p:sp>
        <p:nvSpPr>
          <p:cNvPr id="3" name="Espace réservé du contenu 2"/>
          <p:cNvSpPr>
            <a:spLocks noGrp="1"/>
          </p:cNvSpPr>
          <p:nvPr>
            <p:ph idx="1"/>
          </p:nvPr>
        </p:nvSpPr>
        <p:spPr/>
        <p:txBody>
          <a:bodyPr/>
          <a:lstStyle/>
          <a:p>
            <a:r>
              <a:rPr lang="fr-FR" b="1" dirty="0" smtClean="0"/>
              <a:t>Le référé: </a:t>
            </a:r>
          </a:p>
          <a:p>
            <a:r>
              <a:rPr lang="fr-FR" u="sng" dirty="0" smtClean="0"/>
              <a:t>Condition</a:t>
            </a:r>
            <a:r>
              <a:rPr lang="fr-FR" dirty="0" smtClean="0"/>
              <a:t>: s’il est fait droit à la requête</a:t>
            </a:r>
          </a:p>
          <a:p>
            <a:r>
              <a:rPr lang="fr-FR" u="sng" dirty="0" smtClean="0"/>
              <a:t>Titulaire du droit de référé</a:t>
            </a:r>
            <a:r>
              <a:rPr lang="fr-FR" dirty="0" smtClean="0"/>
              <a:t>: tout intéressé</a:t>
            </a:r>
          </a:p>
          <a:p>
            <a:r>
              <a:rPr lang="fr-FR" u="sng" dirty="0" smtClean="0"/>
              <a:t>Délai</a:t>
            </a:r>
            <a:r>
              <a:rPr lang="fr-FR" dirty="0" smtClean="0"/>
              <a:t>: à tout moment </a:t>
            </a:r>
            <a:r>
              <a:rPr lang="fr-FR" dirty="0" smtClean="0">
                <a:solidFill>
                  <a:srgbClr val="FF0000"/>
                </a:solidFill>
              </a:rPr>
              <a:t>(attention source de lenteur)</a:t>
            </a:r>
          </a:p>
          <a:p>
            <a:r>
              <a:rPr lang="fr-FR" u="sng" dirty="0" smtClean="0"/>
              <a:t>Compétence</a:t>
            </a:r>
            <a:r>
              <a:rPr lang="fr-FR" dirty="0" smtClean="0"/>
              <a:t>: le président qui a rendu l’ordonnance</a:t>
            </a:r>
          </a:p>
          <a:p>
            <a:r>
              <a:rPr lang="fr-FR" u="sng" dirty="0" smtClean="0"/>
              <a:t>Pouvoirs du juge</a:t>
            </a:r>
            <a:r>
              <a:rPr lang="fr-FR" dirty="0" smtClean="0"/>
              <a:t>: modifier sa décision; rétracter l’ordonnance même après saisine </a:t>
            </a:r>
            <a:r>
              <a:rPr lang="fr-FR" dirty="0" err="1" smtClean="0"/>
              <a:t>saisine</a:t>
            </a:r>
            <a:r>
              <a:rPr lang="fr-FR" dirty="0" smtClean="0"/>
              <a:t> du juge du fond </a:t>
            </a:r>
            <a:endParaRPr lang="fr-F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928670"/>
            <a:ext cx="8229600" cy="928694"/>
          </a:xfrm>
        </p:spPr>
        <p:txBody>
          <a:bodyPr>
            <a:normAutofit/>
          </a:bodyPr>
          <a:lstStyle/>
          <a:p>
            <a:r>
              <a:rPr lang="fr-FR" sz="3200" dirty="0" smtClean="0"/>
              <a:t>LES SUITES DE LA DECISION (SUITE)</a:t>
            </a:r>
            <a:endParaRPr lang="fr-FR" sz="3200" dirty="0"/>
          </a:p>
        </p:txBody>
      </p:sp>
      <p:sp>
        <p:nvSpPr>
          <p:cNvPr id="3" name="Espace réservé du contenu 2"/>
          <p:cNvSpPr>
            <a:spLocks noGrp="1"/>
          </p:cNvSpPr>
          <p:nvPr>
            <p:ph idx="1"/>
          </p:nvPr>
        </p:nvSpPr>
        <p:spPr/>
        <p:txBody>
          <a:bodyPr>
            <a:normAutofit/>
          </a:bodyPr>
          <a:lstStyle/>
          <a:p>
            <a:endParaRPr lang="fr-FR" dirty="0" smtClean="0"/>
          </a:p>
          <a:p>
            <a:r>
              <a:rPr lang="fr-FR" b="1" dirty="0" smtClean="0"/>
              <a:t>L’APPEL</a:t>
            </a:r>
          </a:p>
          <a:p>
            <a:pPr lvl="1"/>
            <a:r>
              <a:rPr lang="fr-FR" dirty="0" smtClean="0"/>
              <a:t>Condition: en cas de rejet</a:t>
            </a:r>
          </a:p>
          <a:p>
            <a:pPr lvl="1"/>
            <a:r>
              <a:rPr lang="fr-FR" dirty="0" smtClean="0"/>
              <a:t>Délai d’appel: 5 jours de la décision </a:t>
            </a:r>
            <a:r>
              <a:rPr lang="fr-FR" dirty="0" smtClean="0">
                <a:solidFill>
                  <a:srgbClr val="FF0000"/>
                </a:solidFill>
              </a:rPr>
              <a:t>(célérité)</a:t>
            </a:r>
          </a:p>
          <a:p>
            <a:pPr lvl="1"/>
            <a:r>
              <a:rPr lang="fr-FR" dirty="0" smtClean="0"/>
              <a:t>Forme: requête d’appel en 3exemplaires + mention intégrale de la requête rejetée et de l’ordonnance  querellée (mention sanctionnée par l’irrecevabilité)</a:t>
            </a:r>
          </a:p>
          <a:p>
            <a:endParaRPr lang="fr-F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2357454"/>
          </a:xfrm>
        </p:spPr>
        <p:txBody>
          <a:bodyPr>
            <a:normAutofit/>
          </a:bodyPr>
          <a:lstStyle/>
          <a:p>
            <a:r>
              <a:rPr lang="fr-FR" dirty="0" smtClean="0"/>
              <a:t>ORONNANCE D’APPEL</a:t>
            </a:r>
            <a:br>
              <a:rPr lang="fr-FR" dirty="0" smtClean="0"/>
            </a:br>
            <a:endParaRPr lang="fr-FR" dirty="0"/>
          </a:p>
        </p:txBody>
      </p:sp>
      <p:sp>
        <p:nvSpPr>
          <p:cNvPr id="3" name="Espace réservé du contenu 2"/>
          <p:cNvSpPr>
            <a:spLocks noGrp="1"/>
          </p:cNvSpPr>
          <p:nvPr>
            <p:ph idx="1"/>
          </p:nvPr>
        </p:nvSpPr>
        <p:spPr/>
        <p:txBody>
          <a:bodyPr/>
          <a:lstStyle/>
          <a:p>
            <a:pPr lvl="1"/>
            <a:endParaRPr lang="fr-FR" dirty="0" smtClean="0"/>
          </a:p>
          <a:p>
            <a:pPr lvl="1"/>
            <a:r>
              <a:rPr lang="fr-FR" dirty="0" smtClean="0"/>
              <a:t>Délai de la décision d’appel: </a:t>
            </a:r>
            <a:r>
              <a:rPr lang="fr-FR" dirty="0" smtClean="0">
                <a:solidFill>
                  <a:srgbClr val="FF0000"/>
                </a:solidFill>
              </a:rPr>
              <a:t>48h</a:t>
            </a:r>
          </a:p>
          <a:p>
            <a:pPr lvl="1"/>
            <a:r>
              <a:rPr lang="fr-FR" dirty="0" smtClean="0"/>
              <a:t>Forme: au pied de chaque exemplaire de la requête d’appel</a:t>
            </a:r>
          </a:p>
          <a:p>
            <a:pPr lvl="1"/>
            <a:r>
              <a:rPr lang="fr-FR" dirty="0" smtClean="0"/>
              <a:t>Recours: non susceptible de recours ordinaire ou extraordinaire sauf référé en cas d’ordonnance conforme  par tout intéressé devant le juge d’appel (820- 5 et 820- 8) </a:t>
            </a:r>
            <a:r>
              <a:rPr lang="fr-FR" dirty="0" smtClean="0">
                <a:solidFill>
                  <a:srgbClr val="FF0000"/>
                </a:solidFill>
              </a:rPr>
              <a:t>(célérité)</a:t>
            </a:r>
          </a:p>
          <a:p>
            <a:endParaRPr lang="fr-F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2. EN INSTANCE D’APPEL </a:t>
            </a:r>
            <a:endParaRPr lang="fr-FR" dirty="0"/>
          </a:p>
        </p:txBody>
      </p:sp>
      <p:sp>
        <p:nvSpPr>
          <p:cNvPr id="3" name="Espace réservé du contenu 2"/>
          <p:cNvSpPr>
            <a:spLocks noGrp="1"/>
          </p:cNvSpPr>
          <p:nvPr>
            <p:ph idx="1"/>
          </p:nvPr>
        </p:nvSpPr>
        <p:spPr/>
        <p:txBody>
          <a:bodyPr>
            <a:normAutofit lnSpcReduction="10000"/>
          </a:bodyPr>
          <a:lstStyle/>
          <a:p>
            <a:r>
              <a:rPr lang="fr-FR" dirty="0" smtClean="0"/>
              <a:t>LA SAISINE </a:t>
            </a:r>
          </a:p>
          <a:p>
            <a:r>
              <a:rPr lang="fr-FR" dirty="0" smtClean="0"/>
              <a:t>La requête:</a:t>
            </a:r>
          </a:p>
          <a:p>
            <a:r>
              <a:rPr lang="fr-FR" dirty="0" smtClean="0"/>
              <a:t>Compétence: président TR, Premier président de la CA </a:t>
            </a:r>
          </a:p>
          <a:p>
            <a:r>
              <a:rPr lang="fr-FR" dirty="0" smtClean="0"/>
              <a:t>Conditions: </a:t>
            </a:r>
          </a:p>
          <a:p>
            <a:pPr lvl="1"/>
            <a:r>
              <a:rPr lang="fr-FR" dirty="0" smtClean="0"/>
              <a:t>instance principale d’appel en cours; </a:t>
            </a:r>
          </a:p>
          <a:p>
            <a:pPr lvl="1"/>
            <a:r>
              <a:rPr lang="fr-FR" dirty="0" smtClean="0"/>
              <a:t>objet toutes mesures urgentes relatives à la sauvegarde des droits d’une partie ou d’un tiers; </a:t>
            </a:r>
          </a:p>
          <a:p>
            <a:pPr lvl="1"/>
            <a:r>
              <a:rPr lang="fr-FR" dirty="0" smtClean="0"/>
              <a:t>nécessité du non respect du principe du contradictoire :Forme:820-11: double exemplaire</a:t>
            </a:r>
          </a:p>
          <a:p>
            <a:r>
              <a:rPr lang="fr-FR" dirty="0" smtClean="0"/>
              <a:t>Fond: motivée </a:t>
            </a:r>
            <a:endParaRPr lang="fr-F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L’ordonnance en instance d’appel</a:t>
            </a:r>
            <a:endParaRPr lang="fr-FR" dirty="0"/>
          </a:p>
        </p:txBody>
      </p:sp>
      <p:sp>
        <p:nvSpPr>
          <p:cNvPr id="3" name="Espace réservé du contenu 2"/>
          <p:cNvSpPr>
            <a:spLocks noGrp="1"/>
          </p:cNvSpPr>
          <p:nvPr>
            <p:ph idx="1"/>
          </p:nvPr>
        </p:nvSpPr>
        <p:spPr/>
        <p:txBody>
          <a:bodyPr/>
          <a:lstStyle/>
          <a:p>
            <a:r>
              <a:rPr lang="fr-FR" b="1" i="1" dirty="0" smtClean="0"/>
              <a:t>Forme</a:t>
            </a:r>
            <a:r>
              <a:rPr lang="fr-FR" dirty="0" smtClean="0"/>
              <a:t>: ordonnance (compétence du président ou du juge délégué); apposée au pied de la requête(obligation de vigilance des modèles proposés avec la requête),ordonnance répertoriée, un exemplaire délivré et un exemplaire conservé au greffe,</a:t>
            </a:r>
          </a:p>
          <a:p>
            <a:r>
              <a:rPr lang="fr-FR" b="1" i="1" dirty="0" smtClean="0"/>
              <a:t>Fond</a:t>
            </a:r>
            <a:r>
              <a:rPr lang="fr-FR" dirty="0" smtClean="0"/>
              <a:t>: faire doit (totalement ou partiellement) ou rejeter la requête; motivation obligatoire de la mesure et du rejet( attention à la pratique art820- 12</a:t>
            </a:r>
          </a:p>
          <a:p>
            <a:r>
              <a:rPr lang="fr-FR" b="1" i="1" dirty="0" smtClean="0"/>
              <a:t>Force exécutoire</a:t>
            </a:r>
            <a:r>
              <a:rPr lang="fr-FR" dirty="0" smtClean="0"/>
              <a:t>: exécutoire sur minute </a:t>
            </a:r>
            <a:r>
              <a:rPr lang="fr-FR" dirty="0" smtClean="0">
                <a:solidFill>
                  <a:srgbClr val="FF0000"/>
                </a:solidFill>
              </a:rPr>
              <a:t>(célérité)</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LES SUITES DE L’ORDONNANCE EN INSTANCE D’APPEL</a:t>
            </a:r>
            <a:endParaRPr lang="fr-FR" sz="3200" dirty="0"/>
          </a:p>
        </p:txBody>
      </p:sp>
      <p:sp>
        <p:nvSpPr>
          <p:cNvPr id="3" name="Espace réservé du contenu 2"/>
          <p:cNvSpPr>
            <a:spLocks noGrp="1"/>
          </p:cNvSpPr>
          <p:nvPr>
            <p:ph idx="1"/>
          </p:nvPr>
        </p:nvSpPr>
        <p:spPr/>
        <p:txBody>
          <a:bodyPr>
            <a:normAutofit/>
          </a:bodyPr>
          <a:lstStyle/>
          <a:p>
            <a:r>
              <a:rPr lang="fr-FR" dirty="0" smtClean="0"/>
              <a:t>LE REFERE: </a:t>
            </a:r>
            <a:r>
              <a:rPr lang="fr-FR" dirty="0" smtClean="0">
                <a:solidFill>
                  <a:srgbClr val="FF0000"/>
                </a:solidFill>
              </a:rPr>
              <a:t>( attention : source de lenteur)</a:t>
            </a:r>
          </a:p>
          <a:p>
            <a:pPr lvl="1"/>
            <a:r>
              <a:rPr lang="fr-FR" dirty="0" smtClean="0"/>
              <a:t>Condition: En cas de difficulté</a:t>
            </a:r>
          </a:p>
          <a:p>
            <a:pPr lvl="1"/>
            <a:r>
              <a:rPr lang="fr-FR" dirty="0" smtClean="0"/>
              <a:t>Titulaire du droit: tout intéressé</a:t>
            </a:r>
          </a:p>
          <a:p>
            <a:pPr lvl="1"/>
            <a:r>
              <a:rPr lang="fr-FR" dirty="0" smtClean="0"/>
              <a:t>Compétence: le président  ou le Premier président ayant rendu l’ordonnance</a:t>
            </a:r>
          </a:p>
          <a:p>
            <a:pPr lvl="1"/>
            <a:r>
              <a:rPr lang="fr-FR" dirty="0" smtClean="0"/>
              <a:t>Pouvoirs :modifier ou rétracter</a:t>
            </a:r>
          </a:p>
          <a:p>
            <a:pPr lvl="1"/>
            <a:r>
              <a:rPr lang="fr-FR" b="1" dirty="0" smtClean="0"/>
              <a:t>Recours</a:t>
            </a:r>
            <a:r>
              <a:rPr lang="fr-FR" dirty="0" smtClean="0"/>
              <a:t>: non susceptible de recours ordinaire ou extraordinaire (820- 15 et 820- 8) </a:t>
            </a:r>
            <a:r>
              <a:rPr lang="fr-FR" dirty="0" smtClean="0">
                <a:solidFill>
                  <a:srgbClr val="FF0000"/>
                </a:solidFill>
              </a:rPr>
              <a:t>(célérité)</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DEFINITION</a:t>
            </a:r>
            <a:endParaRPr lang="fr-FR" dirty="0"/>
          </a:p>
        </p:txBody>
      </p:sp>
      <p:sp>
        <p:nvSpPr>
          <p:cNvPr id="3" name="Espace réservé du contenu 2"/>
          <p:cNvSpPr>
            <a:spLocks noGrp="1"/>
          </p:cNvSpPr>
          <p:nvPr>
            <p:ph idx="1"/>
          </p:nvPr>
        </p:nvSpPr>
        <p:spPr/>
        <p:txBody>
          <a:bodyPr>
            <a:normAutofit lnSpcReduction="10000"/>
          </a:bodyPr>
          <a:lstStyle/>
          <a:p>
            <a:endParaRPr lang="fr-FR" dirty="0" smtClean="0"/>
          </a:p>
          <a:p>
            <a:r>
              <a:rPr lang="fr-FR" dirty="0" smtClean="0"/>
              <a:t>L’Ordonnance Sur Requête (OSR) est une décision </a:t>
            </a:r>
            <a:r>
              <a:rPr lang="fr-FR" u="sng" dirty="0" smtClean="0">
                <a:effectLst>
                  <a:outerShdw blurRad="38100" dist="38100" dir="2700000" algn="tl">
                    <a:srgbClr val="000000">
                      <a:alpha val="43137"/>
                    </a:srgbClr>
                  </a:outerShdw>
                </a:effectLst>
              </a:rPr>
              <a:t>provisoire</a:t>
            </a:r>
            <a:r>
              <a:rPr lang="fr-FR" dirty="0" smtClean="0"/>
              <a:t> rendue </a:t>
            </a:r>
            <a:r>
              <a:rPr lang="fr-FR" u="sng" dirty="0" smtClean="0">
                <a:effectLst>
                  <a:outerShdw blurRad="38100" dist="38100" dir="2700000" algn="tl">
                    <a:srgbClr val="000000">
                      <a:alpha val="43137"/>
                    </a:srgbClr>
                  </a:outerShdw>
                </a:effectLst>
              </a:rPr>
              <a:t>non contradictoirement </a:t>
            </a:r>
            <a:r>
              <a:rPr lang="fr-FR" dirty="0" smtClean="0"/>
              <a:t>dans les cas où le requérant est </a:t>
            </a:r>
            <a:r>
              <a:rPr lang="fr-FR" u="sng" dirty="0" smtClean="0">
                <a:effectLst>
                  <a:outerShdw blurRad="38100" dist="38100" dir="2700000" algn="tl">
                    <a:srgbClr val="000000">
                      <a:alpha val="43137"/>
                    </a:srgbClr>
                  </a:outerShdw>
                </a:effectLst>
              </a:rPr>
              <a:t>fondé à ne pas appeler de partie adverse</a:t>
            </a:r>
          </a:p>
          <a:p>
            <a:pPr>
              <a:buNone/>
            </a:pPr>
            <a:endParaRPr lang="fr-FR" dirty="0" smtClean="0"/>
          </a:p>
          <a:p>
            <a:pPr>
              <a:buNone/>
            </a:pPr>
            <a:endParaRPr lang="fr-FR" dirty="0" smtClean="0"/>
          </a:p>
          <a:p>
            <a:pPr>
              <a:buNone/>
            </a:pPr>
            <a:r>
              <a:rPr lang="fr-FR" dirty="0" smtClean="0"/>
              <a:t>(source : Nouveau Code de Procédure Civile français.; le CPC Sénégalais ne définit pas )</a:t>
            </a:r>
          </a:p>
          <a:p>
            <a:pPr>
              <a:buNone/>
            </a:pPr>
            <a:r>
              <a:rPr lang="fr-FR" dirty="0" smtClean="0"/>
              <a:t> </a:t>
            </a:r>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PRINCIPE </a:t>
            </a:r>
            <a:endParaRPr lang="fr-FR" dirty="0"/>
          </a:p>
        </p:txBody>
      </p:sp>
      <p:sp>
        <p:nvSpPr>
          <p:cNvPr id="3" name="Espace réservé du contenu 2"/>
          <p:cNvSpPr>
            <a:spLocks noGrp="1"/>
          </p:cNvSpPr>
          <p:nvPr>
            <p:ph idx="1"/>
          </p:nvPr>
        </p:nvSpPr>
        <p:spPr/>
        <p:txBody>
          <a:bodyPr/>
          <a:lstStyle/>
          <a:p>
            <a:endParaRPr lang="fr-FR" dirty="0" smtClean="0"/>
          </a:p>
          <a:p>
            <a:r>
              <a:rPr lang="fr-FR" dirty="0" smtClean="0"/>
              <a:t>«   Dans les limites de sa compétence, le Président du tribunal départemental ou le président du tribunal régional, selon le cas, est saisi par requête  dans </a:t>
            </a:r>
            <a:r>
              <a:rPr lang="fr-FR" u="sng" dirty="0" smtClean="0"/>
              <a:t>les cas spécifiés par la loi et les dispositions réglementaires</a:t>
            </a:r>
            <a:r>
              <a:rPr lang="fr-FR" dirty="0" smtClean="0"/>
              <a:t>.</a:t>
            </a:r>
          </a:p>
          <a:p>
            <a:pPr>
              <a:buNone/>
            </a:pPr>
            <a:r>
              <a:rPr lang="fr-FR" dirty="0" smtClean="0"/>
              <a:t>        Il peut également, dans les mêmes limites, ordonner sur requête </a:t>
            </a:r>
            <a:r>
              <a:rPr lang="fr-FR" u="sng" dirty="0" smtClean="0"/>
              <a:t>toutes mesures urgentes lorsque les circonstances exigent qu’elles ne soient pas prises contradictoirement</a:t>
            </a:r>
            <a:r>
              <a:rPr lang="fr-FR" dirty="0" smtClean="0"/>
              <a:t> » </a:t>
            </a:r>
            <a:r>
              <a:rPr lang="fr-FR" dirty="0" smtClean="0">
                <a:solidFill>
                  <a:srgbClr val="FF0000"/>
                </a:solidFill>
              </a:rPr>
              <a:t>art 820-1 CPC</a:t>
            </a:r>
            <a:endParaRPr lang="fr-FR" dirty="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PLAN</a:t>
            </a:r>
            <a:endParaRPr lang="fr-FR" dirty="0"/>
          </a:p>
        </p:txBody>
      </p:sp>
      <p:sp>
        <p:nvSpPr>
          <p:cNvPr id="3" name="Espace réservé du contenu 2"/>
          <p:cNvSpPr>
            <a:spLocks noGrp="1"/>
          </p:cNvSpPr>
          <p:nvPr>
            <p:ph idx="1"/>
          </p:nvPr>
        </p:nvSpPr>
        <p:spPr/>
        <p:txBody>
          <a:bodyPr/>
          <a:lstStyle/>
          <a:p>
            <a:endParaRPr lang="fr-FR" dirty="0" smtClean="0"/>
          </a:p>
          <a:p>
            <a:endParaRPr lang="fr-FR" dirty="0" smtClean="0"/>
          </a:p>
          <a:p>
            <a:r>
              <a:rPr lang="fr-FR" b="1" dirty="0" smtClean="0"/>
              <a:t>SECTION I/ LES CONDITIONS D’OUVERTURE</a:t>
            </a:r>
          </a:p>
          <a:p>
            <a:endParaRPr lang="fr-FR" dirty="0" smtClean="0"/>
          </a:p>
          <a:p>
            <a:endParaRPr lang="fr-FR" dirty="0" smtClean="0"/>
          </a:p>
          <a:p>
            <a:r>
              <a:rPr lang="fr-FR" b="1" dirty="0" smtClean="0"/>
              <a:t>SECTION II/ LA PROCEDURE</a:t>
            </a:r>
            <a:endParaRPr lang="fr-FR"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b="1" dirty="0" smtClean="0"/>
              <a:t>SECTION I/ LES CONDITIONS D’OUVERTURE</a:t>
            </a:r>
          </a:p>
        </p:txBody>
      </p:sp>
      <p:sp>
        <p:nvSpPr>
          <p:cNvPr id="3" name="Espace réservé du contenu 2"/>
          <p:cNvSpPr>
            <a:spLocks noGrp="1"/>
          </p:cNvSpPr>
          <p:nvPr>
            <p:ph idx="1"/>
          </p:nvPr>
        </p:nvSpPr>
        <p:spPr/>
        <p:txBody>
          <a:bodyPr/>
          <a:lstStyle/>
          <a:p>
            <a:endParaRPr lang="fr-FR" dirty="0" smtClean="0"/>
          </a:p>
          <a:p>
            <a:r>
              <a:rPr lang="fr-FR" dirty="0" smtClean="0"/>
              <a:t>1. Les cas spécifiés par la </a:t>
            </a:r>
            <a:r>
              <a:rPr lang="fr-FR" dirty="0" smtClean="0">
                <a:solidFill>
                  <a:srgbClr val="FFC000"/>
                </a:solidFill>
              </a:rPr>
              <a:t>loi</a:t>
            </a:r>
            <a:r>
              <a:rPr lang="fr-FR" dirty="0" smtClean="0"/>
              <a:t> et les </a:t>
            </a:r>
            <a:r>
              <a:rPr lang="fr-FR" dirty="0" smtClean="0">
                <a:solidFill>
                  <a:srgbClr val="FFC000"/>
                </a:solidFill>
              </a:rPr>
              <a:t>dispositions réglementaires</a:t>
            </a:r>
          </a:p>
          <a:p>
            <a:pPr>
              <a:buNone/>
            </a:pPr>
            <a:endParaRPr lang="fr-FR" dirty="0" smtClean="0"/>
          </a:p>
          <a:p>
            <a:r>
              <a:rPr lang="fr-FR" dirty="0" smtClean="0"/>
              <a:t>2.Toutes </a:t>
            </a:r>
            <a:r>
              <a:rPr lang="fr-FR" dirty="0" smtClean="0">
                <a:solidFill>
                  <a:srgbClr val="00B050"/>
                </a:solidFill>
              </a:rPr>
              <a:t>mesures urgentes </a:t>
            </a:r>
            <a:r>
              <a:rPr lang="fr-FR" dirty="0" smtClean="0"/>
              <a:t>lorsque les circonstances exigent qu’elles </a:t>
            </a:r>
            <a:r>
              <a:rPr lang="fr-FR" dirty="0" smtClean="0">
                <a:solidFill>
                  <a:srgbClr val="00B050"/>
                </a:solidFill>
              </a:rPr>
              <a:t>ne</a:t>
            </a:r>
            <a:r>
              <a:rPr lang="fr-FR" dirty="0" smtClean="0"/>
              <a:t> soient </a:t>
            </a:r>
            <a:r>
              <a:rPr lang="fr-FR" dirty="0" smtClean="0">
                <a:solidFill>
                  <a:srgbClr val="00B050"/>
                </a:solidFill>
              </a:rPr>
              <a:t>pas</a:t>
            </a:r>
            <a:r>
              <a:rPr lang="fr-FR" dirty="0" smtClean="0"/>
              <a:t> prises </a:t>
            </a:r>
            <a:r>
              <a:rPr lang="fr-FR" dirty="0" smtClean="0">
                <a:solidFill>
                  <a:srgbClr val="00B050"/>
                </a:solidFill>
              </a:rPr>
              <a:t>contradictoirement</a:t>
            </a:r>
            <a:endParaRPr lang="fr-FR" dirty="0">
              <a:solidFill>
                <a:srgbClr val="00B05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1. </a:t>
            </a:r>
            <a:r>
              <a:rPr lang="fr-FR" sz="3600" b="1" dirty="0" smtClean="0"/>
              <a:t>Les cas spécifiés par la loi et les dispositions réglementaires</a:t>
            </a:r>
          </a:p>
        </p:txBody>
      </p:sp>
      <p:sp>
        <p:nvSpPr>
          <p:cNvPr id="3" name="Espace réservé du contenu 2"/>
          <p:cNvSpPr>
            <a:spLocks noGrp="1"/>
          </p:cNvSpPr>
          <p:nvPr>
            <p:ph idx="1"/>
          </p:nvPr>
        </p:nvSpPr>
        <p:spPr/>
        <p:txBody>
          <a:bodyPr/>
          <a:lstStyle/>
          <a:p>
            <a:r>
              <a:rPr lang="fr-FR" dirty="0" smtClean="0"/>
              <a:t>Disposition expresse de la loi ou d’un règlement</a:t>
            </a:r>
          </a:p>
          <a:p>
            <a:r>
              <a:rPr lang="fr-FR" dirty="0" smtClean="0"/>
              <a:t>Loi: </a:t>
            </a:r>
          </a:p>
          <a:p>
            <a:pPr lvl="1"/>
            <a:r>
              <a:rPr lang="fr-FR" dirty="0" smtClean="0"/>
              <a:t>les actes uniformes notamment </a:t>
            </a:r>
          </a:p>
          <a:p>
            <a:pPr lvl="1"/>
            <a:r>
              <a:rPr lang="fr-FR" dirty="0" smtClean="0"/>
              <a:t>AUPSRVE:  art 54: saisies conservatoires; </a:t>
            </a:r>
          </a:p>
          <a:p>
            <a:pPr lvl="1"/>
            <a:r>
              <a:rPr lang="fr-FR" dirty="0" smtClean="0"/>
              <a:t>AUPCAP: art5: ouverture d’un </a:t>
            </a:r>
            <a:r>
              <a:rPr lang="fr-FR" dirty="0" err="1" smtClean="0"/>
              <a:t>reglement</a:t>
            </a:r>
            <a:r>
              <a:rPr lang="fr-FR" dirty="0" smtClean="0"/>
              <a:t> préventif </a:t>
            </a:r>
          </a:p>
          <a:p>
            <a:pPr lvl="1"/>
            <a:r>
              <a:rPr lang="fr-FR" dirty="0" smtClean="0"/>
              <a:t>AUS</a:t>
            </a:r>
          </a:p>
          <a:p>
            <a:r>
              <a:rPr lang="fr-FR" dirty="0" smtClean="0"/>
              <a:t>Décret: le Code de procédure Civile (art 577 délivrance d’une seconde grosse, art 574 copie d’un acte non enregistré</a:t>
            </a:r>
          </a:p>
          <a:p>
            <a:pPr>
              <a:buNone/>
            </a:pP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0"/>
            <a:ext cx="8229600" cy="2428868"/>
          </a:xfrm>
        </p:spPr>
        <p:txBody>
          <a:bodyPr>
            <a:normAutofit fontScale="90000"/>
          </a:bodyPr>
          <a:lstStyle/>
          <a:p>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100" dirty="0" smtClean="0"/>
              <a:t/>
            </a:r>
            <a:br>
              <a:rPr lang="fr-FR" sz="3100" dirty="0" smtClean="0"/>
            </a:br>
            <a:r>
              <a:rPr lang="fr-FR" sz="3600" b="1" dirty="0" smtClean="0"/>
              <a:t>2.Toutes mesures urgentes lorsque les circonstances exigent qu’elles ne soient pas prises contradictoirement</a:t>
            </a:r>
            <a:r>
              <a:rPr lang="fr-FR" sz="3600" dirty="0" smtClean="0"/>
              <a:t/>
            </a:r>
            <a:br>
              <a:rPr lang="fr-FR" sz="3600" dirty="0" smtClean="0"/>
            </a:br>
            <a:endParaRPr lang="fr-FR" sz="3600" dirty="0"/>
          </a:p>
        </p:txBody>
      </p:sp>
      <p:sp>
        <p:nvSpPr>
          <p:cNvPr id="3" name="Espace réservé du contenu 2"/>
          <p:cNvSpPr>
            <a:spLocks noGrp="1"/>
          </p:cNvSpPr>
          <p:nvPr>
            <p:ph idx="1"/>
          </p:nvPr>
        </p:nvSpPr>
        <p:spPr/>
        <p:txBody>
          <a:bodyPr/>
          <a:lstStyle/>
          <a:p>
            <a:endParaRPr lang="fr-FR" dirty="0" smtClean="0"/>
          </a:p>
          <a:p>
            <a:r>
              <a:rPr lang="fr-FR" dirty="0" smtClean="0"/>
              <a:t>a. L’urgence</a:t>
            </a:r>
          </a:p>
          <a:p>
            <a:pPr>
              <a:buNone/>
            </a:pPr>
            <a:endParaRPr lang="fr-FR" dirty="0" smtClean="0"/>
          </a:p>
          <a:p>
            <a:r>
              <a:rPr lang="fr-FR" dirty="0" smtClean="0"/>
              <a:t>b. Les mesures</a:t>
            </a:r>
          </a:p>
          <a:p>
            <a:endParaRPr lang="fr-FR" dirty="0" smtClean="0"/>
          </a:p>
          <a:p>
            <a:r>
              <a:rPr lang="fr-FR" dirty="0" smtClean="0"/>
              <a:t>c. Le non contradictoire: l’unilatéralité</a:t>
            </a:r>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581904"/>
          </a:xfrm>
        </p:spPr>
        <p:txBody>
          <a:bodyPr>
            <a:normAutofit fontScale="90000"/>
          </a:bodyPr>
          <a:lstStyle/>
          <a:p>
            <a:r>
              <a:rPr lang="fr-FR" dirty="0" smtClean="0"/>
              <a:t/>
            </a:r>
            <a:br>
              <a:rPr lang="fr-FR" dirty="0" smtClean="0"/>
            </a:br>
            <a:r>
              <a:rPr lang="fr-FR" dirty="0" smtClean="0"/>
              <a:t/>
            </a:r>
            <a:br>
              <a:rPr lang="fr-FR" dirty="0" smtClean="0"/>
            </a:br>
            <a:r>
              <a:rPr lang="fr-FR" dirty="0" smtClean="0"/>
              <a:t>a. L’urgence</a:t>
            </a:r>
            <a:br>
              <a:rPr lang="fr-FR" dirty="0" smtClean="0"/>
            </a:br>
            <a:endParaRPr lang="fr-FR" dirty="0"/>
          </a:p>
        </p:txBody>
      </p:sp>
      <p:sp>
        <p:nvSpPr>
          <p:cNvPr id="3" name="Espace réservé du contenu 2"/>
          <p:cNvSpPr>
            <a:spLocks noGrp="1"/>
          </p:cNvSpPr>
          <p:nvPr>
            <p:ph idx="1"/>
          </p:nvPr>
        </p:nvSpPr>
        <p:spPr>
          <a:xfrm>
            <a:off x="457200" y="1714488"/>
            <a:ext cx="8229600" cy="4857784"/>
          </a:xfrm>
        </p:spPr>
        <p:txBody>
          <a:bodyPr>
            <a:normAutofit fontScale="77500" lnSpcReduction="20000"/>
          </a:bodyPr>
          <a:lstStyle/>
          <a:p>
            <a:endParaRPr lang="fr-FR" b="1" dirty="0" smtClean="0"/>
          </a:p>
          <a:p>
            <a:r>
              <a:rPr lang="fr-FR" b="1" dirty="0" smtClean="0"/>
              <a:t>La notion d’urgence</a:t>
            </a:r>
            <a:r>
              <a:rPr lang="fr-FR" dirty="0" smtClean="0"/>
              <a:t>: l’urgence est la situation qui n’autorise aucun retard dans l’intervention(la décision) au risque de compromettre gravement les intérêts du concerné(le demandeur)</a:t>
            </a:r>
          </a:p>
          <a:p>
            <a:r>
              <a:rPr lang="fr-FR" b="1" dirty="0" smtClean="0"/>
              <a:t>Cas d’urgence</a:t>
            </a:r>
            <a:r>
              <a:rPr lang="fr-FR" dirty="0" smtClean="0"/>
              <a:t>: prévention d’un trouble potentiel imminent; </a:t>
            </a:r>
          </a:p>
          <a:p>
            <a:pPr lvl="1"/>
            <a:r>
              <a:rPr lang="fr-FR" dirty="0" smtClean="0"/>
              <a:t>pallier un préjudice irrémédiable;</a:t>
            </a:r>
          </a:p>
          <a:p>
            <a:pPr lvl="1"/>
            <a:r>
              <a:rPr lang="fr-FR" dirty="0" smtClean="0"/>
              <a:t>pallier la paralysie d’organes de gestion; </a:t>
            </a:r>
            <a:r>
              <a:rPr lang="fr-FR" dirty="0" err="1" smtClean="0"/>
              <a:t>etc</a:t>
            </a:r>
            <a:r>
              <a:rPr lang="fr-FR" dirty="0" smtClean="0"/>
              <a:t>…   </a:t>
            </a:r>
          </a:p>
          <a:p>
            <a:r>
              <a:rPr lang="fr-FR" b="1" dirty="0" smtClean="0"/>
              <a:t>La preuve de l’urgence: </a:t>
            </a:r>
          </a:p>
          <a:p>
            <a:pPr lvl="1"/>
            <a:r>
              <a:rPr lang="fr-FR" u="sng" dirty="0" smtClean="0"/>
              <a:t>charge</a:t>
            </a:r>
            <a:r>
              <a:rPr lang="fr-FR" dirty="0" smtClean="0"/>
              <a:t>: le requérant doit rapporter la preuve de l’urgence (moyens de sa requête), </a:t>
            </a:r>
          </a:p>
          <a:p>
            <a:pPr lvl="1"/>
            <a:r>
              <a:rPr lang="fr-FR" u="sng" dirty="0" smtClean="0"/>
              <a:t>modes</a:t>
            </a:r>
            <a:r>
              <a:rPr lang="fr-FR" dirty="0" smtClean="0"/>
              <a:t>: (elle doit résulter de la requête et des pièces jointes);</a:t>
            </a:r>
          </a:p>
          <a:p>
            <a:pPr lvl="1"/>
            <a:r>
              <a:rPr lang="fr-FR" dirty="0" smtClean="0"/>
              <a:t>f</a:t>
            </a:r>
            <a:r>
              <a:rPr lang="fr-FR" u="sng" dirty="0" smtClean="0"/>
              <a:t>orce probante</a:t>
            </a:r>
            <a:r>
              <a:rPr lang="fr-FR" dirty="0" smtClean="0"/>
              <a:t>: il appartient au juge de relever d’office le défaut d’urgence là où la mesure requise est subordonnée à cette condition (</a:t>
            </a:r>
            <a:r>
              <a:rPr lang="fr-FR" dirty="0" err="1" smtClean="0"/>
              <a:t>com</a:t>
            </a:r>
            <a:r>
              <a:rPr lang="fr-FR" dirty="0" smtClean="0"/>
              <a:t> 22 </a:t>
            </a:r>
            <a:r>
              <a:rPr lang="fr-FR" dirty="0" err="1" smtClean="0"/>
              <a:t>avr</a:t>
            </a:r>
            <a:r>
              <a:rPr lang="fr-FR" dirty="0" smtClean="0"/>
              <a:t>  1966 bull </a:t>
            </a:r>
            <a:r>
              <a:rPr lang="fr-FR" dirty="0" err="1" smtClean="0"/>
              <a:t>civ</a:t>
            </a:r>
            <a:r>
              <a:rPr lang="fr-FR" dirty="0" smtClean="0"/>
              <a:t> </a:t>
            </a:r>
            <a:r>
              <a:rPr lang="fr-FR" dirty="0" err="1" smtClean="0"/>
              <a:t>III,n°</a:t>
            </a:r>
            <a:r>
              <a:rPr lang="fr-FR" dirty="0" smtClean="0"/>
              <a:t> 189; </a:t>
            </a:r>
          </a:p>
          <a:p>
            <a:pPr lvl="1"/>
            <a:r>
              <a:rPr lang="fr-FR" dirty="0" smtClean="0"/>
              <a:t>le juge des requêtes apprécie souverainement l’urgence; </a:t>
            </a:r>
          </a:p>
          <a:p>
            <a:r>
              <a:rPr lang="fr-FR" b="1" u="sng" dirty="0" smtClean="0"/>
              <a:t>date d’appréciation</a:t>
            </a:r>
            <a:r>
              <a:rPr lang="fr-FR" dirty="0" smtClean="0"/>
              <a:t>: pour apprécier de l’opportunité des mesures urgentes, le juge se place à la date de prononcé desdites mesures</a:t>
            </a:r>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28604"/>
            <a:ext cx="8229600" cy="1000132"/>
          </a:xfrm>
        </p:spPr>
        <p:txBody>
          <a:bodyPr/>
          <a:lstStyle/>
          <a:p>
            <a:r>
              <a:rPr lang="fr-FR" dirty="0" smtClean="0"/>
              <a:t>b. Les mesures</a:t>
            </a:r>
          </a:p>
        </p:txBody>
      </p:sp>
      <p:sp>
        <p:nvSpPr>
          <p:cNvPr id="3" name="Espace réservé du contenu 2"/>
          <p:cNvSpPr>
            <a:spLocks noGrp="1"/>
          </p:cNvSpPr>
          <p:nvPr>
            <p:ph idx="1"/>
          </p:nvPr>
        </p:nvSpPr>
        <p:spPr>
          <a:xfrm>
            <a:off x="457200" y="1357298"/>
            <a:ext cx="8229600" cy="4967302"/>
          </a:xfrm>
        </p:spPr>
        <p:txBody>
          <a:bodyPr>
            <a:noAutofit/>
          </a:bodyPr>
          <a:lstStyle/>
          <a:p>
            <a:r>
              <a:rPr lang="fr-FR" sz="2000" dirty="0" smtClean="0"/>
              <a:t>Diversité des mesures et des situations</a:t>
            </a:r>
          </a:p>
          <a:p>
            <a:r>
              <a:rPr lang="fr-FR" sz="2000" dirty="0" smtClean="0"/>
              <a:t>Nature de la mesure:</a:t>
            </a:r>
          </a:p>
          <a:p>
            <a:pPr lvl="1"/>
            <a:r>
              <a:rPr lang="fr-FR" sz="2000" dirty="0" smtClean="0"/>
              <a:t>Action </a:t>
            </a:r>
          </a:p>
          <a:p>
            <a:pPr lvl="2"/>
            <a:r>
              <a:rPr lang="fr-FR" sz="1800" dirty="0" smtClean="0"/>
              <a:t>Par le requérant: autorisation de…</a:t>
            </a:r>
          </a:p>
          <a:p>
            <a:pPr lvl="2"/>
            <a:r>
              <a:rPr lang="fr-FR" sz="1800" dirty="0" smtClean="0"/>
              <a:t>Par  le requis: injonction de …</a:t>
            </a:r>
          </a:p>
          <a:p>
            <a:pPr lvl="1"/>
            <a:r>
              <a:rPr lang="fr-FR" sz="2000" dirty="0" smtClean="0"/>
              <a:t>Omission</a:t>
            </a:r>
          </a:p>
          <a:p>
            <a:pPr lvl="2"/>
            <a:r>
              <a:rPr lang="fr-FR" sz="1800" dirty="0" smtClean="0"/>
              <a:t>Par le requérant: autorisation de ne pas….</a:t>
            </a:r>
          </a:p>
          <a:p>
            <a:pPr lvl="2"/>
            <a:r>
              <a:rPr lang="fr-FR" sz="1800" dirty="0" smtClean="0"/>
              <a:t>Par le requis: injonction de ne pas…</a:t>
            </a:r>
          </a:p>
          <a:p>
            <a:r>
              <a:rPr lang="fr-FR" sz="2000" dirty="0" smtClean="0"/>
              <a:t>Fondement: en droit et en fait</a:t>
            </a:r>
          </a:p>
          <a:p>
            <a:r>
              <a:rPr lang="fr-FR" sz="2000" dirty="0" smtClean="0"/>
              <a:t>Large pouvoir d’appréciation du juge</a:t>
            </a:r>
          </a:p>
          <a:p>
            <a:r>
              <a:rPr lang="fr-FR" sz="2000" dirty="0" smtClean="0"/>
              <a:t>Portée: la mesure n’a pas pour effet de trancher et de vider un contentieux un litige ni de régler des questions de compétence (Paris 15 juin 1988- D 1988)</a:t>
            </a:r>
          </a:p>
          <a:p>
            <a:pPr>
              <a:buNone/>
            </a:pPr>
            <a:r>
              <a:rPr lang="fr-FR" sz="2000" dirty="0" smtClean="0"/>
              <a:t> </a:t>
            </a:r>
            <a:endParaRPr lang="fr-FR"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1103</TotalTime>
  <Words>1093</Words>
  <Application>Microsoft Office PowerPoint</Application>
  <PresentationFormat>Affichage à l'écran (4:3)</PresentationFormat>
  <Paragraphs>131</Paragraphs>
  <Slides>21</Slides>
  <Notes>2</Notes>
  <HiddenSlides>0</HiddenSlides>
  <MMClips>0</MMClips>
  <ScaleCrop>false</ScaleCrop>
  <HeadingPairs>
    <vt:vector size="4" baseType="variant">
      <vt:variant>
        <vt:lpstr>Thème</vt:lpstr>
      </vt:variant>
      <vt:variant>
        <vt:i4>1</vt:i4>
      </vt:variant>
      <vt:variant>
        <vt:lpstr>Titres des diapositives</vt:lpstr>
      </vt:variant>
      <vt:variant>
        <vt:i4>21</vt:i4>
      </vt:variant>
    </vt:vector>
  </HeadingPairs>
  <TitlesOfParts>
    <vt:vector size="22" baseType="lpstr">
      <vt:lpstr>Débit</vt:lpstr>
      <vt:lpstr>Les procédures rapides: Les  ordonnances sur requête</vt:lpstr>
      <vt:lpstr>DEFINITION</vt:lpstr>
      <vt:lpstr>LE PRINCIPE </vt:lpstr>
      <vt:lpstr>PLAN</vt:lpstr>
      <vt:lpstr>SECTION I/ LES CONDITIONS D’OUVERTURE</vt:lpstr>
      <vt:lpstr>1. Les cas spécifiés par la loi et les dispositions réglementaires</vt:lpstr>
      <vt:lpstr>          2.Toutes mesures urgentes lorsque les circonstances exigent qu’elles ne soient pas prises contradictoirement </vt:lpstr>
      <vt:lpstr>  a. L’urgence </vt:lpstr>
      <vt:lpstr>b. Les mesures</vt:lpstr>
      <vt:lpstr>c. Le non contradictoire: l’unilatéralité </vt:lpstr>
      <vt:lpstr>SECTION II/ LA PROCEDURE</vt:lpstr>
      <vt:lpstr>1.EN PREMIERE INSTANCE </vt:lpstr>
      <vt:lpstr>LA DECISION </vt:lpstr>
      <vt:lpstr>LES SUITES DE LA DECISION </vt:lpstr>
      <vt:lpstr>LES SUITES DE LA DECISION (SUITE)</vt:lpstr>
      <vt:lpstr>ORONNANCE D’APPEL </vt:lpstr>
      <vt:lpstr>2. EN INSTANCE D’APPEL </vt:lpstr>
      <vt:lpstr>L’ordonnance en instance d’appel</vt:lpstr>
      <vt:lpstr>LES SUITES DE L’ORDONNANCE EN INSTANCE D’APPEL</vt:lpstr>
      <vt:lpstr>Diapositive 20</vt:lpstr>
      <vt:lpstr>Diapositive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procédures rLes  ordonnances sur requête</dc:title>
  <dc:creator>user</dc:creator>
  <cp:lastModifiedBy>user</cp:lastModifiedBy>
  <cp:revision>57</cp:revision>
  <dcterms:created xsi:type="dcterms:W3CDTF">2013-03-02T08:20:18Z</dcterms:created>
  <dcterms:modified xsi:type="dcterms:W3CDTF">2013-03-05T09:05:49Z</dcterms:modified>
</cp:coreProperties>
</file>