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0" r:id="rId25"/>
    <p:sldId id="279" r:id="rId26"/>
    <p:sldId id="281" r:id="rId27"/>
    <p:sldId id="282" r:id="rId28"/>
    <p:sldId id="283" r:id="rId29"/>
    <p:sldId id="284" r:id="rId30"/>
    <p:sldId id="286" r:id="rId31"/>
    <p:sldId id="285" r:id="rId32"/>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106" d="100"/>
          <a:sy n="106" d="100"/>
        </p:scale>
        <p:origin x="-252" y="81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8D5761-45D6-4F0E-BABA-6DD5865592D7}" type="datetimeFigureOut">
              <a:rPr lang="fr-FR" smtClean="0"/>
              <a:pPr/>
              <a:t>04/03/2013</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AACDF6-435E-4B5B-8AD7-1B475FF19780}" type="slidenum">
              <a:rPr lang="fr-FR" smtClean="0"/>
              <a:pPr/>
              <a:t>‹N°›</a:t>
            </a:fld>
            <a:endParaRPr lang="fr-FR"/>
          </a:p>
        </p:txBody>
      </p:sp>
    </p:spTree>
    <p:extLst>
      <p:ext uri="{BB962C8B-B14F-4D97-AF65-F5344CB8AC3E}">
        <p14:creationId xmlns:p14="http://schemas.microsoft.com/office/powerpoint/2010/main" xmlns="" val="19951414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DCAACDF6-435E-4B5B-8AD7-1B475FF19780}" type="slidenum">
              <a:rPr lang="fr-FR" smtClean="0"/>
              <a:pPr/>
              <a:t>5</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Diapositive de titre">
    <p:spTree>
      <p:nvGrpSpPr>
        <p:cNvPr id="1" name=""/>
        <p:cNvGrpSpPr/>
        <p:nvPr/>
      </p:nvGrpSpPr>
      <p:grpSpPr>
        <a:xfrm>
          <a:off x="0" y="0"/>
          <a:ext cx="0" cy="0"/>
          <a:chOff x="0" y="0"/>
          <a:chExt cx="0" cy="0"/>
        </a:xfrm>
      </p:grpSpPr>
      <p:grpSp>
        <p:nvGrpSpPr>
          <p:cNvPr id="2" name="Group 2"/>
          <p:cNvGrpSpPr>
            <a:grpSpLocks/>
          </p:cNvGrpSpPr>
          <p:nvPr/>
        </p:nvGrpSpPr>
        <p:grpSpPr bwMode="auto">
          <a:xfrm>
            <a:off x="-1035050" y="1552575"/>
            <a:ext cx="10179050" cy="5305425"/>
            <a:chOff x="-652" y="978"/>
            <a:chExt cx="6412" cy="3342"/>
          </a:xfrm>
        </p:grpSpPr>
        <p:sp>
          <p:nvSpPr>
            <p:cNvPr id="5" name="Freeform 3"/>
            <p:cNvSpPr>
              <a:spLocks/>
            </p:cNvSpPr>
            <p:nvPr/>
          </p:nvSpPr>
          <p:spPr bwMode="auto">
            <a:xfrm>
              <a:off x="2061" y="1707"/>
              <a:ext cx="3699" cy="2613"/>
            </a:xfrm>
            <a:custGeom>
              <a:avLst/>
              <a:gdLst/>
              <a:ahLst/>
              <a:cxnLst>
                <a:cxn ang="0">
                  <a:pos x="1523" y="2611"/>
                </a:cxn>
                <a:cxn ang="0">
                  <a:pos x="3698" y="2612"/>
                </a:cxn>
                <a:cxn ang="0">
                  <a:pos x="3698" y="2228"/>
                </a:cxn>
                <a:cxn ang="0">
                  <a:pos x="0" y="0"/>
                </a:cxn>
                <a:cxn ang="0">
                  <a:pos x="160" y="118"/>
                </a:cxn>
                <a:cxn ang="0">
                  <a:pos x="292" y="219"/>
                </a:cxn>
                <a:cxn ang="0">
                  <a:pos x="441" y="347"/>
                </a:cxn>
                <a:cxn ang="0">
                  <a:pos x="585" y="482"/>
                </a:cxn>
                <a:cxn ang="0">
                  <a:pos x="796" y="711"/>
                </a:cxn>
                <a:cxn ang="0">
                  <a:pos x="983" y="955"/>
                </a:cxn>
                <a:cxn ang="0">
                  <a:pos x="1119" y="1168"/>
                </a:cxn>
                <a:cxn ang="0">
                  <a:pos x="1238" y="1388"/>
                </a:cxn>
                <a:cxn ang="0">
                  <a:pos x="1331" y="1608"/>
                </a:cxn>
                <a:cxn ang="0">
                  <a:pos x="1400" y="1809"/>
                </a:cxn>
                <a:cxn ang="0">
                  <a:pos x="1447" y="1979"/>
                </a:cxn>
                <a:cxn ang="0">
                  <a:pos x="1490" y="2190"/>
                </a:cxn>
                <a:cxn ang="0">
                  <a:pos x="1511" y="2374"/>
                </a:cxn>
                <a:cxn ang="0">
                  <a:pos x="1523" y="2611"/>
                </a:cxn>
              </a:cxnLst>
              <a:rect l="0" t="0" r="r" b="b"/>
              <a:pathLst>
                <a:path w="3699" h="2613">
                  <a:moveTo>
                    <a:pt x="1523" y="2611"/>
                  </a:moveTo>
                  <a:lnTo>
                    <a:pt x="3698" y="2612"/>
                  </a:lnTo>
                  <a:lnTo>
                    <a:pt x="3698" y="2228"/>
                  </a:lnTo>
                  <a:lnTo>
                    <a:pt x="0" y="0"/>
                  </a:lnTo>
                  <a:lnTo>
                    <a:pt x="160" y="118"/>
                  </a:lnTo>
                  <a:lnTo>
                    <a:pt x="292" y="219"/>
                  </a:lnTo>
                  <a:lnTo>
                    <a:pt x="441" y="347"/>
                  </a:lnTo>
                  <a:lnTo>
                    <a:pt x="585" y="482"/>
                  </a:lnTo>
                  <a:lnTo>
                    <a:pt x="796" y="711"/>
                  </a:lnTo>
                  <a:lnTo>
                    <a:pt x="983" y="955"/>
                  </a:lnTo>
                  <a:lnTo>
                    <a:pt x="1119" y="1168"/>
                  </a:lnTo>
                  <a:lnTo>
                    <a:pt x="1238" y="1388"/>
                  </a:lnTo>
                  <a:lnTo>
                    <a:pt x="1331" y="1608"/>
                  </a:lnTo>
                  <a:lnTo>
                    <a:pt x="1400" y="1809"/>
                  </a:lnTo>
                  <a:lnTo>
                    <a:pt x="1447" y="1979"/>
                  </a:lnTo>
                  <a:lnTo>
                    <a:pt x="1490" y="2190"/>
                  </a:lnTo>
                  <a:lnTo>
                    <a:pt x="1511" y="2374"/>
                  </a:lnTo>
                  <a:lnTo>
                    <a:pt x="1523" y="2611"/>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defRPr/>
              </a:pPr>
              <a:endParaRPr lang="fr-FR"/>
            </a:p>
          </p:txBody>
        </p:sp>
        <p:sp>
          <p:nvSpPr>
            <p:cNvPr id="6" name="Arc 4"/>
            <p:cNvSpPr>
              <a:spLocks/>
            </p:cNvSpPr>
            <p:nvPr/>
          </p:nvSpPr>
          <p:spPr bwMode="auto">
            <a:xfrm>
              <a:off x="-652" y="978"/>
              <a:ext cx="4237" cy="3342"/>
            </a:xfrm>
            <a:custGeom>
              <a:avLst/>
              <a:gdLst>
                <a:gd name="G0" fmla="+- 0 0 0"/>
                <a:gd name="G1" fmla="+- 21231 0 0"/>
                <a:gd name="G2" fmla="+- 21600 0 0"/>
                <a:gd name="T0" fmla="*/ 3977 w 21600"/>
                <a:gd name="T1" fmla="*/ 0 h 21231"/>
                <a:gd name="T2" fmla="*/ 21600 w 21600"/>
                <a:gd name="T3" fmla="*/ 21231 h 21231"/>
                <a:gd name="T4" fmla="*/ 0 w 21600"/>
                <a:gd name="T5" fmla="*/ 21231 h 21231"/>
              </a:gdLst>
              <a:ahLst/>
              <a:cxnLst>
                <a:cxn ang="0">
                  <a:pos x="T0" y="T1"/>
                </a:cxn>
                <a:cxn ang="0">
                  <a:pos x="T2" y="T3"/>
                </a:cxn>
                <a:cxn ang="0">
                  <a:pos x="T4" y="T5"/>
                </a:cxn>
              </a:cxnLst>
              <a:rect l="0" t="0" r="r" b="b"/>
              <a:pathLst>
                <a:path w="21600" h="21231" fill="none" extrusionOk="0">
                  <a:moveTo>
                    <a:pt x="3976" y="0"/>
                  </a:moveTo>
                  <a:cubicBezTo>
                    <a:pt x="14194" y="1914"/>
                    <a:pt x="21600" y="10835"/>
                    <a:pt x="21600" y="21231"/>
                  </a:cubicBezTo>
                </a:path>
                <a:path w="21600" h="21231" stroke="0" extrusionOk="0">
                  <a:moveTo>
                    <a:pt x="3976" y="0"/>
                  </a:moveTo>
                  <a:cubicBezTo>
                    <a:pt x="14194" y="1914"/>
                    <a:pt x="21600" y="10835"/>
                    <a:pt x="21600" y="21231"/>
                  </a:cubicBezTo>
                  <a:lnTo>
                    <a:pt x="0" y="21231"/>
                  </a:lnTo>
                  <a:close/>
                </a:path>
              </a:pathLst>
            </a:custGeom>
            <a:noFill/>
            <a:ln w="12700" cap="rnd">
              <a:solidFill>
                <a:schemeClr val="accent2"/>
              </a:solidFill>
              <a:round/>
              <a:headEnd type="none" w="sm" len="sm"/>
              <a:tailEnd type="none" w="sm" len="sm"/>
            </a:ln>
            <a:effectLst/>
          </p:spPr>
          <p:txBody>
            <a:bodyPr wrap="none" anchor="ctr"/>
            <a:lstStyle/>
            <a:p>
              <a:pPr>
                <a:defRPr/>
              </a:pPr>
              <a:endParaRPr lang="fr-FR"/>
            </a:p>
          </p:txBody>
        </p:sp>
      </p:grpSp>
      <p:sp>
        <p:nvSpPr>
          <p:cNvPr id="4101" name="Rectangle 5"/>
          <p:cNvSpPr>
            <a:spLocks noGrp="1" noChangeArrowheads="1"/>
          </p:cNvSpPr>
          <p:nvPr>
            <p:ph type="ctrTitle" sz="quarter"/>
          </p:nvPr>
        </p:nvSpPr>
        <p:spPr>
          <a:xfrm>
            <a:off x="1293813" y="762000"/>
            <a:ext cx="7772400" cy="1143000"/>
          </a:xfrm>
        </p:spPr>
        <p:txBody>
          <a:bodyPr anchor="b"/>
          <a:lstStyle>
            <a:lvl1pPr>
              <a:defRPr/>
            </a:lvl1pPr>
          </a:lstStyle>
          <a:p>
            <a:r>
              <a:rPr lang="fr-FR" smtClean="0"/>
              <a:t>Cliquez pour modifier le style du titre</a:t>
            </a:r>
            <a:endParaRPr lang="fr-FR"/>
          </a:p>
        </p:txBody>
      </p:sp>
      <p:sp>
        <p:nvSpPr>
          <p:cNvPr id="4102" name="Rectangle 6"/>
          <p:cNvSpPr>
            <a:spLocks noGrp="1" noChangeArrowheads="1"/>
          </p:cNvSpPr>
          <p:nvPr>
            <p:ph type="subTitle" sz="quarter" idx="1"/>
          </p:nvPr>
        </p:nvSpPr>
        <p:spPr>
          <a:xfrm>
            <a:off x="685800" y="3429000"/>
            <a:ext cx="6400800" cy="1752600"/>
          </a:xfrm>
        </p:spPr>
        <p:txBody>
          <a:bodyPr lIns="92075" tIns="46038" rIns="92075" bIns="46038" anchor="ctr"/>
          <a:lstStyle>
            <a:lvl1pPr marL="0" indent="0" algn="ctr">
              <a:buFont typeface="Wingdings" pitchFamily="2" charset="2"/>
              <a:buNone/>
              <a:defRPr/>
            </a:lvl1pPr>
          </a:lstStyle>
          <a:p>
            <a:r>
              <a:rPr lang="fr-FR" smtClean="0"/>
              <a:t>Cliquez pour modifier le style des sous-titres du masque</a:t>
            </a:r>
            <a:endParaRPr lang="fr-FR"/>
          </a:p>
        </p:txBody>
      </p:sp>
      <p:sp>
        <p:nvSpPr>
          <p:cNvPr id="7" name="Rectangle 7"/>
          <p:cNvSpPr>
            <a:spLocks noGrp="1" noChangeArrowheads="1"/>
          </p:cNvSpPr>
          <p:nvPr>
            <p:ph type="dt" sz="quarter" idx="10"/>
          </p:nvPr>
        </p:nvSpPr>
        <p:spPr/>
        <p:txBody>
          <a:bodyPr/>
          <a:lstStyle>
            <a:lvl1pPr>
              <a:defRPr/>
            </a:lvl1pPr>
          </a:lstStyle>
          <a:p>
            <a:fld id="{5D7A4C9B-DAF0-459C-9890-9CB6BE282863}" type="datetimeFigureOut">
              <a:rPr lang="fr-FR" smtClean="0"/>
              <a:pPr/>
              <a:t>04/03/2013</a:t>
            </a:fld>
            <a:endParaRPr lang="fr-FR"/>
          </a:p>
        </p:txBody>
      </p:sp>
      <p:sp>
        <p:nvSpPr>
          <p:cNvPr id="8" name="Rectangle 8"/>
          <p:cNvSpPr>
            <a:spLocks noGrp="1" noChangeArrowheads="1"/>
          </p:cNvSpPr>
          <p:nvPr>
            <p:ph type="ftr" sz="quarter" idx="11"/>
          </p:nvPr>
        </p:nvSpPr>
        <p:spPr/>
        <p:txBody>
          <a:bodyPr/>
          <a:lstStyle>
            <a:lvl1pPr>
              <a:defRPr/>
            </a:lvl1pPr>
          </a:lstStyle>
          <a:p>
            <a:endParaRPr lang="fr-FR"/>
          </a:p>
        </p:txBody>
      </p:sp>
      <p:sp>
        <p:nvSpPr>
          <p:cNvPr id="9" name="Rectangle 9"/>
          <p:cNvSpPr>
            <a:spLocks noGrp="1" noChangeArrowheads="1"/>
          </p:cNvSpPr>
          <p:nvPr>
            <p:ph type="sldNum" sz="quarter" idx="12"/>
          </p:nvPr>
        </p:nvSpPr>
        <p:spPr/>
        <p:txBody>
          <a:bodyPr/>
          <a:lstStyle>
            <a:lvl1pPr>
              <a:defRPr/>
            </a:lvl1pPr>
          </a:lstStyle>
          <a:p>
            <a:fld id="{9440E009-1BE3-4039-9913-98E8D366488E}" type="slidenum">
              <a:rPr lang="fr-FR" smtClean="0"/>
              <a:pPr/>
              <a:t>‹N°›</a:t>
            </a:fld>
            <a:endParaRPr lang="fr-FR"/>
          </a:p>
        </p:txBody>
      </p:sp>
    </p:spTree>
  </p:cSld>
  <p:clrMapOvr>
    <a:masterClrMapping/>
  </p:clrMapOvr>
  <p:transition>
    <p:comb/>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6"/>
          <p:cNvSpPr>
            <a:spLocks noGrp="1" noChangeArrowheads="1"/>
          </p:cNvSpPr>
          <p:nvPr>
            <p:ph type="dt" sz="half" idx="10"/>
          </p:nvPr>
        </p:nvSpPr>
        <p:spPr>
          <a:ln/>
        </p:spPr>
        <p:txBody>
          <a:bodyPr/>
          <a:lstStyle>
            <a:lvl1pPr>
              <a:defRPr/>
            </a:lvl1pPr>
          </a:lstStyle>
          <a:p>
            <a:fld id="{5D7A4C9B-DAF0-459C-9890-9CB6BE282863}" type="datetimeFigureOut">
              <a:rPr lang="fr-FR" smtClean="0"/>
              <a:pPr/>
              <a:t>04/03/2013</a:t>
            </a:fld>
            <a:endParaRPr lang="fr-FR"/>
          </a:p>
        </p:txBody>
      </p:sp>
      <p:sp>
        <p:nvSpPr>
          <p:cNvPr id="5" name="Rectangle 7"/>
          <p:cNvSpPr>
            <a:spLocks noGrp="1" noChangeArrowheads="1"/>
          </p:cNvSpPr>
          <p:nvPr>
            <p:ph type="ftr" sz="quarter" idx="11"/>
          </p:nvPr>
        </p:nvSpPr>
        <p:spPr>
          <a:ln/>
        </p:spPr>
        <p:txBody>
          <a:bodyPr/>
          <a:lstStyle>
            <a:lvl1pPr>
              <a:defRPr/>
            </a:lvl1pPr>
          </a:lstStyle>
          <a:p>
            <a:endParaRPr lang="fr-FR"/>
          </a:p>
        </p:txBody>
      </p:sp>
      <p:sp>
        <p:nvSpPr>
          <p:cNvPr id="6" name="Rectangle 8"/>
          <p:cNvSpPr>
            <a:spLocks noGrp="1" noChangeArrowheads="1"/>
          </p:cNvSpPr>
          <p:nvPr>
            <p:ph type="sldNum" sz="quarter" idx="12"/>
          </p:nvPr>
        </p:nvSpPr>
        <p:spPr>
          <a:ln/>
        </p:spPr>
        <p:txBody>
          <a:bodyPr/>
          <a:lstStyle>
            <a:lvl1pPr>
              <a:defRPr/>
            </a:lvl1pPr>
          </a:lstStyle>
          <a:p>
            <a:fld id="{9440E009-1BE3-4039-9913-98E8D366488E}" type="slidenum">
              <a:rPr lang="fr-FR" smtClean="0"/>
              <a:pPr/>
              <a:t>‹N°›</a:t>
            </a:fld>
            <a:endParaRPr lang="fr-FR"/>
          </a:p>
        </p:txBody>
      </p:sp>
    </p:spTree>
  </p:cSld>
  <p:clrMapOvr>
    <a:masterClrMapping/>
  </p:clrMapOvr>
  <p:transition>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515100" y="609600"/>
            <a:ext cx="1943100" cy="5486400"/>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685800" y="609600"/>
            <a:ext cx="5676900" cy="5486400"/>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6"/>
          <p:cNvSpPr>
            <a:spLocks noGrp="1" noChangeArrowheads="1"/>
          </p:cNvSpPr>
          <p:nvPr>
            <p:ph type="dt" sz="half" idx="10"/>
          </p:nvPr>
        </p:nvSpPr>
        <p:spPr>
          <a:ln/>
        </p:spPr>
        <p:txBody>
          <a:bodyPr/>
          <a:lstStyle>
            <a:lvl1pPr>
              <a:defRPr/>
            </a:lvl1pPr>
          </a:lstStyle>
          <a:p>
            <a:fld id="{5D7A4C9B-DAF0-459C-9890-9CB6BE282863}" type="datetimeFigureOut">
              <a:rPr lang="fr-FR" smtClean="0"/>
              <a:pPr/>
              <a:t>04/03/2013</a:t>
            </a:fld>
            <a:endParaRPr lang="fr-FR"/>
          </a:p>
        </p:txBody>
      </p:sp>
      <p:sp>
        <p:nvSpPr>
          <p:cNvPr id="5" name="Rectangle 7"/>
          <p:cNvSpPr>
            <a:spLocks noGrp="1" noChangeArrowheads="1"/>
          </p:cNvSpPr>
          <p:nvPr>
            <p:ph type="ftr" sz="quarter" idx="11"/>
          </p:nvPr>
        </p:nvSpPr>
        <p:spPr>
          <a:ln/>
        </p:spPr>
        <p:txBody>
          <a:bodyPr/>
          <a:lstStyle>
            <a:lvl1pPr>
              <a:defRPr/>
            </a:lvl1pPr>
          </a:lstStyle>
          <a:p>
            <a:endParaRPr lang="fr-FR"/>
          </a:p>
        </p:txBody>
      </p:sp>
      <p:sp>
        <p:nvSpPr>
          <p:cNvPr id="6" name="Rectangle 8"/>
          <p:cNvSpPr>
            <a:spLocks noGrp="1" noChangeArrowheads="1"/>
          </p:cNvSpPr>
          <p:nvPr>
            <p:ph type="sldNum" sz="quarter" idx="12"/>
          </p:nvPr>
        </p:nvSpPr>
        <p:spPr>
          <a:ln/>
        </p:spPr>
        <p:txBody>
          <a:bodyPr/>
          <a:lstStyle>
            <a:lvl1pPr>
              <a:defRPr/>
            </a:lvl1pPr>
          </a:lstStyle>
          <a:p>
            <a:fld id="{9440E009-1BE3-4039-9913-98E8D366488E}" type="slidenum">
              <a:rPr lang="fr-FR" smtClean="0"/>
              <a:pPr/>
              <a:t>‹N°›</a:t>
            </a:fld>
            <a:endParaRPr lang="fr-FR"/>
          </a:p>
        </p:txBody>
      </p:sp>
    </p:spTree>
  </p:cSld>
  <p:clrMapOvr>
    <a:masterClrMapping/>
  </p:clrMapOvr>
  <p:transition>
    <p:comb/>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6"/>
          <p:cNvSpPr>
            <a:spLocks noGrp="1" noChangeArrowheads="1"/>
          </p:cNvSpPr>
          <p:nvPr>
            <p:ph type="dt" sz="half" idx="10"/>
          </p:nvPr>
        </p:nvSpPr>
        <p:spPr>
          <a:ln/>
        </p:spPr>
        <p:txBody>
          <a:bodyPr/>
          <a:lstStyle>
            <a:lvl1pPr>
              <a:defRPr/>
            </a:lvl1pPr>
          </a:lstStyle>
          <a:p>
            <a:fld id="{5D7A4C9B-DAF0-459C-9890-9CB6BE282863}" type="datetimeFigureOut">
              <a:rPr lang="fr-FR" smtClean="0"/>
              <a:pPr/>
              <a:t>04/03/2013</a:t>
            </a:fld>
            <a:endParaRPr lang="fr-FR"/>
          </a:p>
        </p:txBody>
      </p:sp>
      <p:sp>
        <p:nvSpPr>
          <p:cNvPr id="5" name="Rectangle 7"/>
          <p:cNvSpPr>
            <a:spLocks noGrp="1" noChangeArrowheads="1"/>
          </p:cNvSpPr>
          <p:nvPr>
            <p:ph type="ftr" sz="quarter" idx="11"/>
          </p:nvPr>
        </p:nvSpPr>
        <p:spPr>
          <a:ln/>
        </p:spPr>
        <p:txBody>
          <a:bodyPr/>
          <a:lstStyle>
            <a:lvl1pPr>
              <a:defRPr/>
            </a:lvl1pPr>
          </a:lstStyle>
          <a:p>
            <a:endParaRPr lang="fr-FR"/>
          </a:p>
        </p:txBody>
      </p:sp>
      <p:sp>
        <p:nvSpPr>
          <p:cNvPr id="6" name="Rectangle 8"/>
          <p:cNvSpPr>
            <a:spLocks noGrp="1" noChangeArrowheads="1"/>
          </p:cNvSpPr>
          <p:nvPr>
            <p:ph type="sldNum" sz="quarter" idx="12"/>
          </p:nvPr>
        </p:nvSpPr>
        <p:spPr>
          <a:ln/>
        </p:spPr>
        <p:txBody>
          <a:bodyPr/>
          <a:lstStyle>
            <a:lvl1pPr>
              <a:defRPr/>
            </a:lvl1pPr>
          </a:lstStyle>
          <a:p>
            <a:fld id="{9440E009-1BE3-4039-9913-98E8D366488E}" type="slidenum">
              <a:rPr lang="fr-FR" smtClean="0"/>
              <a:pPr/>
              <a:t>‹N°›</a:t>
            </a:fld>
            <a:endParaRPr lang="fr-FR"/>
          </a:p>
        </p:txBody>
      </p:sp>
    </p:spTree>
  </p:cSld>
  <p:clrMapOvr>
    <a:masterClrMapping/>
  </p:clrMapOvr>
  <p:transition>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6"/>
          <p:cNvSpPr>
            <a:spLocks noGrp="1" noChangeArrowheads="1"/>
          </p:cNvSpPr>
          <p:nvPr>
            <p:ph type="dt" sz="half" idx="10"/>
          </p:nvPr>
        </p:nvSpPr>
        <p:spPr>
          <a:ln/>
        </p:spPr>
        <p:txBody>
          <a:bodyPr/>
          <a:lstStyle>
            <a:lvl1pPr>
              <a:defRPr/>
            </a:lvl1pPr>
          </a:lstStyle>
          <a:p>
            <a:fld id="{5D7A4C9B-DAF0-459C-9890-9CB6BE282863}" type="datetimeFigureOut">
              <a:rPr lang="fr-FR" smtClean="0"/>
              <a:pPr/>
              <a:t>04/03/2013</a:t>
            </a:fld>
            <a:endParaRPr lang="fr-FR"/>
          </a:p>
        </p:txBody>
      </p:sp>
      <p:sp>
        <p:nvSpPr>
          <p:cNvPr id="5" name="Rectangle 7"/>
          <p:cNvSpPr>
            <a:spLocks noGrp="1" noChangeArrowheads="1"/>
          </p:cNvSpPr>
          <p:nvPr>
            <p:ph type="ftr" sz="quarter" idx="11"/>
          </p:nvPr>
        </p:nvSpPr>
        <p:spPr>
          <a:ln/>
        </p:spPr>
        <p:txBody>
          <a:bodyPr/>
          <a:lstStyle>
            <a:lvl1pPr>
              <a:defRPr/>
            </a:lvl1pPr>
          </a:lstStyle>
          <a:p>
            <a:endParaRPr lang="fr-FR"/>
          </a:p>
        </p:txBody>
      </p:sp>
      <p:sp>
        <p:nvSpPr>
          <p:cNvPr id="6" name="Rectangle 8"/>
          <p:cNvSpPr>
            <a:spLocks noGrp="1" noChangeArrowheads="1"/>
          </p:cNvSpPr>
          <p:nvPr>
            <p:ph type="sldNum" sz="quarter" idx="12"/>
          </p:nvPr>
        </p:nvSpPr>
        <p:spPr>
          <a:ln/>
        </p:spPr>
        <p:txBody>
          <a:bodyPr/>
          <a:lstStyle>
            <a:lvl1pPr>
              <a:defRPr/>
            </a:lvl1pPr>
          </a:lstStyle>
          <a:p>
            <a:fld id="{9440E009-1BE3-4039-9913-98E8D366488E}" type="slidenum">
              <a:rPr lang="fr-FR" smtClean="0"/>
              <a:pPr/>
              <a:t>‹N°›</a:t>
            </a:fld>
            <a:endParaRPr lang="fr-FR"/>
          </a:p>
        </p:txBody>
      </p:sp>
    </p:spTree>
  </p:cSld>
  <p:clrMapOvr>
    <a:masterClrMapping/>
  </p:clrMapOvr>
  <p:transition>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6"/>
          <p:cNvSpPr>
            <a:spLocks noGrp="1" noChangeArrowheads="1"/>
          </p:cNvSpPr>
          <p:nvPr>
            <p:ph type="dt" sz="half" idx="10"/>
          </p:nvPr>
        </p:nvSpPr>
        <p:spPr>
          <a:ln/>
        </p:spPr>
        <p:txBody>
          <a:bodyPr/>
          <a:lstStyle>
            <a:lvl1pPr>
              <a:defRPr/>
            </a:lvl1pPr>
          </a:lstStyle>
          <a:p>
            <a:fld id="{5D7A4C9B-DAF0-459C-9890-9CB6BE282863}" type="datetimeFigureOut">
              <a:rPr lang="fr-FR" smtClean="0"/>
              <a:pPr/>
              <a:t>04/03/2013</a:t>
            </a:fld>
            <a:endParaRPr lang="fr-FR"/>
          </a:p>
        </p:txBody>
      </p:sp>
      <p:sp>
        <p:nvSpPr>
          <p:cNvPr id="6" name="Rectangle 7"/>
          <p:cNvSpPr>
            <a:spLocks noGrp="1" noChangeArrowheads="1"/>
          </p:cNvSpPr>
          <p:nvPr>
            <p:ph type="ftr" sz="quarter" idx="11"/>
          </p:nvPr>
        </p:nvSpPr>
        <p:spPr>
          <a:ln/>
        </p:spPr>
        <p:txBody>
          <a:bodyPr/>
          <a:lstStyle>
            <a:lvl1pPr>
              <a:defRPr/>
            </a:lvl1pPr>
          </a:lstStyle>
          <a:p>
            <a:endParaRPr lang="fr-FR"/>
          </a:p>
        </p:txBody>
      </p:sp>
      <p:sp>
        <p:nvSpPr>
          <p:cNvPr id="7" name="Rectangle 8"/>
          <p:cNvSpPr>
            <a:spLocks noGrp="1" noChangeArrowheads="1"/>
          </p:cNvSpPr>
          <p:nvPr>
            <p:ph type="sldNum" sz="quarter" idx="12"/>
          </p:nvPr>
        </p:nvSpPr>
        <p:spPr>
          <a:ln/>
        </p:spPr>
        <p:txBody>
          <a:bodyPr/>
          <a:lstStyle>
            <a:lvl1pPr>
              <a:defRPr/>
            </a:lvl1pPr>
          </a:lstStyle>
          <a:p>
            <a:fld id="{9440E009-1BE3-4039-9913-98E8D366488E}" type="slidenum">
              <a:rPr lang="fr-FR" smtClean="0"/>
              <a:pPr/>
              <a:t>‹N°›</a:t>
            </a:fld>
            <a:endParaRPr lang="fr-FR"/>
          </a:p>
        </p:txBody>
      </p:sp>
    </p:spTree>
  </p:cSld>
  <p:clrMapOvr>
    <a:masterClrMapping/>
  </p:clrMapOvr>
  <p:transition>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6"/>
          <p:cNvSpPr>
            <a:spLocks noGrp="1" noChangeArrowheads="1"/>
          </p:cNvSpPr>
          <p:nvPr>
            <p:ph type="dt" sz="half" idx="10"/>
          </p:nvPr>
        </p:nvSpPr>
        <p:spPr>
          <a:ln/>
        </p:spPr>
        <p:txBody>
          <a:bodyPr/>
          <a:lstStyle>
            <a:lvl1pPr>
              <a:defRPr/>
            </a:lvl1pPr>
          </a:lstStyle>
          <a:p>
            <a:fld id="{5D7A4C9B-DAF0-459C-9890-9CB6BE282863}" type="datetimeFigureOut">
              <a:rPr lang="fr-FR" smtClean="0"/>
              <a:pPr/>
              <a:t>04/03/2013</a:t>
            </a:fld>
            <a:endParaRPr lang="fr-FR"/>
          </a:p>
        </p:txBody>
      </p:sp>
      <p:sp>
        <p:nvSpPr>
          <p:cNvPr id="8" name="Rectangle 7"/>
          <p:cNvSpPr>
            <a:spLocks noGrp="1" noChangeArrowheads="1"/>
          </p:cNvSpPr>
          <p:nvPr>
            <p:ph type="ftr" sz="quarter" idx="11"/>
          </p:nvPr>
        </p:nvSpPr>
        <p:spPr>
          <a:ln/>
        </p:spPr>
        <p:txBody>
          <a:bodyPr/>
          <a:lstStyle>
            <a:lvl1pPr>
              <a:defRPr/>
            </a:lvl1pPr>
          </a:lstStyle>
          <a:p>
            <a:endParaRPr lang="fr-FR"/>
          </a:p>
        </p:txBody>
      </p:sp>
      <p:sp>
        <p:nvSpPr>
          <p:cNvPr id="9" name="Rectangle 8"/>
          <p:cNvSpPr>
            <a:spLocks noGrp="1" noChangeArrowheads="1"/>
          </p:cNvSpPr>
          <p:nvPr>
            <p:ph type="sldNum" sz="quarter" idx="12"/>
          </p:nvPr>
        </p:nvSpPr>
        <p:spPr>
          <a:ln/>
        </p:spPr>
        <p:txBody>
          <a:bodyPr/>
          <a:lstStyle>
            <a:lvl1pPr>
              <a:defRPr/>
            </a:lvl1pPr>
          </a:lstStyle>
          <a:p>
            <a:fld id="{9440E009-1BE3-4039-9913-98E8D366488E}" type="slidenum">
              <a:rPr lang="fr-FR" smtClean="0"/>
              <a:pPr/>
              <a:t>‹N°›</a:t>
            </a:fld>
            <a:endParaRPr lang="fr-FR"/>
          </a:p>
        </p:txBody>
      </p:sp>
    </p:spTree>
  </p:cSld>
  <p:clrMapOvr>
    <a:masterClrMapping/>
  </p:clrMapOvr>
  <p:transition>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6"/>
          <p:cNvSpPr>
            <a:spLocks noGrp="1" noChangeArrowheads="1"/>
          </p:cNvSpPr>
          <p:nvPr>
            <p:ph type="dt" sz="half" idx="10"/>
          </p:nvPr>
        </p:nvSpPr>
        <p:spPr>
          <a:ln/>
        </p:spPr>
        <p:txBody>
          <a:bodyPr/>
          <a:lstStyle>
            <a:lvl1pPr>
              <a:defRPr/>
            </a:lvl1pPr>
          </a:lstStyle>
          <a:p>
            <a:fld id="{5D7A4C9B-DAF0-459C-9890-9CB6BE282863}" type="datetimeFigureOut">
              <a:rPr lang="fr-FR" smtClean="0"/>
              <a:pPr/>
              <a:t>04/03/2013</a:t>
            </a:fld>
            <a:endParaRPr lang="fr-FR"/>
          </a:p>
        </p:txBody>
      </p:sp>
      <p:sp>
        <p:nvSpPr>
          <p:cNvPr id="4" name="Rectangle 7"/>
          <p:cNvSpPr>
            <a:spLocks noGrp="1" noChangeArrowheads="1"/>
          </p:cNvSpPr>
          <p:nvPr>
            <p:ph type="ftr" sz="quarter" idx="11"/>
          </p:nvPr>
        </p:nvSpPr>
        <p:spPr>
          <a:ln/>
        </p:spPr>
        <p:txBody>
          <a:bodyPr/>
          <a:lstStyle>
            <a:lvl1pPr>
              <a:defRPr/>
            </a:lvl1pPr>
          </a:lstStyle>
          <a:p>
            <a:endParaRPr lang="fr-FR"/>
          </a:p>
        </p:txBody>
      </p:sp>
      <p:sp>
        <p:nvSpPr>
          <p:cNvPr id="5" name="Rectangle 8"/>
          <p:cNvSpPr>
            <a:spLocks noGrp="1" noChangeArrowheads="1"/>
          </p:cNvSpPr>
          <p:nvPr>
            <p:ph type="sldNum" sz="quarter" idx="12"/>
          </p:nvPr>
        </p:nvSpPr>
        <p:spPr>
          <a:ln/>
        </p:spPr>
        <p:txBody>
          <a:bodyPr/>
          <a:lstStyle>
            <a:lvl1pPr>
              <a:defRPr/>
            </a:lvl1pPr>
          </a:lstStyle>
          <a:p>
            <a:fld id="{9440E009-1BE3-4039-9913-98E8D366488E}" type="slidenum">
              <a:rPr lang="fr-FR" smtClean="0"/>
              <a:pPr/>
              <a:t>‹N°›</a:t>
            </a:fld>
            <a:endParaRPr lang="fr-FR"/>
          </a:p>
        </p:txBody>
      </p:sp>
    </p:spTree>
  </p:cSld>
  <p:clrMapOvr>
    <a:masterClrMapping/>
  </p:clrMapOvr>
  <p:transition>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fld id="{5D7A4C9B-DAF0-459C-9890-9CB6BE282863}" type="datetimeFigureOut">
              <a:rPr lang="fr-FR" smtClean="0"/>
              <a:pPr/>
              <a:t>04/03/2013</a:t>
            </a:fld>
            <a:endParaRPr lang="fr-FR"/>
          </a:p>
        </p:txBody>
      </p:sp>
      <p:sp>
        <p:nvSpPr>
          <p:cNvPr id="3" name="Rectangle 7"/>
          <p:cNvSpPr>
            <a:spLocks noGrp="1" noChangeArrowheads="1"/>
          </p:cNvSpPr>
          <p:nvPr>
            <p:ph type="ftr" sz="quarter" idx="11"/>
          </p:nvPr>
        </p:nvSpPr>
        <p:spPr>
          <a:ln/>
        </p:spPr>
        <p:txBody>
          <a:bodyPr/>
          <a:lstStyle>
            <a:lvl1pPr>
              <a:defRPr/>
            </a:lvl1pPr>
          </a:lstStyle>
          <a:p>
            <a:endParaRPr lang="fr-FR"/>
          </a:p>
        </p:txBody>
      </p:sp>
      <p:sp>
        <p:nvSpPr>
          <p:cNvPr id="4" name="Rectangle 8"/>
          <p:cNvSpPr>
            <a:spLocks noGrp="1" noChangeArrowheads="1"/>
          </p:cNvSpPr>
          <p:nvPr>
            <p:ph type="sldNum" sz="quarter" idx="12"/>
          </p:nvPr>
        </p:nvSpPr>
        <p:spPr>
          <a:ln/>
        </p:spPr>
        <p:txBody>
          <a:bodyPr/>
          <a:lstStyle>
            <a:lvl1pPr>
              <a:defRPr/>
            </a:lvl1pPr>
          </a:lstStyle>
          <a:p>
            <a:fld id="{9440E009-1BE3-4039-9913-98E8D366488E}" type="slidenum">
              <a:rPr lang="fr-FR" smtClean="0"/>
              <a:pPr/>
              <a:t>‹N°›</a:t>
            </a:fld>
            <a:endParaRPr lang="fr-FR"/>
          </a:p>
        </p:txBody>
      </p:sp>
    </p:spTree>
  </p:cSld>
  <p:clrMapOvr>
    <a:masterClrMapping/>
  </p:clrMapOvr>
  <p:transition>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6"/>
          <p:cNvSpPr>
            <a:spLocks noGrp="1" noChangeArrowheads="1"/>
          </p:cNvSpPr>
          <p:nvPr>
            <p:ph type="dt" sz="half" idx="10"/>
          </p:nvPr>
        </p:nvSpPr>
        <p:spPr>
          <a:ln/>
        </p:spPr>
        <p:txBody>
          <a:bodyPr/>
          <a:lstStyle>
            <a:lvl1pPr>
              <a:defRPr/>
            </a:lvl1pPr>
          </a:lstStyle>
          <a:p>
            <a:fld id="{5D7A4C9B-DAF0-459C-9890-9CB6BE282863}" type="datetimeFigureOut">
              <a:rPr lang="fr-FR" smtClean="0"/>
              <a:pPr/>
              <a:t>04/03/2013</a:t>
            </a:fld>
            <a:endParaRPr lang="fr-FR"/>
          </a:p>
        </p:txBody>
      </p:sp>
      <p:sp>
        <p:nvSpPr>
          <p:cNvPr id="6" name="Rectangle 7"/>
          <p:cNvSpPr>
            <a:spLocks noGrp="1" noChangeArrowheads="1"/>
          </p:cNvSpPr>
          <p:nvPr>
            <p:ph type="ftr" sz="quarter" idx="11"/>
          </p:nvPr>
        </p:nvSpPr>
        <p:spPr>
          <a:ln/>
        </p:spPr>
        <p:txBody>
          <a:bodyPr/>
          <a:lstStyle>
            <a:lvl1pPr>
              <a:defRPr/>
            </a:lvl1pPr>
          </a:lstStyle>
          <a:p>
            <a:endParaRPr lang="fr-FR"/>
          </a:p>
        </p:txBody>
      </p:sp>
      <p:sp>
        <p:nvSpPr>
          <p:cNvPr id="7" name="Rectangle 8"/>
          <p:cNvSpPr>
            <a:spLocks noGrp="1" noChangeArrowheads="1"/>
          </p:cNvSpPr>
          <p:nvPr>
            <p:ph type="sldNum" sz="quarter" idx="12"/>
          </p:nvPr>
        </p:nvSpPr>
        <p:spPr>
          <a:ln/>
        </p:spPr>
        <p:txBody>
          <a:bodyPr/>
          <a:lstStyle>
            <a:lvl1pPr>
              <a:defRPr/>
            </a:lvl1pPr>
          </a:lstStyle>
          <a:p>
            <a:fld id="{9440E009-1BE3-4039-9913-98E8D366488E}" type="slidenum">
              <a:rPr lang="fr-FR" smtClean="0"/>
              <a:pPr/>
              <a:t>‹N°›</a:t>
            </a:fld>
            <a:endParaRPr lang="fr-FR"/>
          </a:p>
        </p:txBody>
      </p:sp>
    </p:spTree>
  </p:cSld>
  <p:clrMapOvr>
    <a:masterClrMapping/>
  </p:clrMapOvr>
  <p:transition>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smtClean="0"/>
              <a:t>Cliquez sur l'icône pour ajouter une image</a:t>
            </a: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6"/>
          <p:cNvSpPr>
            <a:spLocks noGrp="1" noChangeArrowheads="1"/>
          </p:cNvSpPr>
          <p:nvPr>
            <p:ph type="dt" sz="half" idx="10"/>
          </p:nvPr>
        </p:nvSpPr>
        <p:spPr>
          <a:ln/>
        </p:spPr>
        <p:txBody>
          <a:bodyPr/>
          <a:lstStyle>
            <a:lvl1pPr>
              <a:defRPr/>
            </a:lvl1pPr>
          </a:lstStyle>
          <a:p>
            <a:fld id="{5D7A4C9B-DAF0-459C-9890-9CB6BE282863}" type="datetimeFigureOut">
              <a:rPr lang="fr-FR" smtClean="0"/>
              <a:pPr/>
              <a:t>04/03/2013</a:t>
            </a:fld>
            <a:endParaRPr lang="fr-FR"/>
          </a:p>
        </p:txBody>
      </p:sp>
      <p:sp>
        <p:nvSpPr>
          <p:cNvPr id="6" name="Rectangle 7"/>
          <p:cNvSpPr>
            <a:spLocks noGrp="1" noChangeArrowheads="1"/>
          </p:cNvSpPr>
          <p:nvPr>
            <p:ph type="ftr" sz="quarter" idx="11"/>
          </p:nvPr>
        </p:nvSpPr>
        <p:spPr>
          <a:ln/>
        </p:spPr>
        <p:txBody>
          <a:bodyPr/>
          <a:lstStyle>
            <a:lvl1pPr>
              <a:defRPr/>
            </a:lvl1pPr>
          </a:lstStyle>
          <a:p>
            <a:endParaRPr lang="fr-FR"/>
          </a:p>
        </p:txBody>
      </p:sp>
      <p:sp>
        <p:nvSpPr>
          <p:cNvPr id="7" name="Rectangle 8"/>
          <p:cNvSpPr>
            <a:spLocks noGrp="1" noChangeArrowheads="1"/>
          </p:cNvSpPr>
          <p:nvPr>
            <p:ph type="sldNum" sz="quarter" idx="12"/>
          </p:nvPr>
        </p:nvSpPr>
        <p:spPr>
          <a:ln/>
        </p:spPr>
        <p:txBody>
          <a:bodyPr/>
          <a:lstStyle>
            <a:lvl1pPr>
              <a:defRPr/>
            </a:lvl1pPr>
          </a:lstStyle>
          <a:p>
            <a:fld id="{9440E009-1BE3-4039-9913-98E8D366488E}" type="slidenum">
              <a:rPr lang="fr-FR" smtClean="0"/>
              <a:pPr/>
              <a:t>‹N°›</a:t>
            </a:fld>
            <a:endParaRPr lang="fr-FR"/>
          </a:p>
        </p:txBody>
      </p:sp>
    </p:spTree>
  </p:cSld>
  <p:clrMapOvr>
    <a:masterClrMapping/>
  </p:clrMapOvr>
  <p:transition>
    <p:comb/>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2"/>
            </a:gs>
          </a:gsLst>
          <a:lin ang="0" scaled="1"/>
        </a:gra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0" y="1588"/>
            <a:ext cx="9132888" cy="6845300"/>
            <a:chOff x="0" y="1"/>
            <a:chExt cx="5753" cy="4312"/>
          </a:xfrm>
        </p:grpSpPr>
        <p:sp>
          <p:nvSpPr>
            <p:cNvPr id="3075" name="Freeform 3"/>
            <p:cNvSpPr>
              <a:spLocks/>
            </p:cNvSpPr>
            <p:nvPr/>
          </p:nvSpPr>
          <p:spPr bwMode="auto">
            <a:xfrm>
              <a:off x="3394" y="999"/>
              <a:ext cx="2359" cy="3314"/>
            </a:xfrm>
            <a:custGeom>
              <a:avLst/>
              <a:gdLst/>
              <a:ahLst/>
              <a:cxnLst>
                <a:cxn ang="0">
                  <a:pos x="1905" y="3312"/>
                </a:cxn>
                <a:cxn ang="0">
                  <a:pos x="2358" y="3313"/>
                </a:cxn>
                <a:cxn ang="0">
                  <a:pos x="2358" y="1437"/>
                </a:cxn>
                <a:cxn ang="0">
                  <a:pos x="0" y="0"/>
                </a:cxn>
                <a:cxn ang="0">
                  <a:pos x="201" y="150"/>
                </a:cxn>
                <a:cxn ang="0">
                  <a:pos x="366" y="279"/>
                </a:cxn>
                <a:cxn ang="0">
                  <a:pos x="552" y="441"/>
                </a:cxn>
                <a:cxn ang="0">
                  <a:pos x="732" y="612"/>
                </a:cxn>
                <a:cxn ang="0">
                  <a:pos x="996" y="903"/>
                </a:cxn>
                <a:cxn ang="0">
                  <a:pos x="1230" y="1212"/>
                </a:cxn>
                <a:cxn ang="0">
                  <a:pos x="1400" y="1482"/>
                </a:cxn>
                <a:cxn ang="0">
                  <a:pos x="1548" y="1761"/>
                </a:cxn>
                <a:cxn ang="0">
                  <a:pos x="1665" y="2040"/>
                </a:cxn>
                <a:cxn ang="0">
                  <a:pos x="1751" y="2295"/>
                </a:cxn>
                <a:cxn ang="0">
                  <a:pos x="1809" y="2511"/>
                </a:cxn>
                <a:cxn ang="0">
                  <a:pos x="1863" y="2778"/>
                </a:cxn>
                <a:cxn ang="0">
                  <a:pos x="1890" y="3012"/>
                </a:cxn>
                <a:cxn ang="0">
                  <a:pos x="1905" y="3312"/>
                </a:cxn>
              </a:cxnLst>
              <a:rect l="0" t="0" r="r" b="b"/>
              <a:pathLst>
                <a:path w="2359" h="3314">
                  <a:moveTo>
                    <a:pt x="1905" y="3312"/>
                  </a:moveTo>
                  <a:lnTo>
                    <a:pt x="2358" y="3313"/>
                  </a:lnTo>
                  <a:lnTo>
                    <a:pt x="2358" y="1437"/>
                  </a:lnTo>
                  <a:lnTo>
                    <a:pt x="0" y="0"/>
                  </a:lnTo>
                  <a:lnTo>
                    <a:pt x="201" y="150"/>
                  </a:lnTo>
                  <a:lnTo>
                    <a:pt x="366" y="279"/>
                  </a:lnTo>
                  <a:lnTo>
                    <a:pt x="552" y="441"/>
                  </a:lnTo>
                  <a:lnTo>
                    <a:pt x="732" y="612"/>
                  </a:lnTo>
                  <a:lnTo>
                    <a:pt x="996" y="903"/>
                  </a:lnTo>
                  <a:lnTo>
                    <a:pt x="1230" y="1212"/>
                  </a:lnTo>
                  <a:lnTo>
                    <a:pt x="1400" y="1482"/>
                  </a:lnTo>
                  <a:lnTo>
                    <a:pt x="1548" y="1761"/>
                  </a:lnTo>
                  <a:lnTo>
                    <a:pt x="1665" y="2040"/>
                  </a:lnTo>
                  <a:lnTo>
                    <a:pt x="1751" y="2295"/>
                  </a:lnTo>
                  <a:lnTo>
                    <a:pt x="1809" y="2511"/>
                  </a:lnTo>
                  <a:lnTo>
                    <a:pt x="1863" y="2778"/>
                  </a:lnTo>
                  <a:lnTo>
                    <a:pt x="1890" y="3012"/>
                  </a:lnTo>
                  <a:lnTo>
                    <a:pt x="1905" y="3312"/>
                  </a:lnTo>
                </a:path>
              </a:pathLst>
            </a:custGeom>
            <a:gradFill rotWithShape="0">
              <a:gsLst>
                <a:gs pos="0">
                  <a:schemeClr val="accent2">
                    <a:gamma/>
                    <a:shade val="46275"/>
                    <a:invGamma/>
                  </a:schemeClr>
                </a:gs>
                <a:gs pos="100000">
                  <a:schemeClr val="accent2"/>
                </a:gs>
              </a:gsLst>
              <a:lin ang="0" scaled="1"/>
            </a:gradFill>
            <a:ln w="9525" cap="rnd">
              <a:noFill/>
              <a:round/>
              <a:headEnd/>
              <a:tailEnd/>
            </a:ln>
            <a:effectLst/>
          </p:spPr>
          <p:txBody>
            <a:bodyPr/>
            <a:lstStyle/>
            <a:p>
              <a:pPr>
                <a:defRPr/>
              </a:pPr>
              <a:endParaRPr lang="fr-FR"/>
            </a:p>
          </p:txBody>
        </p:sp>
        <p:sp>
          <p:nvSpPr>
            <p:cNvPr id="3076" name="Arc 4"/>
            <p:cNvSpPr>
              <a:spLocks/>
            </p:cNvSpPr>
            <p:nvPr/>
          </p:nvSpPr>
          <p:spPr bwMode="auto">
            <a:xfrm>
              <a:off x="0" y="1"/>
              <a:ext cx="5298" cy="431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cap="rnd">
              <a:solidFill>
                <a:schemeClr val="accent2"/>
              </a:solidFill>
              <a:round/>
              <a:headEnd type="none" w="sm" len="sm"/>
              <a:tailEnd type="none" w="sm" len="sm"/>
            </a:ln>
            <a:effectLst/>
          </p:spPr>
          <p:txBody>
            <a:bodyPr wrap="none" anchor="ctr"/>
            <a:lstStyle/>
            <a:p>
              <a:pPr>
                <a:defRPr/>
              </a:pPr>
              <a:endParaRPr lang="fr-FR"/>
            </a:p>
          </p:txBody>
        </p:sp>
      </p:grpSp>
      <p:sp>
        <p:nvSpPr>
          <p:cNvPr id="3077" name="Rectangle 5"/>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fr-FR" smtClean="0"/>
              <a:t>Cliquez pour modifier le style du titre du masque</a:t>
            </a:r>
          </a:p>
        </p:txBody>
      </p:sp>
      <p:sp>
        <p:nvSpPr>
          <p:cNvPr id="3078" name="Rectangle 6"/>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defRPr sz="1400">
                <a:latin typeface="+mn-lt"/>
              </a:defRPr>
            </a:lvl1pPr>
          </a:lstStyle>
          <a:p>
            <a:fld id="{5D7A4C9B-DAF0-459C-9890-9CB6BE282863}" type="datetimeFigureOut">
              <a:rPr lang="fr-FR" smtClean="0"/>
              <a:pPr/>
              <a:t>04/03/2013</a:t>
            </a:fld>
            <a:endParaRPr lang="fr-FR"/>
          </a:p>
        </p:txBody>
      </p:sp>
      <p:sp>
        <p:nvSpPr>
          <p:cNvPr id="3079" name="Rectangle 7"/>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a:defRPr sz="1400">
                <a:latin typeface="+mn-lt"/>
              </a:defRPr>
            </a:lvl1pPr>
          </a:lstStyle>
          <a:p>
            <a:endParaRPr lang="fr-FR"/>
          </a:p>
        </p:txBody>
      </p:sp>
      <p:sp>
        <p:nvSpPr>
          <p:cNvPr id="3080" name="Rectangle 8"/>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r">
              <a:defRPr sz="1400">
                <a:latin typeface="+mn-lt"/>
              </a:defRPr>
            </a:lvl1pPr>
          </a:lstStyle>
          <a:p>
            <a:fld id="{9440E009-1BE3-4039-9913-98E8D366488E}" type="slidenum">
              <a:rPr lang="fr-FR" smtClean="0"/>
              <a:pPr/>
              <a:t>‹N°›</a:t>
            </a:fld>
            <a:endParaRPr lang="fr-FR"/>
          </a:p>
        </p:txBody>
      </p:sp>
      <p:sp>
        <p:nvSpPr>
          <p:cNvPr id="3081" name="Rectangle 9"/>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Tree>
  </p:cSld>
  <p:clrMap bg1="dk2" tx1="lt1" bg2="dk1"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3077"/>
                                        </p:tgtEl>
                                        <p:attrNameLst>
                                          <p:attrName>style.visibility</p:attrName>
                                        </p:attrNameLst>
                                      </p:cBhvr>
                                      <p:to>
                                        <p:strVal val="visible"/>
                                      </p:to>
                                    </p:set>
                                    <p:animEffect transition="in" filter="fade">
                                      <p:cBhvr>
                                        <p:cTn id="7" dur="800" decel="100000"/>
                                        <p:tgtEl>
                                          <p:spTgt spid="3077"/>
                                        </p:tgtEl>
                                      </p:cBhvr>
                                    </p:animEffect>
                                    <p:anim calcmode="lin" valueType="num">
                                      <p:cBhvr>
                                        <p:cTn id="8" dur="800" decel="100000" fill="hold"/>
                                        <p:tgtEl>
                                          <p:spTgt spid="3077"/>
                                        </p:tgtEl>
                                        <p:attrNameLst>
                                          <p:attrName>style.rotation</p:attrName>
                                        </p:attrNameLst>
                                      </p:cBhvr>
                                      <p:tavLst>
                                        <p:tav tm="0">
                                          <p:val>
                                            <p:fltVal val="-90"/>
                                          </p:val>
                                        </p:tav>
                                        <p:tav tm="100000">
                                          <p:val>
                                            <p:fltVal val="0"/>
                                          </p:val>
                                        </p:tav>
                                      </p:tavLst>
                                    </p:anim>
                                    <p:anim calcmode="lin" valueType="num">
                                      <p:cBhvr>
                                        <p:cTn id="9" dur="800" decel="100000" fill="hold"/>
                                        <p:tgtEl>
                                          <p:spTgt spid="3077"/>
                                        </p:tgtEl>
                                        <p:attrNameLst>
                                          <p:attrName>ppt_x</p:attrName>
                                        </p:attrNameLst>
                                      </p:cBhvr>
                                      <p:tavLst>
                                        <p:tav tm="0">
                                          <p:val>
                                            <p:strVal val="#ppt_x+0.4"/>
                                          </p:val>
                                        </p:tav>
                                        <p:tav tm="100000">
                                          <p:val>
                                            <p:strVal val="#ppt_x-0.05"/>
                                          </p:val>
                                        </p:tav>
                                      </p:tavLst>
                                    </p:anim>
                                    <p:anim calcmode="lin" valueType="num">
                                      <p:cBhvr>
                                        <p:cTn id="10" dur="800" decel="100000" fill="hold"/>
                                        <p:tgtEl>
                                          <p:spTgt spid="307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07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077"/>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3081">
                                            <p:txEl>
                                              <p:pRg st="0" end="0"/>
                                            </p:txEl>
                                          </p:spTgt>
                                        </p:tgtEl>
                                        <p:attrNameLst>
                                          <p:attrName>style.visibility</p:attrName>
                                        </p:attrNameLst>
                                      </p:cBhvr>
                                      <p:to>
                                        <p:strVal val="visible"/>
                                      </p:to>
                                    </p:set>
                                    <p:animEffect transition="in" filter="fade">
                                      <p:cBhvr>
                                        <p:cTn id="17" dur="1000"/>
                                        <p:tgtEl>
                                          <p:spTgt spid="3081">
                                            <p:txEl>
                                              <p:pRg st="0" end="0"/>
                                            </p:txEl>
                                          </p:spTgt>
                                        </p:tgtEl>
                                      </p:cBhvr>
                                    </p:animEffect>
                                    <p:anim calcmode="lin" valueType="num">
                                      <p:cBhvr>
                                        <p:cTn id="18" dur="1000" fill="hold"/>
                                        <p:tgtEl>
                                          <p:spTgt spid="3081">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3081">
                                            <p:txEl>
                                              <p:pRg st="0" end="0"/>
                                            </p:txEl>
                                          </p:spTgt>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3081">
                                            <p:txEl>
                                              <p:pRg st="1" end="1"/>
                                            </p:txEl>
                                          </p:spTgt>
                                        </p:tgtEl>
                                        <p:attrNameLst>
                                          <p:attrName>style.visibility</p:attrName>
                                        </p:attrNameLst>
                                      </p:cBhvr>
                                      <p:to>
                                        <p:strVal val="visible"/>
                                      </p:to>
                                    </p:set>
                                    <p:animEffect transition="in" filter="fade">
                                      <p:cBhvr>
                                        <p:cTn id="22" dur="1000"/>
                                        <p:tgtEl>
                                          <p:spTgt spid="3081">
                                            <p:txEl>
                                              <p:pRg st="1" end="1"/>
                                            </p:txEl>
                                          </p:spTgt>
                                        </p:tgtEl>
                                      </p:cBhvr>
                                    </p:animEffect>
                                    <p:anim calcmode="lin" valueType="num">
                                      <p:cBhvr>
                                        <p:cTn id="23" dur="1000" fill="hold"/>
                                        <p:tgtEl>
                                          <p:spTgt spid="3081">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3081">
                                            <p:txEl>
                                              <p:pRg st="1" end="1"/>
                                            </p:txEl>
                                          </p:spTgt>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3081">
                                            <p:txEl>
                                              <p:pRg st="2" end="2"/>
                                            </p:txEl>
                                          </p:spTgt>
                                        </p:tgtEl>
                                        <p:attrNameLst>
                                          <p:attrName>style.visibility</p:attrName>
                                        </p:attrNameLst>
                                      </p:cBhvr>
                                      <p:to>
                                        <p:strVal val="visible"/>
                                      </p:to>
                                    </p:set>
                                    <p:animEffect transition="in" filter="fade">
                                      <p:cBhvr>
                                        <p:cTn id="27" dur="1000"/>
                                        <p:tgtEl>
                                          <p:spTgt spid="3081">
                                            <p:txEl>
                                              <p:pRg st="2" end="2"/>
                                            </p:txEl>
                                          </p:spTgt>
                                        </p:tgtEl>
                                      </p:cBhvr>
                                    </p:animEffect>
                                    <p:anim calcmode="lin" valueType="num">
                                      <p:cBhvr>
                                        <p:cTn id="28" dur="1000" fill="hold"/>
                                        <p:tgtEl>
                                          <p:spTgt spid="3081">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081">
                                            <p:txEl>
                                              <p:pRg st="2" end="2"/>
                                            </p:txEl>
                                          </p:spTgt>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3081">
                                            <p:txEl>
                                              <p:pRg st="3" end="3"/>
                                            </p:txEl>
                                          </p:spTgt>
                                        </p:tgtEl>
                                        <p:attrNameLst>
                                          <p:attrName>style.visibility</p:attrName>
                                        </p:attrNameLst>
                                      </p:cBhvr>
                                      <p:to>
                                        <p:strVal val="visible"/>
                                      </p:to>
                                    </p:set>
                                    <p:animEffect transition="in" filter="fade">
                                      <p:cBhvr>
                                        <p:cTn id="32" dur="1000"/>
                                        <p:tgtEl>
                                          <p:spTgt spid="3081">
                                            <p:txEl>
                                              <p:pRg st="3" end="3"/>
                                            </p:txEl>
                                          </p:spTgt>
                                        </p:tgtEl>
                                      </p:cBhvr>
                                    </p:animEffect>
                                    <p:anim calcmode="lin" valueType="num">
                                      <p:cBhvr>
                                        <p:cTn id="33" dur="1000" fill="hold"/>
                                        <p:tgtEl>
                                          <p:spTgt spid="3081">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3081">
                                            <p:txEl>
                                              <p:pRg st="3" end="3"/>
                                            </p:txEl>
                                          </p:spTgt>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3081">
                                            <p:txEl>
                                              <p:pRg st="4" end="4"/>
                                            </p:txEl>
                                          </p:spTgt>
                                        </p:tgtEl>
                                        <p:attrNameLst>
                                          <p:attrName>style.visibility</p:attrName>
                                        </p:attrNameLst>
                                      </p:cBhvr>
                                      <p:to>
                                        <p:strVal val="visible"/>
                                      </p:to>
                                    </p:set>
                                    <p:animEffect transition="in" filter="fade">
                                      <p:cBhvr>
                                        <p:cTn id="37" dur="1000"/>
                                        <p:tgtEl>
                                          <p:spTgt spid="3081">
                                            <p:txEl>
                                              <p:pRg st="4" end="4"/>
                                            </p:txEl>
                                          </p:spTgt>
                                        </p:tgtEl>
                                      </p:cBhvr>
                                    </p:animEffect>
                                    <p:anim calcmode="lin" valueType="num">
                                      <p:cBhvr>
                                        <p:cTn id="38" dur="1000" fill="hold"/>
                                        <p:tgtEl>
                                          <p:spTgt spid="3081">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308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 grpId="0"/>
      <p:bldP spid="3081" grpId="0" build="p">
        <p:tmplLst>
          <p:tmpl lvl="1">
            <p:tnLst>
              <p:par>
                <p:cTn presetID="47" presetClass="entr" presetSubtype="0" fill="hold" nodeType="clickEffect">
                  <p:stCondLst>
                    <p:cond delay="0"/>
                  </p:stCondLst>
                  <p:childTnLst>
                    <p:set>
                      <p:cBhvr>
                        <p:cTn dur="1" fill="hold">
                          <p:stCondLst>
                            <p:cond delay="0"/>
                          </p:stCondLst>
                        </p:cTn>
                        <p:tgtEl>
                          <p:spTgt spid="3081"/>
                        </p:tgtEl>
                        <p:attrNameLst>
                          <p:attrName>style.visibility</p:attrName>
                        </p:attrNameLst>
                      </p:cBhvr>
                      <p:to>
                        <p:strVal val="visible"/>
                      </p:to>
                    </p:set>
                    <p:animEffect transition="in" filter="fade">
                      <p:cBhvr>
                        <p:cTn dur="1000"/>
                        <p:tgtEl>
                          <p:spTgt spid="3081"/>
                        </p:tgtEl>
                      </p:cBhvr>
                    </p:animEffect>
                    <p:anim calcmode="lin" valueType="num">
                      <p:cBhvr>
                        <p:cTn dur="1000" fill="hold"/>
                        <p:tgtEl>
                          <p:spTgt spid="3081"/>
                        </p:tgtEl>
                        <p:attrNameLst>
                          <p:attrName>ppt_x</p:attrName>
                        </p:attrNameLst>
                      </p:cBhvr>
                      <p:tavLst>
                        <p:tav tm="0">
                          <p:val>
                            <p:strVal val="#ppt_x"/>
                          </p:val>
                        </p:tav>
                        <p:tav tm="100000">
                          <p:val>
                            <p:strVal val="#ppt_x"/>
                          </p:val>
                        </p:tav>
                      </p:tavLst>
                    </p:anim>
                    <p:anim calcmode="lin" valueType="num">
                      <p:cBhvr>
                        <p:cTn dur="1000" fill="hold"/>
                        <p:tgtEl>
                          <p:spTgt spid="3081"/>
                        </p:tgtEl>
                        <p:attrNameLst>
                          <p:attrName>ppt_y</p:attrName>
                        </p:attrNameLst>
                      </p:cBhvr>
                      <p:tavLst>
                        <p:tav tm="0">
                          <p:val>
                            <p:strVal val="#ppt_y-.1"/>
                          </p:val>
                        </p:tav>
                        <p:tav tm="100000">
                          <p:val>
                            <p:strVal val="#ppt_y"/>
                          </p:val>
                        </p:tav>
                      </p:tavLst>
                    </p:anim>
                  </p:childTnLst>
                </p:cTn>
              </p:par>
            </p:tnLst>
          </p:tmpl>
          <p:tmpl lvl="2">
            <p:tnLst>
              <p:par>
                <p:cTn presetID="47" presetClass="entr" presetSubtype="0" fill="hold" nodeType="withEffect">
                  <p:stCondLst>
                    <p:cond delay="0"/>
                  </p:stCondLst>
                  <p:childTnLst>
                    <p:set>
                      <p:cBhvr>
                        <p:cTn dur="1" fill="hold">
                          <p:stCondLst>
                            <p:cond delay="0"/>
                          </p:stCondLst>
                        </p:cTn>
                        <p:tgtEl>
                          <p:spTgt spid="3081"/>
                        </p:tgtEl>
                        <p:attrNameLst>
                          <p:attrName>style.visibility</p:attrName>
                        </p:attrNameLst>
                      </p:cBhvr>
                      <p:to>
                        <p:strVal val="visible"/>
                      </p:to>
                    </p:set>
                    <p:animEffect transition="in" filter="fade">
                      <p:cBhvr>
                        <p:cTn dur="1000"/>
                        <p:tgtEl>
                          <p:spTgt spid="3081"/>
                        </p:tgtEl>
                      </p:cBhvr>
                    </p:animEffect>
                    <p:anim calcmode="lin" valueType="num">
                      <p:cBhvr>
                        <p:cTn dur="1000" fill="hold"/>
                        <p:tgtEl>
                          <p:spTgt spid="3081"/>
                        </p:tgtEl>
                        <p:attrNameLst>
                          <p:attrName>ppt_x</p:attrName>
                        </p:attrNameLst>
                      </p:cBhvr>
                      <p:tavLst>
                        <p:tav tm="0">
                          <p:val>
                            <p:strVal val="#ppt_x"/>
                          </p:val>
                        </p:tav>
                        <p:tav tm="100000">
                          <p:val>
                            <p:strVal val="#ppt_x"/>
                          </p:val>
                        </p:tav>
                      </p:tavLst>
                    </p:anim>
                    <p:anim calcmode="lin" valueType="num">
                      <p:cBhvr>
                        <p:cTn dur="1000" fill="hold"/>
                        <p:tgtEl>
                          <p:spTgt spid="3081"/>
                        </p:tgtEl>
                        <p:attrNameLst>
                          <p:attrName>ppt_y</p:attrName>
                        </p:attrNameLst>
                      </p:cBhvr>
                      <p:tavLst>
                        <p:tav tm="0">
                          <p:val>
                            <p:strVal val="#ppt_y-.1"/>
                          </p:val>
                        </p:tav>
                        <p:tav tm="100000">
                          <p:val>
                            <p:strVal val="#ppt_y"/>
                          </p:val>
                        </p:tav>
                      </p:tavLst>
                    </p:anim>
                  </p:childTnLst>
                </p:cTn>
              </p:par>
            </p:tnLst>
          </p:tmpl>
          <p:tmpl lvl="3">
            <p:tnLst>
              <p:par>
                <p:cTn presetID="47" presetClass="entr" presetSubtype="0" fill="hold" nodeType="withEffect">
                  <p:stCondLst>
                    <p:cond delay="0"/>
                  </p:stCondLst>
                  <p:childTnLst>
                    <p:set>
                      <p:cBhvr>
                        <p:cTn dur="1" fill="hold">
                          <p:stCondLst>
                            <p:cond delay="0"/>
                          </p:stCondLst>
                        </p:cTn>
                        <p:tgtEl>
                          <p:spTgt spid="3081"/>
                        </p:tgtEl>
                        <p:attrNameLst>
                          <p:attrName>style.visibility</p:attrName>
                        </p:attrNameLst>
                      </p:cBhvr>
                      <p:to>
                        <p:strVal val="visible"/>
                      </p:to>
                    </p:set>
                    <p:animEffect transition="in" filter="fade">
                      <p:cBhvr>
                        <p:cTn dur="1000"/>
                        <p:tgtEl>
                          <p:spTgt spid="3081"/>
                        </p:tgtEl>
                      </p:cBhvr>
                    </p:animEffect>
                    <p:anim calcmode="lin" valueType="num">
                      <p:cBhvr>
                        <p:cTn dur="1000" fill="hold"/>
                        <p:tgtEl>
                          <p:spTgt spid="3081"/>
                        </p:tgtEl>
                        <p:attrNameLst>
                          <p:attrName>ppt_x</p:attrName>
                        </p:attrNameLst>
                      </p:cBhvr>
                      <p:tavLst>
                        <p:tav tm="0">
                          <p:val>
                            <p:strVal val="#ppt_x"/>
                          </p:val>
                        </p:tav>
                        <p:tav tm="100000">
                          <p:val>
                            <p:strVal val="#ppt_x"/>
                          </p:val>
                        </p:tav>
                      </p:tavLst>
                    </p:anim>
                    <p:anim calcmode="lin" valueType="num">
                      <p:cBhvr>
                        <p:cTn dur="1000" fill="hold"/>
                        <p:tgtEl>
                          <p:spTgt spid="3081"/>
                        </p:tgtEl>
                        <p:attrNameLst>
                          <p:attrName>ppt_y</p:attrName>
                        </p:attrNameLst>
                      </p:cBhvr>
                      <p:tavLst>
                        <p:tav tm="0">
                          <p:val>
                            <p:strVal val="#ppt_y-.1"/>
                          </p:val>
                        </p:tav>
                        <p:tav tm="100000">
                          <p:val>
                            <p:strVal val="#ppt_y"/>
                          </p:val>
                        </p:tav>
                      </p:tavLst>
                    </p:anim>
                  </p:childTnLst>
                </p:cTn>
              </p:par>
            </p:tnLst>
          </p:tmpl>
          <p:tmpl lvl="4">
            <p:tnLst>
              <p:par>
                <p:cTn presetID="47" presetClass="entr" presetSubtype="0" fill="hold" nodeType="withEffect">
                  <p:stCondLst>
                    <p:cond delay="0"/>
                  </p:stCondLst>
                  <p:childTnLst>
                    <p:set>
                      <p:cBhvr>
                        <p:cTn dur="1" fill="hold">
                          <p:stCondLst>
                            <p:cond delay="0"/>
                          </p:stCondLst>
                        </p:cTn>
                        <p:tgtEl>
                          <p:spTgt spid="3081"/>
                        </p:tgtEl>
                        <p:attrNameLst>
                          <p:attrName>style.visibility</p:attrName>
                        </p:attrNameLst>
                      </p:cBhvr>
                      <p:to>
                        <p:strVal val="visible"/>
                      </p:to>
                    </p:set>
                    <p:animEffect transition="in" filter="fade">
                      <p:cBhvr>
                        <p:cTn dur="1000"/>
                        <p:tgtEl>
                          <p:spTgt spid="3081"/>
                        </p:tgtEl>
                      </p:cBhvr>
                    </p:animEffect>
                    <p:anim calcmode="lin" valueType="num">
                      <p:cBhvr>
                        <p:cTn dur="1000" fill="hold"/>
                        <p:tgtEl>
                          <p:spTgt spid="3081"/>
                        </p:tgtEl>
                        <p:attrNameLst>
                          <p:attrName>ppt_x</p:attrName>
                        </p:attrNameLst>
                      </p:cBhvr>
                      <p:tavLst>
                        <p:tav tm="0">
                          <p:val>
                            <p:strVal val="#ppt_x"/>
                          </p:val>
                        </p:tav>
                        <p:tav tm="100000">
                          <p:val>
                            <p:strVal val="#ppt_x"/>
                          </p:val>
                        </p:tav>
                      </p:tavLst>
                    </p:anim>
                    <p:anim calcmode="lin" valueType="num">
                      <p:cBhvr>
                        <p:cTn dur="1000" fill="hold"/>
                        <p:tgtEl>
                          <p:spTgt spid="3081"/>
                        </p:tgtEl>
                        <p:attrNameLst>
                          <p:attrName>ppt_y</p:attrName>
                        </p:attrNameLst>
                      </p:cBhvr>
                      <p:tavLst>
                        <p:tav tm="0">
                          <p:val>
                            <p:strVal val="#ppt_y-.1"/>
                          </p:val>
                        </p:tav>
                        <p:tav tm="100000">
                          <p:val>
                            <p:strVal val="#ppt_y"/>
                          </p:val>
                        </p:tav>
                      </p:tavLst>
                    </p:anim>
                  </p:childTnLst>
                </p:cTn>
              </p:par>
            </p:tnLst>
          </p:tmpl>
          <p:tmpl lvl="5">
            <p:tnLst>
              <p:par>
                <p:cTn presetID="47" presetClass="entr" presetSubtype="0" fill="hold" nodeType="withEffect">
                  <p:stCondLst>
                    <p:cond delay="0"/>
                  </p:stCondLst>
                  <p:childTnLst>
                    <p:set>
                      <p:cBhvr>
                        <p:cTn dur="1" fill="hold">
                          <p:stCondLst>
                            <p:cond delay="0"/>
                          </p:stCondLst>
                        </p:cTn>
                        <p:tgtEl>
                          <p:spTgt spid="3081"/>
                        </p:tgtEl>
                        <p:attrNameLst>
                          <p:attrName>style.visibility</p:attrName>
                        </p:attrNameLst>
                      </p:cBhvr>
                      <p:to>
                        <p:strVal val="visible"/>
                      </p:to>
                    </p:set>
                    <p:animEffect transition="in" filter="fade">
                      <p:cBhvr>
                        <p:cTn dur="1000"/>
                        <p:tgtEl>
                          <p:spTgt spid="3081"/>
                        </p:tgtEl>
                      </p:cBhvr>
                    </p:animEffect>
                    <p:anim calcmode="lin" valueType="num">
                      <p:cBhvr>
                        <p:cTn dur="1000" fill="hold"/>
                        <p:tgtEl>
                          <p:spTgt spid="3081"/>
                        </p:tgtEl>
                        <p:attrNameLst>
                          <p:attrName>ppt_x</p:attrName>
                        </p:attrNameLst>
                      </p:cBhvr>
                      <p:tavLst>
                        <p:tav tm="0">
                          <p:val>
                            <p:strVal val="#ppt_x"/>
                          </p:val>
                        </p:tav>
                        <p:tav tm="100000">
                          <p:val>
                            <p:strVal val="#ppt_x"/>
                          </p:val>
                        </p:tav>
                      </p:tavLst>
                    </p:anim>
                    <p:anim calcmode="lin" valueType="num">
                      <p:cBhvr>
                        <p:cTn dur="1000" fill="hold"/>
                        <p:tgtEl>
                          <p:spTgt spid="3081"/>
                        </p:tgtEl>
                        <p:attrNameLst>
                          <p:attrName>ppt_y</p:attrName>
                        </p:attrNameLst>
                      </p:cBhvr>
                      <p:tavLst>
                        <p:tav tm="0">
                          <p:val>
                            <p:strVal val="#ppt_y-.1"/>
                          </p:val>
                        </p:tav>
                        <p:tav tm="100000">
                          <p:val>
                            <p:strVal val="#ppt_y"/>
                          </p:val>
                        </p:tav>
                      </p:tavLst>
                    </p:anim>
                  </p:childTnLst>
                </p:cTn>
              </p:par>
            </p:tnLst>
          </p:tmpl>
        </p:tmplLst>
      </p:bldP>
    </p:bldLst>
  </p:timing>
  <p:txStyles>
    <p:titleStyle>
      <a:lvl1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1" fontAlgn="base" hangingPunct="1">
        <a:spcBef>
          <a:spcPct val="20000"/>
        </a:spcBef>
        <a:spcAft>
          <a:spcPct val="0"/>
        </a:spcAft>
        <a:buClr>
          <a:schemeClr val="accent2"/>
        </a:buClr>
        <a:buSzPct val="80000"/>
        <a:buFont typeface="Wingdings" pitchFamily="2" charset="2"/>
        <a:buChar char="l"/>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SzPct val="90000"/>
        <a:buChar char="–"/>
        <a:defRPr sz="2800">
          <a:solidFill>
            <a:schemeClr val="tx1"/>
          </a:solidFill>
          <a:latin typeface="+mn-lt"/>
        </a:defRPr>
      </a:lvl2pPr>
      <a:lvl3pPr marL="1143000" indent="-228600" algn="l" rtl="0" eaLnBrk="1" fontAlgn="base" hangingPunct="1">
        <a:spcBef>
          <a:spcPct val="20000"/>
        </a:spcBef>
        <a:spcAft>
          <a:spcPct val="0"/>
        </a:spcAft>
        <a:buClr>
          <a:schemeClr val="accent1"/>
        </a:buClr>
        <a:buSzPct val="60000"/>
        <a:buFont typeface="Wingdings" pitchFamily="2" charset="2"/>
        <a:buChar char="l"/>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000">
          <a:solidFill>
            <a:schemeClr val="tx1"/>
          </a:solidFill>
          <a:latin typeface="+mn-lt"/>
        </a:defRPr>
      </a:lvl4pPr>
      <a:lvl5pPr marL="2057400" indent="-228600" algn="l" rtl="0" eaLnBrk="1" fontAlgn="base" hangingPunct="1">
        <a:spcBef>
          <a:spcPct val="20000"/>
        </a:spcBef>
        <a:spcAft>
          <a:spcPct val="0"/>
        </a:spcAft>
        <a:buClr>
          <a:schemeClr val="accent1"/>
        </a:buClr>
        <a:buChar char="•"/>
        <a:defRPr sz="2000">
          <a:solidFill>
            <a:schemeClr val="tx1"/>
          </a:solidFill>
          <a:latin typeface="+mn-lt"/>
        </a:defRPr>
      </a:lvl5pPr>
      <a:lvl6pPr marL="2514600" indent="-228600" algn="l" rtl="0" eaLnBrk="1" fontAlgn="base" hangingPunct="1">
        <a:spcBef>
          <a:spcPct val="20000"/>
        </a:spcBef>
        <a:spcAft>
          <a:spcPct val="0"/>
        </a:spcAft>
        <a:buClr>
          <a:schemeClr val="accent1"/>
        </a:buClr>
        <a:buChar char="•"/>
        <a:defRPr sz="2000">
          <a:solidFill>
            <a:schemeClr val="tx1"/>
          </a:solidFill>
          <a:latin typeface="+mn-lt"/>
        </a:defRPr>
      </a:lvl6pPr>
      <a:lvl7pPr marL="2971800" indent="-228600" algn="l" rtl="0" eaLnBrk="1" fontAlgn="base" hangingPunct="1">
        <a:spcBef>
          <a:spcPct val="20000"/>
        </a:spcBef>
        <a:spcAft>
          <a:spcPct val="0"/>
        </a:spcAft>
        <a:buClr>
          <a:schemeClr val="accent1"/>
        </a:buClr>
        <a:buChar char="•"/>
        <a:defRPr sz="2000">
          <a:solidFill>
            <a:schemeClr val="tx1"/>
          </a:solidFill>
          <a:latin typeface="+mn-lt"/>
        </a:defRPr>
      </a:lvl7pPr>
      <a:lvl8pPr marL="3429000" indent="-228600" algn="l" rtl="0" eaLnBrk="1" fontAlgn="base" hangingPunct="1">
        <a:spcBef>
          <a:spcPct val="20000"/>
        </a:spcBef>
        <a:spcAft>
          <a:spcPct val="0"/>
        </a:spcAft>
        <a:buClr>
          <a:schemeClr val="accent1"/>
        </a:buClr>
        <a:buChar char="•"/>
        <a:defRPr sz="2000">
          <a:solidFill>
            <a:schemeClr val="tx1"/>
          </a:solidFill>
          <a:latin typeface="+mn-lt"/>
        </a:defRPr>
      </a:lvl8pPr>
      <a:lvl9pPr marL="3886200" indent="-228600" algn="l" rtl="0" eaLnBrk="1" fontAlgn="base" hangingPunct="1">
        <a:spcBef>
          <a:spcPct val="20000"/>
        </a:spcBef>
        <a:spcAft>
          <a:spcPct val="0"/>
        </a:spcAft>
        <a:buClr>
          <a:schemeClr val="accent1"/>
        </a:buClr>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sz="quarter"/>
          </p:nvPr>
        </p:nvSpPr>
        <p:spPr>
          <a:xfrm>
            <a:off x="714348" y="928670"/>
            <a:ext cx="7772400" cy="1975104"/>
          </a:xfrm>
        </p:spPr>
        <p:txBody>
          <a:bodyPr>
            <a:normAutofit/>
          </a:bodyPr>
          <a:lstStyle/>
          <a:p>
            <a:r>
              <a:rPr lang="fr-FR" dirty="0" smtClean="0"/>
              <a:t>LE TEMPS DANS LA PROCEDURE CIVILE</a:t>
            </a:r>
            <a:endParaRPr lang="fr-FR" dirty="0"/>
          </a:p>
        </p:txBody>
      </p:sp>
      <p:sp>
        <p:nvSpPr>
          <p:cNvPr id="3" name="Sous-titre 2"/>
          <p:cNvSpPr>
            <a:spLocks noGrp="1"/>
          </p:cNvSpPr>
          <p:nvPr>
            <p:ph type="subTitle" sz="quarter" idx="1"/>
          </p:nvPr>
        </p:nvSpPr>
        <p:spPr/>
        <p:txBody>
          <a:bodyPr>
            <a:normAutofit/>
          </a:bodyPr>
          <a:lstStyle/>
          <a:p>
            <a:r>
              <a:rPr lang="fr-FR" sz="3000" dirty="0" smtClean="0"/>
              <a:t> </a:t>
            </a:r>
            <a:r>
              <a:rPr lang="fr-FR" sz="3000" dirty="0"/>
              <a:t>C</a:t>
            </a:r>
            <a:r>
              <a:rPr lang="fr-FR" sz="3000" dirty="0" smtClean="0"/>
              <a:t>élérité </a:t>
            </a:r>
            <a:r>
              <a:rPr lang="fr-FR" sz="3000" smtClean="0"/>
              <a:t>ou sérénité </a:t>
            </a:r>
            <a:r>
              <a:rPr lang="fr-FR" sz="3000" dirty="0" smtClean="0"/>
              <a:t>de la justice</a:t>
            </a:r>
            <a:endParaRPr lang="fr-FR" sz="3000" dirty="0"/>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1"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3" grpId="1"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Introduction (suite)</a:t>
            </a:r>
            <a:endParaRPr lang="fr-FR" dirty="0"/>
          </a:p>
        </p:txBody>
      </p:sp>
      <p:sp>
        <p:nvSpPr>
          <p:cNvPr id="3" name="Espace réservé du contenu 2"/>
          <p:cNvSpPr>
            <a:spLocks noGrp="1"/>
          </p:cNvSpPr>
          <p:nvPr>
            <p:ph idx="1"/>
          </p:nvPr>
        </p:nvSpPr>
        <p:spPr/>
        <p:txBody>
          <a:bodyPr>
            <a:normAutofit fontScale="92500" lnSpcReduction="20000"/>
          </a:bodyPr>
          <a:lstStyle/>
          <a:p>
            <a:pPr lvl="0"/>
            <a:r>
              <a:rPr lang="fr-FR" dirty="0" smtClean="0"/>
              <a:t>Il a un rôle validant. Cela apparaît à plusieurs points de vue. Par exemple, en matière de nullité : si la nullité des actes de procédure peut être soulevée au fur et à mesure de leur accomplissement, elle est couverte lorsque celui qui l’invoque a, postérieurement à l’acte critiqué, fait valoir des défenses de fond ou soulevé des fin de non-recevoir.</a:t>
            </a:r>
          </a:p>
          <a:p>
            <a:r>
              <a:rPr lang="fr-FR" dirty="0" smtClean="0"/>
              <a:t>Il joue un rôle sécurisant : il y a un temps de réflexion qui permet de mûrir la décision. </a:t>
            </a:r>
          </a:p>
          <a:p>
            <a:endParaRPr lang="fr-FR" dirty="0"/>
          </a:p>
        </p:txBody>
      </p:sp>
    </p:spTree>
  </p:cSld>
  <p:clrMapOvr>
    <a:masterClrMapping/>
  </p:clrMapOvr>
  <p:transition>
    <p:comb/>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Introduction (suite)</a:t>
            </a:r>
            <a:endParaRPr lang="fr-FR" dirty="0"/>
          </a:p>
        </p:txBody>
      </p:sp>
      <p:sp>
        <p:nvSpPr>
          <p:cNvPr id="3" name="Espace réservé du contenu 2"/>
          <p:cNvSpPr>
            <a:spLocks noGrp="1"/>
          </p:cNvSpPr>
          <p:nvPr>
            <p:ph idx="1"/>
          </p:nvPr>
        </p:nvSpPr>
        <p:spPr/>
        <p:txBody>
          <a:bodyPr>
            <a:normAutofit fontScale="77500" lnSpcReduction="20000"/>
          </a:bodyPr>
          <a:lstStyle/>
          <a:p>
            <a:r>
              <a:rPr lang="fr-FR" dirty="0" smtClean="0"/>
              <a:t>Enfin, le temps est aussi et surtout un objectif. C’est une finalité du procès à travers l’exigence d’une durée raisonnable pour un procès équitable. Cette exigence est une donnée universelle. C’est une constante commune à toutes les civilisations.  </a:t>
            </a:r>
          </a:p>
          <a:p>
            <a:r>
              <a:rPr lang="fr-FR" dirty="0" smtClean="0"/>
              <a:t>C’est pourquoi nous ne pouvons que rejeter la thèse de M. </a:t>
            </a:r>
            <a:r>
              <a:rPr lang="fr-FR" dirty="0" err="1" smtClean="0"/>
              <a:t>Guinchard</a:t>
            </a:r>
            <a:r>
              <a:rPr lang="fr-FR" dirty="0" smtClean="0"/>
              <a:t> selon laquelle « en terre africaine, le temps ne compte pas, car le procès doit s’éterniser pour pouvoir jouer un rôle apaisant, les conflits étant vécus en brousse comme un moyen de libérer la violence par la parole, la palabre, le tout sous l’autorité et le contrôle de l’Ancien, du Sage ».</a:t>
            </a:r>
          </a:p>
          <a:p>
            <a:endParaRPr lang="fr-FR" dirty="0"/>
          </a:p>
        </p:txBody>
      </p:sp>
    </p:spTree>
  </p:cSld>
  <p:clrMapOvr>
    <a:masterClrMapping/>
  </p:clrMapOvr>
  <p:transition>
    <p:comb/>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Introduction (suite)</a:t>
            </a:r>
            <a:endParaRPr lang="fr-FR" dirty="0"/>
          </a:p>
        </p:txBody>
      </p:sp>
      <p:sp>
        <p:nvSpPr>
          <p:cNvPr id="3" name="Espace réservé du contenu 2"/>
          <p:cNvSpPr>
            <a:spLocks noGrp="1"/>
          </p:cNvSpPr>
          <p:nvPr>
            <p:ph idx="1"/>
          </p:nvPr>
        </p:nvSpPr>
        <p:spPr/>
        <p:txBody>
          <a:bodyPr/>
          <a:lstStyle/>
          <a:p>
            <a:r>
              <a:rPr lang="fr-FR" dirty="0" smtClean="0"/>
              <a:t>Au Sénégal, aussi bien notre Constitution que les Instruments internationaux auxquels renvoie le préambule et qui font partie du bloc de constitutionnalité garantissent à chacun le droit d’être jugé dans un délai raisonnable par un tribunal indépendant et impartial.</a:t>
            </a:r>
          </a:p>
          <a:p>
            <a:endParaRPr lang="fr-FR" dirty="0"/>
          </a:p>
        </p:txBody>
      </p:sp>
    </p:spTree>
  </p:cSld>
  <p:clrMapOvr>
    <a:masterClrMapping/>
  </p:clrMapOvr>
  <p:transition>
    <p:comb/>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Introduction (suite)</a:t>
            </a:r>
            <a:endParaRPr lang="fr-FR" dirty="0"/>
          </a:p>
        </p:txBody>
      </p:sp>
      <p:sp>
        <p:nvSpPr>
          <p:cNvPr id="3" name="Espace réservé du contenu 2"/>
          <p:cNvSpPr>
            <a:spLocks noGrp="1"/>
          </p:cNvSpPr>
          <p:nvPr>
            <p:ph idx="1"/>
          </p:nvPr>
        </p:nvSpPr>
        <p:spPr/>
        <p:txBody>
          <a:bodyPr/>
          <a:lstStyle/>
          <a:p>
            <a:r>
              <a:rPr lang="fr-FR" dirty="0" smtClean="0"/>
              <a:t>Cela renvoie à l’exigence de célérité.</a:t>
            </a:r>
          </a:p>
          <a:p>
            <a:r>
              <a:rPr lang="fr-FR" dirty="0" smtClean="0"/>
              <a:t> Mais il faut savoir raison garder : la célérité n’est pas la précipitation. Déjà au 15</a:t>
            </a:r>
            <a:r>
              <a:rPr lang="fr-FR" baseline="30000" dirty="0" smtClean="0"/>
              <a:t>e</a:t>
            </a:r>
            <a:r>
              <a:rPr lang="fr-FR" dirty="0" smtClean="0"/>
              <a:t> siècle, un auteur anglais (Fortescue) nous mettait en garde contre la précipitation en ces termes : « Jamais la justice n’est autant en danger que quand elle se rend trop vite ».</a:t>
            </a:r>
          </a:p>
          <a:p>
            <a:endParaRPr lang="fr-FR" dirty="0" smtClean="0"/>
          </a:p>
        </p:txBody>
      </p:sp>
    </p:spTree>
  </p:cSld>
  <p:clrMapOvr>
    <a:masterClrMapping/>
  </p:clrMapOvr>
  <p:transition>
    <p:comb/>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Introduction (suite)</a:t>
            </a:r>
            <a:endParaRPr lang="fr-FR" dirty="0"/>
          </a:p>
        </p:txBody>
      </p:sp>
      <p:sp>
        <p:nvSpPr>
          <p:cNvPr id="3" name="Espace réservé du contenu 2"/>
          <p:cNvSpPr>
            <a:spLocks noGrp="1"/>
          </p:cNvSpPr>
          <p:nvPr>
            <p:ph idx="1"/>
          </p:nvPr>
        </p:nvSpPr>
        <p:spPr/>
        <p:txBody>
          <a:bodyPr/>
          <a:lstStyle/>
          <a:p>
            <a:r>
              <a:rPr lang="fr-FR" dirty="0" smtClean="0"/>
              <a:t>C’est pourquoi, parfois, le temps doit s’allier à la procédure pour permettre d’avoir une justice rendue dans la sérénité. </a:t>
            </a:r>
          </a:p>
          <a:p>
            <a:r>
              <a:rPr lang="fr-FR" dirty="0" smtClean="0"/>
              <a:t>Voilà les deux aspects de notre intervention. </a:t>
            </a:r>
          </a:p>
          <a:p>
            <a:pPr lvl="0"/>
            <a:r>
              <a:rPr lang="fr-FR" dirty="0" smtClean="0"/>
              <a:t>Temps et célérité.</a:t>
            </a:r>
          </a:p>
          <a:p>
            <a:pPr lvl="0"/>
            <a:r>
              <a:rPr lang="fr-FR" dirty="0" smtClean="0"/>
              <a:t>Temps et sérénité.</a:t>
            </a:r>
          </a:p>
          <a:p>
            <a:endParaRPr lang="fr-FR" dirty="0"/>
          </a:p>
        </p:txBody>
      </p:sp>
    </p:spTree>
  </p:cSld>
  <p:clrMapOvr>
    <a:masterClrMapping/>
  </p:clrMapOvr>
  <p:transition>
    <p:comb/>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 Temps et célérité</a:t>
            </a:r>
            <a:endParaRPr lang="fr-FR" dirty="0"/>
          </a:p>
        </p:txBody>
      </p:sp>
      <p:sp>
        <p:nvSpPr>
          <p:cNvPr id="3" name="Espace réservé du contenu 2"/>
          <p:cNvSpPr>
            <a:spLocks noGrp="1"/>
          </p:cNvSpPr>
          <p:nvPr>
            <p:ph idx="1"/>
          </p:nvPr>
        </p:nvSpPr>
        <p:spPr/>
        <p:txBody>
          <a:bodyPr>
            <a:normAutofit fontScale="92500" lnSpcReduction="10000"/>
          </a:bodyPr>
          <a:lstStyle/>
          <a:p>
            <a:r>
              <a:rPr lang="fr-FR" dirty="0" smtClean="0"/>
              <a:t>De nos jours, les justiciables soulignent, pour le déplorer, le rythme avec lequel les décisions sont rendues : la justice est lente. Pour y faire face, deux types de mesures :  </a:t>
            </a:r>
          </a:p>
          <a:p>
            <a:pPr lvl="0"/>
            <a:r>
              <a:rPr lang="fr-FR" dirty="0" smtClean="0"/>
              <a:t>d’une part, l’accélération du cours de la procédure pour obtenir une décision dans un délai raisonnable ; </a:t>
            </a:r>
          </a:p>
          <a:p>
            <a:pPr lvl="0"/>
            <a:r>
              <a:rPr lang="fr-FR" dirty="0" smtClean="0"/>
              <a:t>d’autre part, l’anticipation par l’instauration de mesures d’attente.</a:t>
            </a:r>
          </a:p>
          <a:p>
            <a:endParaRPr lang="fr-FR" dirty="0"/>
          </a:p>
        </p:txBody>
      </p:sp>
    </p:spTree>
  </p:cSld>
  <p:clrMapOvr>
    <a:masterClrMapping/>
  </p:clrMapOvr>
  <p:transition>
    <p:comb/>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A – L’accélération du cours de la procédure</a:t>
            </a:r>
            <a:r>
              <a:rPr lang="fr-FR" dirty="0" smtClean="0"/>
              <a:t/>
            </a:r>
            <a:br>
              <a:rPr lang="fr-FR" dirty="0" smtClean="0"/>
            </a:br>
            <a:endParaRPr lang="fr-FR" dirty="0"/>
          </a:p>
        </p:txBody>
      </p:sp>
      <p:sp>
        <p:nvSpPr>
          <p:cNvPr id="3" name="Espace réservé du contenu 2"/>
          <p:cNvSpPr>
            <a:spLocks noGrp="1"/>
          </p:cNvSpPr>
          <p:nvPr>
            <p:ph idx="1"/>
          </p:nvPr>
        </p:nvSpPr>
        <p:spPr>
          <a:xfrm>
            <a:off x="642910" y="1857364"/>
            <a:ext cx="7772400" cy="4114800"/>
          </a:xfrm>
        </p:spPr>
        <p:txBody>
          <a:bodyPr>
            <a:normAutofit fontScale="92500" lnSpcReduction="20000"/>
          </a:bodyPr>
          <a:lstStyle/>
          <a:p>
            <a:r>
              <a:rPr lang="fr-FR" dirty="0" smtClean="0"/>
              <a:t>Le constat de la lenteur du procès civil ne date pas d’aujourd’hui. Tocqueville notait déjà que la justice est lente, chère et inabordable. </a:t>
            </a:r>
          </a:p>
          <a:p>
            <a:r>
              <a:rPr lang="fr-FR" dirty="0" smtClean="0"/>
              <a:t>Deux causes de lenteur sont généralement relevées.</a:t>
            </a:r>
          </a:p>
          <a:p>
            <a:r>
              <a:rPr lang="fr-FR" dirty="0" smtClean="0"/>
              <a:t>Il y a en premier lieu l’accroissement du nombre de litiges. Comme le relevait le Doyen </a:t>
            </a:r>
            <a:r>
              <a:rPr lang="fr-FR" dirty="0" err="1" smtClean="0"/>
              <a:t>Guinchard</a:t>
            </a:r>
            <a:r>
              <a:rPr lang="fr-FR" dirty="0" smtClean="0"/>
              <a:t>, on plaide de plus en plus parce que l’esprit de contestation est de plus en plus répandu. </a:t>
            </a:r>
          </a:p>
          <a:p>
            <a:endParaRPr lang="fr-FR" dirty="0"/>
          </a:p>
        </p:txBody>
      </p:sp>
    </p:spTree>
  </p:cSld>
  <p:clrMapOvr>
    <a:masterClrMapping/>
  </p:clrMapOvr>
  <p:transition>
    <p:comb/>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A – L’accélération du cours de la procédure (suite)</a:t>
            </a:r>
            <a:endParaRPr lang="fr-FR" dirty="0"/>
          </a:p>
        </p:txBody>
      </p:sp>
      <p:sp>
        <p:nvSpPr>
          <p:cNvPr id="3" name="Espace réservé du contenu 2"/>
          <p:cNvSpPr>
            <a:spLocks noGrp="1"/>
          </p:cNvSpPr>
          <p:nvPr>
            <p:ph idx="1"/>
          </p:nvPr>
        </p:nvSpPr>
        <p:spPr/>
        <p:txBody>
          <a:bodyPr>
            <a:normAutofit fontScale="77500" lnSpcReduction="20000"/>
          </a:bodyPr>
          <a:lstStyle/>
          <a:p>
            <a:r>
              <a:rPr lang="fr-FR" dirty="0" smtClean="0"/>
              <a:t>Il y a en second lieu l’insuffisance du nombre de magistrats. </a:t>
            </a:r>
          </a:p>
          <a:p>
            <a:r>
              <a:rPr lang="fr-FR" dirty="0" smtClean="0"/>
              <a:t>Pour faire face à cette situation, diverses mesures sont adoptées. </a:t>
            </a:r>
          </a:p>
          <a:p>
            <a:pPr lvl="0"/>
            <a:r>
              <a:rPr lang="fr-FR" dirty="0" smtClean="0"/>
              <a:t>Il existe des mesures sur le plan institutionnel. </a:t>
            </a:r>
          </a:p>
          <a:p>
            <a:pPr lvl="0"/>
            <a:r>
              <a:rPr lang="fr-FR" dirty="0" smtClean="0"/>
              <a:t>Il suffit de songer à l’institution du juge unique. Les auteurs ont toujours souligné le lien naturel entre le recours au juge unique et la volonté d’accélérer le cours de la justice. Cela s’explique par le fait que l’abandon de la collégialité libère un temps précieux qui peut être consacré à d’autres activités par les juges ainsi rendus disponibles.</a:t>
            </a:r>
          </a:p>
          <a:p>
            <a:endParaRPr lang="fr-FR" dirty="0"/>
          </a:p>
        </p:txBody>
      </p:sp>
    </p:spTree>
  </p:cSld>
  <p:clrMapOvr>
    <a:masterClrMapping/>
  </p:clrMapOvr>
  <p:transition>
    <p:comb/>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A – L’accélération du cours de la procédure (suite)</a:t>
            </a:r>
            <a:endParaRPr lang="fr-FR" dirty="0"/>
          </a:p>
        </p:txBody>
      </p:sp>
      <p:sp>
        <p:nvSpPr>
          <p:cNvPr id="3" name="Espace réservé du contenu 2"/>
          <p:cNvSpPr>
            <a:spLocks noGrp="1"/>
          </p:cNvSpPr>
          <p:nvPr>
            <p:ph idx="1"/>
          </p:nvPr>
        </p:nvSpPr>
        <p:spPr/>
        <p:txBody>
          <a:bodyPr>
            <a:normAutofit fontScale="85000" lnSpcReduction="10000"/>
          </a:bodyPr>
          <a:lstStyle/>
          <a:p>
            <a:r>
              <a:rPr lang="fr-FR" dirty="0" smtClean="0"/>
              <a:t>Le juge unique est institué en cas d’urgence. Illustration: le juge des référés. L’article 247 nouveau du CPC permet de saisir les juges des référés dans tous les cas d’urgence. </a:t>
            </a:r>
          </a:p>
          <a:p>
            <a:r>
              <a:rPr lang="fr-FR" dirty="0" smtClean="0"/>
              <a:t>Le juge des référés n’intervient pas seulement en cas d’urgence. Il intervient aussi toutes les fois qu’il y a lieu de prévenir un dommage imminent ou de mettre un terme à un trouble manifestement illicite. Dans ces cas, il peut ordonner les mesures conservatoires et de remise en état  qui s’imposent.</a:t>
            </a:r>
          </a:p>
          <a:p>
            <a:endParaRPr lang="fr-FR" dirty="0" smtClean="0"/>
          </a:p>
          <a:p>
            <a:endParaRPr lang="fr-FR" dirty="0" smtClean="0"/>
          </a:p>
          <a:p>
            <a:endParaRPr lang="fr-FR" dirty="0"/>
          </a:p>
        </p:txBody>
      </p:sp>
    </p:spTree>
  </p:cSld>
  <p:clrMapOvr>
    <a:masterClrMapping/>
  </p:clrMapOvr>
  <p:transition>
    <p:comb/>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A – L’accélération du cours de la procédure (suite)</a:t>
            </a:r>
            <a:endParaRPr lang="fr-FR" dirty="0"/>
          </a:p>
        </p:txBody>
      </p:sp>
      <p:sp>
        <p:nvSpPr>
          <p:cNvPr id="3" name="Espace réservé du contenu 2"/>
          <p:cNvSpPr>
            <a:spLocks noGrp="1"/>
          </p:cNvSpPr>
          <p:nvPr>
            <p:ph idx="1"/>
          </p:nvPr>
        </p:nvSpPr>
        <p:spPr/>
        <p:txBody>
          <a:bodyPr>
            <a:normAutofit fontScale="77500" lnSpcReduction="20000"/>
          </a:bodyPr>
          <a:lstStyle/>
          <a:p>
            <a:r>
              <a:rPr lang="fr-FR" dirty="0" smtClean="0"/>
              <a:t>Le juge des référés intervient en 3</a:t>
            </a:r>
            <a:r>
              <a:rPr lang="fr-FR" baseline="30000" dirty="0" smtClean="0"/>
              <a:t>e</a:t>
            </a:r>
            <a:r>
              <a:rPr lang="fr-FR" dirty="0" smtClean="0"/>
              <a:t> lieu pour allouer une provision lorsque l’obligation n’est pas sérieusement contestable.</a:t>
            </a:r>
          </a:p>
          <a:p>
            <a:r>
              <a:rPr lang="fr-FR" dirty="0" smtClean="0"/>
              <a:t>A côté de la procédure de référé, il y a la procédure sur requête. Le législateur sénégalais a prévu la possibilité de recourir à cette procédure dans tous les cas prévus par la loi et toutes les fois qu’il y a lieu de prendre une mesure urgente lorsque les circonstances exigent qu’elle ne soit pas prise contradictoirement (ex. autorisation de procéder à une saisie conservatoire ; autorisation d’assigner à bref délai, etc.</a:t>
            </a:r>
          </a:p>
          <a:p>
            <a:endParaRPr lang="fr-FR" dirty="0"/>
          </a:p>
        </p:txBody>
      </p:sp>
    </p:spTree>
  </p:cSld>
  <p:clrMapOvr>
    <a:masterClrMapping/>
  </p:clrMapOvr>
  <p:transition>
    <p:comb/>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Introduction</a:t>
            </a:r>
            <a:endParaRPr lang="fr-FR" dirty="0"/>
          </a:p>
        </p:txBody>
      </p:sp>
      <p:sp>
        <p:nvSpPr>
          <p:cNvPr id="3" name="Espace réservé du contenu 2"/>
          <p:cNvSpPr>
            <a:spLocks noGrp="1"/>
          </p:cNvSpPr>
          <p:nvPr>
            <p:ph idx="1"/>
          </p:nvPr>
        </p:nvSpPr>
        <p:spPr>
          <a:xfrm>
            <a:off x="457200" y="1600201"/>
            <a:ext cx="8229600" cy="2971808"/>
          </a:xfrm>
        </p:spPr>
        <p:txBody>
          <a:bodyPr>
            <a:normAutofit fontScale="77500" lnSpcReduction="20000"/>
          </a:bodyPr>
          <a:lstStyle/>
          <a:p>
            <a:r>
              <a:rPr lang="fr-FR" dirty="0"/>
              <a:t>« O temps, suspend ton vol</a:t>
            </a:r>
          </a:p>
          <a:p>
            <a:pPr>
              <a:buNone/>
            </a:pPr>
            <a:r>
              <a:rPr lang="fr-FR" dirty="0"/>
              <a:t>Et vous heures propices,</a:t>
            </a:r>
          </a:p>
          <a:p>
            <a:pPr>
              <a:buNone/>
            </a:pPr>
            <a:r>
              <a:rPr lang="fr-FR" dirty="0"/>
              <a:t>Suspendez votre cours !</a:t>
            </a:r>
          </a:p>
          <a:p>
            <a:pPr>
              <a:buNone/>
            </a:pPr>
            <a:r>
              <a:rPr lang="fr-FR" dirty="0"/>
              <a:t>Laissez-nous savourer les délices des plus beaux de nos jours </a:t>
            </a:r>
            <a:r>
              <a:rPr lang="fr-FR" dirty="0" smtClean="0"/>
              <a:t>».</a:t>
            </a:r>
            <a:endParaRPr lang="fr-FR" dirty="0"/>
          </a:p>
          <a:p>
            <a:pPr>
              <a:buNone/>
            </a:pPr>
            <a:endParaRPr lang="fr-FR" dirty="0"/>
          </a:p>
          <a:p>
            <a:r>
              <a:rPr lang="fr-FR" dirty="0" smtClean="0"/>
              <a:t>Lamartine nous renvoie à trois mots liés à notre existence : temps, jour et heure.</a:t>
            </a:r>
          </a:p>
          <a:p>
            <a:endParaRPr lang="fr-FR" dirty="0"/>
          </a:p>
        </p:txBody>
      </p:sp>
      <p:sp>
        <p:nvSpPr>
          <p:cNvPr id="4" name="Espace réservé du contenu 2"/>
          <p:cNvSpPr txBox="1">
            <a:spLocks/>
          </p:cNvSpPr>
          <p:nvPr/>
        </p:nvSpPr>
        <p:spPr>
          <a:xfrm>
            <a:off x="214282" y="5372096"/>
            <a:ext cx="8229600" cy="985862"/>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fr-FR" sz="3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p:comb/>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A – L’accélération du cours de la procédure (suite)</a:t>
            </a:r>
            <a:endParaRPr lang="fr-FR" dirty="0"/>
          </a:p>
        </p:txBody>
      </p:sp>
      <p:sp>
        <p:nvSpPr>
          <p:cNvPr id="3" name="Espace réservé du contenu 2"/>
          <p:cNvSpPr>
            <a:spLocks noGrp="1"/>
          </p:cNvSpPr>
          <p:nvPr>
            <p:ph idx="1"/>
          </p:nvPr>
        </p:nvSpPr>
        <p:spPr/>
        <p:txBody>
          <a:bodyPr>
            <a:normAutofit fontScale="70000" lnSpcReduction="20000"/>
          </a:bodyPr>
          <a:lstStyle/>
          <a:p>
            <a:r>
              <a:rPr lang="fr-FR" dirty="0" smtClean="0"/>
              <a:t>Un autre juge unique institué pour accélérer le cours de la procédure, c’est le juge de la mise en état. Certes, le procès civil est sous la direction des parties. Il est dominé par le principe de l’initiative privée qui veut que les parties contrôlent la marche de l’instance :                                                                                                                                                                           elles en prennent l’initiative ; elles contrôlent le rythme ; elles peuvent y mettre un terme avant le dénouement normal. Mais le juge de la mise intervient pour accélérer le cours du procès en fixant des délais ou en donnant des injonctions aux parties.</a:t>
            </a:r>
          </a:p>
          <a:p>
            <a:r>
              <a:rPr lang="fr-FR" dirty="0" smtClean="0"/>
              <a:t>Il convient d’observer, pour en terminer avec l’institution du juge unique que celui-ci est dans bien des cas un juge du fond : ex. Tribunal départemental.</a:t>
            </a:r>
          </a:p>
          <a:p>
            <a:r>
              <a:rPr lang="fr-FR" dirty="0" smtClean="0"/>
              <a:t>Institution de circuits de dérivation.</a:t>
            </a:r>
          </a:p>
          <a:p>
            <a:endParaRPr lang="fr-FR" dirty="0"/>
          </a:p>
        </p:txBody>
      </p:sp>
    </p:spTree>
  </p:cSld>
  <p:clrMapOvr>
    <a:masterClrMapping/>
  </p:clrMapOvr>
  <p:transition>
    <p:comb/>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A – L’accélération du cours de la procédure (suite)</a:t>
            </a:r>
            <a:endParaRPr lang="fr-FR" dirty="0"/>
          </a:p>
        </p:txBody>
      </p:sp>
      <p:sp>
        <p:nvSpPr>
          <p:cNvPr id="3" name="Espace réservé du contenu 2"/>
          <p:cNvSpPr>
            <a:spLocks noGrp="1"/>
          </p:cNvSpPr>
          <p:nvPr>
            <p:ph idx="1"/>
          </p:nvPr>
        </p:nvSpPr>
        <p:spPr/>
        <p:txBody>
          <a:bodyPr/>
          <a:lstStyle/>
          <a:p>
            <a:pPr lvl="0"/>
            <a:r>
              <a:rPr lang="fr-FR" dirty="0" smtClean="0"/>
              <a:t>Les mesures pour accélérer le cours de la justice ne sont pas seulement d’ordre institutionnel.</a:t>
            </a:r>
          </a:p>
          <a:p>
            <a:r>
              <a:rPr lang="fr-FR" dirty="0" smtClean="0"/>
              <a:t>Le législateur a prévu aussi des aménagements procéduraux tels que:</a:t>
            </a:r>
          </a:p>
          <a:p>
            <a:r>
              <a:rPr lang="fr-FR" dirty="0" smtClean="0"/>
              <a:t>-développement des procédures simplifiées;</a:t>
            </a:r>
          </a:p>
          <a:p>
            <a:r>
              <a:rPr lang="fr-FR" dirty="0" smtClean="0"/>
              <a:t>-fixation de délais;</a:t>
            </a:r>
          </a:p>
          <a:p>
            <a:r>
              <a:rPr lang="fr-FR" dirty="0" smtClean="0"/>
              <a:t>-interdiction de l’appel pour les petites affaires.</a:t>
            </a:r>
          </a:p>
          <a:p>
            <a:endParaRPr lang="fr-FR" dirty="0"/>
          </a:p>
        </p:txBody>
      </p:sp>
    </p:spTree>
  </p:cSld>
  <p:clrMapOvr>
    <a:masterClrMapping/>
  </p:clrMapOvr>
  <p:transition>
    <p:comb/>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B – L’anticipation sur une mesure ultérieure</a:t>
            </a:r>
            <a:r>
              <a:rPr lang="fr-FR" dirty="0" smtClean="0"/>
              <a:t/>
            </a:r>
            <a:br>
              <a:rPr lang="fr-FR" dirty="0" smtClean="0"/>
            </a:br>
            <a:endParaRPr lang="fr-FR" dirty="0"/>
          </a:p>
        </p:txBody>
      </p:sp>
      <p:sp>
        <p:nvSpPr>
          <p:cNvPr id="3" name="Espace réservé du contenu 2"/>
          <p:cNvSpPr>
            <a:spLocks noGrp="1"/>
          </p:cNvSpPr>
          <p:nvPr>
            <p:ph idx="1"/>
          </p:nvPr>
        </p:nvSpPr>
        <p:spPr/>
        <p:txBody>
          <a:bodyPr/>
          <a:lstStyle/>
          <a:p>
            <a:r>
              <a:rPr lang="fr-FR" dirty="0" smtClean="0"/>
              <a:t>Il peut arriver que le juge ordonne une mesure dans l’attente d’une situation définitive. La plupart des mesures provisoires connues rentrent dans ce cadre. </a:t>
            </a:r>
          </a:p>
          <a:p>
            <a:pPr lvl="0"/>
            <a:r>
              <a:rPr lang="fr-FR" dirty="0" smtClean="0"/>
              <a:t>Le plaideur peut aussi obtenir une mesure d’instruction in </a:t>
            </a:r>
            <a:r>
              <a:rPr lang="fr-FR" dirty="0" err="1" smtClean="0"/>
              <a:t>futurum</a:t>
            </a:r>
            <a:r>
              <a:rPr lang="fr-FR" dirty="0" smtClean="0"/>
              <a:t>.</a:t>
            </a:r>
          </a:p>
          <a:p>
            <a:endParaRPr lang="fr-FR" dirty="0"/>
          </a:p>
        </p:txBody>
      </p:sp>
    </p:spTree>
  </p:cSld>
  <p:clrMapOvr>
    <a:masterClrMapping/>
  </p:clrMapOvr>
  <p:transition>
    <p:comb/>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B – L’anticipation sur une mesure ultérieure</a:t>
            </a:r>
            <a:endParaRPr lang="fr-FR" dirty="0"/>
          </a:p>
        </p:txBody>
      </p:sp>
      <p:sp>
        <p:nvSpPr>
          <p:cNvPr id="3" name="Espace réservé du contenu 2"/>
          <p:cNvSpPr>
            <a:spLocks noGrp="1"/>
          </p:cNvSpPr>
          <p:nvPr>
            <p:ph idx="1"/>
          </p:nvPr>
        </p:nvSpPr>
        <p:spPr/>
        <p:txBody>
          <a:bodyPr/>
          <a:lstStyle/>
          <a:p>
            <a:pPr lvl="0"/>
            <a:r>
              <a:rPr lang="fr-FR" dirty="0" smtClean="0"/>
              <a:t>Ces mesures provisoires on les retrouve également en matière d’exécution. En principe les délais d’exercice des voies de recours, comme l’exercice des voies de recours dans les délais ont un effet suspensif. </a:t>
            </a:r>
          </a:p>
          <a:p>
            <a:r>
              <a:rPr lang="fr-FR" dirty="0" smtClean="0"/>
              <a:t>Mais il peut y avoir urgence à exécuter, d’où l’exécution provisoire. </a:t>
            </a:r>
            <a:endParaRPr lang="fr-FR" dirty="0"/>
          </a:p>
        </p:txBody>
      </p:sp>
    </p:spTree>
  </p:cSld>
  <p:clrMapOvr>
    <a:masterClrMapping/>
  </p:clrMapOvr>
  <p:transition>
    <p:comb/>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 Les risques d’une justice rendue dans l’urgence</a:t>
            </a:r>
            <a:endParaRPr lang="fr-FR" dirty="0"/>
          </a:p>
        </p:txBody>
      </p:sp>
      <p:sp>
        <p:nvSpPr>
          <p:cNvPr id="3" name="Espace réservé du contenu 2"/>
          <p:cNvSpPr>
            <a:spLocks noGrp="1"/>
          </p:cNvSpPr>
          <p:nvPr>
            <p:ph idx="1"/>
          </p:nvPr>
        </p:nvSpPr>
        <p:spPr>
          <a:xfrm>
            <a:off x="685800" y="1785926"/>
            <a:ext cx="7772400" cy="4114800"/>
          </a:xfrm>
        </p:spPr>
        <p:txBody>
          <a:bodyPr/>
          <a:lstStyle/>
          <a:p>
            <a:r>
              <a:rPr lang="fr-FR" dirty="0" smtClean="0"/>
              <a:t>Aujourd’hui, il y a une multiplication telle des procédures d’urgence que si l’on n’y prend garde, tout sera considéré comme relevant de l’urgence.</a:t>
            </a:r>
          </a:p>
          <a:p>
            <a:r>
              <a:rPr lang="fr-FR" dirty="0" smtClean="0"/>
              <a:t>Or si les procédures d’urgence avantagent certains plaideurs, c’est au détriment d’autres plaideurs dont les affaires ne peuvent être jugées que plus lentement, et on ne peut nier que leur cause est  tout aussi digne d’intérêt.</a:t>
            </a:r>
          </a:p>
          <a:p>
            <a:endParaRPr lang="fr-FR" dirty="0"/>
          </a:p>
        </p:txBody>
      </p:sp>
    </p:spTree>
  </p:cSld>
  <p:clrMapOvr>
    <a:masterClrMapping/>
  </p:clrMapOvr>
  <p:transition>
    <p:comb/>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II Temps et sérénité</a:t>
            </a:r>
            <a:endParaRPr lang="fr-FR" dirty="0"/>
          </a:p>
        </p:txBody>
      </p:sp>
      <p:sp>
        <p:nvSpPr>
          <p:cNvPr id="3" name="Espace réservé du contenu 2"/>
          <p:cNvSpPr>
            <a:spLocks noGrp="1"/>
          </p:cNvSpPr>
          <p:nvPr>
            <p:ph idx="1"/>
          </p:nvPr>
        </p:nvSpPr>
        <p:spPr/>
        <p:txBody>
          <a:bodyPr/>
          <a:lstStyle/>
          <a:p>
            <a:r>
              <a:rPr lang="fr-FR" dirty="0" smtClean="0"/>
              <a:t>Il y a un développement fulgurant des procédures d’urgence et des aménagements procéduraux pour arriver à une solution rapide du procès. Cela crée </a:t>
            </a:r>
            <a:r>
              <a:rPr lang="fr-FR" smtClean="0"/>
              <a:t>un danger </a:t>
            </a:r>
            <a:r>
              <a:rPr lang="fr-FR" dirty="0" smtClean="0"/>
              <a:t>pour les justiciables car la justice risque d’être rendue dans la précipitation. C’est pourquoi le législateur freine parfois l’ardeur procédurale des plaideurs.</a:t>
            </a:r>
          </a:p>
          <a:p>
            <a:endParaRPr lang="fr-FR" dirty="0"/>
          </a:p>
        </p:txBody>
      </p:sp>
    </p:spTree>
  </p:cSld>
  <p:clrMapOvr>
    <a:masterClrMapping/>
  </p:clrMapOvr>
  <p:transition>
    <p:comb/>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title"/>
          </p:nvPr>
        </p:nvSpPr>
        <p:spPr/>
        <p:txBody>
          <a:bodyPr/>
          <a:lstStyle/>
          <a:p>
            <a:r>
              <a:rPr lang="fr-FR" dirty="0" smtClean="0"/>
              <a:t>A Les risques d’une justice rendue dans l’urgence </a:t>
            </a:r>
            <a:endParaRPr lang="fr-FR" dirty="0"/>
          </a:p>
        </p:txBody>
      </p:sp>
      <p:sp>
        <p:nvSpPr>
          <p:cNvPr id="3" name="Espace réservé du contenu 2"/>
          <p:cNvSpPr>
            <a:spLocks noGrp="1"/>
          </p:cNvSpPr>
          <p:nvPr>
            <p:ph idx="1"/>
          </p:nvPr>
        </p:nvSpPr>
        <p:spPr/>
        <p:txBody>
          <a:bodyPr>
            <a:normAutofit fontScale="85000" lnSpcReduction="20000"/>
          </a:bodyPr>
          <a:lstStyle/>
          <a:p>
            <a:r>
              <a:rPr lang="fr-FR" dirty="0" smtClean="0"/>
              <a:t>On peut noter que les procédures d’urgence sont conçues de telle sorte qu’elles ne permettent pas d’assurer le respect du principe de la contradiction ni celui des autres principes directeurs du procès civil.</a:t>
            </a:r>
          </a:p>
          <a:p>
            <a:r>
              <a:rPr lang="fr-FR" dirty="0" smtClean="0"/>
              <a:t>Comme on l’a fait observer dans le Rapport Magendie « La justice ne peut se donner comme objectif, ni d’évacuer les affaires au fond, ni davantage de transformer le référé en une juridiction expéditive, bonne à tout faire y compris à se prononcer sur les contestations sérieuses ».</a:t>
            </a:r>
          </a:p>
          <a:p>
            <a:endParaRPr lang="fr-FR" dirty="0"/>
          </a:p>
        </p:txBody>
      </p:sp>
    </p:spTree>
  </p:cSld>
  <p:clrMapOvr>
    <a:masterClrMapping/>
  </p:clrMapOvr>
  <p:transition>
    <p:comb/>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 Les risques d’une justice rendue dans l’urgence</a:t>
            </a:r>
            <a:endParaRPr lang="fr-FR" dirty="0"/>
          </a:p>
        </p:txBody>
      </p:sp>
      <p:sp>
        <p:nvSpPr>
          <p:cNvPr id="3" name="Espace réservé du contenu 2"/>
          <p:cNvSpPr>
            <a:spLocks noGrp="1"/>
          </p:cNvSpPr>
          <p:nvPr>
            <p:ph idx="1"/>
          </p:nvPr>
        </p:nvSpPr>
        <p:spPr/>
        <p:txBody>
          <a:bodyPr>
            <a:normAutofit fontScale="92500" lnSpcReduction="20000"/>
          </a:bodyPr>
          <a:lstStyle/>
          <a:p>
            <a:r>
              <a:rPr lang="fr-FR" dirty="0" smtClean="0"/>
              <a:t>Abondant dans le même sens, Normand (Le traitement de l’urgence : exception ou principe ?, in Réforme de la Justice, Réforme de l’Etat, sous la direction de L. Cachet et Laurent Richier, p. 159) faisait observer que « la rapidité n’est pas, et elle n’a d’ailleurs pas à être, la préoccupation première de la justice. Ce qui importe avant tout, c’est la qualité des décisions rendues. Cette qualité ne peut être atteinte qu’en consacrant à chaque affaire le temps qu’elle requiert.</a:t>
            </a:r>
          </a:p>
          <a:p>
            <a:endParaRPr lang="fr-FR" dirty="0"/>
          </a:p>
        </p:txBody>
      </p:sp>
    </p:spTree>
  </p:cSld>
  <p:clrMapOvr>
    <a:masterClrMapping/>
  </p:clrMapOvr>
  <p:transition>
    <p:comb/>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B – Les moyens nécessaires pour une justice sereine</a:t>
            </a:r>
            <a:r>
              <a:rPr lang="fr-FR" dirty="0" smtClean="0"/>
              <a:t/>
            </a:r>
            <a:br>
              <a:rPr lang="fr-FR" dirty="0" smtClean="0"/>
            </a:br>
            <a:endParaRPr lang="fr-FR" dirty="0"/>
          </a:p>
        </p:txBody>
      </p:sp>
      <p:sp>
        <p:nvSpPr>
          <p:cNvPr id="3" name="Espace réservé du contenu 2"/>
          <p:cNvSpPr>
            <a:spLocks noGrp="1"/>
          </p:cNvSpPr>
          <p:nvPr>
            <p:ph idx="1"/>
          </p:nvPr>
        </p:nvSpPr>
        <p:spPr/>
        <p:txBody>
          <a:bodyPr/>
          <a:lstStyle/>
          <a:p>
            <a:r>
              <a:rPr lang="fr-FR" dirty="0" smtClean="0"/>
              <a:t>Dans beaucoup de situations, ce qui est recherché ce n’est plus la célérité mais la lenteur car l’une des parties a besoin de temps. </a:t>
            </a:r>
          </a:p>
          <a:p>
            <a:r>
              <a:rPr lang="fr-FR" dirty="0" smtClean="0"/>
              <a:t>C’est ce que le Doyen </a:t>
            </a:r>
            <a:r>
              <a:rPr lang="fr-FR" dirty="0" err="1" smtClean="0"/>
              <a:t>Guinchard</a:t>
            </a:r>
            <a:r>
              <a:rPr lang="fr-FR" dirty="0" smtClean="0"/>
              <a:t> appelle le temps utile</a:t>
            </a:r>
            <a:endParaRPr lang="fr-FR" dirty="0"/>
          </a:p>
        </p:txBody>
      </p:sp>
    </p:spTree>
  </p:cSld>
  <p:clrMapOvr>
    <a:masterClrMapping/>
  </p:clrMapOvr>
  <p:transition>
    <p:comb/>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B – Les moyens nécessaires pour une justice sereine</a:t>
            </a:r>
            <a:endParaRPr lang="fr-FR" dirty="0"/>
          </a:p>
        </p:txBody>
      </p:sp>
      <p:sp>
        <p:nvSpPr>
          <p:cNvPr id="3" name="Espace réservé du contenu 2"/>
          <p:cNvSpPr>
            <a:spLocks noGrp="1"/>
          </p:cNvSpPr>
          <p:nvPr>
            <p:ph idx="1"/>
          </p:nvPr>
        </p:nvSpPr>
        <p:spPr/>
        <p:txBody>
          <a:bodyPr/>
          <a:lstStyle/>
          <a:p>
            <a:pPr>
              <a:buNone/>
            </a:pPr>
            <a:endParaRPr lang="fr-FR" dirty="0" smtClean="0"/>
          </a:p>
          <a:p>
            <a:r>
              <a:rPr lang="fr-FR" dirty="0" smtClean="0"/>
              <a:t>Ce temps est utile pour la réflexion du plaideur. Celui-ci a besoin de temps pour organiser sa défense ( la plupart des délais d’attente répondent à cette préoccupation: délais d’assignation, délais consécutifs à la mise en demeure). </a:t>
            </a:r>
          </a:p>
        </p:txBody>
      </p:sp>
    </p:spTree>
  </p:cSld>
  <p:clrMapOvr>
    <a:masterClrMapping/>
  </p:clrMapOvr>
  <p:transition>
    <p:comb/>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Introduction (suite) </a:t>
            </a:r>
            <a:endParaRPr lang="fr-FR" dirty="0"/>
          </a:p>
        </p:txBody>
      </p:sp>
      <p:sp>
        <p:nvSpPr>
          <p:cNvPr id="3" name="Espace réservé du contenu 2"/>
          <p:cNvSpPr>
            <a:spLocks noGrp="1"/>
          </p:cNvSpPr>
          <p:nvPr>
            <p:ph idx="1"/>
          </p:nvPr>
        </p:nvSpPr>
        <p:spPr/>
        <p:txBody>
          <a:bodyPr>
            <a:normAutofit fontScale="85000" lnSpcReduction="20000"/>
          </a:bodyPr>
          <a:lstStyle/>
          <a:p>
            <a:r>
              <a:rPr lang="fr-FR" dirty="0" smtClean="0"/>
              <a:t>Les littéraires ne sont pas les seuls.</a:t>
            </a:r>
          </a:p>
          <a:p>
            <a:r>
              <a:rPr lang="fr-FR" dirty="0" smtClean="0"/>
              <a:t>Il y a aussi les spécialistes des sciences dures qui s’intéressent au temps dans ses rapports avec l’espace.</a:t>
            </a:r>
          </a:p>
          <a:p>
            <a:r>
              <a:rPr lang="fr-FR" dirty="0" smtClean="0"/>
              <a:t>Les philosophes et les sociologues eux-mêmes ont montré un intérêt pour le temps.</a:t>
            </a:r>
          </a:p>
          <a:p>
            <a:r>
              <a:rPr lang="fr-FR" dirty="0" smtClean="0"/>
              <a:t>Certains sont partisans d’une conception figée du temps.</a:t>
            </a:r>
          </a:p>
          <a:p>
            <a:r>
              <a:rPr lang="fr-FR" dirty="0" smtClean="0"/>
              <a:t>D’autres  considèrent le temps comme une notion variable ( temps spécifique pour chaque objet)..</a:t>
            </a:r>
            <a:endParaRPr lang="fr-FR" dirty="0"/>
          </a:p>
        </p:txBody>
      </p:sp>
    </p:spTree>
  </p:cSld>
  <p:clrMapOvr>
    <a:masterClrMapping/>
  </p:clrMapOvr>
  <p:transition>
    <p:comb/>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B – Les moyens nécessaires pour une justice sereine</a:t>
            </a:r>
            <a:endParaRPr lang="fr-FR" dirty="0"/>
          </a:p>
        </p:txBody>
      </p:sp>
      <p:sp>
        <p:nvSpPr>
          <p:cNvPr id="3" name="Espace réservé du contenu 2"/>
          <p:cNvSpPr>
            <a:spLocks noGrp="1"/>
          </p:cNvSpPr>
          <p:nvPr>
            <p:ph idx="1"/>
          </p:nvPr>
        </p:nvSpPr>
        <p:spPr/>
        <p:txBody>
          <a:bodyPr/>
          <a:lstStyle/>
          <a:p>
            <a:endParaRPr lang="fr-FR" dirty="0" smtClean="0"/>
          </a:p>
          <a:p>
            <a:r>
              <a:rPr lang="fr-FR" dirty="0"/>
              <a:t>Réflexion du plaideur mais aussi réflexion du juge. Celui-ci peut se donner un délai avant de rendre sa décision (</a:t>
            </a:r>
            <a:r>
              <a:rPr lang="fr-FR" dirty="0" smtClean="0"/>
              <a:t>parfois le législateur lui-même interdit au juge de se presser; ex en matière de nullité de l’acte </a:t>
            </a:r>
            <a:r>
              <a:rPr lang="fr-FR" smtClean="0"/>
              <a:t>de société).</a:t>
            </a:r>
            <a:endParaRPr lang="fr-FR" dirty="0"/>
          </a:p>
          <a:p>
            <a:endParaRPr lang="fr-FR" dirty="0"/>
          </a:p>
          <a:p>
            <a:endParaRPr lang="fr-FR" dirty="0"/>
          </a:p>
        </p:txBody>
      </p:sp>
    </p:spTree>
    <p:extLst>
      <p:ext uri="{BB962C8B-B14F-4D97-AF65-F5344CB8AC3E}">
        <p14:creationId xmlns:p14="http://schemas.microsoft.com/office/powerpoint/2010/main" xmlns="" val="3722835871"/>
      </p:ext>
    </p:extLst>
  </p:cSld>
  <p:clrMapOvr>
    <a:masterClrMapping/>
  </p:clrMapOvr>
  <p:transition>
    <p:comb/>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a:t>
            </a:r>
            <a:r>
              <a:rPr lang="fr-FR" b="1" dirty="0" smtClean="0"/>
              <a:t> Conclusion </a:t>
            </a:r>
            <a:r>
              <a:rPr lang="fr-FR" dirty="0" smtClean="0"/>
              <a:t/>
            </a:r>
            <a:br>
              <a:rPr lang="fr-FR" dirty="0" smtClean="0"/>
            </a:br>
            <a:r>
              <a:rPr lang="fr-FR" dirty="0" smtClean="0"/>
              <a:t/>
            </a:r>
            <a:br>
              <a:rPr lang="fr-FR" dirty="0" smtClean="0"/>
            </a:br>
            <a:endParaRPr lang="fr-FR" dirty="0"/>
          </a:p>
        </p:txBody>
      </p:sp>
      <p:sp>
        <p:nvSpPr>
          <p:cNvPr id="3" name="Espace réservé du contenu 2"/>
          <p:cNvSpPr>
            <a:spLocks noGrp="1"/>
          </p:cNvSpPr>
          <p:nvPr>
            <p:ph idx="1"/>
          </p:nvPr>
        </p:nvSpPr>
        <p:spPr/>
        <p:txBody>
          <a:bodyPr/>
          <a:lstStyle/>
          <a:p>
            <a:r>
              <a:rPr lang="fr-FR" dirty="0" smtClean="0"/>
              <a:t>Entre la stabilité des sociétés anciennes s’accommodant de la durée et supportant les attentes et notre société contemporaine agitée et inquiète, ne supportant pas le moindre retard, il y a sans doute un juste milieu à trouver.</a:t>
            </a:r>
          </a:p>
          <a:p>
            <a:r>
              <a:rPr lang="fr-FR" dirty="0" smtClean="0"/>
              <a:t>C’est un procès conduit dans des conditions permettant d’obtenir une justice rendue sans lenteur excessive et dans la sérénité.</a:t>
            </a:r>
          </a:p>
          <a:p>
            <a:endParaRPr lang="fr-FR" dirty="0"/>
          </a:p>
        </p:txBody>
      </p:sp>
    </p:spTree>
  </p:cSld>
  <p:clrMapOvr>
    <a:masterClrMapping/>
  </p:clrMapOvr>
  <p:transition>
    <p:comb/>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Introduction (suite)</a:t>
            </a:r>
            <a:endParaRPr lang="fr-FR" dirty="0"/>
          </a:p>
        </p:txBody>
      </p:sp>
      <p:sp>
        <p:nvSpPr>
          <p:cNvPr id="3" name="Espace réservé du contenu 2"/>
          <p:cNvSpPr>
            <a:spLocks noGrp="1"/>
          </p:cNvSpPr>
          <p:nvPr>
            <p:ph idx="1"/>
          </p:nvPr>
        </p:nvSpPr>
        <p:spPr/>
        <p:txBody>
          <a:bodyPr>
            <a:normAutofit fontScale="92500" lnSpcReduction="20000"/>
          </a:bodyPr>
          <a:lstStyle/>
          <a:p>
            <a:r>
              <a:rPr lang="fr-FR" dirty="0" smtClean="0"/>
              <a:t>Pourquoi cet intérêt pour le temps?</a:t>
            </a:r>
          </a:p>
          <a:p>
            <a:r>
              <a:rPr lang="fr-FR" dirty="0" smtClean="0"/>
              <a:t>Au-delà de l’enchainement monotone des secondes, des minutes, des heures, des jours, des semaines, des mois, des années,  des siècles et des millénaires , le temps est une institution sociale et un enjeu de pouvoir.</a:t>
            </a:r>
          </a:p>
          <a:p>
            <a:r>
              <a:rPr lang="fr-FR" dirty="0" smtClean="0"/>
              <a:t>Pour cette raison le droit ne peut l’ignorer.</a:t>
            </a:r>
          </a:p>
          <a:p>
            <a:r>
              <a:rPr lang="fr-FR" dirty="0" smtClean="0"/>
              <a:t>Mais si le droit n’a jamais ignoré le temps, les juristes ne s’y ont intéressés que tardivement.</a:t>
            </a:r>
          </a:p>
          <a:p>
            <a:r>
              <a:rPr lang="fr-FR" dirty="0" smtClean="0"/>
              <a:t>V. </a:t>
            </a:r>
            <a:r>
              <a:rPr lang="fr-FR" dirty="0" err="1" smtClean="0"/>
              <a:t>Hébraud</a:t>
            </a:r>
            <a:r>
              <a:rPr lang="fr-FR" dirty="0" smtClean="0"/>
              <a:t>. </a:t>
            </a:r>
            <a:endParaRPr lang="fr-FR" dirty="0"/>
          </a:p>
        </p:txBody>
      </p:sp>
    </p:spTree>
  </p:cSld>
  <p:clrMapOvr>
    <a:masterClrMapping/>
  </p:clrMapOvr>
  <p:transition>
    <p:comb/>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Introduction (suite)</a:t>
            </a:r>
            <a:endParaRPr lang="fr-FR" dirty="0"/>
          </a:p>
        </p:txBody>
      </p:sp>
      <p:sp>
        <p:nvSpPr>
          <p:cNvPr id="3" name="Espace réservé du contenu 2"/>
          <p:cNvSpPr>
            <a:spLocks noGrp="1"/>
          </p:cNvSpPr>
          <p:nvPr>
            <p:ph idx="1"/>
          </p:nvPr>
        </p:nvSpPr>
        <p:spPr/>
        <p:txBody>
          <a:bodyPr>
            <a:normAutofit fontScale="92500" lnSpcReduction="20000"/>
          </a:bodyPr>
          <a:lstStyle/>
          <a:p>
            <a:r>
              <a:rPr lang="fr-FR" dirty="0" smtClean="0"/>
              <a:t>Les publicistes ont été les premiers à s’intéresser au temps, car la théorie générale de l’Etat et du droit est propice à une réflexion sur le temps.</a:t>
            </a:r>
          </a:p>
          <a:p>
            <a:r>
              <a:rPr lang="fr-FR" dirty="0" smtClean="0"/>
              <a:t>Les </a:t>
            </a:r>
            <a:r>
              <a:rPr lang="fr-FR" dirty="0" err="1" smtClean="0"/>
              <a:t>processualistes</a:t>
            </a:r>
            <a:r>
              <a:rPr lang="fr-FR" dirty="0" smtClean="0"/>
              <a:t> ne pouvaient pas rester longtemps en marge de cette réflexion sur le temps et se sont lancés « à la recherche du temps perdu. »</a:t>
            </a:r>
          </a:p>
          <a:p>
            <a:r>
              <a:rPr lang="fr-FR" dirty="0" smtClean="0"/>
              <a:t>En effet, l’objet de leur étude, la procédure, renvoie, au temps. </a:t>
            </a:r>
            <a:endParaRPr lang="fr-FR" dirty="0"/>
          </a:p>
        </p:txBody>
      </p:sp>
    </p:spTree>
  </p:cSld>
  <p:clrMapOvr>
    <a:masterClrMapping/>
  </p:clrMapOvr>
  <p:transition>
    <p:comb/>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Introduction (suite)</a:t>
            </a:r>
            <a:endParaRPr lang="fr-FR" dirty="0"/>
          </a:p>
        </p:txBody>
      </p:sp>
      <p:sp>
        <p:nvSpPr>
          <p:cNvPr id="3" name="Espace réservé du contenu 2"/>
          <p:cNvSpPr>
            <a:spLocks noGrp="1"/>
          </p:cNvSpPr>
          <p:nvPr>
            <p:ph idx="1"/>
          </p:nvPr>
        </p:nvSpPr>
        <p:spPr/>
        <p:txBody>
          <a:bodyPr/>
          <a:lstStyle/>
          <a:p>
            <a:r>
              <a:rPr lang="fr-FR" dirty="0" smtClean="0"/>
              <a:t>Etymologiquement, le procès auquel s’intéresse la procédure vient du terme latin « </a:t>
            </a:r>
            <a:r>
              <a:rPr lang="fr-FR" dirty="0" err="1" smtClean="0"/>
              <a:t>procedere</a:t>
            </a:r>
            <a:r>
              <a:rPr lang="fr-FR" dirty="0" smtClean="0"/>
              <a:t> » qui signifie aller de l’avant.</a:t>
            </a:r>
          </a:p>
          <a:p>
            <a:r>
              <a:rPr lang="fr-FR" dirty="0" smtClean="0"/>
              <a:t>Le procès est « fait de temps, en est pétri et produit lui-même son propre temps ».</a:t>
            </a:r>
          </a:p>
          <a:p>
            <a:r>
              <a:rPr lang="fr-FR" dirty="0" smtClean="0"/>
              <a:t>Le temps est omniprésent dans le droit processuel et s’y présente sous plusieurs formes.</a:t>
            </a:r>
            <a:endParaRPr lang="fr-FR" dirty="0"/>
          </a:p>
        </p:txBody>
      </p:sp>
    </p:spTree>
  </p:cSld>
  <p:clrMapOvr>
    <a:masterClrMapping/>
  </p:clrMapOvr>
  <p:transition>
    <p:comb/>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Introduction (suite)</a:t>
            </a:r>
            <a:endParaRPr lang="fr-FR" dirty="0"/>
          </a:p>
        </p:txBody>
      </p:sp>
      <p:sp>
        <p:nvSpPr>
          <p:cNvPr id="3" name="Espace réservé du contenu 2"/>
          <p:cNvSpPr>
            <a:spLocks noGrp="1"/>
          </p:cNvSpPr>
          <p:nvPr>
            <p:ph idx="1"/>
          </p:nvPr>
        </p:nvSpPr>
        <p:spPr/>
        <p:txBody>
          <a:bodyPr>
            <a:normAutofit fontScale="92500" lnSpcReduction="10000"/>
          </a:bodyPr>
          <a:lstStyle/>
          <a:p>
            <a:r>
              <a:rPr lang="fr-FR" dirty="0" smtClean="0"/>
              <a:t>-Le temps renvoie parfois à la durée. </a:t>
            </a:r>
          </a:p>
          <a:p>
            <a:r>
              <a:rPr lang="fr-FR" dirty="0" smtClean="0"/>
              <a:t>C’est le temps de la procédure qui ne doit pas être long pour satisfaire aux exigences du procès équitable. </a:t>
            </a:r>
          </a:p>
          <a:p>
            <a:r>
              <a:rPr lang="fr-FR" dirty="0" smtClean="0"/>
              <a:t>Le temps renvoie aussi au moment (par exemple le temps des saisies) ou au délai (délai d’exercice des voies de recours – délai d’assignation) ; c’est le temps dans la procédure.</a:t>
            </a:r>
          </a:p>
          <a:p>
            <a:endParaRPr lang="fr-FR" dirty="0" smtClean="0"/>
          </a:p>
          <a:p>
            <a:endParaRPr lang="fr-FR" dirty="0"/>
          </a:p>
        </p:txBody>
      </p:sp>
    </p:spTree>
  </p:cSld>
  <p:clrMapOvr>
    <a:masterClrMapping/>
  </p:clrMapOvr>
  <p:transition>
    <p:comb/>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14348" y="214290"/>
            <a:ext cx="7772400" cy="1143000"/>
          </a:xfrm>
        </p:spPr>
        <p:txBody>
          <a:bodyPr/>
          <a:lstStyle/>
          <a:p>
            <a:r>
              <a:rPr lang="fr-FR" dirty="0" smtClean="0"/>
              <a:t>Introduction (suite)</a:t>
            </a:r>
            <a:endParaRPr lang="fr-FR" dirty="0"/>
          </a:p>
        </p:txBody>
      </p:sp>
      <p:sp>
        <p:nvSpPr>
          <p:cNvPr id="3" name="Espace réservé du contenu 2"/>
          <p:cNvSpPr>
            <a:spLocks noGrp="1"/>
          </p:cNvSpPr>
          <p:nvPr>
            <p:ph idx="1"/>
          </p:nvPr>
        </p:nvSpPr>
        <p:spPr>
          <a:xfrm>
            <a:off x="714348" y="1500174"/>
            <a:ext cx="7772400" cy="4114800"/>
          </a:xfrm>
        </p:spPr>
        <p:txBody>
          <a:bodyPr/>
          <a:lstStyle/>
          <a:p>
            <a:pPr>
              <a:buNone/>
            </a:pPr>
            <a:endParaRPr lang="fr-FR" dirty="0" smtClean="0"/>
          </a:p>
          <a:p>
            <a:r>
              <a:rPr lang="fr-FR" dirty="0" smtClean="0"/>
              <a:t>Cette diversité et ce foisonnement hétéroclite qui semblent rendre impossible toute synthèse, n’apparaît pas seulement lorsque l’on s’intéresse à la notion de temps.</a:t>
            </a:r>
          </a:p>
          <a:p>
            <a:r>
              <a:rPr lang="fr-FR" dirty="0" smtClean="0"/>
              <a:t>On les rencontre aussi lorsque l’on tente de mettre en relief le rôle du temps. </a:t>
            </a:r>
          </a:p>
          <a:p>
            <a:endParaRPr lang="fr-FR" dirty="0"/>
          </a:p>
        </p:txBody>
      </p:sp>
    </p:spTree>
  </p:cSld>
  <p:clrMapOvr>
    <a:masterClrMapping/>
  </p:clrMapOvr>
  <p:transition>
    <p:comb/>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Introduction (suite)</a:t>
            </a:r>
            <a:endParaRPr lang="fr-FR" dirty="0"/>
          </a:p>
        </p:txBody>
      </p:sp>
      <p:sp>
        <p:nvSpPr>
          <p:cNvPr id="3" name="Espace réservé du contenu 2"/>
          <p:cNvSpPr>
            <a:spLocks noGrp="1"/>
          </p:cNvSpPr>
          <p:nvPr>
            <p:ph idx="1"/>
          </p:nvPr>
        </p:nvSpPr>
        <p:spPr/>
        <p:txBody>
          <a:bodyPr>
            <a:normAutofit fontScale="92500" lnSpcReduction="10000"/>
          </a:bodyPr>
          <a:lstStyle/>
          <a:p>
            <a:pPr lvl="0"/>
            <a:r>
              <a:rPr lang="fr-FR" dirty="0" smtClean="0"/>
              <a:t>Il a un rôle protecteur (ex. délais d’attente ).</a:t>
            </a:r>
          </a:p>
          <a:p>
            <a:pPr lvl="0"/>
            <a:r>
              <a:rPr lang="fr-FR" dirty="0" smtClean="0"/>
              <a:t>Il a un rôle </a:t>
            </a:r>
            <a:r>
              <a:rPr lang="fr-FR" dirty="0" err="1" smtClean="0"/>
              <a:t>sanctionnateur</a:t>
            </a:r>
            <a:r>
              <a:rPr lang="fr-FR" dirty="0" smtClean="0"/>
              <a:t> (ex. délais de forclusion – de caducité – de péremption). </a:t>
            </a:r>
          </a:p>
          <a:p>
            <a:r>
              <a:rPr lang="fr-FR" dirty="0" smtClean="0"/>
              <a:t>Il a un rôle départiteur. En effet, le temps déjà écoulé permet de recourir aux notions d’ancienneté pour départager les hommes (</a:t>
            </a:r>
            <a:r>
              <a:rPr lang="fr-FR" dirty="0" err="1" smtClean="0"/>
              <a:t>Loysel</a:t>
            </a:r>
            <a:r>
              <a:rPr lang="fr-FR" dirty="0" smtClean="0"/>
              <a:t> : Ancienneté a autorité) et d’antériorité pour assurer la prééminence d’une situation juridique par rapport à une autre.  </a:t>
            </a:r>
          </a:p>
          <a:p>
            <a:endParaRPr lang="fr-FR" dirty="0"/>
          </a:p>
        </p:txBody>
      </p:sp>
    </p:spTree>
  </p:cSld>
  <p:clrMapOvr>
    <a:masterClrMapping/>
  </p:clrMapOvr>
  <p:transition>
    <p:comb/>
  </p:transition>
  <p:timing>
    <p:tnLst>
      <p:par>
        <p:cTn id="1" dur="indefinite" restart="never" nodeType="tmRoot"/>
      </p:par>
    </p:tnLst>
  </p:timing>
</p:sld>
</file>

<file path=ppt/theme/theme1.xml><?xml version="1.0" encoding="utf-8"?>
<a:theme xmlns:a="http://schemas.openxmlformats.org/drawingml/2006/main" name="Thème1">
  <a:themeElements>
    <a:clrScheme name="Essor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fontScheme name="Essor">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2400" b="0" i="0" u="none" strike="noStrike" cap="none" normalizeH="0" baseline="0" smtClean="0">
            <a:ln>
              <a:noFill/>
            </a:ln>
            <a:solidFill>
              <a:schemeClr val="tx1"/>
            </a:solidFill>
            <a:effectLst/>
            <a:latin typeface="Arial Black" pitchFamily="34"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2400" b="0" i="0" u="none" strike="noStrike" cap="none" normalizeH="0" baseline="0" smtClean="0">
            <a:ln>
              <a:noFill/>
            </a:ln>
            <a:solidFill>
              <a:schemeClr val="tx1"/>
            </a:solidFill>
            <a:effectLst/>
            <a:latin typeface="Arial Black" pitchFamily="34" charset="0"/>
            <a:cs typeface="Arial" charset="0"/>
          </a:defRPr>
        </a:defPPr>
      </a:lstStyle>
    </a:lnDef>
  </a:objectDefaults>
  <a:extraClrSchemeLst>
    <a:extraClrScheme>
      <a:clrScheme name="Essor 1">
        <a:dk1>
          <a:srgbClr val="000000"/>
        </a:dk1>
        <a:lt1>
          <a:srgbClr val="FFFFFF"/>
        </a:lt1>
        <a:dk2>
          <a:srgbClr val="0000FF"/>
        </a:dk2>
        <a:lt2>
          <a:srgbClr val="FFCC66"/>
        </a:lt2>
        <a:accent1>
          <a:srgbClr val="00FFFF"/>
        </a:accent1>
        <a:accent2>
          <a:srgbClr val="3366FF"/>
        </a:accent2>
        <a:accent3>
          <a:srgbClr val="AAAAFF"/>
        </a:accent3>
        <a:accent4>
          <a:srgbClr val="DADADA"/>
        </a:accent4>
        <a:accent5>
          <a:srgbClr val="AAFFFF"/>
        </a:accent5>
        <a:accent6>
          <a:srgbClr val="2D5CE7"/>
        </a:accent6>
        <a:hlink>
          <a:srgbClr val="FF0033"/>
        </a:hlink>
        <a:folHlink>
          <a:srgbClr val="FFFF00"/>
        </a:folHlink>
      </a:clrScheme>
      <a:clrMap bg1="dk2" tx1="lt1" bg2="dk1" tx2="lt2" accent1="accent1" accent2="accent2" accent3="accent3" accent4="accent4" accent5="accent5" accent6="accent6" hlink="hlink" folHlink="folHlink"/>
    </a:extraClrScheme>
    <a:extraClrScheme>
      <a:clrScheme name="Essor 2">
        <a:dk1>
          <a:srgbClr val="000000"/>
        </a:dk1>
        <a:lt1>
          <a:srgbClr val="FFFFFF"/>
        </a:lt1>
        <a:dk2>
          <a:srgbClr val="000000"/>
        </a:dk2>
        <a:lt2>
          <a:srgbClr val="CCECFF"/>
        </a:lt2>
        <a:accent1>
          <a:srgbClr val="6699FF"/>
        </a:accent1>
        <a:accent2>
          <a:srgbClr val="66CCFF"/>
        </a:accent2>
        <a:accent3>
          <a:srgbClr val="FFFFFF"/>
        </a:accent3>
        <a:accent4>
          <a:srgbClr val="000000"/>
        </a:accent4>
        <a:accent5>
          <a:srgbClr val="B8CAFF"/>
        </a:accent5>
        <a:accent6>
          <a:srgbClr val="5CB9E7"/>
        </a:accent6>
        <a:hlink>
          <a:srgbClr val="CC99FF"/>
        </a:hlink>
        <a:folHlink>
          <a:srgbClr val="00CCCC"/>
        </a:folHlink>
      </a:clrScheme>
      <a:clrMap bg1="lt1" tx1="dk1" bg2="lt2" tx2="dk2" accent1="accent1" accent2="accent2" accent3="accent3" accent4="accent4" accent5="accent5" accent6="accent6" hlink="hlink" folHlink="folHlink"/>
    </a:extraClrScheme>
    <a:extraClrScheme>
      <a:clrScheme name="Essor 3">
        <a:dk1>
          <a:srgbClr val="000000"/>
        </a:dk1>
        <a:lt1>
          <a:srgbClr val="FFFFFF"/>
        </a:lt1>
        <a:dk2>
          <a:srgbClr val="000000"/>
        </a:dk2>
        <a:lt2>
          <a:srgbClr val="FFFFFF"/>
        </a:lt2>
        <a:accent1>
          <a:srgbClr val="CBCBCB"/>
        </a:accent1>
        <a:accent2>
          <a:srgbClr val="EAEAEA"/>
        </a:accent2>
        <a:accent3>
          <a:srgbClr val="FFFFFF"/>
        </a:accent3>
        <a:accent4>
          <a:srgbClr val="000000"/>
        </a:accent4>
        <a:accent5>
          <a:srgbClr val="E2E2E2"/>
        </a:accent5>
        <a:accent6>
          <a:srgbClr val="D4D4D4"/>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Essor 4">
        <a:dk1>
          <a:srgbClr val="000000"/>
        </a:dk1>
        <a:lt1>
          <a:srgbClr val="FFFFFF"/>
        </a:lt1>
        <a:dk2>
          <a:srgbClr val="008080"/>
        </a:dk2>
        <a:lt2>
          <a:srgbClr val="FFCC66"/>
        </a:lt2>
        <a:accent1>
          <a:srgbClr val="0099CC"/>
        </a:accent1>
        <a:accent2>
          <a:srgbClr val="009999"/>
        </a:accent2>
        <a:accent3>
          <a:srgbClr val="AAC0C0"/>
        </a:accent3>
        <a:accent4>
          <a:srgbClr val="DADADA"/>
        </a:accent4>
        <a:accent5>
          <a:srgbClr val="AACAE2"/>
        </a:accent5>
        <a:accent6>
          <a:srgbClr val="008A8A"/>
        </a:accent6>
        <a:hlink>
          <a:srgbClr val="6600CC"/>
        </a:hlink>
        <a:folHlink>
          <a:srgbClr val="FFFF00"/>
        </a:folHlink>
      </a:clrScheme>
      <a:clrMap bg1="dk2" tx1="lt1" bg2="dk1" tx2="lt2" accent1="accent1" accent2="accent2" accent3="accent3" accent4="accent4" accent5="accent5" accent6="accent6" hlink="hlink" folHlink="folHlink"/>
    </a:extraClrScheme>
    <a:extraClrScheme>
      <a:clrScheme name="Essor 5">
        <a:dk1>
          <a:srgbClr val="000000"/>
        </a:dk1>
        <a:lt1>
          <a:srgbClr val="FFFFFF"/>
        </a:lt1>
        <a:dk2>
          <a:srgbClr val="993300"/>
        </a:dk2>
        <a:lt2>
          <a:srgbClr val="FFCC66"/>
        </a:lt2>
        <a:accent1>
          <a:srgbClr val="FF6633"/>
        </a:accent1>
        <a:accent2>
          <a:srgbClr val="CC6600"/>
        </a:accent2>
        <a:accent3>
          <a:srgbClr val="CAADAA"/>
        </a:accent3>
        <a:accent4>
          <a:srgbClr val="DADADA"/>
        </a:accent4>
        <a:accent5>
          <a:srgbClr val="FFB8AD"/>
        </a:accent5>
        <a:accent6>
          <a:srgbClr val="B95C00"/>
        </a:accent6>
        <a:hlink>
          <a:srgbClr val="CC0000"/>
        </a:hlink>
        <a:folHlink>
          <a:srgbClr val="FFFF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Thème1</Template>
  <TotalTime>362</TotalTime>
  <Words>1458</Words>
  <Application>Microsoft Office PowerPoint</Application>
  <PresentationFormat>Affichage à l'écran (4:3)</PresentationFormat>
  <Paragraphs>116</Paragraphs>
  <Slides>31</Slides>
  <Notes>1</Notes>
  <HiddenSlides>0</HiddenSlides>
  <MMClips>0</MMClips>
  <ScaleCrop>false</ScaleCrop>
  <HeadingPairs>
    <vt:vector size="4" baseType="variant">
      <vt:variant>
        <vt:lpstr>Thème</vt:lpstr>
      </vt:variant>
      <vt:variant>
        <vt:i4>1</vt:i4>
      </vt:variant>
      <vt:variant>
        <vt:lpstr>Titres des diapositives</vt:lpstr>
      </vt:variant>
      <vt:variant>
        <vt:i4>31</vt:i4>
      </vt:variant>
    </vt:vector>
  </HeadingPairs>
  <TitlesOfParts>
    <vt:vector size="32" baseType="lpstr">
      <vt:lpstr>Thème1</vt:lpstr>
      <vt:lpstr>LE TEMPS DANS LA PROCEDURE CIVILE</vt:lpstr>
      <vt:lpstr>Introduction</vt:lpstr>
      <vt:lpstr>Introduction (suite) </vt:lpstr>
      <vt:lpstr>Introduction (suite)</vt:lpstr>
      <vt:lpstr>Introduction (suite)</vt:lpstr>
      <vt:lpstr>Introduction (suite)</vt:lpstr>
      <vt:lpstr>Introduction (suite)</vt:lpstr>
      <vt:lpstr>Introduction (suite)</vt:lpstr>
      <vt:lpstr>Introduction (suite)</vt:lpstr>
      <vt:lpstr>Introduction (suite)</vt:lpstr>
      <vt:lpstr>Introduction (suite)</vt:lpstr>
      <vt:lpstr>Introduction (suite)</vt:lpstr>
      <vt:lpstr>Introduction (suite)</vt:lpstr>
      <vt:lpstr>Introduction (suite)</vt:lpstr>
      <vt:lpstr>I Temps et célérité</vt:lpstr>
      <vt:lpstr>A – L’accélération du cours de la procédure </vt:lpstr>
      <vt:lpstr>A – L’accélération du cours de la procédure (suite)</vt:lpstr>
      <vt:lpstr>A – L’accélération du cours de la procédure (suite)</vt:lpstr>
      <vt:lpstr>A – L’accélération du cours de la procédure (suite)</vt:lpstr>
      <vt:lpstr>A – L’accélération du cours de la procédure (suite)</vt:lpstr>
      <vt:lpstr>A – L’accélération du cours de la procédure (suite)</vt:lpstr>
      <vt:lpstr>B – L’anticipation sur une mesure ultérieure </vt:lpstr>
      <vt:lpstr>B – L’anticipation sur une mesure ultérieure</vt:lpstr>
      <vt:lpstr>A Les risques d’une justice rendue dans l’urgence</vt:lpstr>
      <vt:lpstr>II Temps et sérénité</vt:lpstr>
      <vt:lpstr>A Les risques d’une justice rendue dans l’urgence </vt:lpstr>
      <vt:lpstr>A Les risques d’une justice rendue dans l’urgence</vt:lpstr>
      <vt:lpstr>B – Les moyens nécessaires pour une justice sereine </vt:lpstr>
      <vt:lpstr>B – Les moyens nécessaires pour une justice sereine</vt:lpstr>
      <vt:lpstr>B – Les moyens nécessaires pour une justice sereine</vt:lpstr>
      <vt:lpstr>  Conclusion   </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L’amélioration de la justice commerciale: la gestion du temps du procès</dc:title>
  <dc:creator>DOYEN</dc:creator>
  <cp:lastModifiedBy>HP</cp:lastModifiedBy>
  <cp:revision>49</cp:revision>
  <dcterms:created xsi:type="dcterms:W3CDTF">2010-04-14T17:36:09Z</dcterms:created>
  <dcterms:modified xsi:type="dcterms:W3CDTF">2013-03-04T09:39:54Z</dcterms:modified>
</cp:coreProperties>
</file>